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83" r:id="rId2"/>
    <p:sldId id="257" r:id="rId3"/>
    <p:sldId id="256" r:id="rId4"/>
    <p:sldId id="285" r:id="rId5"/>
    <p:sldId id="286" r:id="rId6"/>
    <p:sldId id="284" r:id="rId7"/>
    <p:sldId id="262" r:id="rId8"/>
    <p:sldId id="288" r:id="rId9"/>
    <p:sldId id="289" r:id="rId10"/>
    <p:sldId id="295" r:id="rId11"/>
    <p:sldId id="287" r:id="rId12"/>
    <p:sldId id="292" r:id="rId13"/>
    <p:sldId id="296" r:id="rId14"/>
    <p:sldId id="297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Medium" panose="00000600000000000000" pitchFamily="2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87c9a92b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fb87c9a92b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9338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87c9a92b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fb87c9a92b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615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87c9a92b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fb87c9a92b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4432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87c9a92b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fb87c9a92b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9174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b87c9a92b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fb87c9a92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0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448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81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b87c9a92b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fb87c9a92b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87c9a92b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fb87c9a92b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300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87c9a92b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fb87c9a92b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0433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87c9a92b_0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fb87c9a92b_0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95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590675" y="-430404"/>
            <a:ext cx="6391200" cy="639120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449540" y="784173"/>
            <a:ext cx="539646" cy="134911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1838325"/>
            <a:ext cx="3497400" cy="18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314625" y="4788300"/>
            <a:ext cx="548700" cy="1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buNone/>
              <a:defRPr/>
            </a:lvl1pPr>
            <a:lvl2pPr lvl="1" algn="l">
              <a:buNone/>
              <a:defRPr/>
            </a:lvl2pPr>
            <a:lvl3pPr lvl="2" algn="l">
              <a:buNone/>
              <a:defRPr/>
            </a:lvl3pPr>
            <a:lvl4pPr lvl="3" algn="l">
              <a:buNone/>
              <a:defRPr/>
            </a:lvl4pPr>
            <a:lvl5pPr lvl="4" algn="l">
              <a:buNone/>
              <a:defRPr/>
            </a:lvl5pPr>
            <a:lvl6pPr lvl="5" algn="l">
              <a:buNone/>
              <a:defRPr/>
            </a:lvl6pPr>
            <a:lvl7pPr lvl="6" algn="l">
              <a:buNone/>
              <a:defRPr/>
            </a:lvl7pPr>
            <a:lvl8pPr lvl="7" algn="l">
              <a:buNone/>
              <a:defRPr/>
            </a:lvl8pPr>
            <a:lvl9pPr lvl="8" algn="l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846689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176777" y="1967475"/>
            <a:ext cx="2108700" cy="25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_ONLY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16600" y="1655400"/>
            <a:ext cx="3679200" cy="141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244527" y="379439"/>
            <a:ext cx="539646" cy="134912"/>
          </a:xfrm>
          <a:custGeom>
            <a:avLst/>
            <a:gdLst/>
            <a:ahLst/>
            <a:cxnLst/>
            <a:rect l="l" t="t" r="r" b="b"/>
            <a:pathLst>
              <a:path w="1079292" h="269823" extrusionOk="0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516600" y="3066900"/>
            <a:ext cx="36792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600"/>
              <a:buFont typeface="Barlow Medium"/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516600" y="4406300"/>
            <a:ext cx="7772100" cy="30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6600" y="514350"/>
            <a:ext cx="64800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Barlow"/>
              <a:buNone/>
              <a:defRPr sz="4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6600" y="1967475"/>
            <a:ext cx="6768900" cy="2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•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76075" y="4749850"/>
            <a:ext cx="548700" cy="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r" rtl="0">
              <a:buNone/>
              <a:defRPr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Mp8BIlDhBRjyhDB5wW9fNJ908i3e4GL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rive.google.com/drive/folders/1VRh6ABEQwkqt6cV56UJY4zDTbIXYf8Xr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ycq6pd7r_aH3pZjjqxNf30KWi8r-LRZ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rive.google.com/drive/folders/1kaMzGarV6T4rIi6v-Cp_zzIR2HtjmbI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4CB7CC0-3B91-4FA8-9585-E9DB95B45C3A}"/>
              </a:ext>
            </a:extLst>
          </p:cNvPr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76200">
            <a:solidFill>
              <a:schemeClr val="accent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675512-88B5-474A-AB0D-101394EF3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31A0C7-F1FD-4877-A781-063B50E54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3" descr="Logo&#10;&#10;Description automatically generated">
            <a:extLst>
              <a:ext uri="{FF2B5EF4-FFF2-40B4-BE49-F238E27FC236}">
                <a16:creationId xmlns:a16="http://schemas.microsoft.com/office/drawing/2014/main" id="{FA5796DB-EAC8-48A1-9DE9-A35D73F54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099" y="383649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B87200-C162-4447-8284-822F9E516439}"/>
              </a:ext>
            </a:extLst>
          </p:cNvPr>
          <p:cNvSpPr txBox="1"/>
          <p:nvPr/>
        </p:nvSpPr>
        <p:spPr>
          <a:xfrm>
            <a:off x="3796300" y="1788841"/>
            <a:ext cx="15513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Ain Shams University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10B1C-5D74-4699-B9B4-F950AE321DA6}"/>
              </a:ext>
            </a:extLst>
          </p:cNvPr>
          <p:cNvSpPr txBox="1"/>
          <p:nvPr/>
        </p:nvSpPr>
        <p:spPr>
          <a:xfrm>
            <a:off x="2409290" y="221798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Faculty of Engineering, Ain shams University.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Electronics and Communication systems Department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A6381-5302-4C94-9BBA-94FDDBC669AD}"/>
              </a:ext>
            </a:extLst>
          </p:cNvPr>
          <p:cNvSpPr txBox="1"/>
          <p:nvPr/>
        </p:nvSpPr>
        <p:spPr>
          <a:xfrm>
            <a:off x="2170415" y="3007882"/>
            <a:ext cx="4803169" cy="425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4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ECE 481: Integrated Circuits</a:t>
            </a:r>
            <a:endParaRPr lang="en-US" sz="2400" kern="1400" spc="-5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D88080-C6BA-4A3D-B90B-0B63B484DD8E}"/>
              </a:ext>
            </a:extLst>
          </p:cNvPr>
          <p:cNvSpPr txBox="1"/>
          <p:nvPr/>
        </p:nvSpPr>
        <p:spPr>
          <a:xfrm>
            <a:off x="2285999" y="3646866"/>
            <a:ext cx="4572000" cy="467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4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FPGA-Based Bank ATM System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82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8420029" y="245708"/>
            <a:ext cx="1447657" cy="144765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5"/>
          <p:cNvGrpSpPr/>
          <p:nvPr/>
        </p:nvGrpSpPr>
        <p:grpSpPr>
          <a:xfrm>
            <a:off x="5044438" y="2236515"/>
            <a:ext cx="3753808" cy="1514261"/>
            <a:chOff x="0" y="0"/>
            <a:chExt cx="10010153" cy="6563539"/>
          </a:xfrm>
        </p:grpSpPr>
        <p:sp>
          <p:nvSpPr>
            <p:cNvPr id="111" name="Google Shape;111;p15"/>
            <p:cNvSpPr txBox="1"/>
            <p:nvPr/>
          </p:nvSpPr>
          <p:spPr>
            <a:xfrm>
              <a:off x="2164253" y="0"/>
              <a:ext cx="7845900" cy="6563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100" b="1" u="none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GATE LEVEL NETLIST</a:t>
              </a:r>
              <a:endParaRPr sz="700" dirty="0"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0" y="3842575"/>
              <a:ext cx="6655799" cy="402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chemeClr val="dk1"/>
                </a:solidFill>
              </a:endParaRPr>
            </a:p>
          </p:txBody>
        </p:sp>
      </p:grp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878C660D-194E-4536-BBB1-6EEB98B3E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" y="631781"/>
            <a:ext cx="5805684" cy="39665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269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8420029" y="245708"/>
            <a:ext cx="1447657" cy="144765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5"/>
          <p:cNvGrpSpPr/>
          <p:nvPr/>
        </p:nvGrpSpPr>
        <p:grpSpPr>
          <a:xfrm>
            <a:off x="4821293" y="2083092"/>
            <a:ext cx="2942213" cy="1514261"/>
            <a:chOff x="-595053" y="-665009"/>
            <a:chExt cx="7845900" cy="6563539"/>
          </a:xfrm>
        </p:grpSpPr>
        <p:sp>
          <p:nvSpPr>
            <p:cNvPr id="111" name="Google Shape;111;p15"/>
            <p:cNvSpPr txBox="1"/>
            <p:nvPr/>
          </p:nvSpPr>
          <p:spPr>
            <a:xfrm>
              <a:off x="-595053" y="-665009"/>
              <a:ext cx="7845900" cy="6563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100" b="1" u="none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FPGA </a:t>
              </a:r>
              <a:r>
                <a:rPr lang="en" sz="4100" b="1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DATASHEET</a:t>
              </a:r>
              <a:endParaRPr sz="700" dirty="0"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0" y="3842575"/>
              <a:ext cx="6655799" cy="402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chemeClr val="dk1"/>
                </a:solidFill>
              </a:endParaRPr>
            </a:p>
          </p:txBody>
        </p:sp>
      </p:grp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1DF2052E-CBD6-4DE4-9B35-81DADC1C9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07" y="24638"/>
            <a:ext cx="3484492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270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8420029" y="245708"/>
            <a:ext cx="1447657" cy="144765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5"/>
          <p:cNvGrpSpPr/>
          <p:nvPr/>
        </p:nvGrpSpPr>
        <p:grpSpPr>
          <a:xfrm>
            <a:off x="4695976" y="2178896"/>
            <a:ext cx="3928056" cy="2271391"/>
            <a:chOff x="-109016" y="0"/>
            <a:chExt cx="7845901" cy="9845306"/>
          </a:xfrm>
        </p:grpSpPr>
        <p:sp>
          <p:nvSpPr>
            <p:cNvPr id="111" name="Google Shape;111;p15"/>
            <p:cNvSpPr txBox="1"/>
            <p:nvPr/>
          </p:nvSpPr>
          <p:spPr>
            <a:xfrm>
              <a:off x="-109016" y="0"/>
              <a:ext cx="7845901" cy="9845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100" b="1" u="none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FPGA</a:t>
              </a:r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100" b="1" u="none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 PHYSICAL VIEW</a:t>
              </a:r>
              <a:endParaRPr sz="700" dirty="0"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0" y="3842575"/>
              <a:ext cx="6655799" cy="402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chemeClr val="dk1"/>
                </a:solidFill>
              </a:endParaRPr>
            </a:p>
          </p:txBody>
        </p:sp>
      </p:grp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FBD72B43-0B24-435C-AC19-044AAB92D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06" y="14364"/>
            <a:ext cx="3366557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82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8420029" y="245708"/>
            <a:ext cx="1447657" cy="144765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5044438" y="3123028"/>
            <a:ext cx="2495925" cy="9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93568-6AC6-4893-B37C-B6FE66CC4405}"/>
              </a:ext>
            </a:extLst>
          </p:cNvPr>
          <p:cNvSpPr txBox="1"/>
          <p:nvPr/>
        </p:nvSpPr>
        <p:spPr>
          <a:xfrm>
            <a:off x="659219" y="616688"/>
            <a:ext cx="77168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FPGA Implementation Reports:</a:t>
            </a:r>
            <a:r>
              <a:rPr lang="en-US" dirty="0"/>
              <a:t> </a:t>
            </a:r>
          </a:p>
          <a:p>
            <a:r>
              <a:rPr lang="en-US" dirty="0"/>
              <a:t>Reports’ Link: </a:t>
            </a:r>
            <a:r>
              <a:rPr lang="en-US" dirty="0">
                <a:hlinkClick r:id="rId3"/>
              </a:rPr>
              <a:t>https://drive.google.com/drive/folders/1Mp8BIlDhBRjyhDB5wW9fNJ908i3e4GLK</a:t>
            </a:r>
            <a:endParaRPr lang="en-US" dirty="0"/>
          </a:p>
          <a:p>
            <a:endParaRPr lang="en-US" dirty="0"/>
          </a:p>
          <a:p>
            <a:r>
              <a:rPr lang="en-US" sz="1800" dirty="0"/>
              <a:t>Bit Stream:</a:t>
            </a:r>
          </a:p>
          <a:p>
            <a:r>
              <a:rPr lang="en-US" dirty="0"/>
              <a:t>Document Link: </a:t>
            </a:r>
            <a:r>
              <a:rPr lang="en-US" dirty="0">
                <a:hlinkClick r:id="rId4"/>
              </a:rPr>
              <a:t>https://drive.google.com/drive/folders/1VRh6ABEQwkqt6cV56UJY4zDTbIXYf8Xr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2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8420029" y="245708"/>
            <a:ext cx="1447657" cy="144765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5044438" y="3123028"/>
            <a:ext cx="2495925" cy="9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93568-6AC6-4893-B37C-B6FE66CC4405}"/>
              </a:ext>
            </a:extLst>
          </p:cNvPr>
          <p:cNvSpPr txBox="1"/>
          <p:nvPr/>
        </p:nvSpPr>
        <p:spPr>
          <a:xfrm>
            <a:off x="542261" y="2248584"/>
            <a:ext cx="771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Thanks. . .</a:t>
            </a:r>
          </a:p>
        </p:txBody>
      </p:sp>
    </p:spTree>
    <p:extLst>
      <p:ext uri="{BB962C8B-B14F-4D97-AF65-F5344CB8AC3E}">
        <p14:creationId xmlns:p14="http://schemas.microsoft.com/office/powerpoint/2010/main" val="373625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516600" y="943687"/>
            <a:ext cx="6480000" cy="71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kern="1400" spc="-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FPGA-Based Bank ATM System</a:t>
            </a:r>
            <a:endParaRPr sz="3600"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516600" y="2550775"/>
            <a:ext cx="2108700" cy="212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Group Number</a:t>
            </a:r>
            <a:endParaRPr sz="1400" dirty="0"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26</a:t>
            </a:r>
            <a:endParaRPr sz="2800"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2"/>
          </p:nvPr>
        </p:nvSpPr>
        <p:spPr>
          <a:xfrm>
            <a:off x="5676845" y="2550775"/>
            <a:ext cx="2290391" cy="212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Members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228600" lvl="0" indent="-14859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AutoNum type="arabicPeriod"/>
            </a:pPr>
            <a:r>
              <a:rPr lang="en" sz="1050" dirty="0"/>
              <a:t>Abdelrahman Mohamed  (1700755)</a:t>
            </a:r>
          </a:p>
          <a:p>
            <a:pPr marL="228600" indent="-148590">
              <a:lnSpc>
                <a:spcPct val="100000"/>
              </a:lnSpc>
              <a:spcBef>
                <a:spcPts val="600"/>
              </a:spcBef>
              <a:buSzPts val="900"/>
              <a:buFont typeface="Barlow"/>
              <a:buAutoNum type="arabicPeriod"/>
            </a:pPr>
            <a:r>
              <a:rPr lang="en" sz="1050" dirty="0"/>
              <a:t>Mark Ashraf  (1701081)</a:t>
            </a:r>
          </a:p>
          <a:p>
            <a:pPr marL="228600" indent="-148590">
              <a:lnSpc>
                <a:spcPct val="100000"/>
              </a:lnSpc>
              <a:spcBef>
                <a:spcPts val="600"/>
              </a:spcBef>
              <a:buSzPts val="900"/>
              <a:buFont typeface="Barlow"/>
              <a:buAutoNum type="arabicPeriod"/>
            </a:pPr>
            <a:r>
              <a:rPr lang="en" sz="1050" dirty="0"/>
              <a:t>Omar Mohamed  (1700899)</a:t>
            </a:r>
            <a:endParaRPr sz="1050" dirty="0"/>
          </a:p>
          <a:p>
            <a:pPr marL="228600" lvl="0" indent="-14859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AutoNum type="arabicPeriod"/>
            </a:pPr>
            <a:r>
              <a:rPr lang="en" sz="1050" dirty="0"/>
              <a:t>Metwaly Yahia  (1701122)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3"/>
          </p:nvPr>
        </p:nvSpPr>
        <p:spPr>
          <a:xfrm>
            <a:off x="516601" y="1661587"/>
            <a:ext cx="6305440" cy="5984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rlow Medium"/>
                <a:ea typeface="Barlow Medium"/>
                <a:cs typeface="Barlow Medium"/>
                <a:sym typeface="Barlow Medium"/>
              </a:rPr>
              <a:t>The project aims at practicing the complete FPGA flow by implementing the core of the bank ATM on FPGA.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7154881" y="733894"/>
            <a:ext cx="1137488" cy="1137486"/>
          </a:xfrm>
          <a:custGeom>
            <a:avLst/>
            <a:gdLst/>
            <a:ahLst/>
            <a:cxnLst/>
            <a:rect l="l" t="t" r="r" b="b"/>
            <a:pathLst>
              <a:path w="2274977" h="2274971" extrusionOk="0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6477000" y="1123749"/>
            <a:ext cx="1106170" cy="276543"/>
          </a:xfrm>
          <a:custGeom>
            <a:avLst/>
            <a:gdLst/>
            <a:ahLst/>
            <a:cxnLst/>
            <a:rect l="l" t="t" r="r" b="b"/>
            <a:pathLst>
              <a:path w="2212339" h="553085" extrusionOk="0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2;p12">
            <a:extLst>
              <a:ext uri="{FF2B5EF4-FFF2-40B4-BE49-F238E27FC236}">
                <a16:creationId xmlns:a16="http://schemas.microsoft.com/office/drawing/2014/main" id="{06E02079-431A-4A49-A10C-2DCF28693C89}"/>
              </a:ext>
            </a:extLst>
          </p:cNvPr>
          <p:cNvSpPr/>
          <p:nvPr/>
        </p:nvSpPr>
        <p:spPr>
          <a:xfrm rot="16200000">
            <a:off x="2177021" y="4357788"/>
            <a:ext cx="629255" cy="629253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14" descr="A picture containing person, indoor, cash machine, putting&#10;&#10;Description automatically generated">
            <a:extLst>
              <a:ext uri="{FF2B5EF4-FFF2-40B4-BE49-F238E27FC236}">
                <a16:creationId xmlns:a16="http://schemas.microsoft.com/office/drawing/2014/main" id="{D8C2E679-D300-4E3F-B0F9-784C86D86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303" y="2422351"/>
            <a:ext cx="2916745" cy="21875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Google Shape;62;p12">
            <a:extLst>
              <a:ext uri="{FF2B5EF4-FFF2-40B4-BE49-F238E27FC236}">
                <a16:creationId xmlns:a16="http://schemas.microsoft.com/office/drawing/2014/main" id="{2F2472ED-95C9-404D-9950-51326B62FBB8}"/>
              </a:ext>
            </a:extLst>
          </p:cNvPr>
          <p:cNvSpPr/>
          <p:nvPr/>
        </p:nvSpPr>
        <p:spPr>
          <a:xfrm rot="5400000">
            <a:off x="5207076" y="2044359"/>
            <a:ext cx="629255" cy="629253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600" dirty="0"/>
          </a:p>
        </p:txBody>
      </p:sp>
      <p:sp>
        <p:nvSpPr>
          <p:cNvPr id="60" name="Google Shape;60;p12"/>
          <p:cNvSpPr txBox="1"/>
          <p:nvPr/>
        </p:nvSpPr>
        <p:spPr>
          <a:xfrm>
            <a:off x="314628" y="4788300"/>
            <a:ext cx="399600" cy="211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Barlow"/>
                <a:sym typeface="Barlow"/>
              </a:rPr>
              <a:t>3</a:t>
            </a: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62" name="Google Shape;62;p12"/>
          <p:cNvSpPr/>
          <p:nvPr/>
        </p:nvSpPr>
        <p:spPr>
          <a:xfrm rot="16200000">
            <a:off x="4797448" y="4230516"/>
            <a:ext cx="766378" cy="766375"/>
          </a:xfrm>
          <a:custGeom>
            <a:avLst/>
            <a:gdLst/>
            <a:ahLst/>
            <a:cxnLst/>
            <a:rect l="l" t="t" r="r" b="b"/>
            <a:pathLst>
              <a:path w="2438400" h="2438393" extrusionOk="0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7366570" y="146607"/>
            <a:ext cx="1047964" cy="524424"/>
          </a:xfrm>
          <a:custGeom>
            <a:avLst/>
            <a:gdLst/>
            <a:ahLst/>
            <a:cxnLst/>
            <a:rect l="l" t="t" r="r" b="b"/>
            <a:pathLst>
              <a:path w="2800464" h="1401415" extrusionOk="0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D1BE1-0CFC-46C7-9F21-224C08B74E83}"/>
              </a:ext>
            </a:extLst>
          </p:cNvPr>
          <p:cNvSpPr txBox="1"/>
          <p:nvPr/>
        </p:nvSpPr>
        <p:spPr>
          <a:xfrm>
            <a:off x="314628" y="2053989"/>
            <a:ext cx="3239298" cy="1499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none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DESIGN FLOW</a:t>
            </a:r>
            <a:endParaRPr lang="en-US" sz="600" dirty="0">
              <a:solidFill>
                <a:schemeClr val="dk1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7EA3233-21F0-4F97-87CB-81D6C6A4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726" y="671031"/>
            <a:ext cx="2672487" cy="38014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6129125" y="0"/>
            <a:ext cx="3015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838789" y="73180"/>
            <a:ext cx="3116762" cy="57409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BLOCK DIAGRAM</a:t>
            </a:r>
            <a:endParaRPr sz="32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219225" y="829072"/>
            <a:ext cx="3840210" cy="41025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Printer: It is used to print the receipt if requested by the user and linked to the register file and control unit.</a:t>
            </a:r>
          </a:p>
          <a:p>
            <a:pPr marL="127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Card scanner: It is used to scan the card and read the card ID.</a:t>
            </a:r>
          </a:p>
          <a:p>
            <a:pPr marL="127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Card sensor &amp; motor: A unit that determines the validity of the card, and a motor to move the card.</a:t>
            </a:r>
          </a:p>
          <a:p>
            <a:pPr marL="127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Timer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A65C688E-FE00-47CC-9C04-CE658704C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582" y="451775"/>
            <a:ext cx="4723242" cy="4239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986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6129125" y="0"/>
            <a:ext cx="3015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838789" y="73180"/>
            <a:ext cx="3116762" cy="57409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BLOCK DIAGRAM</a:t>
            </a:r>
            <a:endParaRPr sz="32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219225" y="829072"/>
            <a:ext cx="3840210" cy="410257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5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Cash counter &amp; feeder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It is used to count cash in case of withdraw or deposit and it is linked to the cash tray.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5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Keyboard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It is commonly 3x4 keypad so the user can enter the password of the card.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5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Control keys: Keys to handle the operation entered by the user.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5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Counter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Count the number of wrong password trials entered by the user.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A65C688E-FE00-47CC-9C04-CE658704C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582" y="451775"/>
            <a:ext cx="4723242" cy="4239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460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6129125" y="0"/>
            <a:ext cx="3015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838789" y="73180"/>
            <a:ext cx="2911278" cy="57409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REGISTER FILE</a:t>
            </a:r>
            <a:endParaRPr sz="32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219225" y="1876676"/>
            <a:ext cx="3840210" cy="139014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Demux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Select the address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the register in case of reading or writing in the register file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Register: Hold data to be written in /or read from the register file.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76D8867-38FE-4A03-A230-ABF35F75D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596" y="722659"/>
            <a:ext cx="4482179" cy="36981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379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6129125" y="0"/>
            <a:ext cx="3015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838789" y="73180"/>
            <a:ext cx="1497135" cy="574092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FSM</a:t>
            </a:r>
            <a:endParaRPr sz="3200" dirty="0"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83036" y="647272"/>
            <a:ext cx="4569108" cy="45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dle: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normal state when there is no card in ATM.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Card_Inserted</a:t>
            </a: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state that ATM enters when a card is inserted.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Enter_Pass</a:t>
            </a: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state that ATM enters after checking card id and getting card password from database.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Compare_Pass</a:t>
            </a: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state that ATM enters to check if the password that the user entered is the same as the password in database.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Restore_Card</a:t>
            </a: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state that ATM enters if </a:t>
            </a:r>
            <a:r>
              <a:rPr lang="en-US" sz="105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time_out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signal is the input or </a:t>
            </a: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overflow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happens after entering wrong password 5 times in a row.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Main_Menu</a:t>
            </a: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state that ATM enters when user enter the right password or if the user has finished a service and wants another service.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Receive_Cash</a:t>
            </a: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the state that ATM enter when user wants to deposit money.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Enter_Cash_Value</a:t>
            </a: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the state that ATM enter when user wants to withdraw money.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Enter_New_Pass</a:t>
            </a: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the state that ATM enters when user wants to change card password.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Another_Service</a:t>
            </a: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the state that ATM enters when it finishes a service completely to check if the user wants another service.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Print_Reciept</a:t>
            </a:r>
            <a:r>
              <a:rPr lang="en-US" sz="105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the state that ATM enters after the user finishes all the services he wanted to do to check if user wants a printed paper of all the services that ATM did.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83EE66-7778-4719-B7D0-7560505F6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425" y="277918"/>
            <a:ext cx="3015000" cy="4587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8420029" y="245708"/>
            <a:ext cx="1447657" cy="144765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5044438" y="3123028"/>
            <a:ext cx="2495925" cy="9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93568-6AC6-4893-B37C-B6FE66CC4405}"/>
              </a:ext>
            </a:extLst>
          </p:cNvPr>
          <p:cNvSpPr txBox="1"/>
          <p:nvPr/>
        </p:nvSpPr>
        <p:spPr>
          <a:xfrm>
            <a:off x="659219" y="616688"/>
            <a:ext cx="7716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RTL Implementation:</a:t>
            </a:r>
            <a:r>
              <a:rPr lang="en-US" dirty="0"/>
              <a:t> </a:t>
            </a:r>
          </a:p>
          <a:p>
            <a:r>
              <a:rPr lang="en-US" dirty="0"/>
              <a:t>Code Link: </a:t>
            </a:r>
            <a:r>
              <a:rPr lang="en-US" dirty="0">
                <a:hlinkClick r:id="rId3"/>
              </a:rPr>
              <a:t>https://drive.google.com/drive/folders/1ycq6pd7r_aH3pZjjqxNf30KWi8r-LRZc</a:t>
            </a:r>
            <a:endParaRPr lang="en-US" dirty="0"/>
          </a:p>
          <a:p>
            <a:endParaRPr lang="en-US" dirty="0"/>
          </a:p>
          <a:p>
            <a:r>
              <a:rPr lang="en-US" sz="1800" dirty="0"/>
              <a:t>Test Bench Implementation:</a:t>
            </a:r>
          </a:p>
          <a:p>
            <a:r>
              <a:rPr lang="en-US" dirty="0"/>
              <a:t>Code Link: </a:t>
            </a:r>
            <a:r>
              <a:rPr lang="en-US" dirty="0">
                <a:hlinkClick r:id="rId4"/>
              </a:rPr>
              <a:t>https://drive.google.com/drive/folders/1kaMzGarV6T4rIi6v-Cp_zzIR2HtjmbIF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0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8420029" y="245708"/>
            <a:ext cx="1447657" cy="1447657"/>
          </a:xfrm>
          <a:custGeom>
            <a:avLst/>
            <a:gdLst/>
            <a:ahLst/>
            <a:cxnLst/>
            <a:rect l="l" t="t" r="r" b="b"/>
            <a:pathLst>
              <a:path w="1708150" h="1708150" extrusionOk="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5"/>
          <p:cNvGrpSpPr/>
          <p:nvPr/>
        </p:nvGrpSpPr>
        <p:grpSpPr>
          <a:xfrm>
            <a:off x="5044438" y="2236515"/>
            <a:ext cx="3880337" cy="1514261"/>
            <a:chOff x="0" y="0"/>
            <a:chExt cx="10347564" cy="6563539"/>
          </a:xfrm>
        </p:grpSpPr>
        <p:sp>
          <p:nvSpPr>
            <p:cNvPr id="111" name="Google Shape;111;p15"/>
            <p:cNvSpPr txBox="1"/>
            <p:nvPr/>
          </p:nvSpPr>
          <p:spPr>
            <a:xfrm>
              <a:off x="2501664" y="0"/>
              <a:ext cx="7845900" cy="65635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100" b="1" u="none" dirty="0">
                  <a:solidFill>
                    <a:schemeClr val="dk1"/>
                  </a:solidFill>
                  <a:latin typeface="Barlow"/>
                  <a:ea typeface="Barlow"/>
                  <a:cs typeface="Barlow"/>
                  <a:sym typeface="Barlow"/>
                </a:rPr>
                <a:t>TESTBENCH WAVEFORM</a:t>
              </a:r>
              <a:endParaRPr sz="700" dirty="0"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0" y="3842575"/>
              <a:ext cx="6655799" cy="402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chemeClr val="dk1"/>
                </a:solidFill>
              </a:endParaRPr>
            </a:p>
          </p:txBody>
        </p:sp>
      </p:grp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Picture 3" descr="Timeline&#10;&#10;Description automatically generated with low confidence">
            <a:extLst>
              <a:ext uri="{FF2B5EF4-FFF2-40B4-BE49-F238E27FC236}">
                <a16:creationId xmlns:a16="http://schemas.microsoft.com/office/drawing/2014/main" id="{B327818C-ED8F-4DA2-996B-8AFD10130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480"/>
            <a:ext cx="5982895" cy="4056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3077847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Geometric Template">
  <a:themeElements>
    <a:clrScheme name="Custom 347">
      <a:dk1>
        <a:srgbClr val="363739"/>
      </a:dk1>
      <a:lt1>
        <a:srgbClr val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1605</TotalTime>
  <Words>623</Words>
  <Application>Microsoft Office PowerPoint</Application>
  <PresentationFormat>On-screen Show (16:9)</PresentationFormat>
  <Paragraphs>72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Barlow Medium</vt:lpstr>
      <vt:lpstr>Barlow</vt:lpstr>
      <vt:lpstr>Calibri Light</vt:lpstr>
      <vt:lpstr>Calibri</vt:lpstr>
      <vt:lpstr>Arial</vt:lpstr>
      <vt:lpstr>Business Geometric Template</vt:lpstr>
      <vt:lpstr>PowerPoint Presentation</vt:lpstr>
      <vt:lpstr>FPGA-Based Bank ATM System</vt:lpstr>
      <vt:lpstr> </vt:lpstr>
      <vt:lpstr>BLOCK DIAGRAM</vt:lpstr>
      <vt:lpstr>BLOCK DIAGRAM</vt:lpstr>
      <vt:lpstr>REGISTER FILE</vt:lpstr>
      <vt:lpstr>FSM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Omar Mohamed Saad Ibrahim 1700899</cp:lastModifiedBy>
  <cp:revision>14</cp:revision>
  <dcterms:modified xsi:type="dcterms:W3CDTF">2022-02-09T14:37:16Z</dcterms:modified>
</cp:coreProperties>
</file>