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3"/>
    <p:sldId id="271" r:id="rId4"/>
    <p:sldId id="257" r:id="rId5"/>
    <p:sldId id="273" r:id="rId6"/>
    <p:sldId id="275" r:id="rId7"/>
    <p:sldId id="258" r:id="rId8"/>
    <p:sldId id="259" r:id="rId9"/>
    <p:sldId id="260" r:id="rId10"/>
    <p:sldId id="272" r:id="rId11"/>
    <p:sldId id="261" r:id="rId12"/>
    <p:sldId id="262" r:id="rId13"/>
    <p:sldId id="267" r:id="rId14"/>
    <p:sldId id="268" r:id="rId15"/>
    <p:sldId id="269" r:id="rId16"/>
    <p:sldId id="265" r:id="rId17"/>
    <p:sldId id="266" r:id="rId18"/>
    <p:sldId id="270" r:id="rId19"/>
    <p:sldId id="26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3" autoAdjust="0"/>
    <p:restoredTop sz="95256" autoAdjust="0"/>
  </p:normalViewPr>
  <p:slideViewPr>
    <p:cSldViewPr snapToGrid="0">
      <p:cViewPr varScale="1">
        <p:scale>
          <a:sx n="86" d="100"/>
          <a:sy n="86" d="100"/>
        </p:scale>
        <p:origin x="3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9393E-EDB1-4310-BBA8-6AD285A7963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8EFD0-367E-47DE-9052-47937A6D4AE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solidFill>
                  <a:schemeClr val="bg1"/>
                </a:solidFill>
              </a:rPr>
              <a:t>Web Vulnerability scanner</a:t>
            </a:r>
            <a:endParaRPr lang="en-US" sz="3600" b="1" dirty="0">
              <a:solidFill>
                <a:schemeClr val="bg1"/>
              </a:solidFill>
            </a:endParaRPr>
          </a:p>
        </p:txBody>
      </p:sp>
      <p:sp>
        <p:nvSpPr>
          <p:cNvPr id="3" name="Subtitle 2"/>
          <p:cNvSpPr>
            <a:spLocks noGrp="1"/>
          </p:cNvSpPr>
          <p:nvPr>
            <p:ph idx="1"/>
          </p:nvPr>
        </p:nvSpPr>
        <p:spPr>
          <a:xfrm>
            <a:off x="1484310" y="2110740"/>
            <a:ext cx="10018713" cy="3304640"/>
          </a:xfrm>
        </p:spPr>
        <p:txBody>
          <a:bodyPr>
            <a:normAutofit/>
          </a:bodyPr>
          <a:lstStyle/>
          <a:p>
            <a:pPr marL="0" indent="0">
              <a:buNone/>
            </a:pPr>
            <a:endParaRPr lang="en-US" sz="1800" dirty="0"/>
          </a:p>
          <a:p>
            <a:pPr algn="r"/>
            <a:endParaRPr lang="en-US" sz="1800" dirty="0">
              <a:solidFill>
                <a:schemeClr val="bg1"/>
              </a:solidFill>
            </a:endParaRPr>
          </a:p>
          <a:p>
            <a:endParaRPr lang="en-US" sz="1800" dirty="0"/>
          </a:p>
          <a:p>
            <a:endParaRPr lang="en-US" sz="1800" dirty="0"/>
          </a:p>
          <a:p>
            <a:endParaRPr lang="en-US" sz="1800" dirty="0"/>
          </a:p>
          <a:p>
            <a:endParaRPr lang="en-US" sz="1800" dirty="0"/>
          </a:p>
          <a:p>
            <a:endParaRPr lang="en-US" sz="1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5488" y="41271"/>
            <a:ext cx="1973580" cy="1424940"/>
          </a:xfrm>
          <a:prstGeom prst="rect">
            <a:avLst/>
          </a:prstGeom>
        </p:spPr>
      </p:pic>
      <p:graphicFrame>
        <p:nvGraphicFramePr>
          <p:cNvPr id="6" name="Table 5"/>
          <p:cNvGraphicFramePr>
            <a:graphicFrameLocks noGrp="1"/>
          </p:cNvGraphicFramePr>
          <p:nvPr/>
        </p:nvGraphicFramePr>
        <p:xfrm>
          <a:off x="2245065" y="2438399"/>
          <a:ext cx="8128000" cy="2225040"/>
        </p:xfrm>
        <a:graphic>
          <a:graphicData uri="http://schemas.openxmlformats.org/drawingml/2006/table">
            <a:tbl>
              <a:tblPr firstRow="1" bandRow="1">
                <a:tableStyleId>{8EC20E35-A176-4012-BC5E-935CFFF8708E}</a:tableStyleId>
              </a:tblPr>
              <a:tblGrid>
                <a:gridCol w="4064000"/>
                <a:gridCol w="4064000"/>
              </a:tblGrid>
              <a:tr h="370840">
                <a:tc>
                  <a:txBody>
                    <a:bodyPr/>
                    <a:lstStyle/>
                    <a:p>
                      <a:pPr algn="ctr"/>
                      <a:r>
                        <a:rPr lang="ar-EG" dirty="0"/>
                        <a:t>الاسم</a:t>
                      </a:r>
                      <a:endParaRPr lang="en-US" dirty="0"/>
                    </a:p>
                  </a:txBody>
                  <a:tcPr/>
                </a:tc>
                <a:tc>
                  <a:txBody>
                    <a:bodyPr/>
                    <a:lstStyle/>
                    <a:p>
                      <a:pPr algn="ctr"/>
                      <a:r>
                        <a:rPr lang="ar-EG" dirty="0"/>
                        <a:t>رقم الكشف</a:t>
                      </a:r>
                      <a:endParaRPr lang="en-US" dirty="0"/>
                    </a:p>
                  </a:txBody>
                  <a:tcPr/>
                </a:tc>
              </a:tr>
              <a:tr h="370840">
                <a:tc>
                  <a:txBody>
                    <a:bodyPr/>
                    <a:lstStyle/>
                    <a:p>
                      <a:pPr algn="ctr"/>
                      <a:r>
                        <a:rPr lang="ar-EG" dirty="0"/>
                        <a:t>طه حسن عبدالمؤمن بدران</a:t>
                      </a:r>
                      <a:endParaRPr lang="en-US" dirty="0"/>
                    </a:p>
                  </a:txBody>
                  <a:tcPr/>
                </a:tc>
                <a:tc>
                  <a:txBody>
                    <a:bodyPr/>
                    <a:lstStyle/>
                    <a:p>
                      <a:pPr algn="ctr"/>
                      <a:r>
                        <a:rPr lang="ar-EG" dirty="0"/>
                        <a:t>55</a:t>
                      </a:r>
                      <a:endParaRPr lang="en-US" dirty="0"/>
                    </a:p>
                  </a:txBody>
                  <a:tcPr/>
                </a:tc>
              </a:tr>
              <a:tr h="370840">
                <a:tc>
                  <a:txBody>
                    <a:bodyPr/>
                    <a:lstStyle/>
                    <a:p>
                      <a:pPr algn="ctr"/>
                      <a:r>
                        <a:rPr lang="ar-EG" dirty="0"/>
                        <a:t>عبدالرحمن عبدالمنصف محمد</a:t>
                      </a:r>
                      <a:endParaRPr lang="en-US" dirty="0"/>
                    </a:p>
                  </a:txBody>
                  <a:tcPr/>
                </a:tc>
                <a:tc>
                  <a:txBody>
                    <a:bodyPr/>
                    <a:lstStyle/>
                    <a:p>
                      <a:pPr algn="ctr"/>
                      <a:r>
                        <a:rPr lang="ar-EG" dirty="0"/>
                        <a:t>65</a:t>
                      </a:r>
                      <a:endParaRPr lang="en-US" dirty="0"/>
                    </a:p>
                  </a:txBody>
                  <a:tcPr/>
                </a:tc>
              </a:tr>
              <a:tr h="370840">
                <a:tc>
                  <a:txBody>
                    <a:bodyPr/>
                    <a:lstStyle/>
                    <a:p>
                      <a:pPr algn="ctr"/>
                      <a:r>
                        <a:rPr lang="ar-EG" dirty="0"/>
                        <a:t>عبدالله هشام خالد عبدالحميد</a:t>
                      </a:r>
                      <a:endParaRPr lang="en-US" dirty="0"/>
                    </a:p>
                  </a:txBody>
                  <a:tcPr/>
                </a:tc>
                <a:tc>
                  <a:txBody>
                    <a:bodyPr/>
                    <a:lstStyle/>
                    <a:p>
                      <a:pPr algn="ctr"/>
                      <a:r>
                        <a:rPr lang="ar-EG" dirty="0"/>
                        <a:t>74</a:t>
                      </a:r>
                      <a:endParaRPr lang="en-US" dirty="0"/>
                    </a:p>
                  </a:txBody>
                  <a:tcPr/>
                </a:tc>
              </a:tr>
              <a:tr h="370840">
                <a:tc>
                  <a:txBody>
                    <a:bodyPr/>
                    <a:lstStyle/>
                    <a:p>
                      <a:pPr algn="ctr"/>
                      <a:r>
                        <a:rPr lang="ar-EG" dirty="0"/>
                        <a:t>محمود احمد محمود احمد</a:t>
                      </a:r>
                      <a:endParaRPr lang="en-US" dirty="0"/>
                    </a:p>
                  </a:txBody>
                  <a:tcPr/>
                </a:tc>
                <a:tc>
                  <a:txBody>
                    <a:bodyPr/>
                    <a:lstStyle/>
                    <a:p>
                      <a:pPr algn="ctr"/>
                      <a:r>
                        <a:rPr lang="ar-EG" dirty="0"/>
                        <a:t>125</a:t>
                      </a:r>
                      <a:endParaRPr lang="en-US" dirty="0"/>
                    </a:p>
                  </a:txBody>
                  <a:tcPr/>
                </a:tc>
              </a:tr>
              <a:tr h="370840">
                <a:tc>
                  <a:txBody>
                    <a:bodyPr/>
                    <a:lstStyle/>
                    <a:p>
                      <a:pPr algn="ctr"/>
                      <a:r>
                        <a:rPr lang="ar-EG" dirty="0"/>
                        <a:t>محمود محمد محمود الشعراوي</a:t>
                      </a:r>
                      <a:endParaRPr lang="en-US" dirty="0"/>
                    </a:p>
                  </a:txBody>
                  <a:tcPr/>
                </a:tc>
                <a:tc>
                  <a:txBody>
                    <a:bodyPr/>
                    <a:lstStyle/>
                    <a:p>
                      <a:pPr algn="ctr"/>
                      <a:r>
                        <a:rPr lang="ar-EG" dirty="0"/>
                        <a:t>136</a:t>
                      </a:r>
                      <a:endParaRPr lang="en-US"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Phases of vulnerability scanner</a:t>
            </a:r>
            <a:endParaRPr lang="en-US" b="1" dirty="0">
              <a:solidFill>
                <a:schemeClr val="bg1"/>
              </a:solidFill>
            </a:endParaRPr>
          </a:p>
        </p:txBody>
      </p:sp>
      <p:sp>
        <p:nvSpPr>
          <p:cNvPr id="3" name="Content Placeholder 2"/>
          <p:cNvSpPr>
            <a:spLocks noGrp="1"/>
          </p:cNvSpPr>
          <p:nvPr>
            <p:ph idx="1"/>
          </p:nvPr>
        </p:nvSpPr>
        <p:spPr>
          <a:xfrm>
            <a:off x="1665180" y="2777531"/>
            <a:ext cx="10018713" cy="3124201"/>
          </a:xfrm>
        </p:spPr>
        <p:txBody>
          <a:bodyPr/>
          <a:lstStyle/>
          <a:p>
            <a:pPr>
              <a:buFont typeface="Arial" panose="020B0604020202020204" pitchFamily="34" charset="0"/>
              <a:buChar char="•"/>
            </a:pPr>
            <a:r>
              <a:rPr lang="en-US" sz="3200" b="1" dirty="0">
                <a:solidFill>
                  <a:schemeClr val="bg1"/>
                </a:solidFill>
              </a:rPr>
              <a:t>Reconnaissance</a:t>
            </a:r>
            <a:endParaRPr lang="en-US" sz="3200" b="1" dirty="0">
              <a:solidFill>
                <a:schemeClr val="bg1"/>
              </a:solidFill>
            </a:endParaRPr>
          </a:p>
          <a:p>
            <a:pPr>
              <a:buFont typeface="Arial" panose="020B0604020202020204" pitchFamily="34" charset="0"/>
              <a:buChar char="•"/>
            </a:pPr>
            <a:r>
              <a:rPr lang="en-US" sz="3200" b="1" i="0" dirty="0">
                <a:solidFill>
                  <a:schemeClr val="bg1"/>
                </a:solidFill>
                <a:effectLst/>
                <a:latin typeface="Inter"/>
              </a:rPr>
              <a:t>Scanning</a:t>
            </a:r>
            <a:endParaRPr lang="en-US" sz="3200" b="1" i="0" dirty="0">
              <a:solidFill>
                <a:schemeClr val="bg1"/>
              </a:solidFill>
              <a:effectLst/>
              <a:latin typeface="Inter"/>
            </a:endParaRPr>
          </a:p>
          <a:p>
            <a:pPr>
              <a:buFont typeface="Arial" panose="020B0604020202020204" pitchFamily="34" charset="0"/>
              <a:buChar char="•"/>
            </a:pPr>
            <a:r>
              <a:rPr lang="en-US" sz="3200" b="1" i="0" dirty="0">
                <a:solidFill>
                  <a:schemeClr val="bg1"/>
                </a:solidFill>
                <a:effectLst/>
                <a:latin typeface="Inter"/>
              </a:rPr>
              <a:t>Exploitation</a:t>
            </a:r>
            <a:endParaRPr lang="en-US" sz="3200" b="1" i="0" dirty="0">
              <a:solidFill>
                <a:schemeClr val="bg1"/>
              </a:solidFill>
              <a:effectLst/>
              <a:latin typeface="Inter"/>
            </a:endParaRPr>
          </a:p>
          <a:p>
            <a:pPr>
              <a:buFont typeface="Arial" panose="020B0604020202020204" pitchFamily="34" charset="0"/>
              <a:buChar char="•"/>
            </a:pPr>
            <a:endParaRPr lang="en-US" b="1" i="0" dirty="0">
              <a:solidFill>
                <a:schemeClr val="bg1"/>
              </a:solidFill>
              <a:effectLst/>
              <a:latin typeface="Inter"/>
            </a:endParaRPr>
          </a:p>
          <a:p>
            <a:pPr marL="0" indent="0">
              <a:buNone/>
            </a:pP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3193"/>
          </a:xfrm>
        </p:spPr>
        <p:txBody>
          <a:bodyPr/>
          <a:lstStyle/>
          <a:p>
            <a:r>
              <a:rPr lang="en-US" sz="4000" b="1" dirty="0">
                <a:solidFill>
                  <a:schemeClr val="bg1"/>
                </a:solidFill>
              </a:rPr>
              <a:t>Reconnaissance</a:t>
            </a:r>
            <a:endParaRPr lang="en-US" sz="4000" b="1" dirty="0">
              <a:solidFill>
                <a:schemeClr val="bg1"/>
              </a:solidFill>
            </a:endParaRPr>
          </a:p>
        </p:txBody>
      </p:sp>
      <p:sp>
        <p:nvSpPr>
          <p:cNvPr id="3" name="Content Placeholder 2"/>
          <p:cNvSpPr>
            <a:spLocks noGrp="1"/>
          </p:cNvSpPr>
          <p:nvPr>
            <p:ph idx="1"/>
          </p:nvPr>
        </p:nvSpPr>
        <p:spPr>
          <a:xfrm>
            <a:off x="1484310" y="1663001"/>
            <a:ext cx="10018713" cy="1668027"/>
          </a:xfrm>
        </p:spPr>
        <p:txBody>
          <a:bodyPr>
            <a:normAutofit fontScale="92500" lnSpcReduction="10000"/>
          </a:bodyPr>
          <a:lstStyle/>
          <a:p>
            <a:pPr marL="0" indent="0">
              <a:buNone/>
            </a:pPr>
            <a:r>
              <a:rPr lang="en-US" b="1" dirty="0">
                <a:solidFill>
                  <a:schemeClr val="bg1"/>
                </a:solidFill>
              </a:rPr>
              <a:t>Subdomain Enumeration:</a:t>
            </a:r>
            <a:endParaRPr lang="en-US" b="1" dirty="0">
              <a:solidFill>
                <a:schemeClr val="bg1"/>
              </a:solidFill>
            </a:endParaRPr>
          </a:p>
          <a:p>
            <a:r>
              <a:rPr lang="en-US" dirty="0">
                <a:solidFill>
                  <a:schemeClr val="bg1"/>
                </a:solidFill>
              </a:rPr>
              <a:t>Tools/Processes Used: </a:t>
            </a:r>
            <a:r>
              <a:rPr lang="en-US" dirty="0" err="1">
                <a:solidFill>
                  <a:schemeClr val="bg1"/>
                </a:solidFill>
              </a:rPr>
              <a:t>Subfinder</a:t>
            </a:r>
            <a:endParaRPr lang="en-US" dirty="0">
              <a:solidFill>
                <a:schemeClr val="bg1"/>
              </a:solidFill>
            </a:endParaRPr>
          </a:p>
          <a:p>
            <a:r>
              <a:rPr lang="en-US" dirty="0">
                <a:solidFill>
                  <a:schemeClr val="bg1"/>
                </a:solidFill>
              </a:rPr>
              <a:t>Description: The </a:t>
            </a:r>
            <a:r>
              <a:rPr lang="en-US" dirty="0" err="1">
                <a:solidFill>
                  <a:schemeClr val="bg1"/>
                </a:solidFill>
              </a:rPr>
              <a:t>enumerate_subdomains</a:t>
            </a:r>
            <a:r>
              <a:rPr lang="en-US" dirty="0">
                <a:solidFill>
                  <a:schemeClr val="bg1"/>
                </a:solidFill>
              </a:rPr>
              <a:t>() function enumerates subdomains associated with the target domain using multiple methods. </a:t>
            </a:r>
            <a:endParaRPr lang="en-US" dirty="0">
              <a:solidFill>
                <a:schemeClr val="bg1"/>
              </a:solidFill>
            </a:endParaRPr>
          </a:p>
        </p:txBody>
      </p:sp>
      <p:pic>
        <p:nvPicPr>
          <p:cNvPr id="7" name="Picture 6"/>
          <p:cNvPicPr>
            <a:picLocks noChangeAspect="1"/>
          </p:cNvPicPr>
          <p:nvPr/>
        </p:nvPicPr>
        <p:blipFill>
          <a:blip r:embed="rId1"/>
          <a:stretch>
            <a:fillRect/>
          </a:stretch>
        </p:blipFill>
        <p:spPr>
          <a:xfrm>
            <a:off x="2371025" y="3508302"/>
            <a:ext cx="9820975" cy="29944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84260"/>
          </a:xfrm>
        </p:spPr>
        <p:txBody>
          <a:bodyPr/>
          <a:lstStyle/>
          <a:p>
            <a:r>
              <a:rPr lang="en-US" sz="4000" b="1" dirty="0">
                <a:solidFill>
                  <a:schemeClr val="bg1"/>
                </a:solidFill>
              </a:rPr>
              <a:t>Reconnaissance</a:t>
            </a:r>
            <a:endParaRPr lang="en-US" sz="4000" b="1" dirty="0">
              <a:solidFill>
                <a:schemeClr val="bg1"/>
              </a:solidFill>
            </a:endParaRPr>
          </a:p>
        </p:txBody>
      </p:sp>
      <p:sp>
        <p:nvSpPr>
          <p:cNvPr id="3" name="Content Placeholder 2"/>
          <p:cNvSpPr>
            <a:spLocks noGrp="1"/>
          </p:cNvSpPr>
          <p:nvPr>
            <p:ph idx="1"/>
          </p:nvPr>
        </p:nvSpPr>
        <p:spPr>
          <a:xfrm>
            <a:off x="1484311" y="1701209"/>
            <a:ext cx="10018713" cy="2023382"/>
          </a:xfrm>
        </p:spPr>
        <p:txBody>
          <a:bodyPr>
            <a:normAutofit fontScale="92500" lnSpcReduction="20000"/>
          </a:bodyPr>
          <a:lstStyle/>
          <a:p>
            <a:pPr marL="0" indent="0">
              <a:buNone/>
            </a:pPr>
            <a:r>
              <a:rPr lang="en-US" b="1" dirty="0">
                <a:solidFill>
                  <a:schemeClr val="bg1"/>
                </a:solidFill>
              </a:rPr>
              <a:t>Live Subdomain Identification:</a:t>
            </a:r>
            <a:endParaRPr lang="en-US" b="1" dirty="0">
              <a:solidFill>
                <a:schemeClr val="bg1"/>
              </a:solidFill>
            </a:endParaRPr>
          </a:p>
          <a:p>
            <a:r>
              <a:rPr lang="en-US" b="1" dirty="0">
                <a:solidFill>
                  <a:schemeClr val="bg1"/>
                </a:solidFill>
              </a:rPr>
              <a:t>Tool Used: </a:t>
            </a:r>
            <a:r>
              <a:rPr lang="en-US" b="1" dirty="0" err="1">
                <a:solidFill>
                  <a:schemeClr val="bg1"/>
                </a:solidFill>
              </a:rPr>
              <a:t>HTTPx</a:t>
            </a:r>
            <a:endParaRPr lang="en-US" b="1" dirty="0">
              <a:solidFill>
                <a:schemeClr val="bg1"/>
              </a:solidFill>
            </a:endParaRPr>
          </a:p>
          <a:p>
            <a:r>
              <a:rPr lang="en-US" b="1" dirty="0">
                <a:solidFill>
                  <a:schemeClr val="bg1"/>
                </a:solidFill>
              </a:rPr>
              <a:t>Description: The </a:t>
            </a:r>
            <a:r>
              <a:rPr lang="en-US" b="1" dirty="0" err="1">
                <a:solidFill>
                  <a:schemeClr val="bg1"/>
                </a:solidFill>
              </a:rPr>
              <a:t>run_httpx_from_file</a:t>
            </a:r>
            <a:r>
              <a:rPr lang="en-US" b="1" dirty="0">
                <a:solidFill>
                  <a:schemeClr val="bg1"/>
                </a:solidFill>
              </a:rPr>
              <a:t>() function checks the accessibility of subdomains obtained from the enumeration process. It sends HTTP requests to each subdomain to determine if it is live and accessible. Live subdomains are then saved to a file for further analysis.</a:t>
            </a:r>
            <a:endParaRPr lang="en-US" b="1" dirty="0">
              <a:solidFill>
                <a:schemeClr val="bg1"/>
              </a:solidFill>
            </a:endParaRPr>
          </a:p>
        </p:txBody>
      </p:sp>
      <p:pic>
        <p:nvPicPr>
          <p:cNvPr id="10" name="Picture 9"/>
          <p:cNvPicPr>
            <a:picLocks noChangeAspect="1"/>
          </p:cNvPicPr>
          <p:nvPr/>
        </p:nvPicPr>
        <p:blipFill>
          <a:blip r:embed="rId1"/>
          <a:stretch>
            <a:fillRect/>
          </a:stretch>
        </p:blipFill>
        <p:spPr>
          <a:xfrm>
            <a:off x="2286001" y="3855739"/>
            <a:ext cx="9005776" cy="24068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32367"/>
          </a:xfrm>
        </p:spPr>
        <p:txBody>
          <a:bodyPr/>
          <a:lstStyle/>
          <a:p>
            <a:r>
              <a:rPr lang="en-US" sz="4000" b="1" dirty="0">
                <a:solidFill>
                  <a:schemeClr val="bg1"/>
                </a:solidFill>
              </a:rPr>
              <a:t>Reconnaissance</a:t>
            </a:r>
            <a:endParaRPr lang="en-US" sz="4000" b="1" dirty="0">
              <a:solidFill>
                <a:schemeClr val="bg1"/>
              </a:solidFill>
            </a:endParaRPr>
          </a:p>
        </p:txBody>
      </p:sp>
      <p:sp>
        <p:nvSpPr>
          <p:cNvPr id="3" name="Content Placeholder 2"/>
          <p:cNvSpPr>
            <a:spLocks noGrp="1"/>
          </p:cNvSpPr>
          <p:nvPr>
            <p:ph idx="1"/>
          </p:nvPr>
        </p:nvSpPr>
        <p:spPr>
          <a:xfrm>
            <a:off x="1484311" y="1971990"/>
            <a:ext cx="10018713" cy="2256693"/>
          </a:xfrm>
        </p:spPr>
        <p:txBody>
          <a:bodyPr/>
          <a:lstStyle/>
          <a:p>
            <a:pPr marL="0" indent="0">
              <a:buNone/>
            </a:pPr>
            <a:r>
              <a:rPr lang="en-US" b="1" dirty="0">
                <a:solidFill>
                  <a:schemeClr val="bg1"/>
                </a:solidFill>
              </a:rPr>
              <a:t>Directory Enumeration:</a:t>
            </a:r>
            <a:endParaRPr lang="en-US" b="1" dirty="0">
              <a:solidFill>
                <a:schemeClr val="bg1"/>
              </a:solidFill>
            </a:endParaRPr>
          </a:p>
          <a:p>
            <a:r>
              <a:rPr lang="en-US" dirty="0">
                <a:solidFill>
                  <a:schemeClr val="bg1"/>
                </a:solidFill>
              </a:rPr>
              <a:t>Tool Used: </a:t>
            </a:r>
            <a:r>
              <a:rPr lang="en-US" dirty="0" err="1">
                <a:solidFill>
                  <a:schemeClr val="bg1"/>
                </a:solidFill>
              </a:rPr>
              <a:t>Dirsearch</a:t>
            </a:r>
            <a:endParaRPr lang="en-US" dirty="0">
              <a:solidFill>
                <a:schemeClr val="bg1"/>
              </a:solidFill>
            </a:endParaRPr>
          </a:p>
          <a:p>
            <a:r>
              <a:rPr lang="en-US" dirty="0">
                <a:solidFill>
                  <a:schemeClr val="bg1"/>
                </a:solidFill>
              </a:rPr>
              <a:t>Description: The </a:t>
            </a:r>
            <a:r>
              <a:rPr lang="en-US" dirty="0" err="1">
                <a:solidFill>
                  <a:schemeClr val="bg1"/>
                </a:solidFill>
              </a:rPr>
              <a:t>run_dirsearch_for_domains</a:t>
            </a:r>
            <a:r>
              <a:rPr lang="en-US" dirty="0">
                <a:solidFill>
                  <a:schemeClr val="bg1"/>
                </a:solidFill>
              </a:rPr>
              <a:t>() function performs directory enumeration on discovered subdomains using the </a:t>
            </a:r>
            <a:r>
              <a:rPr lang="en-US" dirty="0" err="1">
                <a:solidFill>
                  <a:schemeClr val="bg1"/>
                </a:solidFill>
              </a:rPr>
              <a:t>Dirsearch</a:t>
            </a:r>
            <a:r>
              <a:rPr lang="en-US" dirty="0">
                <a:solidFill>
                  <a:schemeClr val="bg1"/>
                </a:solidFill>
              </a:rPr>
              <a:t> tool.</a:t>
            </a:r>
            <a:endParaRPr lang="en-US" dirty="0">
              <a:solidFill>
                <a:schemeClr val="bg1"/>
              </a:solidFill>
            </a:endParaRPr>
          </a:p>
        </p:txBody>
      </p:sp>
      <p:pic>
        <p:nvPicPr>
          <p:cNvPr id="7" name="Picture 6"/>
          <p:cNvPicPr>
            <a:picLocks noChangeAspect="1"/>
          </p:cNvPicPr>
          <p:nvPr/>
        </p:nvPicPr>
        <p:blipFill>
          <a:blip r:embed="rId1"/>
          <a:stretch>
            <a:fillRect/>
          </a:stretch>
        </p:blipFill>
        <p:spPr>
          <a:xfrm>
            <a:off x="2419313" y="4126522"/>
            <a:ext cx="9405258" cy="22566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89837"/>
          </a:xfrm>
        </p:spPr>
        <p:txBody>
          <a:bodyPr/>
          <a:lstStyle/>
          <a:p>
            <a:r>
              <a:rPr lang="en-US" sz="4000" b="1" dirty="0">
                <a:solidFill>
                  <a:schemeClr val="bg1"/>
                </a:solidFill>
              </a:rPr>
              <a:t>Reconnaissance</a:t>
            </a:r>
            <a:endParaRPr lang="en-US" sz="4000" b="1" dirty="0">
              <a:solidFill>
                <a:schemeClr val="bg1"/>
              </a:solidFill>
            </a:endParaRPr>
          </a:p>
        </p:txBody>
      </p:sp>
      <p:sp>
        <p:nvSpPr>
          <p:cNvPr id="3" name="Content Placeholder 2"/>
          <p:cNvSpPr>
            <a:spLocks noGrp="1"/>
          </p:cNvSpPr>
          <p:nvPr>
            <p:ph idx="1"/>
          </p:nvPr>
        </p:nvSpPr>
        <p:spPr>
          <a:xfrm>
            <a:off x="1484311" y="1971990"/>
            <a:ext cx="10018713" cy="2256693"/>
          </a:xfrm>
        </p:spPr>
        <p:txBody>
          <a:bodyPr>
            <a:normAutofit fontScale="92500" lnSpcReduction="10000"/>
          </a:bodyPr>
          <a:lstStyle/>
          <a:p>
            <a:pPr marL="0" indent="0">
              <a:buNone/>
            </a:pPr>
            <a:r>
              <a:rPr lang="en-US" b="1" dirty="0">
                <a:solidFill>
                  <a:schemeClr val="bg1"/>
                </a:solidFill>
              </a:rPr>
              <a:t>Historical URL Lookup:</a:t>
            </a:r>
            <a:endParaRPr lang="en-US" b="1" dirty="0">
              <a:solidFill>
                <a:schemeClr val="bg1"/>
              </a:solidFill>
            </a:endParaRPr>
          </a:p>
          <a:p>
            <a:r>
              <a:rPr lang="en-US" b="1" dirty="0">
                <a:solidFill>
                  <a:schemeClr val="bg1"/>
                </a:solidFill>
              </a:rPr>
              <a:t>Tool/Process Used: Wayback Machine API</a:t>
            </a:r>
            <a:endParaRPr lang="en-US" b="1" dirty="0">
              <a:solidFill>
                <a:schemeClr val="bg1"/>
              </a:solidFill>
            </a:endParaRPr>
          </a:p>
          <a:p>
            <a:r>
              <a:rPr lang="en-US" b="1" dirty="0">
                <a:solidFill>
                  <a:schemeClr val="bg1"/>
                </a:solidFill>
              </a:rPr>
              <a:t>Description: The </a:t>
            </a:r>
            <a:r>
              <a:rPr lang="en-US" b="1" dirty="0" err="1">
                <a:solidFill>
                  <a:schemeClr val="bg1"/>
                </a:solidFill>
              </a:rPr>
              <a:t>wayback_machine_lookup</a:t>
            </a:r>
            <a:r>
              <a:rPr lang="en-US" b="1" dirty="0">
                <a:solidFill>
                  <a:schemeClr val="bg1"/>
                </a:solidFill>
              </a:rPr>
              <a:t>() function queries the Wayback Machine API to retrieve historical URLs associated with the target domain. It searches for archived snapshots of web pages and saves the URLs to a file for reference.</a:t>
            </a:r>
            <a:r>
              <a:rPr lang="en-US" dirty="0">
                <a:solidFill>
                  <a:schemeClr val="bg1"/>
                </a:solidFill>
              </a:rPr>
              <a:t>.</a:t>
            </a:r>
            <a:endParaRPr lang="en-US" dirty="0">
              <a:solidFill>
                <a:schemeClr val="bg1"/>
              </a:solidFill>
            </a:endParaRPr>
          </a:p>
        </p:txBody>
      </p:sp>
      <p:pic>
        <p:nvPicPr>
          <p:cNvPr id="6" name="Picture 5"/>
          <p:cNvPicPr>
            <a:picLocks noChangeAspect="1"/>
          </p:cNvPicPr>
          <p:nvPr/>
        </p:nvPicPr>
        <p:blipFill>
          <a:blip r:embed="rId1"/>
          <a:stretch>
            <a:fillRect/>
          </a:stretch>
        </p:blipFill>
        <p:spPr>
          <a:xfrm>
            <a:off x="2286001" y="4228683"/>
            <a:ext cx="9080204" cy="20870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17428"/>
          </a:xfrm>
        </p:spPr>
        <p:txBody>
          <a:bodyPr/>
          <a:lstStyle/>
          <a:p>
            <a:r>
              <a:rPr lang="en-US" sz="4000" b="1" i="0" dirty="0">
                <a:solidFill>
                  <a:schemeClr val="bg1"/>
                </a:solidFill>
                <a:effectLst/>
                <a:latin typeface="Inter"/>
              </a:rPr>
              <a:t>Scanning</a:t>
            </a:r>
            <a:endParaRPr lang="en-US" sz="4000" b="1" i="0" dirty="0">
              <a:solidFill>
                <a:schemeClr val="bg1"/>
              </a:solidFill>
              <a:effectLst/>
              <a:latin typeface="Inter"/>
            </a:endParaRPr>
          </a:p>
        </p:txBody>
      </p:sp>
      <p:sp>
        <p:nvSpPr>
          <p:cNvPr id="3" name="Content Placeholder 2"/>
          <p:cNvSpPr>
            <a:spLocks noGrp="1"/>
          </p:cNvSpPr>
          <p:nvPr>
            <p:ph idx="1"/>
          </p:nvPr>
        </p:nvSpPr>
        <p:spPr>
          <a:xfrm>
            <a:off x="1484310" y="1903229"/>
            <a:ext cx="10018713" cy="2516373"/>
          </a:xfrm>
        </p:spPr>
        <p:txBody>
          <a:bodyPr>
            <a:normAutofit lnSpcReduction="10000"/>
          </a:bodyPr>
          <a:lstStyle/>
          <a:p>
            <a:pPr marL="0" indent="0">
              <a:buNone/>
            </a:pPr>
            <a:r>
              <a:rPr lang="en-US" dirty="0">
                <a:solidFill>
                  <a:schemeClr val="bg1"/>
                </a:solidFill>
              </a:rPr>
              <a:t>Port Scanning:</a:t>
            </a:r>
            <a:endParaRPr lang="en-US" dirty="0">
              <a:solidFill>
                <a:schemeClr val="bg1"/>
              </a:solidFill>
            </a:endParaRPr>
          </a:p>
          <a:p>
            <a:r>
              <a:rPr lang="en-US" dirty="0">
                <a:solidFill>
                  <a:schemeClr val="bg1"/>
                </a:solidFill>
              </a:rPr>
              <a:t>Tool Used: Nmap</a:t>
            </a:r>
            <a:endParaRPr lang="en-US" dirty="0">
              <a:solidFill>
                <a:schemeClr val="bg1"/>
              </a:solidFill>
            </a:endParaRPr>
          </a:p>
          <a:p>
            <a:r>
              <a:rPr lang="en-US" dirty="0">
                <a:solidFill>
                  <a:schemeClr val="bg1"/>
                </a:solidFill>
              </a:rPr>
              <a:t>Description: The </a:t>
            </a:r>
            <a:r>
              <a:rPr lang="en-US" dirty="0" err="1">
                <a:solidFill>
                  <a:schemeClr val="bg1"/>
                </a:solidFill>
              </a:rPr>
              <a:t>nmap_scan</a:t>
            </a:r>
            <a:r>
              <a:rPr lang="en-US" dirty="0">
                <a:solidFill>
                  <a:schemeClr val="bg1"/>
                </a:solidFill>
              </a:rPr>
              <a:t>() function conducts port scanning on live subdomains using Nmap. It scans a range of ports (1-1000) to identify open ports and services running on them. The results are saved to an output file for analysis.</a:t>
            </a:r>
            <a:endParaRPr lang="en-US" dirty="0">
              <a:solidFill>
                <a:schemeClr val="bg1"/>
              </a:solidFill>
            </a:endParaRPr>
          </a:p>
        </p:txBody>
      </p:sp>
      <p:pic>
        <p:nvPicPr>
          <p:cNvPr id="5" name="Picture 4"/>
          <p:cNvPicPr>
            <a:picLocks noChangeAspect="1"/>
          </p:cNvPicPr>
          <p:nvPr/>
        </p:nvPicPr>
        <p:blipFill>
          <a:blip r:embed="rId1"/>
          <a:stretch>
            <a:fillRect/>
          </a:stretch>
        </p:blipFill>
        <p:spPr>
          <a:xfrm>
            <a:off x="2382745" y="4419602"/>
            <a:ext cx="9331066" cy="20716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089837"/>
          </a:xfrm>
        </p:spPr>
        <p:txBody>
          <a:bodyPr/>
          <a:lstStyle/>
          <a:p>
            <a:r>
              <a:rPr lang="en-US" sz="4000" b="1" i="0" dirty="0">
                <a:solidFill>
                  <a:schemeClr val="bg1"/>
                </a:solidFill>
                <a:effectLst/>
                <a:latin typeface="Inter"/>
              </a:rPr>
              <a:t>Exploitation</a:t>
            </a:r>
            <a:endParaRPr lang="en-US" sz="4000" b="1" i="0" dirty="0">
              <a:solidFill>
                <a:schemeClr val="bg1"/>
              </a:solidFill>
              <a:effectLst/>
              <a:latin typeface="Inter"/>
            </a:endParaRPr>
          </a:p>
        </p:txBody>
      </p:sp>
      <p:sp>
        <p:nvSpPr>
          <p:cNvPr id="3" name="Content Placeholder 2"/>
          <p:cNvSpPr>
            <a:spLocks noGrp="1"/>
          </p:cNvSpPr>
          <p:nvPr>
            <p:ph idx="1"/>
          </p:nvPr>
        </p:nvSpPr>
        <p:spPr>
          <a:xfrm>
            <a:off x="1484310" y="1775637"/>
            <a:ext cx="10285932" cy="2468526"/>
          </a:xfrm>
        </p:spPr>
        <p:txBody>
          <a:bodyPr/>
          <a:lstStyle/>
          <a:p>
            <a:r>
              <a:rPr lang="en-US" dirty="0">
                <a:solidFill>
                  <a:schemeClr val="bg1"/>
                </a:solidFill>
              </a:rPr>
              <a:t>Tool Used: Nuclei</a:t>
            </a:r>
            <a:endParaRPr lang="en-US" dirty="0">
              <a:solidFill>
                <a:schemeClr val="bg1"/>
              </a:solidFill>
            </a:endParaRPr>
          </a:p>
          <a:p>
            <a:r>
              <a:rPr lang="en-US" dirty="0">
                <a:solidFill>
                  <a:schemeClr val="bg1"/>
                </a:solidFill>
              </a:rPr>
              <a:t>Description: The </a:t>
            </a:r>
            <a:r>
              <a:rPr lang="en-US" dirty="0" err="1">
                <a:solidFill>
                  <a:schemeClr val="bg1"/>
                </a:solidFill>
              </a:rPr>
              <a:t>run_nuclei</a:t>
            </a:r>
            <a:r>
              <a:rPr lang="en-US" dirty="0">
                <a:solidFill>
                  <a:schemeClr val="bg1"/>
                </a:solidFill>
              </a:rPr>
              <a:t>() function performs vulnerability scanning on live subdomains using the Nuclei tool. It scans for known vulnerabilities, misconfigurations, and security issues in web applications and services. The scan results are saved to an output file for review.</a:t>
            </a:r>
            <a:endParaRPr lang="en-US" dirty="0">
              <a:solidFill>
                <a:schemeClr val="bg1"/>
              </a:solidFill>
            </a:endParaRPr>
          </a:p>
        </p:txBody>
      </p:sp>
      <p:pic>
        <p:nvPicPr>
          <p:cNvPr id="5" name="Picture 4"/>
          <p:cNvPicPr>
            <a:picLocks noChangeAspect="1"/>
          </p:cNvPicPr>
          <p:nvPr/>
        </p:nvPicPr>
        <p:blipFill>
          <a:blip r:embed="rId1"/>
          <a:stretch>
            <a:fillRect/>
          </a:stretch>
        </p:blipFill>
        <p:spPr>
          <a:xfrm>
            <a:off x="2351465" y="4244163"/>
            <a:ext cx="9840535" cy="23243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49595"/>
          </a:xfrm>
        </p:spPr>
        <p:txBody>
          <a:bodyPr/>
          <a:lstStyle/>
          <a:p>
            <a:r>
              <a:rPr lang="en-US" dirty="0">
                <a:solidFill>
                  <a:schemeClr val="bg1"/>
                </a:solidFill>
              </a:rPr>
              <a:t>Reporting</a:t>
            </a:r>
            <a:endParaRPr lang="en-US" sz="4000" b="1" i="0" dirty="0">
              <a:solidFill>
                <a:schemeClr val="bg1"/>
              </a:solidFill>
              <a:effectLst/>
              <a:latin typeface="Inter"/>
            </a:endParaRPr>
          </a:p>
        </p:txBody>
      </p:sp>
      <p:sp>
        <p:nvSpPr>
          <p:cNvPr id="3" name="Content Placeholder 2"/>
          <p:cNvSpPr>
            <a:spLocks noGrp="1"/>
          </p:cNvSpPr>
          <p:nvPr>
            <p:ph idx="1"/>
          </p:nvPr>
        </p:nvSpPr>
        <p:spPr>
          <a:xfrm>
            <a:off x="1484311" y="1435395"/>
            <a:ext cx="10285932" cy="2468526"/>
          </a:xfrm>
        </p:spPr>
        <p:txBody>
          <a:bodyPr/>
          <a:lstStyle/>
          <a:p>
            <a:r>
              <a:rPr lang="en-US" dirty="0">
                <a:solidFill>
                  <a:schemeClr val="bg1"/>
                </a:solidFill>
              </a:rPr>
              <a:t>Reporting and Documentation:</a:t>
            </a:r>
            <a:endParaRPr lang="en-US" dirty="0">
              <a:solidFill>
                <a:schemeClr val="bg1"/>
              </a:solidFill>
            </a:endParaRPr>
          </a:p>
          <a:p>
            <a:r>
              <a:rPr lang="en-US" dirty="0">
                <a:solidFill>
                  <a:schemeClr val="bg1"/>
                </a:solidFill>
              </a:rPr>
              <a:t>Report Generation: Generate comprehensive vulnerability assessment reports that document the findings, including identified vulnerabilities, risk ratings, recommended remediation actions, and supporting evidence.</a:t>
            </a:r>
            <a:endParaRPr lang="en-US" dirty="0">
              <a:solidFill>
                <a:schemeClr val="bg1"/>
              </a:solidFill>
            </a:endParaRPr>
          </a:p>
        </p:txBody>
      </p:sp>
      <p:pic>
        <p:nvPicPr>
          <p:cNvPr id="6" name="Picture 5"/>
          <p:cNvPicPr>
            <a:picLocks noChangeAspect="1"/>
          </p:cNvPicPr>
          <p:nvPr/>
        </p:nvPicPr>
        <p:blipFill>
          <a:blip r:embed="rId1"/>
          <a:stretch>
            <a:fillRect/>
          </a:stretch>
        </p:blipFill>
        <p:spPr>
          <a:xfrm>
            <a:off x="2754340" y="4031511"/>
            <a:ext cx="8748684" cy="19014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Söhne"/>
              </a:rPr>
              <a:t>What is next </a:t>
            </a:r>
            <a:endParaRPr lang="en-US" dirty="0">
              <a:solidFill>
                <a:schemeClr val="bg1"/>
              </a:solidFill>
            </a:endParaRPr>
          </a:p>
        </p:txBody>
      </p:sp>
      <p:sp>
        <p:nvSpPr>
          <p:cNvPr id="6" name="Content Placeholder 5"/>
          <p:cNvSpPr>
            <a:spLocks noGrp="1"/>
          </p:cNvSpPr>
          <p:nvPr>
            <p:ph idx="1"/>
          </p:nvPr>
        </p:nvSpPr>
        <p:spPr>
          <a:xfrm>
            <a:off x="1484310" y="2656366"/>
            <a:ext cx="10018713" cy="3124201"/>
          </a:xfrm>
        </p:spPr>
        <p:txBody>
          <a:bodyPr/>
          <a:lstStyle/>
          <a:p>
            <a:r>
              <a:rPr lang="en-US" dirty="0">
                <a:solidFill>
                  <a:schemeClr val="bg1"/>
                </a:solidFill>
              </a:rPr>
              <a:t>Dynamic GUI for the Scanner</a:t>
            </a:r>
            <a:endParaRPr lang="en-US" dirty="0">
              <a:solidFill>
                <a:schemeClr val="bg1"/>
              </a:solidFill>
            </a:endParaRPr>
          </a:p>
          <a:p>
            <a:r>
              <a:rPr lang="en-US" dirty="0">
                <a:solidFill>
                  <a:schemeClr val="bg1"/>
                </a:solidFill>
              </a:rPr>
              <a:t>Sending notification message for the customer or user included weaknesses founded</a:t>
            </a:r>
            <a:endParaRPr lang="en-US" dirty="0">
              <a:solidFill>
                <a:schemeClr val="bg1"/>
              </a:solidFill>
            </a:endParaRPr>
          </a:p>
          <a:p>
            <a:r>
              <a:rPr lang="en-US" dirty="0">
                <a:solidFill>
                  <a:schemeClr val="bg1"/>
                </a:solidFill>
              </a:rPr>
              <a:t>Improving implementations</a:t>
            </a:r>
            <a:endParaRPr lang="en-US" dirty="0">
              <a:solidFill>
                <a:schemeClr val="bg1"/>
              </a:solidFill>
            </a:endParaRPr>
          </a:p>
          <a:p>
            <a:r>
              <a:rPr lang="en-US" dirty="0">
                <a:solidFill>
                  <a:schemeClr val="bg1"/>
                </a:solidFill>
              </a:rPr>
              <a:t>Final Documentation</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chemeClr val="bg1"/>
                </a:solidFill>
                <a:effectLst/>
                <a:latin typeface="Söhne"/>
              </a:rPr>
              <a:t>Conclusion</a:t>
            </a:r>
            <a:endParaRPr lang="en-US" dirty="0">
              <a:solidFill>
                <a:schemeClr val="bg1"/>
              </a:solidFill>
            </a:endParaRPr>
          </a:p>
        </p:txBody>
      </p:sp>
      <p:sp>
        <p:nvSpPr>
          <p:cNvPr id="6" name="Content Placeholder 5"/>
          <p:cNvSpPr>
            <a:spLocks noGrp="1"/>
          </p:cNvSpPr>
          <p:nvPr>
            <p:ph idx="1"/>
          </p:nvPr>
        </p:nvSpPr>
        <p:spPr>
          <a:xfrm>
            <a:off x="1484310" y="2656366"/>
            <a:ext cx="10018713" cy="3124201"/>
          </a:xfrm>
        </p:spPr>
        <p:txBody>
          <a:bodyPr/>
          <a:lstStyle/>
          <a:p>
            <a:pPr algn="l"/>
            <a:r>
              <a:rPr lang="en-US" sz="2400" b="1" i="0" dirty="0">
                <a:solidFill>
                  <a:schemeClr val="bg1"/>
                </a:solidFill>
                <a:effectLst/>
                <a:latin typeface="Söhne"/>
              </a:rPr>
              <a:t>Vulnerability scanners help identify weaknesses, security holes, and potential risks within a system</a:t>
            </a:r>
            <a:r>
              <a:rPr lang="en-US" sz="2400" b="0" i="0" dirty="0">
                <a:solidFill>
                  <a:schemeClr val="bg1"/>
                </a:solidFill>
                <a:effectLst/>
                <a:latin typeface="Söhne"/>
              </a:rPr>
              <a:t>.</a:t>
            </a:r>
            <a:endParaRPr lang="en-US" sz="2400" b="0" i="0" dirty="0">
              <a:solidFill>
                <a:schemeClr val="bg1"/>
              </a:solidFill>
              <a:effectLst/>
              <a:latin typeface="Söhne"/>
            </a:endParaRPr>
          </a:p>
          <a:p>
            <a:pPr algn="l"/>
            <a:r>
              <a:rPr lang="en-US" sz="2400" b="1" i="0" dirty="0">
                <a:solidFill>
                  <a:schemeClr val="bg1"/>
                </a:solidFill>
                <a:effectLst/>
                <a:latin typeface="Söhne"/>
              </a:rPr>
              <a:t>They automate the process of discovering vulnerabilities, which is particularly important in large and complex environments.</a:t>
            </a:r>
            <a:endParaRPr lang="en-US" sz="2400" b="1" i="0" dirty="0">
              <a:solidFill>
                <a:schemeClr val="bg1"/>
              </a:solidFill>
              <a:effectLst/>
              <a:latin typeface="Söhne"/>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body" idx="1"/>
          </p:nvPr>
        </p:nvSpPr>
        <p:spPr>
          <a:xfrm>
            <a:off x="2572278" y="2514600"/>
            <a:ext cx="8930748" cy="3123181"/>
          </a:xfrm>
        </p:spPr>
        <p:txBody>
          <a:bodyPr>
            <a:normAutofit/>
          </a:bodyPr>
          <a:lstStyle/>
          <a:p>
            <a:endParaRPr lang="en-US" sz="1800" dirty="0"/>
          </a:p>
          <a:p>
            <a:pPr algn="l"/>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7" name="TextBox 6"/>
          <p:cNvSpPr txBox="1"/>
          <p:nvPr/>
        </p:nvSpPr>
        <p:spPr>
          <a:xfrm>
            <a:off x="1540529" y="2822479"/>
            <a:ext cx="9676819" cy="1200329"/>
          </a:xfrm>
          <a:prstGeom prst="rect">
            <a:avLst/>
          </a:prstGeom>
          <a:noFill/>
        </p:spPr>
        <p:txBody>
          <a:bodyPr wrap="square">
            <a:spAutoFit/>
          </a:bodyPr>
          <a:lstStyle/>
          <a:p>
            <a:endParaRPr lang="en-US" sz="3600" dirty="0">
              <a:solidFill>
                <a:schemeClr val="bg1"/>
              </a:solidFill>
            </a:endParaRPr>
          </a:p>
          <a:p>
            <a:endParaRPr lang="en-US" sz="3600" dirty="0">
              <a:solidFill>
                <a:schemeClr val="bg1"/>
              </a:solidFill>
            </a:endParaRPr>
          </a:p>
        </p:txBody>
      </p:sp>
      <p:graphicFrame>
        <p:nvGraphicFramePr>
          <p:cNvPr id="6" name="Table 5"/>
          <p:cNvGraphicFramePr>
            <a:graphicFrameLocks noGrp="1"/>
          </p:cNvGraphicFramePr>
          <p:nvPr/>
        </p:nvGraphicFramePr>
        <p:xfrm>
          <a:off x="2032000" y="129171"/>
          <a:ext cx="8128000" cy="6349630"/>
        </p:xfrm>
        <a:graphic>
          <a:graphicData uri="http://schemas.openxmlformats.org/drawingml/2006/table">
            <a:tbl>
              <a:tblPr firstRow="1" bandRow="1">
                <a:tableStyleId>{073A0DAA-6AF3-43AB-8588-CEC1D06C72B9}</a:tableStyleId>
              </a:tblPr>
              <a:tblGrid>
                <a:gridCol w="8128000"/>
              </a:tblGrid>
              <a:tr h="453545">
                <a:tc>
                  <a:txBody>
                    <a:bodyPr/>
                    <a:lstStyle/>
                    <a:p>
                      <a:pPr algn="ctr"/>
                      <a:r>
                        <a:rPr lang="en-US" dirty="0"/>
                        <a:t>Table of content </a:t>
                      </a:r>
                      <a:endParaRPr lang="en-US" dirty="0"/>
                    </a:p>
                  </a:txBody>
                  <a:tcPr/>
                </a:tc>
              </a:tr>
              <a:tr h="453545">
                <a:tc>
                  <a:txBody>
                    <a:bodyPr/>
                    <a:lstStyle/>
                    <a:p>
                      <a:r>
                        <a:rPr lang="en-US" b="1" i="0" dirty="0">
                          <a:solidFill>
                            <a:schemeClr val="tx1"/>
                          </a:solidFill>
                          <a:effectLst/>
                          <a:latin typeface="Söhne"/>
                        </a:rPr>
                        <a:t>Introduction </a:t>
                      </a:r>
                      <a:endParaRPr lang="en-US" dirty="0">
                        <a:solidFill>
                          <a:schemeClr val="tx1"/>
                        </a:solidFill>
                      </a:endParaRPr>
                    </a:p>
                  </a:txBody>
                  <a:tcPr/>
                </a:tc>
              </a:tr>
              <a:tr h="453545">
                <a:tc>
                  <a:txBody>
                    <a:bodyPr/>
                    <a:lstStyle/>
                    <a:p>
                      <a:r>
                        <a:rPr lang="en-US" b="1" dirty="0"/>
                        <a:t>Problem definition </a:t>
                      </a:r>
                      <a:endParaRPr lang="en-US" b="1" dirty="0"/>
                    </a:p>
                  </a:txBody>
                  <a:tcPr/>
                </a:tc>
              </a:tr>
              <a:tr h="453545">
                <a:tc>
                  <a:txBody>
                    <a:bodyPr/>
                    <a:lstStyle/>
                    <a:p>
                      <a:r>
                        <a:rPr lang="en-US" b="1" dirty="0"/>
                        <a:t>AIMS </a:t>
                      </a:r>
                      <a:endParaRPr lang="en-US" b="1" dirty="0"/>
                    </a:p>
                  </a:txBody>
                  <a:tcPr/>
                </a:tc>
              </a:tr>
              <a:tr h="453545">
                <a:tc>
                  <a:txBody>
                    <a:bodyPr/>
                    <a:lstStyle/>
                    <a:p>
                      <a:r>
                        <a:rPr lang="en-US" b="1" dirty="0"/>
                        <a:t>$</a:t>
                      </a:r>
                      <a:endParaRPr lang="en-US" b="1" dirty="0"/>
                    </a:p>
                  </a:txBody>
                  <a:tcPr/>
                </a:tc>
              </a:tr>
              <a:tr h="453545">
                <a:tc>
                  <a:txBody>
                    <a:bodyPr/>
                    <a:lstStyle/>
                    <a:p>
                      <a:r>
                        <a:rPr lang="en-US" b="1" dirty="0">
                          <a:solidFill>
                            <a:schemeClr val="tx1"/>
                          </a:solidFill>
                        </a:rPr>
                        <a:t>Scenario &amp; Tools</a:t>
                      </a:r>
                      <a:endParaRPr lang="en-US" b="1" dirty="0">
                        <a:solidFill>
                          <a:schemeClr val="tx1"/>
                        </a:solidFill>
                      </a:endParaRPr>
                    </a:p>
                  </a:txBody>
                  <a:tcPr/>
                </a:tc>
              </a:tr>
              <a:tr h="453545">
                <a:tc>
                  <a:txBody>
                    <a:bodyPr/>
                    <a:lstStyle/>
                    <a:p>
                      <a:r>
                        <a:rPr lang="en-US" b="1" dirty="0">
                          <a:solidFill>
                            <a:schemeClr val="tx1"/>
                          </a:solidFill>
                        </a:rPr>
                        <a:t>analysis and design</a:t>
                      </a:r>
                      <a:endParaRPr lang="en-US" dirty="0">
                        <a:solidFill>
                          <a:schemeClr val="tx1"/>
                        </a:solidFill>
                      </a:endParaRPr>
                    </a:p>
                  </a:txBody>
                  <a:tcPr/>
                </a:tc>
              </a:tr>
              <a:tr h="453545">
                <a:tc>
                  <a:txBody>
                    <a:bodyPr/>
                    <a:lstStyle/>
                    <a:p>
                      <a:r>
                        <a:rPr lang="en-US" b="1" dirty="0">
                          <a:solidFill>
                            <a:schemeClr val="tx1"/>
                          </a:solidFill>
                        </a:rPr>
                        <a:t>The Phases of vulnerability scanner</a:t>
                      </a:r>
                      <a:endParaRPr lang="en-US" dirty="0">
                        <a:solidFill>
                          <a:schemeClr val="tx1"/>
                        </a:solidFill>
                      </a:endParaRPr>
                    </a:p>
                  </a:txBody>
                  <a:tcPr/>
                </a:tc>
              </a:tr>
              <a:tr h="453390">
                <a:tc>
                  <a:txBody>
                    <a:bodyPr/>
                    <a:lstStyle/>
                    <a:p>
                      <a:r>
                        <a:rPr lang="en-US" sz="1800" b="1" dirty="0">
                          <a:solidFill>
                            <a:schemeClr val="tx1"/>
                          </a:solidFill>
                        </a:rPr>
                        <a:t>Reconnaissance</a:t>
                      </a:r>
                      <a:endParaRPr lang="en-US" dirty="0">
                        <a:solidFill>
                          <a:schemeClr val="tx1"/>
                        </a:solidFill>
                      </a:endParaRPr>
                    </a:p>
                  </a:txBody>
                  <a:tcPr/>
                </a:tc>
              </a:tr>
              <a:tr h="453545">
                <a:tc>
                  <a:txBody>
                    <a:bodyPr/>
                    <a:lstStyle/>
                    <a:p>
                      <a:r>
                        <a:rPr lang="en-US" sz="1800" b="1" i="0" dirty="0">
                          <a:solidFill>
                            <a:schemeClr val="tx1"/>
                          </a:solidFill>
                          <a:effectLst/>
                          <a:latin typeface="Inter"/>
                        </a:rPr>
                        <a:t>Scanning</a:t>
                      </a:r>
                      <a:endParaRPr lang="en-US" dirty="0">
                        <a:solidFill>
                          <a:schemeClr val="tx1"/>
                        </a:solidFill>
                      </a:endParaRPr>
                    </a:p>
                  </a:txBody>
                  <a:tcPr/>
                </a:tc>
              </a:tr>
              <a:tr h="453545">
                <a:tc>
                  <a:txBody>
                    <a:bodyPr/>
                    <a:lstStyle/>
                    <a:p>
                      <a:r>
                        <a:rPr lang="en-US" sz="1800" b="1" i="0" dirty="0">
                          <a:solidFill>
                            <a:schemeClr val="tx1"/>
                          </a:solidFill>
                          <a:effectLst/>
                          <a:latin typeface="Inter"/>
                        </a:rPr>
                        <a:t>Exploitation</a:t>
                      </a:r>
                      <a:endParaRPr lang="en-US" dirty="0">
                        <a:solidFill>
                          <a:schemeClr val="tx1"/>
                        </a:solidFill>
                      </a:endParaRPr>
                    </a:p>
                  </a:txBody>
                  <a:tcPr/>
                </a:tc>
              </a:tr>
              <a:tr h="453545">
                <a:tc>
                  <a:txBody>
                    <a:bodyPr/>
                    <a:lstStyle/>
                    <a:p>
                      <a:r>
                        <a:rPr lang="en-US" b="1" dirty="0">
                          <a:solidFill>
                            <a:schemeClr val="tx1"/>
                          </a:solidFill>
                        </a:rPr>
                        <a:t>Reporting</a:t>
                      </a:r>
                      <a:endParaRPr lang="en-US" b="1" dirty="0">
                        <a:solidFill>
                          <a:schemeClr val="tx1"/>
                        </a:solidFill>
                      </a:endParaRPr>
                    </a:p>
                  </a:txBody>
                  <a:tcPr/>
                </a:tc>
              </a:tr>
              <a:tr h="453545">
                <a:tc>
                  <a:txBody>
                    <a:bodyPr/>
                    <a:lstStyle/>
                    <a:p>
                      <a:r>
                        <a:rPr lang="en-US" b="1" dirty="0">
                          <a:solidFill>
                            <a:schemeClr val="tx1"/>
                          </a:solidFill>
                        </a:rPr>
                        <a:t>What is next </a:t>
                      </a:r>
                      <a:endParaRPr lang="en-US" b="1" dirty="0">
                        <a:solidFill>
                          <a:schemeClr val="tx1"/>
                        </a:solidFill>
                      </a:endParaRPr>
                    </a:p>
                  </a:txBody>
                  <a:tcPr/>
                </a:tc>
              </a:tr>
              <a:tr h="453545">
                <a:tc>
                  <a:txBody>
                    <a:bodyPr/>
                    <a:lstStyle/>
                    <a:p>
                      <a:r>
                        <a:rPr lang="en-US" b="1" i="0" dirty="0">
                          <a:solidFill>
                            <a:schemeClr val="tx1"/>
                          </a:solidFill>
                          <a:effectLst/>
                          <a:latin typeface="Söhne"/>
                        </a:rPr>
                        <a:t>Conclusion</a:t>
                      </a:r>
                      <a:endParaRPr lang="en-US" dirty="0">
                        <a:solidFill>
                          <a:schemeClr val="tx1"/>
                        </a:solidFill>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384160"/>
          </a:xfrm>
        </p:spPr>
        <p:txBody>
          <a:bodyPr/>
          <a:lstStyle/>
          <a:p>
            <a:r>
              <a:rPr lang="en-US" b="1" i="0" dirty="0">
                <a:solidFill>
                  <a:schemeClr val="bg1"/>
                </a:solidFill>
                <a:effectLst/>
                <a:latin typeface="Söhne"/>
              </a:rPr>
              <a:t>Introduction</a:t>
            </a:r>
            <a:endParaRPr lang="en-US" dirty="0">
              <a:solidFill>
                <a:schemeClr val="bg1"/>
              </a:solidFill>
            </a:endParaRPr>
          </a:p>
        </p:txBody>
      </p:sp>
      <p:sp>
        <p:nvSpPr>
          <p:cNvPr id="6" name="Content Placeholder 2"/>
          <p:cNvSpPr>
            <a:spLocks noGrp="1"/>
          </p:cNvSpPr>
          <p:nvPr>
            <p:ph idx="1"/>
          </p:nvPr>
        </p:nvSpPr>
        <p:spPr>
          <a:xfrm>
            <a:off x="1464796" y="2295211"/>
            <a:ext cx="10018712" cy="3124200"/>
          </a:xfrm>
        </p:spPr>
        <p:txBody>
          <a:bodyPr>
            <a:normAutofit fontScale="50000"/>
          </a:bodyPr>
          <a:lstStyle/>
          <a:p>
            <a:r>
              <a:rPr lang="en-US" dirty="0">
                <a:solidFill>
                  <a:schemeClr val="bg1"/>
                </a:solidFill>
                <a:latin typeface="Söhne"/>
              </a:rPr>
              <a:t>There's no denying that technology has become an integral part of our lives today. With humans being inherently social creatures, the invention of the internet was a natural progression to meet this need. </a:t>
            </a:r>
            <a:endParaRPr lang="en-US" dirty="0">
              <a:solidFill>
                <a:schemeClr val="bg1"/>
              </a:solidFill>
              <a:latin typeface="Söhne"/>
            </a:endParaRPr>
          </a:p>
          <a:p>
            <a:r>
              <a:rPr lang="en-US" dirty="0">
                <a:solidFill>
                  <a:schemeClr val="bg1"/>
                </a:solidFill>
                <a:latin typeface="Söhne"/>
              </a:rPr>
              <a:t>While technology has greatly enhanced human life, making it more comfortable and convenient, it's clear that this increase in comfort has also led to changes in human behavior and ethics.</a:t>
            </a:r>
            <a:endParaRPr lang="en-US" dirty="0">
              <a:solidFill>
                <a:schemeClr val="bg1"/>
              </a:solidFill>
              <a:latin typeface="Söhne"/>
            </a:endParaRPr>
          </a:p>
          <a:p>
            <a:r>
              <a:rPr lang="en-US" dirty="0">
                <a:solidFill>
                  <a:schemeClr val="bg1"/>
                </a:solidFill>
                <a:latin typeface="Söhne"/>
              </a:rPr>
              <a:t>The deep penetration of technology into every corner of life, even into the infrastructure of countries, necessitates the protection of these systems from interference by enemies or those with malicious intentions. This is where the field of information security comes into play.</a:t>
            </a:r>
            <a:endParaRPr lang="en-US" dirty="0">
              <a:solidFill>
                <a:schemeClr val="bg1"/>
              </a:solidFill>
              <a:latin typeface="Söhne"/>
            </a:endParaRPr>
          </a:p>
          <a:p>
            <a:r>
              <a:rPr lang="en-US" dirty="0">
                <a:solidFill>
                  <a:schemeClr val="bg1"/>
                </a:solidFill>
                <a:latin typeface="Söhne"/>
                <a:sym typeface="+mn-ea"/>
              </a:rPr>
              <a:t>In today's interconnected digital world, organizations face an ever-growing array of cybersecurity threats</a:t>
            </a:r>
            <a:r>
              <a:rPr lang="ar-EG" dirty="0">
                <a:solidFill>
                  <a:schemeClr val="bg1"/>
                </a:solidFill>
                <a:latin typeface="Söhne"/>
                <a:sym typeface="+mn-ea"/>
              </a:rPr>
              <a:t> </a:t>
            </a:r>
            <a:r>
              <a:rPr lang="en-US" dirty="0">
                <a:solidFill>
                  <a:schemeClr val="bg1"/>
                </a:solidFill>
                <a:latin typeface="Söhne"/>
                <a:sym typeface="+mn-ea"/>
              </a:rPr>
              <a:t>.Traditional security measures, while essential, often struggle to keep pace with the rapidly evolving threat landscape.</a:t>
            </a:r>
            <a:endParaRPr lang="en-US" dirty="0">
              <a:solidFill>
                <a:schemeClr val="bg1"/>
              </a:solidFill>
              <a:latin typeface="Söhne"/>
            </a:endParaRPr>
          </a:p>
          <a:p>
            <a:r>
              <a:rPr lang="en-US" dirty="0">
                <a:solidFill>
                  <a:schemeClr val="bg1"/>
                </a:solidFill>
                <a:latin typeface="Söhne"/>
              </a:rPr>
              <a:t>Evaluating systems to identify their vulnerabilities and the potential dangers if these weaknesses were exploited is a critical aspect of security, which includes what is known as web application assessments.</a:t>
            </a:r>
            <a:endParaRPr lang="en-US" dirty="0">
              <a:solidFill>
                <a:schemeClr val="bg1"/>
              </a:solidFill>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384160"/>
          </a:xfrm>
        </p:spPr>
        <p:txBody>
          <a:bodyPr/>
          <a:lstStyle/>
          <a:p>
            <a:r>
              <a:rPr lang="en-US" b="1" dirty="0">
                <a:solidFill>
                  <a:schemeClr val="bg1"/>
                </a:solidFill>
              </a:rPr>
              <a:t>Problem definition </a:t>
            </a:r>
            <a:endParaRPr lang="en-US" dirty="0">
              <a:solidFill>
                <a:schemeClr val="bg1"/>
              </a:solidFill>
            </a:endParaRPr>
          </a:p>
        </p:txBody>
      </p:sp>
      <p:sp>
        <p:nvSpPr>
          <p:cNvPr id="6" name="Content Placeholder 2"/>
          <p:cNvSpPr>
            <a:spLocks noGrp="1"/>
          </p:cNvSpPr>
          <p:nvPr>
            <p:ph idx="1"/>
          </p:nvPr>
        </p:nvSpPr>
        <p:spPr>
          <a:xfrm>
            <a:off x="1464945" y="2262505"/>
            <a:ext cx="10018395" cy="3693160"/>
          </a:xfrm>
        </p:spPr>
        <p:txBody>
          <a:bodyPr>
            <a:noAutofit/>
          </a:bodyPr>
          <a:lstStyle/>
          <a:p>
            <a:pPr marL="0" indent="0">
              <a:buNone/>
            </a:pPr>
            <a:endParaRPr lang="ar-EG" sz="1300" i="0" dirty="0">
              <a:solidFill>
                <a:schemeClr val="bg1"/>
              </a:solidFill>
              <a:effectLst/>
              <a:latin typeface="Söhne"/>
            </a:endParaRPr>
          </a:p>
          <a:p>
            <a:r>
              <a:rPr lang="en-US" sz="1300" i="0" dirty="0">
                <a:solidFill>
                  <a:schemeClr val="bg1"/>
                </a:solidFill>
                <a:effectLst/>
                <a:latin typeface="Söhne"/>
              </a:rPr>
              <a:t>One of the significant challenges organizations encounter is the identification and mitigation of vulnerabilities within their digital infrastructures.</a:t>
            </a:r>
            <a:endParaRPr lang="ar-EG" sz="1300" i="0" dirty="0">
              <a:solidFill>
                <a:schemeClr val="bg1"/>
              </a:solidFill>
              <a:effectLst/>
              <a:latin typeface="Söhne"/>
            </a:endParaRPr>
          </a:p>
          <a:p>
            <a:r>
              <a:rPr lang="en-US" sz="1300" i="0" dirty="0">
                <a:solidFill>
                  <a:schemeClr val="bg1"/>
                </a:solidFill>
                <a:effectLst/>
                <a:latin typeface="Söhne"/>
              </a:rPr>
              <a:t>Vulnerabilities, ranging from software flaws to misconfigurations, create potential entry points for cyber attackers to exploit.</a:t>
            </a:r>
            <a:endParaRPr lang="ar-EG" sz="1300" i="0" dirty="0">
              <a:solidFill>
                <a:schemeClr val="bg1"/>
              </a:solidFill>
              <a:effectLst/>
              <a:latin typeface="Söhne"/>
            </a:endParaRPr>
          </a:p>
          <a:p>
            <a:r>
              <a:rPr lang="en-US" sz="1300" i="0" dirty="0">
                <a:solidFill>
                  <a:schemeClr val="bg1"/>
                </a:solidFill>
                <a:effectLst/>
                <a:latin typeface="Söhne"/>
              </a:rPr>
              <a:t>Manual detection and remediation of vulnerabilities are time-consuming, resource-intensive, and prone to human error.</a:t>
            </a:r>
            <a:r>
              <a:rPr lang="ar-EG" sz="1300" i="0" dirty="0">
                <a:solidFill>
                  <a:schemeClr val="bg1"/>
                </a:solidFill>
                <a:effectLst/>
                <a:latin typeface="Söhne"/>
              </a:rPr>
              <a:t> </a:t>
            </a:r>
            <a:r>
              <a:rPr lang="en-US" sz="1300" i="0" dirty="0">
                <a:solidFill>
                  <a:schemeClr val="bg1"/>
                </a:solidFill>
                <a:effectLst/>
                <a:latin typeface="Söhne"/>
              </a:rPr>
              <a:t>Furthermore, the complexity and diversity of modern IT environments exacerbate the challenge, making it difficult for security teams to maintain an accurate and up-to-date inventory of vulnerabilities.</a:t>
            </a:r>
            <a:endParaRPr lang="ar-EG" sz="1300" i="0" dirty="0">
              <a:solidFill>
                <a:schemeClr val="bg1"/>
              </a:solidFill>
              <a:effectLst/>
              <a:latin typeface="Söhne"/>
            </a:endParaRPr>
          </a:p>
          <a:p>
            <a:r>
              <a:rPr lang="en-US" sz="1300" i="0" dirty="0">
                <a:solidFill>
                  <a:schemeClr val="bg1"/>
                </a:solidFill>
                <a:effectLst/>
                <a:latin typeface="Söhne"/>
              </a:rPr>
              <a:t>As a result, organizations are increasingly turning to automated vulnerability scanning solutions to enhance their cyber defense capabilities</a:t>
            </a:r>
            <a:r>
              <a:rPr lang="ar-EG" sz="1300" i="0" dirty="0">
                <a:solidFill>
                  <a:schemeClr val="bg1"/>
                </a:solidFill>
                <a:effectLst/>
                <a:latin typeface="Söhne"/>
              </a:rPr>
              <a:t> </a:t>
            </a:r>
            <a:r>
              <a:rPr lang="en-US" sz="1300" i="0" dirty="0">
                <a:solidFill>
                  <a:schemeClr val="bg1"/>
                </a:solidFill>
                <a:effectLst/>
                <a:latin typeface="Söhne"/>
              </a:rPr>
              <a:t>.</a:t>
            </a:r>
            <a:r>
              <a:rPr lang="ar-EG" sz="1300" i="0" dirty="0">
                <a:solidFill>
                  <a:schemeClr val="bg1"/>
                </a:solidFill>
                <a:effectLst/>
                <a:latin typeface="Söhne"/>
              </a:rPr>
              <a:t> </a:t>
            </a:r>
            <a:r>
              <a:rPr lang="en-US" sz="1300" i="0" dirty="0">
                <a:solidFill>
                  <a:schemeClr val="bg1"/>
                </a:solidFill>
                <a:effectLst/>
                <a:latin typeface="Söhne"/>
              </a:rPr>
              <a:t>However, existing vulnerability scanners often suffer from limitations such as high costs, complexity, and lack of customization</a:t>
            </a:r>
            <a:r>
              <a:rPr lang="ar-EG" sz="1300" i="0" dirty="0">
                <a:solidFill>
                  <a:schemeClr val="bg1"/>
                </a:solidFill>
                <a:effectLst/>
                <a:latin typeface="Söhne"/>
              </a:rPr>
              <a:t> </a:t>
            </a:r>
            <a:r>
              <a:rPr lang="en-US" sz="1300" i="0" dirty="0">
                <a:solidFill>
                  <a:schemeClr val="bg1"/>
                </a:solidFill>
                <a:effectLst/>
                <a:latin typeface="Söhne"/>
              </a:rPr>
              <a:t>.</a:t>
            </a:r>
            <a:r>
              <a:rPr lang="ar-EG" sz="1300" i="0" dirty="0">
                <a:solidFill>
                  <a:schemeClr val="bg1"/>
                </a:solidFill>
                <a:effectLst/>
                <a:latin typeface="Söhne"/>
              </a:rPr>
              <a:t> </a:t>
            </a:r>
            <a:r>
              <a:rPr lang="en-US" sz="1300" i="0" dirty="0">
                <a:solidFill>
                  <a:schemeClr val="bg1"/>
                </a:solidFill>
                <a:effectLst/>
                <a:latin typeface="Söhne"/>
              </a:rPr>
              <a:t>Thus, there is a critical need for an innovative vulnerability scanner project that addresses these challenges and provides organizations with a scalable, cost-effective, and user-friendly solution.</a:t>
            </a:r>
            <a:endParaRPr lang="ar-EG" sz="1300" i="0" dirty="0">
              <a:solidFill>
                <a:schemeClr val="bg1"/>
              </a:solidFill>
              <a:effectLst/>
              <a:latin typeface="Söhne"/>
            </a:endParaRPr>
          </a:p>
          <a:p>
            <a:r>
              <a:rPr lang="en-US" sz="1300" i="0" dirty="0">
                <a:solidFill>
                  <a:schemeClr val="bg1"/>
                </a:solidFill>
                <a:effectLst/>
                <a:latin typeface="Söhne"/>
              </a:rPr>
              <a:t>In our presentation, we will explore how our Web Vulnerability Scanner Project aims to tackle these challenges and empower organizations to strengthen their cyber defenses effectively.</a:t>
            </a:r>
            <a:endParaRPr lang="en-US" sz="1300" i="0" dirty="0">
              <a:solidFill>
                <a:schemeClr val="bg1"/>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384160"/>
          </a:xfrm>
        </p:spPr>
        <p:txBody>
          <a:bodyPr/>
          <a:lstStyle/>
          <a:p>
            <a:r>
              <a:rPr lang="en-US" b="1" dirty="0">
                <a:solidFill>
                  <a:schemeClr val="bg1"/>
                </a:solidFill>
              </a:rPr>
              <a:t>AIMS</a:t>
            </a:r>
            <a:endParaRPr lang="en-US" dirty="0">
              <a:solidFill>
                <a:schemeClr val="bg1"/>
              </a:solidFill>
            </a:endParaRPr>
          </a:p>
        </p:txBody>
      </p:sp>
      <p:sp>
        <p:nvSpPr>
          <p:cNvPr id="6" name="Content Placeholder 2"/>
          <p:cNvSpPr>
            <a:spLocks noGrp="1"/>
          </p:cNvSpPr>
          <p:nvPr>
            <p:ph idx="1"/>
          </p:nvPr>
        </p:nvSpPr>
        <p:spPr>
          <a:xfrm>
            <a:off x="1464945" y="1910080"/>
            <a:ext cx="10018395" cy="4628515"/>
          </a:xfrm>
        </p:spPr>
        <p:txBody>
          <a:bodyPr>
            <a:normAutofit fontScale="52500" lnSpcReduction="20000"/>
          </a:bodyPr>
          <a:lstStyle/>
          <a:p>
            <a:r>
              <a:rPr lang="en-US" dirty="0">
                <a:solidFill>
                  <a:schemeClr val="bg1"/>
                </a:solidFill>
                <a:sym typeface="+mn-ea"/>
              </a:rPr>
              <a:t>Our goal is to create an automated Web vulnerability scanner, </a:t>
            </a:r>
            <a:r>
              <a:rPr lang="en-US" dirty="0">
                <a:solidFill>
                  <a:schemeClr val="bg1"/>
                </a:solidFill>
                <a:sym typeface="+mn-ea"/>
              </a:rPr>
              <a:t>starting from information gathering process to reporting process, the details of processes as below:</a:t>
            </a:r>
            <a:endParaRPr lang="en-US" dirty="0">
              <a:solidFill>
                <a:schemeClr val="bg1"/>
              </a:solidFill>
            </a:endParaRPr>
          </a:p>
          <a:p>
            <a:pPr marL="857250" lvl="1" indent="-400050">
              <a:buFont typeface="+mj-lt"/>
              <a:buAutoNum type="romanUcPeriod"/>
            </a:pPr>
            <a:r>
              <a:rPr lang="en-US" dirty="0">
                <a:solidFill>
                  <a:schemeClr val="bg1"/>
                </a:solidFill>
                <a:sym typeface="+mn-ea"/>
              </a:rPr>
              <a:t>Information Gathering : We aim to collect relevant data about the target environment </a:t>
            </a:r>
            <a:endParaRPr lang="en-US" dirty="0">
              <a:solidFill>
                <a:schemeClr val="bg1"/>
              </a:solidFill>
              <a:sym typeface="+mn-ea"/>
            </a:endParaRPr>
          </a:p>
          <a:p>
            <a:pPr marL="857250" lvl="1" indent="-400050">
              <a:buFont typeface="+mj-lt"/>
              <a:buAutoNum type="romanUcPeriod"/>
            </a:pPr>
            <a:r>
              <a:rPr lang="en-US" dirty="0">
                <a:solidFill>
                  <a:schemeClr val="bg1"/>
                </a:solidFill>
                <a:sym typeface="+mn-ea"/>
              </a:rPr>
              <a:t>Finger-Printing</a:t>
            </a:r>
            <a:endParaRPr lang="en-US" dirty="0">
              <a:solidFill>
                <a:schemeClr val="bg1"/>
              </a:solidFill>
              <a:sym typeface="+mn-ea"/>
            </a:endParaRPr>
          </a:p>
          <a:p>
            <a:pPr marL="1314450" lvl="2" indent="-400050">
              <a:buFont typeface="+mj-lt"/>
              <a:buAutoNum type="romanUcPeriod"/>
            </a:pPr>
            <a:r>
              <a:rPr lang="en-US" sz="1800" dirty="0">
                <a:solidFill>
                  <a:schemeClr val="bg1"/>
                </a:solidFill>
                <a:sym typeface="+mn-ea"/>
              </a:rPr>
              <a:t>identify the OS (operating system ) type and version</a:t>
            </a:r>
            <a:endParaRPr lang="en-US" sz="1800" dirty="0">
              <a:solidFill>
                <a:schemeClr val="bg1"/>
              </a:solidFill>
              <a:sym typeface="+mn-ea"/>
            </a:endParaRPr>
          </a:p>
          <a:p>
            <a:pPr marL="1314450" lvl="2" indent="-400050">
              <a:buFont typeface="+mj-lt"/>
              <a:buAutoNum type="romanUcPeriod"/>
            </a:pPr>
            <a:r>
              <a:rPr lang="en-US" sz="1800" dirty="0">
                <a:solidFill>
                  <a:schemeClr val="bg1"/>
                </a:solidFill>
                <a:sym typeface="+mn-ea"/>
              </a:rPr>
              <a:t>open ports &amp; services discovery</a:t>
            </a:r>
            <a:endParaRPr lang="en-US" sz="1800" dirty="0">
              <a:solidFill>
                <a:schemeClr val="bg1"/>
              </a:solidFill>
              <a:sym typeface="+mn-ea"/>
            </a:endParaRPr>
          </a:p>
          <a:p>
            <a:pPr marL="1314450" lvl="2" indent="-400050">
              <a:buFont typeface="+mj-lt"/>
              <a:buAutoNum type="romanUcPeriod"/>
            </a:pPr>
            <a:r>
              <a:rPr lang="en-US" sz="1800" dirty="0">
                <a:solidFill>
                  <a:schemeClr val="bg1"/>
                </a:solidFill>
                <a:sym typeface="+mn-ea"/>
              </a:rPr>
              <a:t>subdomains discovery</a:t>
            </a:r>
            <a:endParaRPr lang="en-US" sz="1800" dirty="0">
              <a:solidFill>
                <a:schemeClr val="bg1"/>
              </a:solidFill>
              <a:sym typeface="+mn-ea"/>
            </a:endParaRPr>
          </a:p>
          <a:p>
            <a:pPr marL="1314450" lvl="2" indent="-400050">
              <a:buFont typeface="+mj-lt"/>
              <a:buAutoNum type="romanUcPeriod"/>
            </a:pPr>
            <a:r>
              <a:rPr lang="en-US" dirty="0">
                <a:solidFill>
                  <a:schemeClr val="bg1"/>
                </a:solidFill>
                <a:sym typeface="+mn-ea"/>
              </a:rPr>
              <a:t>framwork discovery</a:t>
            </a:r>
            <a:endParaRPr lang="en-US" sz="1800" dirty="0">
              <a:solidFill>
                <a:schemeClr val="bg1"/>
              </a:solidFill>
              <a:sym typeface="+mn-ea"/>
            </a:endParaRPr>
          </a:p>
          <a:p>
            <a:pPr marL="1314450" lvl="2" indent="-400050">
              <a:buFont typeface="+mj-lt"/>
              <a:buAutoNum type="romanUcPeriod"/>
            </a:pPr>
            <a:r>
              <a:rPr lang="en-US" dirty="0">
                <a:solidFill>
                  <a:schemeClr val="bg1"/>
                </a:solidFill>
                <a:sym typeface="+mn-ea"/>
              </a:rPr>
              <a:t>resourses enumerations (directories , end-points, parameters)  </a:t>
            </a:r>
            <a:endParaRPr lang="en-US" dirty="0">
              <a:solidFill>
                <a:schemeClr val="bg1"/>
              </a:solidFill>
              <a:sym typeface="+mn-ea"/>
            </a:endParaRPr>
          </a:p>
          <a:p>
            <a:pPr marL="857250" lvl="1" indent="-400050">
              <a:buFont typeface="+mj-lt"/>
              <a:buAutoNum type="romanUcPeriod"/>
            </a:pPr>
            <a:r>
              <a:rPr lang="en-US" dirty="0">
                <a:solidFill>
                  <a:schemeClr val="bg1"/>
                </a:solidFill>
                <a:sym typeface="+mn-ea"/>
              </a:rPr>
              <a:t>Exploitation</a:t>
            </a:r>
            <a:endParaRPr lang="en-US" dirty="0">
              <a:solidFill>
                <a:schemeClr val="bg1"/>
              </a:solidFill>
              <a:sym typeface="+mn-ea"/>
            </a:endParaRPr>
          </a:p>
          <a:p>
            <a:pPr marL="1314450" lvl="2" indent="-400050">
              <a:buFont typeface="+mj-lt"/>
              <a:buAutoNum type="romanUcPeriod"/>
            </a:pPr>
            <a:r>
              <a:rPr lang="en-US" dirty="0">
                <a:solidFill>
                  <a:schemeClr val="bg1"/>
                </a:solidFill>
                <a:sym typeface="+mn-ea"/>
              </a:rPr>
              <a:t>Owasp top 10 check-list</a:t>
            </a:r>
            <a:endParaRPr lang="en-US" dirty="0">
              <a:solidFill>
                <a:schemeClr val="bg1"/>
              </a:solidFill>
              <a:sym typeface="+mn-ea"/>
            </a:endParaRPr>
          </a:p>
          <a:p>
            <a:pPr marL="857250" lvl="1" indent="-400050">
              <a:buFont typeface="+mj-lt"/>
              <a:buAutoNum type="romanUcPeriod"/>
            </a:pPr>
            <a:r>
              <a:rPr lang="en-US" dirty="0">
                <a:solidFill>
                  <a:schemeClr val="bg1"/>
                </a:solidFill>
                <a:sym typeface="+mn-ea"/>
              </a:rPr>
              <a:t>Assesment &amp; Reporting</a:t>
            </a:r>
            <a:endParaRPr lang="en-US" dirty="0">
              <a:solidFill>
                <a:schemeClr val="bg1"/>
              </a:solidFill>
              <a:sym typeface="+mn-ea"/>
            </a:endParaRPr>
          </a:p>
          <a:p>
            <a:pPr marL="857250" lvl="1" indent="-400050">
              <a:buFont typeface="+mj-lt"/>
              <a:buAutoNum type="romanUcPeriod"/>
            </a:pPr>
            <a:r>
              <a:rPr lang="en-US" dirty="0">
                <a:solidFill>
                  <a:schemeClr val="bg1"/>
                </a:solidFill>
              </a:rPr>
              <a:t>scanning and analyzing, we aim to pinpoint weaknesses that could be exploited by attackers.</a:t>
            </a:r>
            <a:endParaRPr lang="en-US" dirty="0">
              <a:solidFill>
                <a:schemeClr val="bg1"/>
              </a:solidFill>
            </a:endParaRPr>
          </a:p>
          <a:p>
            <a:pPr marL="857250" lvl="1" indent="-400050">
              <a:buFont typeface="+mj-lt"/>
              <a:buAutoNum type="romanUcPeriod"/>
            </a:pPr>
            <a:r>
              <a:rPr lang="en-US" dirty="0">
                <a:solidFill>
                  <a:schemeClr val="bg1"/>
                </a:solidFill>
                <a:sym typeface="+mn-ea"/>
              </a:rPr>
              <a:t>Identify Vulnerabilities : The primary aim is to detect security vulnerabilities within systems, networks, and applications.</a:t>
            </a:r>
            <a:endParaRPr lang="en-US" dirty="0">
              <a:solidFill>
                <a:schemeClr val="bg1"/>
              </a:solidFill>
            </a:endParaRPr>
          </a:p>
          <a:p>
            <a:pPr marL="857250" lvl="1" indent="-400050">
              <a:buFont typeface="+mj-lt"/>
              <a:buAutoNum type="romanUcPeriod"/>
            </a:pPr>
            <a:r>
              <a:rPr lang="en-US" dirty="0">
                <a:solidFill>
                  <a:schemeClr val="bg1"/>
                </a:solidFill>
              </a:rPr>
              <a:t>Manual checks are time-consuming; automation ensures timely detection.</a:t>
            </a:r>
            <a:endParaRPr lang="en-US" dirty="0">
              <a:solidFill>
                <a:schemeClr val="bg1"/>
              </a:solidFill>
            </a:endParaRPr>
          </a:p>
          <a:p>
            <a:pPr marL="857250" lvl="1" indent="-400050">
              <a:buFont typeface="+mj-lt"/>
              <a:buAutoNum type="romanUcPeriod"/>
            </a:pPr>
            <a:r>
              <a:rPr lang="en-US" dirty="0">
                <a:solidFill>
                  <a:schemeClr val="bg1"/>
                </a:solidFill>
              </a:rPr>
              <a:t>OSINT techniques help us understand the system’s context and potential risks.</a:t>
            </a:r>
            <a:endParaRPr lang="en-US" dirty="0">
              <a:solidFill>
                <a:schemeClr val="bg1"/>
              </a:solidFill>
            </a:endParaRPr>
          </a:p>
          <a:p>
            <a:pPr marL="857250" lvl="1" indent="-400050">
              <a:buFont typeface="+mj-lt"/>
              <a:buAutoNum type="romanUcPeriod"/>
            </a:pPr>
            <a:r>
              <a:rPr lang="en-US" dirty="0">
                <a:solidFill>
                  <a:schemeClr val="bg1"/>
                </a:solidFill>
              </a:rPr>
              <a:t>Prioritize Remediation : Not all vulnerabilities are equal.</a:t>
            </a:r>
            <a:endParaRPr lang="en-US" dirty="0">
              <a:solidFill>
                <a:schemeClr val="bg1"/>
              </a:solidFill>
            </a:endParaRPr>
          </a:p>
          <a:p>
            <a:pPr marL="857250" lvl="1" indent="-400050">
              <a:buFont typeface="+mj-lt"/>
              <a:buAutoNum type="romanUcPeriod"/>
            </a:pPr>
            <a:r>
              <a:rPr lang="en-US" dirty="0">
                <a:solidFill>
                  <a:schemeClr val="bg1"/>
                </a:solidFill>
              </a:rPr>
              <a:t> Our scanner will prioritize fixes based on severity.</a:t>
            </a:r>
            <a:endParaRPr lang="en-US" dirty="0">
              <a:solidFill>
                <a:schemeClr val="bg1"/>
              </a:solidFill>
            </a:endParaRPr>
          </a:p>
          <a:p>
            <a:pPr marL="857250" lvl="1" indent="-400050">
              <a:buFont typeface="+mj-lt"/>
              <a:buAutoNum type="romanUcPeriod"/>
            </a:pPr>
            <a:r>
              <a:rPr lang="en-US" dirty="0">
                <a:solidFill>
                  <a:schemeClr val="bg1"/>
                </a:solidFill>
              </a:rPr>
              <a:t>Efficiently allocate resources for effective risk mitigation.</a:t>
            </a: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96266"/>
          </a:xfrm>
        </p:spPr>
        <p:txBody>
          <a:bodyPr/>
          <a:lstStyle/>
          <a:p>
            <a:r>
              <a:rPr lang="en-US" dirty="0">
                <a:solidFill>
                  <a:schemeClr val="bg1"/>
                </a:solidFill>
              </a:rPr>
              <a:t>Scenario &amp; Tools</a:t>
            </a:r>
            <a:endParaRPr lang="en-US" dirty="0">
              <a:solidFill>
                <a:schemeClr val="bg1"/>
              </a:solidFill>
            </a:endParaRPr>
          </a:p>
        </p:txBody>
      </p:sp>
      <p:sp>
        <p:nvSpPr>
          <p:cNvPr id="3" name="Content Placeholder 2"/>
          <p:cNvSpPr>
            <a:spLocks noGrp="1"/>
          </p:cNvSpPr>
          <p:nvPr>
            <p:ph idx="1"/>
          </p:nvPr>
        </p:nvSpPr>
        <p:spPr>
          <a:xfrm>
            <a:off x="1484310" y="1660125"/>
            <a:ext cx="10018713" cy="3764131"/>
          </a:xfrm>
        </p:spPr>
        <p:txBody>
          <a:bodyPr>
            <a:normAutofit/>
          </a:bodyPr>
          <a:lstStyle/>
          <a:p>
            <a:pPr algn="l"/>
            <a:r>
              <a:rPr lang="en-US" dirty="0">
                <a:solidFill>
                  <a:schemeClr val="bg1"/>
                </a:solidFill>
              </a:rPr>
              <a:t>Utilizes python code  and Various Libraries for Vulnerability Scanning.</a:t>
            </a:r>
            <a:endParaRPr lang="en-US" dirty="0">
              <a:solidFill>
                <a:schemeClr val="bg1"/>
              </a:solidFill>
            </a:endParaRPr>
          </a:p>
          <a:p>
            <a:pPr algn="l"/>
            <a:r>
              <a:rPr lang="en-US" dirty="0">
                <a:solidFill>
                  <a:schemeClr val="bg1"/>
                </a:solidFill>
              </a:rPr>
              <a:t>Performs subdomain enumeration, alive subdomain detection, port scanning, and vulnerability assessment.</a:t>
            </a:r>
            <a:endParaRPr lang="en-US" dirty="0">
              <a:solidFill>
                <a:schemeClr val="bg1"/>
              </a:solidFill>
            </a:endParaRPr>
          </a:p>
          <a:p>
            <a:pPr algn="l"/>
            <a:r>
              <a:rPr lang="en-US" dirty="0">
                <a:solidFill>
                  <a:schemeClr val="bg1"/>
                </a:solidFill>
              </a:rPr>
              <a:t>Integrates with external tools such as Nmap, </a:t>
            </a:r>
            <a:r>
              <a:rPr lang="en-US" dirty="0" err="1">
                <a:solidFill>
                  <a:schemeClr val="bg1"/>
                </a:solidFill>
              </a:rPr>
              <a:t>Subfinder</a:t>
            </a:r>
            <a:r>
              <a:rPr lang="ar-EG" dirty="0">
                <a:solidFill>
                  <a:schemeClr val="bg1"/>
                </a:solidFill>
              </a:rPr>
              <a:t> </a:t>
            </a:r>
            <a:r>
              <a:rPr lang="en-US" dirty="0">
                <a:solidFill>
                  <a:schemeClr val="bg1"/>
                </a:solidFill>
              </a:rPr>
              <a:t>, Wayback Machine, and Nuclei for comprehensive scanning.</a:t>
            </a:r>
            <a:endParaRPr lang="en-US" dirty="0">
              <a:solidFill>
                <a:schemeClr val="bg1"/>
              </a:solidFill>
            </a:endParaRPr>
          </a:p>
          <a:p>
            <a:pPr algn="l"/>
            <a:r>
              <a:rPr lang="en-US" dirty="0">
                <a:solidFill>
                  <a:schemeClr val="bg1"/>
                </a:solidFill>
              </a:rPr>
              <a:t>Developed to enhance cybersecurity practices and identify potential vulnerabilities in web applications and infrastructure.</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Scenario &amp; Tools</a:t>
            </a:r>
            <a:endParaRPr lang="en-US" b="1" dirty="0">
              <a:solidFill>
                <a:schemeClr val="bg1"/>
              </a:solidFill>
            </a:endParaRPr>
          </a:p>
        </p:txBody>
      </p:sp>
      <p:sp>
        <p:nvSpPr>
          <p:cNvPr id="3" name="Content Placeholder 2"/>
          <p:cNvSpPr>
            <a:spLocks noGrp="1"/>
          </p:cNvSpPr>
          <p:nvPr>
            <p:ph idx="1"/>
          </p:nvPr>
        </p:nvSpPr>
        <p:spPr>
          <a:xfrm>
            <a:off x="1765664" y="2214824"/>
            <a:ext cx="10018713" cy="3080658"/>
          </a:xfrm>
        </p:spPr>
        <p:txBody>
          <a:bodyPr>
            <a:normAutofit/>
          </a:bodyPr>
          <a:lstStyle/>
          <a:p>
            <a:pPr marL="0" indent="0">
              <a:buNone/>
            </a:pPr>
            <a:r>
              <a:rPr lang="en-US" sz="2800" dirty="0">
                <a:solidFill>
                  <a:schemeClr val="bg1"/>
                </a:solidFill>
              </a:rPr>
              <a:t>To make this happen, we've utilized a set of powerful tools and technologies. From Python and </a:t>
            </a:r>
            <a:r>
              <a:rPr lang="en-US" sz="2800" dirty="0" err="1">
                <a:solidFill>
                  <a:schemeClr val="bg1"/>
                </a:solidFill>
              </a:rPr>
              <a:t>Subfinder</a:t>
            </a:r>
            <a:r>
              <a:rPr lang="en-US" sz="2800" dirty="0">
                <a:solidFill>
                  <a:schemeClr val="bg1"/>
                </a:solidFill>
              </a:rPr>
              <a:t> to Nmap and Nuclei, we've integrated various components to ensure a robust scanning process. Which we will describe it at the next slide  </a:t>
            </a:r>
            <a:endParaRPr lang="en-US" sz="28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22167" y="286378"/>
            <a:ext cx="10018713" cy="1042517"/>
          </a:xfrm>
        </p:spPr>
        <p:txBody>
          <a:bodyPr/>
          <a:lstStyle/>
          <a:p>
            <a:r>
              <a:rPr lang="en-US" b="1" dirty="0">
                <a:solidFill>
                  <a:schemeClr val="bg1"/>
                </a:solidFill>
              </a:rPr>
              <a:t>Scenario &amp; Tools</a:t>
            </a:r>
            <a:endParaRPr lang="en-US" b="1" dirty="0">
              <a:solidFill>
                <a:schemeClr val="bg1"/>
              </a:solidFill>
            </a:endParaRPr>
          </a:p>
        </p:txBody>
      </p:sp>
      <p:sp>
        <p:nvSpPr>
          <p:cNvPr id="3" name="Content Placeholder 2"/>
          <p:cNvSpPr>
            <a:spLocks noGrp="1"/>
          </p:cNvSpPr>
          <p:nvPr>
            <p:ph idx="1"/>
          </p:nvPr>
        </p:nvSpPr>
        <p:spPr>
          <a:xfrm>
            <a:off x="1836312" y="1195657"/>
            <a:ext cx="9794803" cy="4843305"/>
          </a:xfrm>
        </p:spPr>
        <p:txBody>
          <a:bodyPr>
            <a:normAutofit fontScale="62500" lnSpcReduction="20000"/>
          </a:bodyPr>
          <a:lstStyle/>
          <a:p>
            <a:pPr marL="0" indent="0" algn="l">
              <a:buNone/>
            </a:pPr>
            <a:r>
              <a:rPr lang="en-US" sz="3300" b="1" i="0" dirty="0">
                <a:solidFill>
                  <a:schemeClr val="bg1"/>
                </a:solidFill>
                <a:effectLst/>
                <a:latin typeface="Söhne"/>
              </a:rPr>
              <a:t>Tools Used:</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err="1">
                <a:solidFill>
                  <a:schemeClr val="bg1"/>
                </a:solidFill>
                <a:effectLst/>
                <a:latin typeface="Söhne"/>
              </a:rPr>
              <a:t>Subfinder</a:t>
            </a:r>
            <a:r>
              <a:rPr lang="en-US" sz="3300" b="0" i="0" dirty="0">
                <a:solidFill>
                  <a:schemeClr val="bg1"/>
                </a:solidFill>
                <a:effectLst/>
                <a:latin typeface="Söhne"/>
              </a:rPr>
              <a:t> : To Collecting Subdomains</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Nmap : To Detect Open Ports</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Wayback Machine</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dirty="0" err="1">
                <a:solidFill>
                  <a:schemeClr val="bg1"/>
                </a:solidFill>
                <a:latin typeface="Söhne"/>
              </a:rPr>
              <a:t>dirsearch</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Nuclei</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err="1">
                <a:solidFill>
                  <a:schemeClr val="bg1"/>
                </a:solidFill>
                <a:effectLst/>
                <a:latin typeface="Söhne"/>
              </a:rPr>
              <a:t>Sqlmap</a:t>
            </a:r>
            <a:r>
              <a:rPr lang="en-US" sz="3300" b="0" i="0" dirty="0">
                <a:solidFill>
                  <a:schemeClr val="bg1"/>
                </a:solidFill>
                <a:effectLst/>
                <a:latin typeface="Söhne"/>
              </a:rPr>
              <a:t> : To Find SQL Injection</a:t>
            </a:r>
            <a:endParaRPr lang="en-US" sz="3300" b="0" i="0" dirty="0">
              <a:solidFill>
                <a:schemeClr val="bg1"/>
              </a:solidFill>
              <a:effectLst/>
              <a:latin typeface="Söhne"/>
            </a:endParaRPr>
          </a:p>
          <a:p>
            <a:pPr marL="0" indent="0" algn="l">
              <a:buNone/>
            </a:pPr>
            <a:r>
              <a:rPr lang="en-US" sz="3300" b="1" i="0" dirty="0">
                <a:solidFill>
                  <a:schemeClr val="bg1"/>
                </a:solidFill>
                <a:effectLst/>
                <a:latin typeface="Söhne"/>
              </a:rPr>
              <a:t>Technologies Utilized:</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HTTP protocol for web communication</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DNS resolution for domain information retrieval</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Web scraping for extracting data from web pages</a:t>
            </a:r>
            <a:endParaRPr lang="en-US" sz="3300" b="0" i="0" dirty="0">
              <a:solidFill>
                <a:schemeClr val="bg1"/>
              </a:solidFill>
              <a:effectLst/>
              <a:latin typeface="Söhne"/>
            </a:endParaRPr>
          </a:p>
          <a:p>
            <a:pPr marL="742950" lvl="1" indent="-285750" algn="l">
              <a:buFont typeface="Arial" panose="020B0604020202020204" pitchFamily="34" charset="0"/>
              <a:buChar char="•"/>
            </a:pPr>
            <a:r>
              <a:rPr lang="en-US" sz="3300" b="0" i="0" dirty="0">
                <a:solidFill>
                  <a:schemeClr val="bg1"/>
                </a:solidFill>
                <a:effectLst/>
                <a:latin typeface="Söhne"/>
              </a:rPr>
              <a:t>Command-line interface for executing external tools and scripts.</a:t>
            </a:r>
            <a:endParaRPr lang="en-US" sz="3300" b="0" i="0" dirty="0">
              <a:solidFill>
                <a:schemeClr val="bg1"/>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stretch>
            <a:fillRect/>
          </a:stretch>
        </p:blipFill>
        <p:spPr>
          <a:xfrm>
            <a:off x="1422167" y="1438183"/>
            <a:ext cx="10733102" cy="4394446"/>
          </a:xfrm>
        </p:spPr>
      </p:pic>
      <p:sp>
        <p:nvSpPr>
          <p:cNvPr id="7" name="Title 1"/>
          <p:cNvSpPr>
            <a:spLocks noGrp="1"/>
          </p:cNvSpPr>
          <p:nvPr>
            <p:ph type="title"/>
          </p:nvPr>
        </p:nvSpPr>
        <p:spPr>
          <a:xfrm>
            <a:off x="1422167" y="286378"/>
            <a:ext cx="10018713" cy="1042517"/>
          </a:xfrm>
        </p:spPr>
        <p:txBody>
          <a:bodyPr/>
          <a:lstStyle/>
          <a:p>
            <a:r>
              <a:rPr lang="en-US" b="1" dirty="0">
                <a:solidFill>
                  <a:schemeClr val="bg1"/>
                </a:solidFill>
              </a:rPr>
              <a:t>analysis and design</a:t>
            </a:r>
            <a:endParaRPr lang="en-US" b="1"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7191</Words>
  <Application>WPS Presentation</Application>
  <PresentationFormat>Widescreen</PresentationFormat>
  <Paragraphs>198</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Arial</vt:lpstr>
      <vt:lpstr>Söhne</vt:lpstr>
      <vt:lpstr>Segoe Print</vt:lpstr>
      <vt:lpstr>Inter</vt:lpstr>
      <vt:lpstr>Corbel</vt:lpstr>
      <vt:lpstr>Microsoft YaHei</vt:lpstr>
      <vt:lpstr>Arial Unicode MS</vt:lpstr>
      <vt:lpstr>Tahoma</vt:lpstr>
      <vt:lpstr>Calibri</vt:lpstr>
      <vt:lpstr>Aldhabi</vt:lpstr>
      <vt:lpstr>Parallax</vt:lpstr>
      <vt:lpstr>Web Vulnerability scanner</vt:lpstr>
      <vt:lpstr>PowerPoint 演示文稿</vt:lpstr>
      <vt:lpstr>Introduction</vt:lpstr>
      <vt:lpstr>Problem definition </vt:lpstr>
      <vt:lpstr>AIMS</vt:lpstr>
      <vt:lpstr>Scenario &amp; Tools</vt:lpstr>
      <vt:lpstr>Scenario &amp; Tools</vt:lpstr>
      <vt:lpstr>Scenario &amp; Tools</vt:lpstr>
      <vt:lpstr>analysis and design</vt:lpstr>
      <vt:lpstr>The Phases of vulnerability scanner</vt:lpstr>
      <vt:lpstr>Reconnaissance</vt:lpstr>
      <vt:lpstr>Reconnaissance</vt:lpstr>
      <vt:lpstr>Reconnaissance</vt:lpstr>
      <vt:lpstr>Reconnaissance</vt:lpstr>
      <vt:lpstr>Scanning</vt:lpstr>
      <vt:lpstr>Exploitation</vt:lpstr>
      <vt:lpstr>Reporting</vt:lpstr>
      <vt:lpstr>What is next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Vlunerability scanner</dc:title>
  <dc:creator>CM</dc:creator>
  <cp:lastModifiedBy>Abdelmonsef</cp:lastModifiedBy>
  <cp:revision>15</cp:revision>
  <dcterms:created xsi:type="dcterms:W3CDTF">2024-01-02T07:50:00Z</dcterms:created>
  <dcterms:modified xsi:type="dcterms:W3CDTF">2024-04-04T06:03:13Z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53951838B13A44B7962B7378A684C1A6_12</vt:lpwstr>
  </property>
  <property fmtid="{D5CDD505-2E9C-101B-9397-08002B2CF9AE}" pid="3" name="KSOProductBuildVer">
    <vt:lpwstr>1033-12.2.0.13472</vt:lpwstr>
  </property>
</Properties>
</file>