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21"/>
  </p:notesMasterIdLst>
  <p:sldIdLst>
    <p:sldId id="256" r:id="rId2"/>
    <p:sldId id="271" r:id="rId3"/>
    <p:sldId id="257" r:id="rId4"/>
    <p:sldId id="273" r:id="rId5"/>
    <p:sldId id="275" r:id="rId6"/>
    <p:sldId id="258" r:id="rId7"/>
    <p:sldId id="259" r:id="rId8"/>
    <p:sldId id="260" r:id="rId9"/>
    <p:sldId id="272" r:id="rId10"/>
    <p:sldId id="261" r:id="rId11"/>
    <p:sldId id="262" r:id="rId12"/>
    <p:sldId id="267" r:id="rId13"/>
    <p:sldId id="268" r:id="rId14"/>
    <p:sldId id="269" r:id="rId15"/>
    <p:sldId id="265" r:id="rId16"/>
    <p:sldId id="266" r:id="rId17"/>
    <p:sldId id="270" r:id="rId18"/>
    <p:sldId id="26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3" autoAdjust="0"/>
    <p:restoredTop sz="95256" autoAdjust="0"/>
  </p:normalViewPr>
  <p:slideViewPr>
    <p:cSldViewPr snapToGrid="0">
      <p:cViewPr varScale="1">
        <p:scale>
          <a:sx n="86" d="100"/>
          <a:sy n="86" d="100"/>
        </p:scale>
        <p:origin x="3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9393E-EDB1-4310-BBA8-6AD285A7963F}"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8EFD0-367E-47DE-9052-47937A6D4AE8}" type="slidenum">
              <a:rPr lang="en-US" smtClean="0"/>
              <a:t>‹#›</a:t>
            </a:fld>
            <a:endParaRPr lang="en-US"/>
          </a:p>
        </p:txBody>
      </p:sp>
    </p:spTree>
    <p:extLst>
      <p:ext uri="{BB962C8B-B14F-4D97-AF65-F5344CB8AC3E}">
        <p14:creationId xmlns:p14="http://schemas.microsoft.com/office/powerpoint/2010/main" val="1287287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743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175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91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5627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155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2718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5794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1665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373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087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321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866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542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943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181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946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680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4/3/2024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10081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5C8A-DAA5-8C5D-350E-3E82AED127CC}"/>
              </a:ext>
            </a:extLst>
          </p:cNvPr>
          <p:cNvSpPr>
            <a:spLocks noGrp="1"/>
          </p:cNvSpPr>
          <p:nvPr>
            <p:ph type="title"/>
          </p:nvPr>
        </p:nvSpPr>
        <p:spPr/>
        <p:txBody>
          <a:bodyPr>
            <a:noAutofit/>
          </a:bodyPr>
          <a:lstStyle/>
          <a:p>
            <a:pPr algn="ctr"/>
            <a:r>
              <a:rPr lang="en-US" sz="3600" b="1" dirty="0">
                <a:solidFill>
                  <a:schemeClr val="bg1"/>
                </a:solidFill>
              </a:rPr>
              <a:t>Web Vulnerability scanner</a:t>
            </a:r>
          </a:p>
        </p:txBody>
      </p:sp>
      <p:sp>
        <p:nvSpPr>
          <p:cNvPr id="3" name="Subtitle 2">
            <a:extLst>
              <a:ext uri="{FF2B5EF4-FFF2-40B4-BE49-F238E27FC236}">
                <a16:creationId xmlns:a16="http://schemas.microsoft.com/office/drawing/2014/main" id="{0A822B73-CEE6-53F1-C439-EEBADB20E8BB}"/>
              </a:ext>
            </a:extLst>
          </p:cNvPr>
          <p:cNvSpPr>
            <a:spLocks noGrp="1"/>
          </p:cNvSpPr>
          <p:nvPr>
            <p:ph idx="1"/>
          </p:nvPr>
        </p:nvSpPr>
        <p:spPr>
          <a:xfrm>
            <a:off x="1484310" y="2110740"/>
            <a:ext cx="10018713" cy="3304640"/>
          </a:xfrm>
        </p:spPr>
        <p:txBody>
          <a:bodyPr>
            <a:normAutofit/>
          </a:bodyPr>
          <a:lstStyle/>
          <a:p>
            <a:pPr marL="0" indent="0">
              <a:buNone/>
            </a:pPr>
            <a:endParaRPr lang="en-US" sz="1800" dirty="0"/>
          </a:p>
          <a:p>
            <a:pPr algn="r"/>
            <a:endParaRPr lang="en-US" sz="1800" dirty="0">
              <a:solidFill>
                <a:schemeClr val="bg1"/>
              </a:solidFill>
            </a:endParaRPr>
          </a:p>
          <a:p>
            <a:endParaRPr lang="en-US" sz="1800" dirty="0"/>
          </a:p>
          <a:p>
            <a:endParaRPr lang="en-US" sz="1800" dirty="0"/>
          </a:p>
          <a:p>
            <a:endParaRPr lang="en-US" sz="1800" dirty="0"/>
          </a:p>
          <a:p>
            <a:endParaRPr lang="en-US" sz="1800" dirty="0"/>
          </a:p>
          <a:p>
            <a:endParaRPr lang="en-US" sz="1800" dirty="0"/>
          </a:p>
        </p:txBody>
      </p:sp>
      <p:pic>
        <p:nvPicPr>
          <p:cNvPr id="4" name="Picture 3">
            <a:extLst>
              <a:ext uri="{FF2B5EF4-FFF2-40B4-BE49-F238E27FC236}">
                <a16:creationId xmlns:a16="http://schemas.microsoft.com/office/drawing/2014/main" id="{DD43BC85-1FFA-6266-BC86-FE09CA792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88" y="41271"/>
            <a:ext cx="1973580" cy="1424940"/>
          </a:xfrm>
          <a:prstGeom prst="rect">
            <a:avLst/>
          </a:prstGeom>
        </p:spPr>
      </p:pic>
      <p:graphicFrame>
        <p:nvGraphicFramePr>
          <p:cNvPr id="6" name="Table 5">
            <a:extLst>
              <a:ext uri="{FF2B5EF4-FFF2-40B4-BE49-F238E27FC236}">
                <a16:creationId xmlns:a16="http://schemas.microsoft.com/office/drawing/2014/main" id="{254BA381-4C2B-81C4-EFA3-F8617981C9B8}"/>
              </a:ext>
            </a:extLst>
          </p:cNvPr>
          <p:cNvGraphicFramePr>
            <a:graphicFrameLocks noGrp="1"/>
          </p:cNvGraphicFramePr>
          <p:nvPr>
            <p:extLst>
              <p:ext uri="{D42A27DB-BD31-4B8C-83A1-F6EECF244321}">
                <p14:modId xmlns:p14="http://schemas.microsoft.com/office/powerpoint/2010/main" val="1776440821"/>
              </p:ext>
            </p:extLst>
          </p:nvPr>
        </p:nvGraphicFramePr>
        <p:xfrm>
          <a:off x="2245065" y="2438399"/>
          <a:ext cx="8128000" cy="2225040"/>
        </p:xfrm>
        <a:graphic>
          <a:graphicData uri="http://schemas.openxmlformats.org/drawingml/2006/table">
            <a:tbl>
              <a:tblPr firstRow="1" bandRow="1">
                <a:tableStyleId>{8EC20E35-A176-4012-BC5E-935CFFF8708E}</a:tableStyleId>
              </a:tblPr>
              <a:tblGrid>
                <a:gridCol w="4064000">
                  <a:extLst>
                    <a:ext uri="{9D8B030D-6E8A-4147-A177-3AD203B41FA5}">
                      <a16:colId xmlns:a16="http://schemas.microsoft.com/office/drawing/2014/main" val="4152916832"/>
                    </a:ext>
                  </a:extLst>
                </a:gridCol>
                <a:gridCol w="4064000">
                  <a:extLst>
                    <a:ext uri="{9D8B030D-6E8A-4147-A177-3AD203B41FA5}">
                      <a16:colId xmlns:a16="http://schemas.microsoft.com/office/drawing/2014/main" val="343404497"/>
                    </a:ext>
                  </a:extLst>
                </a:gridCol>
              </a:tblGrid>
              <a:tr h="370840">
                <a:tc>
                  <a:txBody>
                    <a:bodyPr/>
                    <a:lstStyle/>
                    <a:p>
                      <a:pPr algn="ctr"/>
                      <a:r>
                        <a:rPr lang="ar-EG" dirty="0"/>
                        <a:t>الاسم</a:t>
                      </a:r>
                      <a:endParaRPr lang="en-US" dirty="0"/>
                    </a:p>
                  </a:txBody>
                  <a:tcPr/>
                </a:tc>
                <a:tc>
                  <a:txBody>
                    <a:bodyPr/>
                    <a:lstStyle/>
                    <a:p>
                      <a:pPr algn="ctr"/>
                      <a:r>
                        <a:rPr lang="ar-EG" dirty="0"/>
                        <a:t>رقم الكشف</a:t>
                      </a:r>
                      <a:endParaRPr lang="en-US" dirty="0"/>
                    </a:p>
                  </a:txBody>
                  <a:tcPr/>
                </a:tc>
                <a:extLst>
                  <a:ext uri="{0D108BD9-81ED-4DB2-BD59-A6C34878D82A}">
                    <a16:rowId xmlns:a16="http://schemas.microsoft.com/office/drawing/2014/main" val="3097188273"/>
                  </a:ext>
                </a:extLst>
              </a:tr>
              <a:tr h="370840">
                <a:tc>
                  <a:txBody>
                    <a:bodyPr/>
                    <a:lstStyle/>
                    <a:p>
                      <a:pPr algn="ctr"/>
                      <a:r>
                        <a:rPr lang="ar-EG" dirty="0"/>
                        <a:t>طه حسن عبدالمؤمن بدران</a:t>
                      </a:r>
                      <a:endParaRPr lang="en-US" dirty="0"/>
                    </a:p>
                  </a:txBody>
                  <a:tcPr/>
                </a:tc>
                <a:tc>
                  <a:txBody>
                    <a:bodyPr/>
                    <a:lstStyle/>
                    <a:p>
                      <a:pPr algn="ctr"/>
                      <a:r>
                        <a:rPr lang="ar-EG" dirty="0"/>
                        <a:t>55</a:t>
                      </a:r>
                      <a:endParaRPr lang="en-US" dirty="0"/>
                    </a:p>
                  </a:txBody>
                  <a:tcPr/>
                </a:tc>
                <a:extLst>
                  <a:ext uri="{0D108BD9-81ED-4DB2-BD59-A6C34878D82A}">
                    <a16:rowId xmlns:a16="http://schemas.microsoft.com/office/drawing/2014/main" val="3839743870"/>
                  </a:ext>
                </a:extLst>
              </a:tr>
              <a:tr h="370840">
                <a:tc>
                  <a:txBody>
                    <a:bodyPr/>
                    <a:lstStyle/>
                    <a:p>
                      <a:pPr algn="ctr"/>
                      <a:r>
                        <a:rPr lang="ar-EG" dirty="0"/>
                        <a:t>عبدالرحمن عبدالمنصف محمد</a:t>
                      </a:r>
                      <a:endParaRPr lang="en-US" dirty="0"/>
                    </a:p>
                  </a:txBody>
                  <a:tcPr/>
                </a:tc>
                <a:tc>
                  <a:txBody>
                    <a:bodyPr/>
                    <a:lstStyle/>
                    <a:p>
                      <a:pPr algn="ctr"/>
                      <a:r>
                        <a:rPr lang="ar-EG" dirty="0"/>
                        <a:t>65</a:t>
                      </a:r>
                      <a:endParaRPr lang="en-US" dirty="0"/>
                    </a:p>
                  </a:txBody>
                  <a:tcPr/>
                </a:tc>
                <a:extLst>
                  <a:ext uri="{0D108BD9-81ED-4DB2-BD59-A6C34878D82A}">
                    <a16:rowId xmlns:a16="http://schemas.microsoft.com/office/drawing/2014/main" val="197883057"/>
                  </a:ext>
                </a:extLst>
              </a:tr>
              <a:tr h="370840">
                <a:tc>
                  <a:txBody>
                    <a:bodyPr/>
                    <a:lstStyle/>
                    <a:p>
                      <a:pPr algn="ctr"/>
                      <a:r>
                        <a:rPr lang="ar-EG" dirty="0"/>
                        <a:t>عبدالله هشام خالد عبدالحميد</a:t>
                      </a:r>
                      <a:endParaRPr lang="en-US" dirty="0"/>
                    </a:p>
                  </a:txBody>
                  <a:tcPr/>
                </a:tc>
                <a:tc>
                  <a:txBody>
                    <a:bodyPr/>
                    <a:lstStyle/>
                    <a:p>
                      <a:pPr algn="ctr"/>
                      <a:r>
                        <a:rPr lang="ar-EG" dirty="0"/>
                        <a:t>74</a:t>
                      </a:r>
                      <a:endParaRPr lang="en-US" dirty="0"/>
                    </a:p>
                  </a:txBody>
                  <a:tcPr/>
                </a:tc>
                <a:extLst>
                  <a:ext uri="{0D108BD9-81ED-4DB2-BD59-A6C34878D82A}">
                    <a16:rowId xmlns:a16="http://schemas.microsoft.com/office/drawing/2014/main" val="779097160"/>
                  </a:ext>
                </a:extLst>
              </a:tr>
              <a:tr h="370840">
                <a:tc>
                  <a:txBody>
                    <a:bodyPr/>
                    <a:lstStyle/>
                    <a:p>
                      <a:pPr algn="ctr"/>
                      <a:r>
                        <a:rPr lang="ar-EG" dirty="0"/>
                        <a:t>محمود احمد محمود احمد</a:t>
                      </a:r>
                      <a:endParaRPr lang="en-US" dirty="0"/>
                    </a:p>
                  </a:txBody>
                  <a:tcPr/>
                </a:tc>
                <a:tc>
                  <a:txBody>
                    <a:bodyPr/>
                    <a:lstStyle/>
                    <a:p>
                      <a:pPr algn="ctr"/>
                      <a:r>
                        <a:rPr lang="ar-EG" dirty="0"/>
                        <a:t>125</a:t>
                      </a:r>
                      <a:endParaRPr lang="en-US" dirty="0"/>
                    </a:p>
                  </a:txBody>
                  <a:tcPr/>
                </a:tc>
                <a:extLst>
                  <a:ext uri="{0D108BD9-81ED-4DB2-BD59-A6C34878D82A}">
                    <a16:rowId xmlns:a16="http://schemas.microsoft.com/office/drawing/2014/main" val="1435596043"/>
                  </a:ext>
                </a:extLst>
              </a:tr>
              <a:tr h="370840">
                <a:tc>
                  <a:txBody>
                    <a:bodyPr/>
                    <a:lstStyle/>
                    <a:p>
                      <a:pPr algn="ctr"/>
                      <a:r>
                        <a:rPr lang="ar-EG" dirty="0"/>
                        <a:t>محمود محمد محمود الشعراوي</a:t>
                      </a:r>
                      <a:endParaRPr lang="en-US" dirty="0"/>
                    </a:p>
                  </a:txBody>
                  <a:tcPr/>
                </a:tc>
                <a:tc>
                  <a:txBody>
                    <a:bodyPr/>
                    <a:lstStyle/>
                    <a:p>
                      <a:pPr algn="ctr"/>
                      <a:r>
                        <a:rPr lang="ar-EG" dirty="0"/>
                        <a:t>136</a:t>
                      </a:r>
                      <a:endParaRPr lang="en-US" dirty="0"/>
                    </a:p>
                  </a:txBody>
                  <a:tcPr/>
                </a:tc>
                <a:extLst>
                  <a:ext uri="{0D108BD9-81ED-4DB2-BD59-A6C34878D82A}">
                    <a16:rowId xmlns:a16="http://schemas.microsoft.com/office/drawing/2014/main" val="1578973285"/>
                  </a:ext>
                </a:extLst>
              </a:tr>
            </a:tbl>
          </a:graphicData>
        </a:graphic>
      </p:graphicFrame>
    </p:spTree>
    <p:extLst>
      <p:ext uri="{BB962C8B-B14F-4D97-AF65-F5344CB8AC3E}">
        <p14:creationId xmlns:p14="http://schemas.microsoft.com/office/powerpoint/2010/main" val="2829545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AF44-AD9C-ECE1-576D-C02AE30ACA95}"/>
              </a:ext>
            </a:extLst>
          </p:cNvPr>
          <p:cNvSpPr>
            <a:spLocks noGrp="1"/>
          </p:cNvSpPr>
          <p:nvPr>
            <p:ph type="title"/>
          </p:nvPr>
        </p:nvSpPr>
        <p:spPr/>
        <p:txBody>
          <a:bodyPr/>
          <a:lstStyle/>
          <a:p>
            <a:r>
              <a:rPr lang="en-US" b="1" dirty="0">
                <a:solidFill>
                  <a:schemeClr val="bg1"/>
                </a:solidFill>
              </a:rPr>
              <a:t>The Phases of vulnerability scanner</a:t>
            </a:r>
          </a:p>
        </p:txBody>
      </p:sp>
      <p:sp>
        <p:nvSpPr>
          <p:cNvPr id="3" name="Content Placeholder 2">
            <a:extLst>
              <a:ext uri="{FF2B5EF4-FFF2-40B4-BE49-F238E27FC236}">
                <a16:creationId xmlns:a16="http://schemas.microsoft.com/office/drawing/2014/main" id="{1164040D-2CB2-98E7-1A1B-16504BD1956B}"/>
              </a:ext>
            </a:extLst>
          </p:cNvPr>
          <p:cNvSpPr>
            <a:spLocks noGrp="1"/>
          </p:cNvSpPr>
          <p:nvPr>
            <p:ph idx="1"/>
          </p:nvPr>
        </p:nvSpPr>
        <p:spPr>
          <a:xfrm>
            <a:off x="1665180" y="2777531"/>
            <a:ext cx="10018713" cy="3124201"/>
          </a:xfrm>
        </p:spPr>
        <p:txBody>
          <a:bodyPr/>
          <a:lstStyle/>
          <a:p>
            <a:pPr>
              <a:buFont typeface="Arial" panose="020B0604020202020204" pitchFamily="34" charset="0"/>
              <a:buChar char="•"/>
            </a:pPr>
            <a:r>
              <a:rPr lang="en-US" sz="3200" b="1" dirty="0">
                <a:solidFill>
                  <a:schemeClr val="bg1"/>
                </a:solidFill>
              </a:rPr>
              <a:t>Reconnaissance</a:t>
            </a:r>
          </a:p>
          <a:p>
            <a:pPr>
              <a:buFont typeface="Arial" panose="020B0604020202020204" pitchFamily="34" charset="0"/>
              <a:buChar char="•"/>
            </a:pPr>
            <a:r>
              <a:rPr lang="en-US" sz="3200" b="1" i="0" dirty="0">
                <a:solidFill>
                  <a:schemeClr val="bg1"/>
                </a:solidFill>
                <a:effectLst/>
                <a:latin typeface="Inter"/>
              </a:rPr>
              <a:t>Scanning</a:t>
            </a:r>
          </a:p>
          <a:p>
            <a:pPr>
              <a:buFont typeface="Arial" panose="020B0604020202020204" pitchFamily="34" charset="0"/>
              <a:buChar char="•"/>
            </a:pPr>
            <a:r>
              <a:rPr lang="en-US" sz="3200" b="1" i="0" dirty="0">
                <a:solidFill>
                  <a:schemeClr val="bg1"/>
                </a:solidFill>
                <a:effectLst/>
                <a:latin typeface="Inter"/>
              </a:rPr>
              <a:t>Exploitation</a:t>
            </a:r>
          </a:p>
          <a:p>
            <a:pPr>
              <a:buFont typeface="Arial" panose="020B0604020202020204" pitchFamily="34" charset="0"/>
              <a:buChar char="•"/>
            </a:pPr>
            <a:endParaRPr lang="en-US" b="1" i="0" dirty="0">
              <a:solidFill>
                <a:schemeClr val="bg1"/>
              </a:solidFill>
              <a:effectLst/>
              <a:latin typeface="Inter"/>
            </a:endParaRPr>
          </a:p>
          <a:p>
            <a:pPr marL="0" indent="0">
              <a:buNone/>
            </a:pPr>
            <a:endParaRPr lang="en-US" dirty="0">
              <a:solidFill>
                <a:schemeClr val="bg1"/>
              </a:solidFill>
            </a:endParaRPr>
          </a:p>
        </p:txBody>
      </p:sp>
    </p:spTree>
    <p:extLst>
      <p:ext uri="{BB962C8B-B14F-4D97-AF65-F5344CB8AC3E}">
        <p14:creationId xmlns:p14="http://schemas.microsoft.com/office/powerpoint/2010/main" val="36586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759A-66DC-8A66-57FD-45A47278F1B1}"/>
              </a:ext>
            </a:extLst>
          </p:cNvPr>
          <p:cNvSpPr>
            <a:spLocks noGrp="1"/>
          </p:cNvSpPr>
          <p:nvPr>
            <p:ph type="title"/>
          </p:nvPr>
        </p:nvSpPr>
        <p:spPr>
          <a:xfrm>
            <a:off x="1484311" y="685800"/>
            <a:ext cx="10018713" cy="1183193"/>
          </a:xfrm>
        </p:spPr>
        <p:txBody>
          <a:bodyPr/>
          <a:lstStyle/>
          <a:p>
            <a:r>
              <a:rPr lang="en-US" sz="4000" b="1" dirty="0">
                <a:solidFill>
                  <a:schemeClr val="bg1"/>
                </a:solidFill>
              </a:rPr>
              <a:t>Reconnaissance</a:t>
            </a:r>
          </a:p>
        </p:txBody>
      </p:sp>
      <p:sp>
        <p:nvSpPr>
          <p:cNvPr id="3" name="Content Placeholder 2">
            <a:extLst>
              <a:ext uri="{FF2B5EF4-FFF2-40B4-BE49-F238E27FC236}">
                <a16:creationId xmlns:a16="http://schemas.microsoft.com/office/drawing/2014/main" id="{959AF6D3-6DC7-D72E-E897-FCF071671CF5}"/>
              </a:ext>
            </a:extLst>
          </p:cNvPr>
          <p:cNvSpPr>
            <a:spLocks noGrp="1"/>
          </p:cNvSpPr>
          <p:nvPr>
            <p:ph idx="1"/>
          </p:nvPr>
        </p:nvSpPr>
        <p:spPr>
          <a:xfrm>
            <a:off x="1484310" y="1663001"/>
            <a:ext cx="10018713" cy="1668027"/>
          </a:xfrm>
        </p:spPr>
        <p:txBody>
          <a:bodyPr>
            <a:normAutofit fontScale="92500" lnSpcReduction="10000"/>
          </a:bodyPr>
          <a:lstStyle/>
          <a:p>
            <a:pPr marL="0" indent="0">
              <a:buNone/>
            </a:pPr>
            <a:r>
              <a:rPr lang="en-US" b="1" dirty="0">
                <a:solidFill>
                  <a:schemeClr val="bg1"/>
                </a:solidFill>
              </a:rPr>
              <a:t>Subdomain Enumeration:</a:t>
            </a:r>
          </a:p>
          <a:p>
            <a:r>
              <a:rPr lang="en-US" dirty="0">
                <a:solidFill>
                  <a:schemeClr val="bg1"/>
                </a:solidFill>
              </a:rPr>
              <a:t>Tools/Processes Used: </a:t>
            </a:r>
            <a:r>
              <a:rPr lang="en-US" dirty="0" err="1">
                <a:solidFill>
                  <a:schemeClr val="bg1"/>
                </a:solidFill>
              </a:rPr>
              <a:t>Subfinder</a:t>
            </a:r>
            <a:endParaRPr lang="en-US" dirty="0">
              <a:solidFill>
                <a:schemeClr val="bg1"/>
              </a:solidFill>
            </a:endParaRPr>
          </a:p>
          <a:p>
            <a:r>
              <a:rPr lang="en-US" dirty="0">
                <a:solidFill>
                  <a:schemeClr val="bg1"/>
                </a:solidFill>
              </a:rPr>
              <a:t>Description: The </a:t>
            </a:r>
            <a:r>
              <a:rPr lang="en-US" dirty="0" err="1">
                <a:solidFill>
                  <a:schemeClr val="bg1"/>
                </a:solidFill>
              </a:rPr>
              <a:t>enumerate_subdomains</a:t>
            </a:r>
            <a:r>
              <a:rPr lang="en-US" dirty="0">
                <a:solidFill>
                  <a:schemeClr val="bg1"/>
                </a:solidFill>
              </a:rPr>
              <a:t>() function enumerates subdomains associated with the target domain using multiple methods. </a:t>
            </a:r>
          </a:p>
        </p:txBody>
      </p:sp>
      <p:pic>
        <p:nvPicPr>
          <p:cNvPr id="7" name="Picture 6">
            <a:extLst>
              <a:ext uri="{FF2B5EF4-FFF2-40B4-BE49-F238E27FC236}">
                <a16:creationId xmlns:a16="http://schemas.microsoft.com/office/drawing/2014/main" id="{747B4012-860A-35AD-F04A-E30646D0D869}"/>
              </a:ext>
            </a:extLst>
          </p:cNvPr>
          <p:cNvPicPr>
            <a:picLocks noChangeAspect="1"/>
          </p:cNvPicPr>
          <p:nvPr/>
        </p:nvPicPr>
        <p:blipFill>
          <a:blip r:embed="rId2"/>
          <a:stretch>
            <a:fillRect/>
          </a:stretch>
        </p:blipFill>
        <p:spPr>
          <a:xfrm>
            <a:off x="2371025" y="3508302"/>
            <a:ext cx="9820975" cy="2994407"/>
          </a:xfrm>
          <a:prstGeom prst="rect">
            <a:avLst/>
          </a:prstGeom>
        </p:spPr>
      </p:pic>
    </p:spTree>
    <p:extLst>
      <p:ext uri="{BB962C8B-B14F-4D97-AF65-F5344CB8AC3E}">
        <p14:creationId xmlns:p14="http://schemas.microsoft.com/office/powerpoint/2010/main" val="392023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BA3151-38BD-06D1-F810-1F71C2A78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CAF01-3D88-0E05-9685-82762A145689}"/>
              </a:ext>
            </a:extLst>
          </p:cNvPr>
          <p:cNvSpPr>
            <a:spLocks noGrp="1"/>
          </p:cNvSpPr>
          <p:nvPr>
            <p:ph type="title"/>
          </p:nvPr>
        </p:nvSpPr>
        <p:spPr>
          <a:xfrm>
            <a:off x="1484311" y="685801"/>
            <a:ext cx="10018713" cy="884260"/>
          </a:xfrm>
        </p:spPr>
        <p:txBody>
          <a:bodyPr/>
          <a:lstStyle/>
          <a:p>
            <a:r>
              <a:rPr lang="en-US" sz="4000" b="1" dirty="0">
                <a:solidFill>
                  <a:schemeClr val="bg1"/>
                </a:solidFill>
              </a:rPr>
              <a:t>Reconnaissance</a:t>
            </a:r>
          </a:p>
        </p:txBody>
      </p:sp>
      <p:sp>
        <p:nvSpPr>
          <p:cNvPr id="3" name="Content Placeholder 2">
            <a:extLst>
              <a:ext uri="{FF2B5EF4-FFF2-40B4-BE49-F238E27FC236}">
                <a16:creationId xmlns:a16="http://schemas.microsoft.com/office/drawing/2014/main" id="{4B0358A1-3032-8A0E-4EFA-A68BD073B059}"/>
              </a:ext>
            </a:extLst>
          </p:cNvPr>
          <p:cNvSpPr>
            <a:spLocks noGrp="1"/>
          </p:cNvSpPr>
          <p:nvPr>
            <p:ph idx="1"/>
          </p:nvPr>
        </p:nvSpPr>
        <p:spPr>
          <a:xfrm>
            <a:off x="1484311" y="1701209"/>
            <a:ext cx="10018713" cy="2023382"/>
          </a:xfrm>
        </p:spPr>
        <p:txBody>
          <a:bodyPr>
            <a:normAutofit fontScale="92500" lnSpcReduction="20000"/>
          </a:bodyPr>
          <a:lstStyle/>
          <a:p>
            <a:pPr marL="0" indent="0">
              <a:buNone/>
            </a:pPr>
            <a:r>
              <a:rPr lang="en-US" b="1" dirty="0">
                <a:solidFill>
                  <a:schemeClr val="bg1"/>
                </a:solidFill>
              </a:rPr>
              <a:t>Live Subdomain Identification:</a:t>
            </a:r>
          </a:p>
          <a:p>
            <a:r>
              <a:rPr lang="en-US" b="1" dirty="0">
                <a:solidFill>
                  <a:schemeClr val="bg1"/>
                </a:solidFill>
              </a:rPr>
              <a:t>Tool Used: </a:t>
            </a:r>
            <a:r>
              <a:rPr lang="en-US" b="1" dirty="0" err="1">
                <a:solidFill>
                  <a:schemeClr val="bg1"/>
                </a:solidFill>
              </a:rPr>
              <a:t>HTTPx</a:t>
            </a:r>
            <a:endParaRPr lang="en-US" b="1" dirty="0">
              <a:solidFill>
                <a:schemeClr val="bg1"/>
              </a:solidFill>
            </a:endParaRPr>
          </a:p>
          <a:p>
            <a:r>
              <a:rPr lang="en-US" b="1" dirty="0">
                <a:solidFill>
                  <a:schemeClr val="bg1"/>
                </a:solidFill>
              </a:rPr>
              <a:t>Description: The </a:t>
            </a:r>
            <a:r>
              <a:rPr lang="en-US" b="1" dirty="0" err="1">
                <a:solidFill>
                  <a:schemeClr val="bg1"/>
                </a:solidFill>
              </a:rPr>
              <a:t>run_httpx_from_file</a:t>
            </a:r>
            <a:r>
              <a:rPr lang="en-US" b="1" dirty="0">
                <a:solidFill>
                  <a:schemeClr val="bg1"/>
                </a:solidFill>
              </a:rPr>
              <a:t>() function checks the accessibility of subdomains obtained from the enumeration process. It sends HTTP requests to each subdomain to determine if it is live and accessible. Live subdomains are then saved to a file for further analysis.</a:t>
            </a:r>
          </a:p>
        </p:txBody>
      </p:sp>
      <p:pic>
        <p:nvPicPr>
          <p:cNvPr id="10" name="Picture 9">
            <a:extLst>
              <a:ext uri="{FF2B5EF4-FFF2-40B4-BE49-F238E27FC236}">
                <a16:creationId xmlns:a16="http://schemas.microsoft.com/office/drawing/2014/main" id="{8932974E-D592-4361-262D-D6A2A1C2EE52}"/>
              </a:ext>
            </a:extLst>
          </p:cNvPr>
          <p:cNvPicPr>
            <a:picLocks noChangeAspect="1"/>
          </p:cNvPicPr>
          <p:nvPr/>
        </p:nvPicPr>
        <p:blipFill>
          <a:blip r:embed="rId2"/>
          <a:stretch>
            <a:fillRect/>
          </a:stretch>
        </p:blipFill>
        <p:spPr>
          <a:xfrm>
            <a:off x="2286001" y="3855739"/>
            <a:ext cx="9005776" cy="2406838"/>
          </a:xfrm>
          <a:prstGeom prst="rect">
            <a:avLst/>
          </a:prstGeom>
        </p:spPr>
      </p:pic>
    </p:spTree>
    <p:extLst>
      <p:ext uri="{BB962C8B-B14F-4D97-AF65-F5344CB8AC3E}">
        <p14:creationId xmlns:p14="http://schemas.microsoft.com/office/powerpoint/2010/main" val="2948495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E49ABA3-406E-5EF8-73C0-9F67B19C2E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1A527-E29B-80CA-211A-4CD6D65ACB3F}"/>
              </a:ext>
            </a:extLst>
          </p:cNvPr>
          <p:cNvSpPr>
            <a:spLocks noGrp="1"/>
          </p:cNvSpPr>
          <p:nvPr>
            <p:ph type="title"/>
          </p:nvPr>
        </p:nvSpPr>
        <p:spPr>
          <a:xfrm>
            <a:off x="1484311" y="685800"/>
            <a:ext cx="10018713" cy="1132367"/>
          </a:xfrm>
        </p:spPr>
        <p:txBody>
          <a:bodyPr/>
          <a:lstStyle/>
          <a:p>
            <a:r>
              <a:rPr lang="en-US" sz="4000" b="1" dirty="0">
                <a:solidFill>
                  <a:schemeClr val="bg1"/>
                </a:solidFill>
              </a:rPr>
              <a:t>Reconnaissance</a:t>
            </a:r>
          </a:p>
        </p:txBody>
      </p:sp>
      <p:sp>
        <p:nvSpPr>
          <p:cNvPr id="3" name="Content Placeholder 2">
            <a:extLst>
              <a:ext uri="{FF2B5EF4-FFF2-40B4-BE49-F238E27FC236}">
                <a16:creationId xmlns:a16="http://schemas.microsoft.com/office/drawing/2014/main" id="{68791EB3-53C7-A9AC-ED41-FEC4122270E5}"/>
              </a:ext>
            </a:extLst>
          </p:cNvPr>
          <p:cNvSpPr>
            <a:spLocks noGrp="1"/>
          </p:cNvSpPr>
          <p:nvPr>
            <p:ph idx="1"/>
          </p:nvPr>
        </p:nvSpPr>
        <p:spPr>
          <a:xfrm>
            <a:off x="1484311" y="1971990"/>
            <a:ext cx="10018713" cy="2256693"/>
          </a:xfrm>
        </p:spPr>
        <p:txBody>
          <a:bodyPr/>
          <a:lstStyle/>
          <a:p>
            <a:pPr marL="0" indent="0">
              <a:buNone/>
            </a:pPr>
            <a:r>
              <a:rPr lang="en-US" b="1" dirty="0">
                <a:solidFill>
                  <a:schemeClr val="bg1"/>
                </a:solidFill>
              </a:rPr>
              <a:t>Directory Enumeration:</a:t>
            </a:r>
          </a:p>
          <a:p>
            <a:r>
              <a:rPr lang="en-US" dirty="0">
                <a:solidFill>
                  <a:schemeClr val="bg1"/>
                </a:solidFill>
              </a:rPr>
              <a:t>Tool Used: </a:t>
            </a:r>
            <a:r>
              <a:rPr lang="en-US" dirty="0" err="1">
                <a:solidFill>
                  <a:schemeClr val="bg1"/>
                </a:solidFill>
              </a:rPr>
              <a:t>Dirsearch</a:t>
            </a:r>
            <a:endParaRPr lang="en-US" dirty="0">
              <a:solidFill>
                <a:schemeClr val="bg1"/>
              </a:solidFill>
            </a:endParaRPr>
          </a:p>
          <a:p>
            <a:r>
              <a:rPr lang="en-US" dirty="0">
                <a:solidFill>
                  <a:schemeClr val="bg1"/>
                </a:solidFill>
              </a:rPr>
              <a:t>Description: The </a:t>
            </a:r>
            <a:r>
              <a:rPr lang="en-US" dirty="0" err="1">
                <a:solidFill>
                  <a:schemeClr val="bg1"/>
                </a:solidFill>
              </a:rPr>
              <a:t>run_dirsearch_for_domains</a:t>
            </a:r>
            <a:r>
              <a:rPr lang="en-US" dirty="0">
                <a:solidFill>
                  <a:schemeClr val="bg1"/>
                </a:solidFill>
              </a:rPr>
              <a:t>() function performs directory enumeration on discovered subdomains using the </a:t>
            </a:r>
            <a:r>
              <a:rPr lang="en-US" dirty="0" err="1">
                <a:solidFill>
                  <a:schemeClr val="bg1"/>
                </a:solidFill>
              </a:rPr>
              <a:t>Dirsearch</a:t>
            </a:r>
            <a:r>
              <a:rPr lang="en-US" dirty="0">
                <a:solidFill>
                  <a:schemeClr val="bg1"/>
                </a:solidFill>
              </a:rPr>
              <a:t> tool.</a:t>
            </a:r>
          </a:p>
        </p:txBody>
      </p:sp>
      <p:pic>
        <p:nvPicPr>
          <p:cNvPr id="7" name="Picture 6">
            <a:extLst>
              <a:ext uri="{FF2B5EF4-FFF2-40B4-BE49-F238E27FC236}">
                <a16:creationId xmlns:a16="http://schemas.microsoft.com/office/drawing/2014/main" id="{E8A92F60-1399-1DDD-FE27-FD393B0C8209}"/>
              </a:ext>
            </a:extLst>
          </p:cNvPr>
          <p:cNvPicPr>
            <a:picLocks noChangeAspect="1"/>
          </p:cNvPicPr>
          <p:nvPr/>
        </p:nvPicPr>
        <p:blipFill>
          <a:blip r:embed="rId2"/>
          <a:stretch>
            <a:fillRect/>
          </a:stretch>
        </p:blipFill>
        <p:spPr>
          <a:xfrm>
            <a:off x="2419313" y="4126522"/>
            <a:ext cx="9405258" cy="2256693"/>
          </a:xfrm>
          <a:prstGeom prst="rect">
            <a:avLst/>
          </a:prstGeom>
        </p:spPr>
      </p:pic>
    </p:spTree>
    <p:extLst>
      <p:ext uri="{BB962C8B-B14F-4D97-AF65-F5344CB8AC3E}">
        <p14:creationId xmlns:p14="http://schemas.microsoft.com/office/powerpoint/2010/main" val="301249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207BBBD-23B2-2D2C-5D92-C13FA71ED9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F5A19-D684-7DBF-0852-C47600C158C5}"/>
              </a:ext>
            </a:extLst>
          </p:cNvPr>
          <p:cNvSpPr>
            <a:spLocks noGrp="1"/>
          </p:cNvSpPr>
          <p:nvPr>
            <p:ph type="title"/>
          </p:nvPr>
        </p:nvSpPr>
        <p:spPr>
          <a:xfrm>
            <a:off x="1484311" y="685800"/>
            <a:ext cx="10018713" cy="1089837"/>
          </a:xfrm>
        </p:spPr>
        <p:txBody>
          <a:bodyPr/>
          <a:lstStyle/>
          <a:p>
            <a:r>
              <a:rPr lang="en-US" sz="4000" b="1" dirty="0">
                <a:solidFill>
                  <a:schemeClr val="bg1"/>
                </a:solidFill>
              </a:rPr>
              <a:t>Reconnaissance</a:t>
            </a:r>
          </a:p>
        </p:txBody>
      </p:sp>
      <p:sp>
        <p:nvSpPr>
          <p:cNvPr id="3" name="Content Placeholder 2">
            <a:extLst>
              <a:ext uri="{FF2B5EF4-FFF2-40B4-BE49-F238E27FC236}">
                <a16:creationId xmlns:a16="http://schemas.microsoft.com/office/drawing/2014/main" id="{F0B6CCF9-BB84-F348-8DEE-3805743DB4C9}"/>
              </a:ext>
            </a:extLst>
          </p:cNvPr>
          <p:cNvSpPr>
            <a:spLocks noGrp="1"/>
          </p:cNvSpPr>
          <p:nvPr>
            <p:ph idx="1"/>
          </p:nvPr>
        </p:nvSpPr>
        <p:spPr>
          <a:xfrm>
            <a:off x="1484311" y="1971990"/>
            <a:ext cx="10018713" cy="2256693"/>
          </a:xfrm>
        </p:spPr>
        <p:txBody>
          <a:bodyPr>
            <a:normAutofit fontScale="92500" lnSpcReduction="10000"/>
          </a:bodyPr>
          <a:lstStyle/>
          <a:p>
            <a:pPr marL="0" indent="0">
              <a:buNone/>
            </a:pPr>
            <a:r>
              <a:rPr lang="en-US" b="1" dirty="0">
                <a:solidFill>
                  <a:schemeClr val="bg1"/>
                </a:solidFill>
              </a:rPr>
              <a:t>Historical URL Lookup:</a:t>
            </a:r>
          </a:p>
          <a:p>
            <a:r>
              <a:rPr lang="en-US" b="1" dirty="0">
                <a:solidFill>
                  <a:schemeClr val="bg1"/>
                </a:solidFill>
              </a:rPr>
              <a:t>Tool/Process Used: Wayback Machine API</a:t>
            </a:r>
          </a:p>
          <a:p>
            <a:r>
              <a:rPr lang="en-US" b="1" dirty="0">
                <a:solidFill>
                  <a:schemeClr val="bg1"/>
                </a:solidFill>
              </a:rPr>
              <a:t>Description: The </a:t>
            </a:r>
            <a:r>
              <a:rPr lang="en-US" b="1" dirty="0" err="1">
                <a:solidFill>
                  <a:schemeClr val="bg1"/>
                </a:solidFill>
              </a:rPr>
              <a:t>wayback_machine_lookup</a:t>
            </a:r>
            <a:r>
              <a:rPr lang="en-US" b="1" dirty="0">
                <a:solidFill>
                  <a:schemeClr val="bg1"/>
                </a:solidFill>
              </a:rPr>
              <a:t>() function queries the Wayback Machine API to retrieve historical URLs associated with the target domain. It searches for archived snapshots of web pages and saves the URLs to a file for reference.</a:t>
            </a:r>
            <a:r>
              <a:rPr lang="en-US" dirty="0">
                <a:solidFill>
                  <a:schemeClr val="bg1"/>
                </a:solidFill>
              </a:rPr>
              <a:t>.</a:t>
            </a:r>
          </a:p>
        </p:txBody>
      </p:sp>
      <p:pic>
        <p:nvPicPr>
          <p:cNvPr id="6" name="Picture 5">
            <a:extLst>
              <a:ext uri="{FF2B5EF4-FFF2-40B4-BE49-F238E27FC236}">
                <a16:creationId xmlns:a16="http://schemas.microsoft.com/office/drawing/2014/main" id="{81A50BFF-C480-F204-8D49-24751025042F}"/>
              </a:ext>
            </a:extLst>
          </p:cNvPr>
          <p:cNvPicPr>
            <a:picLocks noChangeAspect="1"/>
          </p:cNvPicPr>
          <p:nvPr/>
        </p:nvPicPr>
        <p:blipFill>
          <a:blip r:embed="rId2"/>
          <a:stretch>
            <a:fillRect/>
          </a:stretch>
        </p:blipFill>
        <p:spPr>
          <a:xfrm>
            <a:off x="2286001" y="4228683"/>
            <a:ext cx="9080204" cy="2087057"/>
          </a:xfrm>
          <a:prstGeom prst="rect">
            <a:avLst/>
          </a:prstGeom>
        </p:spPr>
      </p:pic>
    </p:spTree>
    <p:extLst>
      <p:ext uri="{BB962C8B-B14F-4D97-AF65-F5344CB8AC3E}">
        <p14:creationId xmlns:p14="http://schemas.microsoft.com/office/powerpoint/2010/main" val="517935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AE2D020-D2F2-3C18-108B-129CFC4FFF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4EF0A0-4C6C-3850-4F6F-98DBABD97162}"/>
              </a:ext>
            </a:extLst>
          </p:cNvPr>
          <p:cNvSpPr>
            <a:spLocks noGrp="1"/>
          </p:cNvSpPr>
          <p:nvPr>
            <p:ph type="title"/>
          </p:nvPr>
        </p:nvSpPr>
        <p:spPr>
          <a:xfrm>
            <a:off x="1484311" y="685801"/>
            <a:ext cx="10018713" cy="1217428"/>
          </a:xfrm>
        </p:spPr>
        <p:txBody>
          <a:bodyPr/>
          <a:lstStyle/>
          <a:p>
            <a:r>
              <a:rPr lang="en-US" sz="4000" b="1" i="0" dirty="0">
                <a:solidFill>
                  <a:schemeClr val="bg1"/>
                </a:solidFill>
                <a:effectLst/>
                <a:latin typeface="Inter"/>
              </a:rPr>
              <a:t>Scanning</a:t>
            </a:r>
          </a:p>
        </p:txBody>
      </p:sp>
      <p:sp>
        <p:nvSpPr>
          <p:cNvPr id="3" name="Content Placeholder 2">
            <a:extLst>
              <a:ext uri="{FF2B5EF4-FFF2-40B4-BE49-F238E27FC236}">
                <a16:creationId xmlns:a16="http://schemas.microsoft.com/office/drawing/2014/main" id="{352278CD-9013-BFC4-20CE-FA2AD618271B}"/>
              </a:ext>
            </a:extLst>
          </p:cNvPr>
          <p:cNvSpPr>
            <a:spLocks noGrp="1"/>
          </p:cNvSpPr>
          <p:nvPr>
            <p:ph idx="1"/>
          </p:nvPr>
        </p:nvSpPr>
        <p:spPr>
          <a:xfrm>
            <a:off x="1484310" y="1903229"/>
            <a:ext cx="10018713" cy="2516373"/>
          </a:xfrm>
        </p:spPr>
        <p:txBody>
          <a:bodyPr>
            <a:normAutofit lnSpcReduction="10000"/>
          </a:bodyPr>
          <a:lstStyle/>
          <a:p>
            <a:pPr marL="0" indent="0">
              <a:buNone/>
            </a:pPr>
            <a:r>
              <a:rPr lang="en-US" dirty="0">
                <a:solidFill>
                  <a:schemeClr val="bg1"/>
                </a:solidFill>
              </a:rPr>
              <a:t>Port Scanning:</a:t>
            </a:r>
          </a:p>
          <a:p>
            <a:r>
              <a:rPr lang="en-US" dirty="0">
                <a:solidFill>
                  <a:schemeClr val="bg1"/>
                </a:solidFill>
              </a:rPr>
              <a:t>Tool Used: Nmap</a:t>
            </a:r>
          </a:p>
          <a:p>
            <a:r>
              <a:rPr lang="en-US" dirty="0">
                <a:solidFill>
                  <a:schemeClr val="bg1"/>
                </a:solidFill>
              </a:rPr>
              <a:t>Description: The </a:t>
            </a:r>
            <a:r>
              <a:rPr lang="en-US" dirty="0" err="1">
                <a:solidFill>
                  <a:schemeClr val="bg1"/>
                </a:solidFill>
              </a:rPr>
              <a:t>nmap_scan</a:t>
            </a:r>
            <a:r>
              <a:rPr lang="en-US" dirty="0">
                <a:solidFill>
                  <a:schemeClr val="bg1"/>
                </a:solidFill>
              </a:rPr>
              <a:t>() function conducts port scanning on live subdomains using Nmap. It scans a range of ports (1-1000) to identify open ports and services running on them. The results are saved to an output file for analysis.</a:t>
            </a:r>
          </a:p>
        </p:txBody>
      </p:sp>
      <p:pic>
        <p:nvPicPr>
          <p:cNvPr id="5" name="Picture 4">
            <a:extLst>
              <a:ext uri="{FF2B5EF4-FFF2-40B4-BE49-F238E27FC236}">
                <a16:creationId xmlns:a16="http://schemas.microsoft.com/office/drawing/2014/main" id="{9643AFF6-3F48-6F18-457B-24250BC77353}"/>
              </a:ext>
            </a:extLst>
          </p:cNvPr>
          <p:cNvPicPr>
            <a:picLocks noChangeAspect="1"/>
          </p:cNvPicPr>
          <p:nvPr/>
        </p:nvPicPr>
        <p:blipFill>
          <a:blip r:embed="rId2"/>
          <a:stretch>
            <a:fillRect/>
          </a:stretch>
        </p:blipFill>
        <p:spPr>
          <a:xfrm>
            <a:off x="2382745" y="4419602"/>
            <a:ext cx="9331066" cy="2071634"/>
          </a:xfrm>
          <a:prstGeom prst="rect">
            <a:avLst/>
          </a:prstGeom>
        </p:spPr>
      </p:pic>
    </p:spTree>
    <p:extLst>
      <p:ext uri="{BB962C8B-B14F-4D97-AF65-F5344CB8AC3E}">
        <p14:creationId xmlns:p14="http://schemas.microsoft.com/office/powerpoint/2010/main" val="20497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25584F4-3B10-F3A4-7818-079FA3CB1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0C9027-A4C7-8410-18EC-0EBD8776B158}"/>
              </a:ext>
            </a:extLst>
          </p:cNvPr>
          <p:cNvSpPr>
            <a:spLocks noGrp="1"/>
          </p:cNvSpPr>
          <p:nvPr>
            <p:ph type="title"/>
          </p:nvPr>
        </p:nvSpPr>
        <p:spPr>
          <a:xfrm>
            <a:off x="1484311" y="685800"/>
            <a:ext cx="10018713" cy="1089837"/>
          </a:xfrm>
        </p:spPr>
        <p:txBody>
          <a:bodyPr/>
          <a:lstStyle/>
          <a:p>
            <a:r>
              <a:rPr lang="en-US" sz="4000" b="1" i="0" dirty="0">
                <a:solidFill>
                  <a:schemeClr val="bg1"/>
                </a:solidFill>
                <a:effectLst/>
                <a:latin typeface="Inter"/>
              </a:rPr>
              <a:t>Exploitation</a:t>
            </a:r>
          </a:p>
        </p:txBody>
      </p:sp>
      <p:sp>
        <p:nvSpPr>
          <p:cNvPr id="3" name="Content Placeholder 2">
            <a:extLst>
              <a:ext uri="{FF2B5EF4-FFF2-40B4-BE49-F238E27FC236}">
                <a16:creationId xmlns:a16="http://schemas.microsoft.com/office/drawing/2014/main" id="{F1CC09BD-B082-88B1-6C05-C70955FBF2D3}"/>
              </a:ext>
            </a:extLst>
          </p:cNvPr>
          <p:cNvSpPr>
            <a:spLocks noGrp="1"/>
          </p:cNvSpPr>
          <p:nvPr>
            <p:ph idx="1"/>
          </p:nvPr>
        </p:nvSpPr>
        <p:spPr>
          <a:xfrm>
            <a:off x="1484310" y="1775637"/>
            <a:ext cx="10285932" cy="2468526"/>
          </a:xfrm>
        </p:spPr>
        <p:txBody>
          <a:bodyPr/>
          <a:lstStyle/>
          <a:p>
            <a:r>
              <a:rPr lang="en-US" dirty="0">
                <a:solidFill>
                  <a:schemeClr val="bg1"/>
                </a:solidFill>
              </a:rPr>
              <a:t>Tool Used: Nuclei</a:t>
            </a:r>
          </a:p>
          <a:p>
            <a:r>
              <a:rPr lang="en-US" dirty="0">
                <a:solidFill>
                  <a:schemeClr val="bg1"/>
                </a:solidFill>
              </a:rPr>
              <a:t>Description: The </a:t>
            </a:r>
            <a:r>
              <a:rPr lang="en-US" dirty="0" err="1">
                <a:solidFill>
                  <a:schemeClr val="bg1"/>
                </a:solidFill>
              </a:rPr>
              <a:t>run_nuclei</a:t>
            </a:r>
            <a:r>
              <a:rPr lang="en-US" dirty="0">
                <a:solidFill>
                  <a:schemeClr val="bg1"/>
                </a:solidFill>
              </a:rPr>
              <a:t>() function performs vulnerability scanning on live subdomains using the Nuclei tool. It scans for known vulnerabilities, misconfigurations, and security issues in web applications and services. The scan results are saved to an output file for review.</a:t>
            </a:r>
          </a:p>
        </p:txBody>
      </p:sp>
      <p:pic>
        <p:nvPicPr>
          <p:cNvPr id="5" name="Picture 4">
            <a:extLst>
              <a:ext uri="{FF2B5EF4-FFF2-40B4-BE49-F238E27FC236}">
                <a16:creationId xmlns:a16="http://schemas.microsoft.com/office/drawing/2014/main" id="{8A252B4C-7B27-D850-B7D9-E1CB541C9455}"/>
              </a:ext>
            </a:extLst>
          </p:cNvPr>
          <p:cNvPicPr>
            <a:picLocks noChangeAspect="1"/>
          </p:cNvPicPr>
          <p:nvPr/>
        </p:nvPicPr>
        <p:blipFill>
          <a:blip r:embed="rId2"/>
          <a:stretch>
            <a:fillRect/>
          </a:stretch>
        </p:blipFill>
        <p:spPr>
          <a:xfrm>
            <a:off x="2351465" y="4244163"/>
            <a:ext cx="9840535" cy="2324301"/>
          </a:xfrm>
          <a:prstGeom prst="rect">
            <a:avLst/>
          </a:prstGeom>
        </p:spPr>
      </p:pic>
    </p:spTree>
    <p:extLst>
      <p:ext uri="{BB962C8B-B14F-4D97-AF65-F5344CB8AC3E}">
        <p14:creationId xmlns:p14="http://schemas.microsoft.com/office/powerpoint/2010/main" val="2188844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9806645-2993-B739-5094-320C6F13AB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B2160-4EAD-A3B0-4144-A10ADC6A89EB}"/>
              </a:ext>
            </a:extLst>
          </p:cNvPr>
          <p:cNvSpPr>
            <a:spLocks noGrp="1"/>
          </p:cNvSpPr>
          <p:nvPr>
            <p:ph type="title"/>
          </p:nvPr>
        </p:nvSpPr>
        <p:spPr>
          <a:xfrm>
            <a:off x="1484311" y="685800"/>
            <a:ext cx="10018713" cy="749595"/>
          </a:xfrm>
        </p:spPr>
        <p:txBody>
          <a:bodyPr/>
          <a:lstStyle/>
          <a:p>
            <a:r>
              <a:rPr lang="en-US" dirty="0">
                <a:solidFill>
                  <a:schemeClr val="bg1"/>
                </a:solidFill>
              </a:rPr>
              <a:t>Reporting</a:t>
            </a:r>
            <a:endParaRPr lang="en-US" sz="4000" b="1" i="0" dirty="0">
              <a:solidFill>
                <a:schemeClr val="bg1"/>
              </a:solidFill>
              <a:effectLst/>
              <a:latin typeface="Inter"/>
            </a:endParaRPr>
          </a:p>
        </p:txBody>
      </p:sp>
      <p:sp>
        <p:nvSpPr>
          <p:cNvPr id="3" name="Content Placeholder 2">
            <a:extLst>
              <a:ext uri="{FF2B5EF4-FFF2-40B4-BE49-F238E27FC236}">
                <a16:creationId xmlns:a16="http://schemas.microsoft.com/office/drawing/2014/main" id="{792809D4-6E46-800C-EF06-01508F8FF215}"/>
              </a:ext>
            </a:extLst>
          </p:cNvPr>
          <p:cNvSpPr>
            <a:spLocks noGrp="1"/>
          </p:cNvSpPr>
          <p:nvPr>
            <p:ph idx="1"/>
          </p:nvPr>
        </p:nvSpPr>
        <p:spPr>
          <a:xfrm>
            <a:off x="1484311" y="1435395"/>
            <a:ext cx="10285932" cy="2468526"/>
          </a:xfrm>
        </p:spPr>
        <p:txBody>
          <a:bodyPr/>
          <a:lstStyle/>
          <a:p>
            <a:r>
              <a:rPr lang="en-US" dirty="0">
                <a:solidFill>
                  <a:schemeClr val="bg1"/>
                </a:solidFill>
              </a:rPr>
              <a:t>Reporting and Documentation:</a:t>
            </a:r>
          </a:p>
          <a:p>
            <a:r>
              <a:rPr lang="en-US" dirty="0">
                <a:solidFill>
                  <a:schemeClr val="bg1"/>
                </a:solidFill>
              </a:rPr>
              <a:t>Report Generation: Generate comprehensive vulnerability assessment reports that document the findings, including identified vulnerabilities, risk ratings, recommended remediation actions, and supporting evidence.</a:t>
            </a:r>
          </a:p>
        </p:txBody>
      </p:sp>
      <p:pic>
        <p:nvPicPr>
          <p:cNvPr id="6" name="Picture 5">
            <a:extLst>
              <a:ext uri="{FF2B5EF4-FFF2-40B4-BE49-F238E27FC236}">
                <a16:creationId xmlns:a16="http://schemas.microsoft.com/office/drawing/2014/main" id="{BCC3CC29-2B2B-2FC8-B735-FC4959249BE0}"/>
              </a:ext>
            </a:extLst>
          </p:cNvPr>
          <p:cNvPicPr>
            <a:picLocks noChangeAspect="1"/>
          </p:cNvPicPr>
          <p:nvPr/>
        </p:nvPicPr>
        <p:blipFill>
          <a:blip r:embed="rId2"/>
          <a:stretch>
            <a:fillRect/>
          </a:stretch>
        </p:blipFill>
        <p:spPr>
          <a:xfrm>
            <a:off x="2754340" y="4031511"/>
            <a:ext cx="8748684" cy="1901456"/>
          </a:xfrm>
          <a:prstGeom prst="rect">
            <a:avLst/>
          </a:prstGeom>
        </p:spPr>
      </p:pic>
    </p:spTree>
    <p:extLst>
      <p:ext uri="{BB962C8B-B14F-4D97-AF65-F5344CB8AC3E}">
        <p14:creationId xmlns:p14="http://schemas.microsoft.com/office/powerpoint/2010/main" val="32170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64C2-2B44-4D5E-27C7-872AB1C02152}"/>
              </a:ext>
            </a:extLst>
          </p:cNvPr>
          <p:cNvSpPr>
            <a:spLocks noGrp="1"/>
          </p:cNvSpPr>
          <p:nvPr>
            <p:ph type="title"/>
          </p:nvPr>
        </p:nvSpPr>
        <p:spPr/>
        <p:txBody>
          <a:bodyPr/>
          <a:lstStyle/>
          <a:p>
            <a:r>
              <a:rPr lang="en-US" b="1" dirty="0">
                <a:solidFill>
                  <a:schemeClr val="bg1"/>
                </a:solidFill>
                <a:latin typeface="Söhne"/>
              </a:rPr>
              <a:t>What is next </a:t>
            </a:r>
            <a:endParaRPr lang="en-US" dirty="0">
              <a:solidFill>
                <a:schemeClr val="bg1"/>
              </a:solidFill>
            </a:endParaRPr>
          </a:p>
        </p:txBody>
      </p:sp>
      <p:sp>
        <p:nvSpPr>
          <p:cNvPr id="6" name="Content Placeholder 5">
            <a:extLst>
              <a:ext uri="{FF2B5EF4-FFF2-40B4-BE49-F238E27FC236}">
                <a16:creationId xmlns:a16="http://schemas.microsoft.com/office/drawing/2014/main" id="{D1BD0A76-DB1A-90D3-417B-D60B5E29F9BA}"/>
              </a:ext>
            </a:extLst>
          </p:cNvPr>
          <p:cNvSpPr>
            <a:spLocks noGrp="1"/>
          </p:cNvSpPr>
          <p:nvPr>
            <p:ph idx="1"/>
          </p:nvPr>
        </p:nvSpPr>
        <p:spPr>
          <a:xfrm>
            <a:off x="1484310" y="2656366"/>
            <a:ext cx="10018713" cy="3124201"/>
          </a:xfrm>
        </p:spPr>
        <p:txBody>
          <a:bodyPr/>
          <a:lstStyle/>
          <a:p>
            <a:r>
              <a:rPr lang="en-US" dirty="0">
                <a:solidFill>
                  <a:schemeClr val="bg1"/>
                </a:solidFill>
              </a:rPr>
              <a:t>Dynamic GUI for the Scanner</a:t>
            </a:r>
          </a:p>
          <a:p>
            <a:r>
              <a:rPr lang="en-US" dirty="0">
                <a:solidFill>
                  <a:schemeClr val="bg1"/>
                </a:solidFill>
              </a:rPr>
              <a:t>Sending notification message for the customer or user included weaknesses founded</a:t>
            </a:r>
          </a:p>
          <a:p>
            <a:r>
              <a:rPr lang="en-US" dirty="0">
                <a:solidFill>
                  <a:schemeClr val="bg1"/>
                </a:solidFill>
              </a:rPr>
              <a:t>Improving implementations</a:t>
            </a:r>
          </a:p>
          <a:p>
            <a:r>
              <a:rPr lang="en-US" dirty="0">
                <a:solidFill>
                  <a:schemeClr val="bg1"/>
                </a:solidFill>
              </a:rPr>
              <a:t>Final Documentation</a:t>
            </a:r>
          </a:p>
        </p:txBody>
      </p:sp>
    </p:spTree>
    <p:extLst>
      <p:ext uri="{BB962C8B-B14F-4D97-AF65-F5344CB8AC3E}">
        <p14:creationId xmlns:p14="http://schemas.microsoft.com/office/powerpoint/2010/main" val="2667777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64C2-2B44-4D5E-27C7-872AB1C02152}"/>
              </a:ext>
            </a:extLst>
          </p:cNvPr>
          <p:cNvSpPr>
            <a:spLocks noGrp="1"/>
          </p:cNvSpPr>
          <p:nvPr>
            <p:ph type="title"/>
          </p:nvPr>
        </p:nvSpPr>
        <p:spPr/>
        <p:txBody>
          <a:bodyPr/>
          <a:lstStyle/>
          <a:p>
            <a:r>
              <a:rPr lang="en-US" b="1" i="0" dirty="0">
                <a:solidFill>
                  <a:schemeClr val="bg1"/>
                </a:solidFill>
                <a:effectLst/>
                <a:latin typeface="Söhne"/>
              </a:rPr>
              <a:t>Conclusion</a:t>
            </a:r>
            <a:endParaRPr lang="en-US" dirty="0">
              <a:solidFill>
                <a:schemeClr val="bg1"/>
              </a:solidFill>
            </a:endParaRPr>
          </a:p>
        </p:txBody>
      </p:sp>
      <p:sp>
        <p:nvSpPr>
          <p:cNvPr id="6" name="Content Placeholder 5">
            <a:extLst>
              <a:ext uri="{FF2B5EF4-FFF2-40B4-BE49-F238E27FC236}">
                <a16:creationId xmlns:a16="http://schemas.microsoft.com/office/drawing/2014/main" id="{D1BD0A76-DB1A-90D3-417B-D60B5E29F9BA}"/>
              </a:ext>
            </a:extLst>
          </p:cNvPr>
          <p:cNvSpPr>
            <a:spLocks noGrp="1"/>
          </p:cNvSpPr>
          <p:nvPr>
            <p:ph idx="1"/>
          </p:nvPr>
        </p:nvSpPr>
        <p:spPr>
          <a:xfrm>
            <a:off x="1484310" y="2656366"/>
            <a:ext cx="10018713" cy="3124201"/>
          </a:xfrm>
        </p:spPr>
        <p:txBody>
          <a:bodyPr/>
          <a:lstStyle/>
          <a:p>
            <a:pPr algn="l"/>
            <a:r>
              <a:rPr lang="en-US" sz="2400" b="1" i="0" dirty="0">
                <a:solidFill>
                  <a:schemeClr val="bg1"/>
                </a:solidFill>
                <a:effectLst/>
                <a:latin typeface="Söhne"/>
              </a:rPr>
              <a:t>Vulnerability scanners help identify weaknesses, security holes, and potential risks within a system</a:t>
            </a:r>
            <a:r>
              <a:rPr lang="en-US" sz="2400" b="0" i="0" dirty="0">
                <a:solidFill>
                  <a:schemeClr val="bg1"/>
                </a:solidFill>
                <a:effectLst/>
                <a:latin typeface="Söhne"/>
              </a:rPr>
              <a:t>.</a:t>
            </a:r>
          </a:p>
          <a:p>
            <a:pPr algn="l"/>
            <a:r>
              <a:rPr lang="en-US" sz="2400" b="1" i="0" dirty="0">
                <a:solidFill>
                  <a:schemeClr val="bg1"/>
                </a:solidFill>
                <a:effectLst/>
                <a:latin typeface="Söhne"/>
              </a:rPr>
              <a:t>They automate the process of discovering vulnerabilities, which is particularly important in large and complex environments.</a:t>
            </a:r>
          </a:p>
          <a:p>
            <a:endParaRPr lang="en-US" dirty="0"/>
          </a:p>
        </p:txBody>
      </p:sp>
    </p:spTree>
    <p:extLst>
      <p:ext uri="{BB962C8B-B14F-4D97-AF65-F5344CB8AC3E}">
        <p14:creationId xmlns:p14="http://schemas.microsoft.com/office/powerpoint/2010/main" val="15122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822B73-CEE6-53F1-C439-EEBADB20E8BB}"/>
              </a:ext>
            </a:extLst>
          </p:cNvPr>
          <p:cNvSpPr>
            <a:spLocks noGrp="1"/>
          </p:cNvSpPr>
          <p:nvPr>
            <p:ph type="body" idx="1"/>
          </p:nvPr>
        </p:nvSpPr>
        <p:spPr>
          <a:xfrm>
            <a:off x="2572278" y="2514600"/>
            <a:ext cx="8930748" cy="3123181"/>
          </a:xfrm>
        </p:spPr>
        <p:txBody>
          <a:bodyPr>
            <a:normAutofit/>
          </a:bodyPr>
          <a:lstStyle/>
          <a:p>
            <a:endParaRPr lang="en-US" sz="1800" dirty="0"/>
          </a:p>
          <a:p>
            <a:pPr algn="l"/>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7" name="TextBox 6">
            <a:extLst>
              <a:ext uri="{FF2B5EF4-FFF2-40B4-BE49-F238E27FC236}">
                <a16:creationId xmlns:a16="http://schemas.microsoft.com/office/drawing/2014/main" id="{2931B9E0-2204-064C-BD5B-1CBE51AC25C2}"/>
              </a:ext>
            </a:extLst>
          </p:cNvPr>
          <p:cNvSpPr txBox="1"/>
          <p:nvPr/>
        </p:nvSpPr>
        <p:spPr>
          <a:xfrm>
            <a:off x="1540529" y="2822479"/>
            <a:ext cx="9676819" cy="1200329"/>
          </a:xfrm>
          <a:prstGeom prst="rect">
            <a:avLst/>
          </a:prstGeom>
          <a:noFill/>
        </p:spPr>
        <p:txBody>
          <a:bodyPr wrap="square">
            <a:spAutoFit/>
          </a:bodyPr>
          <a:lstStyle/>
          <a:p>
            <a:endParaRPr lang="en-US" sz="3600" dirty="0">
              <a:solidFill>
                <a:schemeClr val="bg1"/>
              </a:solidFill>
            </a:endParaRPr>
          </a:p>
          <a:p>
            <a:endParaRPr lang="en-US" sz="3600" dirty="0">
              <a:solidFill>
                <a:schemeClr val="bg1"/>
              </a:solidFill>
            </a:endParaRPr>
          </a:p>
        </p:txBody>
      </p:sp>
      <p:graphicFrame>
        <p:nvGraphicFramePr>
          <p:cNvPr id="6" name="Table 5">
            <a:extLst>
              <a:ext uri="{FF2B5EF4-FFF2-40B4-BE49-F238E27FC236}">
                <a16:creationId xmlns:a16="http://schemas.microsoft.com/office/drawing/2014/main" id="{2DAB2BC8-5137-74E6-7B70-030DD6BD1CB8}"/>
              </a:ext>
            </a:extLst>
          </p:cNvPr>
          <p:cNvGraphicFramePr>
            <a:graphicFrameLocks noGrp="1"/>
          </p:cNvGraphicFramePr>
          <p:nvPr>
            <p:extLst>
              <p:ext uri="{D42A27DB-BD31-4B8C-83A1-F6EECF244321}">
                <p14:modId xmlns:p14="http://schemas.microsoft.com/office/powerpoint/2010/main" val="1949629587"/>
              </p:ext>
            </p:extLst>
          </p:nvPr>
        </p:nvGraphicFramePr>
        <p:xfrm>
          <a:off x="2032000" y="98691"/>
          <a:ext cx="8128000" cy="634963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897609964"/>
                    </a:ext>
                  </a:extLst>
                </a:gridCol>
              </a:tblGrid>
              <a:tr h="453545">
                <a:tc>
                  <a:txBody>
                    <a:bodyPr/>
                    <a:lstStyle/>
                    <a:p>
                      <a:pPr algn="ctr"/>
                      <a:r>
                        <a:rPr lang="en-US" dirty="0"/>
                        <a:t>Table of content </a:t>
                      </a:r>
                    </a:p>
                  </a:txBody>
                  <a:tcPr/>
                </a:tc>
                <a:extLst>
                  <a:ext uri="{0D108BD9-81ED-4DB2-BD59-A6C34878D82A}">
                    <a16:rowId xmlns:a16="http://schemas.microsoft.com/office/drawing/2014/main" val="474584520"/>
                  </a:ext>
                </a:extLst>
              </a:tr>
              <a:tr h="453545">
                <a:tc>
                  <a:txBody>
                    <a:bodyPr/>
                    <a:lstStyle/>
                    <a:p>
                      <a:r>
                        <a:rPr lang="en-US" b="1" i="0" dirty="0">
                          <a:solidFill>
                            <a:schemeClr val="tx1"/>
                          </a:solidFill>
                          <a:effectLst/>
                          <a:latin typeface="Söhne"/>
                        </a:rPr>
                        <a:t>Introduction </a:t>
                      </a:r>
                      <a:endParaRPr lang="en-US" dirty="0">
                        <a:solidFill>
                          <a:schemeClr val="tx1"/>
                        </a:solidFill>
                      </a:endParaRPr>
                    </a:p>
                  </a:txBody>
                  <a:tcPr/>
                </a:tc>
                <a:extLst>
                  <a:ext uri="{0D108BD9-81ED-4DB2-BD59-A6C34878D82A}">
                    <a16:rowId xmlns:a16="http://schemas.microsoft.com/office/drawing/2014/main" val="3672257113"/>
                  </a:ext>
                </a:extLst>
              </a:tr>
              <a:tr h="453545">
                <a:tc>
                  <a:txBody>
                    <a:bodyPr/>
                    <a:lstStyle/>
                    <a:p>
                      <a:r>
                        <a:rPr lang="en-US" b="1" dirty="0"/>
                        <a:t>Problem definition </a:t>
                      </a:r>
                    </a:p>
                  </a:txBody>
                  <a:tcPr/>
                </a:tc>
                <a:extLst>
                  <a:ext uri="{0D108BD9-81ED-4DB2-BD59-A6C34878D82A}">
                    <a16:rowId xmlns:a16="http://schemas.microsoft.com/office/drawing/2014/main" val="3747191641"/>
                  </a:ext>
                </a:extLst>
              </a:tr>
              <a:tr h="453545">
                <a:tc>
                  <a:txBody>
                    <a:bodyPr/>
                    <a:lstStyle/>
                    <a:p>
                      <a:r>
                        <a:rPr lang="en-US" b="1" dirty="0"/>
                        <a:t>AIMS </a:t>
                      </a:r>
                    </a:p>
                  </a:txBody>
                  <a:tcPr/>
                </a:tc>
                <a:extLst>
                  <a:ext uri="{0D108BD9-81ED-4DB2-BD59-A6C34878D82A}">
                    <a16:rowId xmlns:a16="http://schemas.microsoft.com/office/drawing/2014/main" val="2805634620"/>
                  </a:ext>
                </a:extLst>
              </a:tr>
              <a:tr h="453545">
                <a:tc>
                  <a:txBody>
                    <a:bodyPr/>
                    <a:lstStyle/>
                    <a:p>
                      <a:r>
                        <a:rPr lang="en-US" b="1" dirty="0"/>
                        <a:t>$</a:t>
                      </a:r>
                    </a:p>
                  </a:txBody>
                  <a:tcPr/>
                </a:tc>
                <a:extLst>
                  <a:ext uri="{0D108BD9-81ED-4DB2-BD59-A6C34878D82A}">
                    <a16:rowId xmlns:a16="http://schemas.microsoft.com/office/drawing/2014/main" val="364522375"/>
                  </a:ext>
                </a:extLst>
              </a:tr>
              <a:tr h="453545">
                <a:tc>
                  <a:txBody>
                    <a:bodyPr/>
                    <a:lstStyle/>
                    <a:p>
                      <a:r>
                        <a:rPr lang="en-US" b="1" dirty="0">
                          <a:solidFill>
                            <a:schemeClr val="tx1"/>
                          </a:solidFill>
                        </a:rPr>
                        <a:t>Scenario &amp; Tools</a:t>
                      </a:r>
                    </a:p>
                  </a:txBody>
                  <a:tcPr/>
                </a:tc>
                <a:extLst>
                  <a:ext uri="{0D108BD9-81ED-4DB2-BD59-A6C34878D82A}">
                    <a16:rowId xmlns:a16="http://schemas.microsoft.com/office/drawing/2014/main" val="186527310"/>
                  </a:ext>
                </a:extLst>
              </a:tr>
              <a:tr h="453545">
                <a:tc>
                  <a:txBody>
                    <a:bodyPr/>
                    <a:lstStyle/>
                    <a:p>
                      <a:r>
                        <a:rPr lang="en-US" b="1" dirty="0">
                          <a:solidFill>
                            <a:schemeClr val="tx1"/>
                          </a:solidFill>
                        </a:rPr>
                        <a:t>analysis and design</a:t>
                      </a:r>
                      <a:endParaRPr lang="en-US" dirty="0">
                        <a:solidFill>
                          <a:schemeClr val="tx1"/>
                        </a:solidFill>
                      </a:endParaRPr>
                    </a:p>
                  </a:txBody>
                  <a:tcPr/>
                </a:tc>
                <a:extLst>
                  <a:ext uri="{0D108BD9-81ED-4DB2-BD59-A6C34878D82A}">
                    <a16:rowId xmlns:a16="http://schemas.microsoft.com/office/drawing/2014/main" val="4264293553"/>
                  </a:ext>
                </a:extLst>
              </a:tr>
              <a:tr h="453545">
                <a:tc>
                  <a:txBody>
                    <a:bodyPr/>
                    <a:lstStyle/>
                    <a:p>
                      <a:r>
                        <a:rPr lang="en-US" b="1" dirty="0">
                          <a:solidFill>
                            <a:schemeClr val="tx1"/>
                          </a:solidFill>
                        </a:rPr>
                        <a:t>The Phases of vulnerability scanner</a:t>
                      </a:r>
                      <a:endParaRPr lang="en-US" dirty="0">
                        <a:solidFill>
                          <a:schemeClr val="tx1"/>
                        </a:solidFill>
                      </a:endParaRPr>
                    </a:p>
                  </a:txBody>
                  <a:tcPr/>
                </a:tc>
                <a:extLst>
                  <a:ext uri="{0D108BD9-81ED-4DB2-BD59-A6C34878D82A}">
                    <a16:rowId xmlns:a16="http://schemas.microsoft.com/office/drawing/2014/main" val="4124554192"/>
                  </a:ext>
                </a:extLst>
              </a:tr>
              <a:tr h="453545">
                <a:tc>
                  <a:txBody>
                    <a:bodyPr/>
                    <a:lstStyle/>
                    <a:p>
                      <a:r>
                        <a:rPr lang="en-US" sz="1800" b="1" dirty="0">
                          <a:solidFill>
                            <a:schemeClr val="tx1"/>
                          </a:solidFill>
                        </a:rPr>
                        <a:t>Reconnaissance</a:t>
                      </a:r>
                      <a:endParaRPr lang="en-US" dirty="0">
                        <a:solidFill>
                          <a:schemeClr val="tx1"/>
                        </a:solidFill>
                      </a:endParaRPr>
                    </a:p>
                  </a:txBody>
                  <a:tcPr/>
                </a:tc>
                <a:extLst>
                  <a:ext uri="{0D108BD9-81ED-4DB2-BD59-A6C34878D82A}">
                    <a16:rowId xmlns:a16="http://schemas.microsoft.com/office/drawing/2014/main" val="834393435"/>
                  </a:ext>
                </a:extLst>
              </a:tr>
              <a:tr h="453545">
                <a:tc>
                  <a:txBody>
                    <a:bodyPr/>
                    <a:lstStyle/>
                    <a:p>
                      <a:r>
                        <a:rPr lang="en-US" sz="1800" b="1" i="0" dirty="0">
                          <a:solidFill>
                            <a:schemeClr val="tx1"/>
                          </a:solidFill>
                          <a:effectLst/>
                          <a:latin typeface="Inter"/>
                        </a:rPr>
                        <a:t>Scanning</a:t>
                      </a:r>
                      <a:endParaRPr lang="en-US" dirty="0">
                        <a:solidFill>
                          <a:schemeClr val="tx1"/>
                        </a:solidFill>
                      </a:endParaRPr>
                    </a:p>
                  </a:txBody>
                  <a:tcPr/>
                </a:tc>
                <a:extLst>
                  <a:ext uri="{0D108BD9-81ED-4DB2-BD59-A6C34878D82A}">
                    <a16:rowId xmlns:a16="http://schemas.microsoft.com/office/drawing/2014/main" val="1646457581"/>
                  </a:ext>
                </a:extLst>
              </a:tr>
              <a:tr h="453545">
                <a:tc>
                  <a:txBody>
                    <a:bodyPr/>
                    <a:lstStyle/>
                    <a:p>
                      <a:r>
                        <a:rPr lang="en-US" sz="1800" b="1" i="0" dirty="0">
                          <a:solidFill>
                            <a:schemeClr val="tx1"/>
                          </a:solidFill>
                          <a:effectLst/>
                          <a:latin typeface="Inter"/>
                        </a:rPr>
                        <a:t>Exploitation</a:t>
                      </a:r>
                      <a:endParaRPr lang="en-US" dirty="0">
                        <a:solidFill>
                          <a:schemeClr val="tx1"/>
                        </a:solidFill>
                      </a:endParaRPr>
                    </a:p>
                  </a:txBody>
                  <a:tcPr/>
                </a:tc>
                <a:extLst>
                  <a:ext uri="{0D108BD9-81ED-4DB2-BD59-A6C34878D82A}">
                    <a16:rowId xmlns:a16="http://schemas.microsoft.com/office/drawing/2014/main" val="867853283"/>
                  </a:ext>
                </a:extLst>
              </a:tr>
              <a:tr h="453545">
                <a:tc>
                  <a:txBody>
                    <a:bodyPr/>
                    <a:lstStyle/>
                    <a:p>
                      <a:r>
                        <a:rPr lang="en-US" b="1" dirty="0">
                          <a:solidFill>
                            <a:schemeClr val="tx1"/>
                          </a:solidFill>
                        </a:rPr>
                        <a:t>Reporting</a:t>
                      </a:r>
                    </a:p>
                  </a:txBody>
                  <a:tcPr/>
                </a:tc>
                <a:extLst>
                  <a:ext uri="{0D108BD9-81ED-4DB2-BD59-A6C34878D82A}">
                    <a16:rowId xmlns:a16="http://schemas.microsoft.com/office/drawing/2014/main" val="4191683851"/>
                  </a:ext>
                </a:extLst>
              </a:tr>
              <a:tr h="453545">
                <a:tc>
                  <a:txBody>
                    <a:bodyPr/>
                    <a:lstStyle/>
                    <a:p>
                      <a:r>
                        <a:rPr lang="en-US" b="1" dirty="0">
                          <a:solidFill>
                            <a:schemeClr val="tx1"/>
                          </a:solidFill>
                        </a:rPr>
                        <a:t>What is next </a:t>
                      </a:r>
                    </a:p>
                  </a:txBody>
                  <a:tcPr/>
                </a:tc>
                <a:extLst>
                  <a:ext uri="{0D108BD9-81ED-4DB2-BD59-A6C34878D82A}">
                    <a16:rowId xmlns:a16="http://schemas.microsoft.com/office/drawing/2014/main" val="3633509841"/>
                  </a:ext>
                </a:extLst>
              </a:tr>
              <a:tr h="453545">
                <a:tc>
                  <a:txBody>
                    <a:bodyPr/>
                    <a:lstStyle/>
                    <a:p>
                      <a:r>
                        <a:rPr lang="en-US" b="1" i="0" dirty="0">
                          <a:solidFill>
                            <a:schemeClr val="tx1"/>
                          </a:solidFill>
                          <a:effectLst/>
                          <a:latin typeface="Söhne"/>
                        </a:rPr>
                        <a:t>Conclusion</a:t>
                      </a:r>
                      <a:endParaRPr lang="en-US" dirty="0">
                        <a:solidFill>
                          <a:schemeClr val="tx1"/>
                        </a:solidFill>
                      </a:endParaRPr>
                    </a:p>
                  </a:txBody>
                  <a:tcPr/>
                </a:tc>
                <a:extLst>
                  <a:ext uri="{0D108BD9-81ED-4DB2-BD59-A6C34878D82A}">
                    <a16:rowId xmlns:a16="http://schemas.microsoft.com/office/drawing/2014/main" val="3061489992"/>
                  </a:ext>
                </a:extLst>
              </a:tr>
            </a:tbl>
          </a:graphicData>
        </a:graphic>
      </p:graphicFrame>
    </p:spTree>
    <p:extLst>
      <p:ext uri="{BB962C8B-B14F-4D97-AF65-F5344CB8AC3E}">
        <p14:creationId xmlns:p14="http://schemas.microsoft.com/office/powerpoint/2010/main" val="836059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4B55-8296-C569-A100-26246FB32BCF}"/>
              </a:ext>
            </a:extLst>
          </p:cNvPr>
          <p:cNvSpPr>
            <a:spLocks noGrp="1"/>
          </p:cNvSpPr>
          <p:nvPr>
            <p:ph type="title"/>
          </p:nvPr>
        </p:nvSpPr>
        <p:spPr>
          <a:xfrm>
            <a:off x="1484311" y="685801"/>
            <a:ext cx="10018713" cy="1384160"/>
          </a:xfrm>
        </p:spPr>
        <p:txBody>
          <a:bodyPr/>
          <a:lstStyle/>
          <a:p>
            <a:r>
              <a:rPr lang="en-US" b="1" i="0" dirty="0">
                <a:solidFill>
                  <a:schemeClr val="bg1"/>
                </a:solidFill>
                <a:effectLst/>
                <a:latin typeface="Söhne"/>
              </a:rPr>
              <a:t>Introduction</a:t>
            </a:r>
            <a:endParaRPr lang="en-US" dirty="0">
              <a:solidFill>
                <a:schemeClr val="bg1"/>
              </a:solidFill>
            </a:endParaRPr>
          </a:p>
        </p:txBody>
      </p:sp>
      <p:sp>
        <p:nvSpPr>
          <p:cNvPr id="6" name="Content Placeholder 2">
            <a:extLst>
              <a:ext uri="{FF2B5EF4-FFF2-40B4-BE49-F238E27FC236}">
                <a16:creationId xmlns:a16="http://schemas.microsoft.com/office/drawing/2014/main" id="{CE2B2555-CE4C-31A6-7150-76D0327290B8}"/>
              </a:ext>
            </a:extLst>
          </p:cNvPr>
          <p:cNvSpPr>
            <a:spLocks noGrp="1"/>
          </p:cNvSpPr>
          <p:nvPr>
            <p:ph idx="1"/>
          </p:nvPr>
        </p:nvSpPr>
        <p:spPr>
          <a:xfrm>
            <a:off x="1464796" y="2295211"/>
            <a:ext cx="10018712" cy="3124200"/>
          </a:xfrm>
        </p:spPr>
        <p:txBody>
          <a:bodyPr>
            <a:normAutofit fontScale="62500" lnSpcReduction="20000"/>
          </a:bodyPr>
          <a:lstStyle/>
          <a:p>
            <a:r>
              <a:rPr lang="en-US" dirty="0">
                <a:solidFill>
                  <a:schemeClr val="bg1"/>
                </a:solidFill>
                <a:latin typeface="Söhne"/>
              </a:rPr>
              <a:t>Introduction to Vulnerability Scanning Vulnerability scanning is the process of identifying security weaknesses and flaws in systems and software.</a:t>
            </a:r>
            <a:endParaRPr lang="ar-EG" dirty="0">
              <a:solidFill>
                <a:schemeClr val="bg1"/>
              </a:solidFill>
              <a:latin typeface="Söhne"/>
            </a:endParaRPr>
          </a:p>
          <a:p>
            <a:r>
              <a:rPr lang="en-US" dirty="0">
                <a:solidFill>
                  <a:schemeClr val="bg1"/>
                </a:solidFill>
                <a:latin typeface="Söhne"/>
              </a:rPr>
              <a:t> It plays a crucial role in protecting organizations from data breaches. </a:t>
            </a:r>
          </a:p>
          <a:p>
            <a:r>
              <a:rPr lang="en-US" dirty="0">
                <a:solidFill>
                  <a:schemeClr val="bg1"/>
                </a:solidFill>
                <a:latin typeface="Söhne"/>
              </a:rPr>
              <a:t>Enhance security by addressing identified weaknesses . </a:t>
            </a:r>
          </a:p>
          <a:p>
            <a:r>
              <a:rPr lang="en-US" dirty="0">
                <a:solidFill>
                  <a:schemeClr val="bg1"/>
                </a:solidFill>
                <a:latin typeface="Söhne"/>
              </a:rPr>
              <a:t>Python Scripts: Handle vulnerability detection </a:t>
            </a:r>
          </a:p>
          <a:p>
            <a:r>
              <a:rPr lang="en-US" dirty="0">
                <a:solidFill>
                  <a:schemeClr val="bg1"/>
                </a:solidFill>
                <a:latin typeface="Söhne"/>
              </a:rPr>
              <a:t>Workflow: Asset Inventory: Identify connected systems (OS, software, ports, accounts).</a:t>
            </a:r>
            <a:endParaRPr lang="ar-EG" dirty="0">
              <a:solidFill>
                <a:schemeClr val="bg1"/>
              </a:solidFill>
              <a:latin typeface="Söhne"/>
            </a:endParaRPr>
          </a:p>
          <a:p>
            <a:r>
              <a:rPr lang="en-US" dirty="0">
                <a:solidFill>
                  <a:schemeClr val="bg1"/>
                </a:solidFill>
                <a:latin typeface="Söhne"/>
              </a:rPr>
              <a:t>Scanning: Analyze networks, hardware, and software for risk exposures .</a:t>
            </a:r>
          </a:p>
          <a:p>
            <a:r>
              <a:rPr lang="en-US" dirty="0">
                <a:solidFill>
                  <a:schemeClr val="bg1"/>
                </a:solidFill>
                <a:latin typeface="Söhne"/>
              </a:rPr>
              <a:t>Comparison with Databases: Check for known flaws (CVEs) and paths to sensitive data.</a:t>
            </a:r>
          </a:p>
          <a:p>
            <a:r>
              <a:rPr lang="en-US" dirty="0">
                <a:solidFill>
                  <a:schemeClr val="bg1"/>
                </a:solidFill>
                <a:latin typeface="Söhne"/>
              </a:rPr>
              <a:t>Detection and Classification: Identify system weaknesses.</a:t>
            </a:r>
            <a:endParaRPr lang="ar-EG" dirty="0">
              <a:solidFill>
                <a:schemeClr val="bg1"/>
              </a:solidFill>
              <a:latin typeface="Söhne"/>
            </a:endParaRPr>
          </a:p>
          <a:p>
            <a:r>
              <a:rPr lang="en-US" dirty="0">
                <a:solidFill>
                  <a:schemeClr val="bg1"/>
                </a:solidFill>
                <a:latin typeface="Söhne"/>
              </a:rPr>
              <a:t>Reporting: Generate reports on vulnerabilities and recommended fixes.</a:t>
            </a:r>
          </a:p>
          <a:p>
            <a:endParaRPr lang="en-US" dirty="0"/>
          </a:p>
        </p:txBody>
      </p:sp>
    </p:spTree>
    <p:extLst>
      <p:ext uri="{BB962C8B-B14F-4D97-AF65-F5344CB8AC3E}">
        <p14:creationId xmlns:p14="http://schemas.microsoft.com/office/powerpoint/2010/main" val="361865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4B55-8296-C569-A100-26246FB32BCF}"/>
              </a:ext>
            </a:extLst>
          </p:cNvPr>
          <p:cNvSpPr>
            <a:spLocks noGrp="1"/>
          </p:cNvSpPr>
          <p:nvPr>
            <p:ph type="title"/>
          </p:nvPr>
        </p:nvSpPr>
        <p:spPr>
          <a:xfrm>
            <a:off x="1484311" y="685801"/>
            <a:ext cx="10018713" cy="1384160"/>
          </a:xfrm>
        </p:spPr>
        <p:txBody>
          <a:bodyPr/>
          <a:lstStyle/>
          <a:p>
            <a:r>
              <a:rPr lang="en-US" b="1" dirty="0">
                <a:solidFill>
                  <a:schemeClr val="bg1"/>
                </a:solidFill>
              </a:rPr>
              <a:t>Problem definition </a:t>
            </a:r>
            <a:endParaRPr lang="en-US" dirty="0">
              <a:solidFill>
                <a:schemeClr val="bg1"/>
              </a:solidFill>
            </a:endParaRPr>
          </a:p>
        </p:txBody>
      </p:sp>
      <p:sp>
        <p:nvSpPr>
          <p:cNvPr id="6" name="Content Placeholder 2">
            <a:extLst>
              <a:ext uri="{FF2B5EF4-FFF2-40B4-BE49-F238E27FC236}">
                <a16:creationId xmlns:a16="http://schemas.microsoft.com/office/drawing/2014/main" id="{CE2B2555-CE4C-31A6-7150-76D0327290B8}"/>
              </a:ext>
            </a:extLst>
          </p:cNvPr>
          <p:cNvSpPr>
            <a:spLocks noGrp="1"/>
          </p:cNvSpPr>
          <p:nvPr>
            <p:ph idx="1"/>
          </p:nvPr>
        </p:nvSpPr>
        <p:spPr>
          <a:xfrm>
            <a:off x="1464796" y="2295211"/>
            <a:ext cx="10018712" cy="3124200"/>
          </a:xfrm>
        </p:spPr>
        <p:txBody>
          <a:bodyPr>
            <a:normAutofit fontScale="62500" lnSpcReduction="20000"/>
          </a:bodyPr>
          <a:lstStyle/>
          <a:p>
            <a:r>
              <a:rPr lang="en-US" sz="2000" i="0" dirty="0">
                <a:solidFill>
                  <a:schemeClr val="bg1"/>
                </a:solidFill>
                <a:effectLst/>
                <a:latin typeface="Söhne"/>
              </a:rPr>
              <a:t>In today's interconnected digital world, organizations face an ever-growing array of cybersecurity threats</a:t>
            </a:r>
            <a:r>
              <a:rPr lang="ar-EG" sz="2000" i="0" dirty="0">
                <a:solidFill>
                  <a:schemeClr val="bg1"/>
                </a:solidFill>
                <a:effectLst/>
                <a:latin typeface="Söhne"/>
              </a:rPr>
              <a:t> </a:t>
            </a:r>
            <a:r>
              <a:rPr lang="en-US" sz="2000" i="0" dirty="0">
                <a:solidFill>
                  <a:schemeClr val="bg1"/>
                </a:solidFill>
                <a:effectLst/>
                <a:latin typeface="Söhne"/>
              </a:rPr>
              <a:t>.Traditional security measures, while essential, often struggle to keep pace with the rapidly evolving threat landscape.</a:t>
            </a:r>
            <a:endParaRPr lang="ar-EG" sz="2000" i="0" dirty="0">
              <a:solidFill>
                <a:schemeClr val="bg1"/>
              </a:solidFill>
              <a:effectLst/>
              <a:latin typeface="Söhne"/>
            </a:endParaRPr>
          </a:p>
          <a:p>
            <a:r>
              <a:rPr lang="en-US" sz="2000" i="0" dirty="0">
                <a:solidFill>
                  <a:schemeClr val="bg1"/>
                </a:solidFill>
                <a:effectLst/>
                <a:latin typeface="Söhne"/>
              </a:rPr>
              <a:t>One of the significant challenges organizations encounter is the identification and mitigation of vulnerabilities within their digital infrastructures.</a:t>
            </a:r>
            <a:endParaRPr lang="ar-EG" sz="2000" i="0" dirty="0">
              <a:solidFill>
                <a:schemeClr val="bg1"/>
              </a:solidFill>
              <a:effectLst/>
              <a:latin typeface="Söhne"/>
            </a:endParaRPr>
          </a:p>
          <a:p>
            <a:r>
              <a:rPr lang="en-US" sz="2000" i="0" dirty="0">
                <a:solidFill>
                  <a:schemeClr val="bg1"/>
                </a:solidFill>
                <a:effectLst/>
                <a:latin typeface="Söhne"/>
              </a:rPr>
              <a:t>Vulnerabilities, ranging from software flaws to misconfigurations, create potential entry points for cyber attackers to exploit.</a:t>
            </a:r>
            <a:endParaRPr lang="ar-EG" sz="2000" i="0" dirty="0">
              <a:solidFill>
                <a:schemeClr val="bg1"/>
              </a:solidFill>
              <a:effectLst/>
              <a:latin typeface="Söhne"/>
            </a:endParaRPr>
          </a:p>
          <a:p>
            <a:r>
              <a:rPr lang="en-US" sz="2000" i="0" dirty="0">
                <a:solidFill>
                  <a:schemeClr val="bg1"/>
                </a:solidFill>
                <a:effectLst/>
                <a:latin typeface="Söhne"/>
              </a:rPr>
              <a:t>Manual detection and remediation of vulnerabilities are time-consuming, resource-intensive, and prone to human error.</a:t>
            </a:r>
            <a:r>
              <a:rPr lang="ar-EG" sz="2000" i="0" dirty="0">
                <a:solidFill>
                  <a:schemeClr val="bg1"/>
                </a:solidFill>
                <a:effectLst/>
                <a:latin typeface="Söhne"/>
              </a:rPr>
              <a:t> </a:t>
            </a:r>
            <a:r>
              <a:rPr lang="en-US" sz="2000" i="0" dirty="0">
                <a:solidFill>
                  <a:schemeClr val="bg1"/>
                </a:solidFill>
                <a:effectLst/>
                <a:latin typeface="Söhne"/>
              </a:rPr>
              <a:t>Furthermore, the complexity and diversity of modern IT environments exacerbate the challenge, making it difficult for security teams to maintain an accurate and up-to-date inventory of vulnerabilities.</a:t>
            </a:r>
            <a:endParaRPr lang="ar-EG" sz="2000" i="0" dirty="0">
              <a:solidFill>
                <a:schemeClr val="bg1"/>
              </a:solidFill>
              <a:effectLst/>
              <a:latin typeface="Söhne"/>
            </a:endParaRPr>
          </a:p>
          <a:p>
            <a:r>
              <a:rPr lang="en-US" sz="2000" i="0" dirty="0">
                <a:solidFill>
                  <a:schemeClr val="bg1"/>
                </a:solidFill>
                <a:effectLst/>
                <a:latin typeface="Söhne"/>
              </a:rPr>
              <a:t>As a result, organizations are increasingly turning to automated vulnerability scanning solutions to enhance their cyber defense capabilities</a:t>
            </a:r>
            <a:r>
              <a:rPr lang="ar-EG" sz="2000" i="0" dirty="0">
                <a:solidFill>
                  <a:schemeClr val="bg1"/>
                </a:solidFill>
                <a:effectLst/>
                <a:latin typeface="Söhne"/>
              </a:rPr>
              <a:t> </a:t>
            </a:r>
            <a:r>
              <a:rPr lang="en-US" sz="2000" i="0" dirty="0">
                <a:solidFill>
                  <a:schemeClr val="bg1"/>
                </a:solidFill>
                <a:effectLst/>
                <a:latin typeface="Söhne"/>
              </a:rPr>
              <a:t>.</a:t>
            </a:r>
            <a:r>
              <a:rPr lang="ar-EG" sz="2000" i="0" dirty="0">
                <a:solidFill>
                  <a:schemeClr val="bg1"/>
                </a:solidFill>
                <a:effectLst/>
                <a:latin typeface="Söhne"/>
              </a:rPr>
              <a:t> </a:t>
            </a:r>
            <a:r>
              <a:rPr lang="en-US" sz="2000" i="0" dirty="0">
                <a:solidFill>
                  <a:schemeClr val="bg1"/>
                </a:solidFill>
                <a:effectLst/>
                <a:latin typeface="Söhne"/>
              </a:rPr>
              <a:t>However, existing vulnerability scanners often suffer from limitations such as high costs, complexity, and lack of customization</a:t>
            </a:r>
            <a:r>
              <a:rPr lang="ar-EG" sz="2000" i="0" dirty="0">
                <a:solidFill>
                  <a:schemeClr val="bg1"/>
                </a:solidFill>
                <a:effectLst/>
                <a:latin typeface="Söhne"/>
              </a:rPr>
              <a:t> </a:t>
            </a:r>
            <a:r>
              <a:rPr lang="en-US" sz="2000" i="0" dirty="0">
                <a:solidFill>
                  <a:schemeClr val="bg1"/>
                </a:solidFill>
                <a:effectLst/>
                <a:latin typeface="Söhne"/>
              </a:rPr>
              <a:t>.</a:t>
            </a:r>
            <a:r>
              <a:rPr lang="ar-EG" sz="2000" i="0" dirty="0">
                <a:solidFill>
                  <a:schemeClr val="bg1"/>
                </a:solidFill>
                <a:effectLst/>
                <a:latin typeface="Söhne"/>
              </a:rPr>
              <a:t> </a:t>
            </a:r>
            <a:r>
              <a:rPr lang="en-US" sz="2000" i="0" dirty="0">
                <a:solidFill>
                  <a:schemeClr val="bg1"/>
                </a:solidFill>
                <a:effectLst/>
                <a:latin typeface="Söhne"/>
              </a:rPr>
              <a:t>Thus, there is a critical need for an innovative vulnerability scanner project that addresses these challenges and provides organizations with a scalable, cost-effective, and user-friendly solution.</a:t>
            </a:r>
            <a:endParaRPr lang="ar-EG" sz="2000" i="0" dirty="0">
              <a:solidFill>
                <a:schemeClr val="bg1"/>
              </a:solidFill>
              <a:effectLst/>
              <a:latin typeface="Söhne"/>
            </a:endParaRPr>
          </a:p>
          <a:p>
            <a:r>
              <a:rPr lang="en-US" sz="2000" i="0" dirty="0">
                <a:solidFill>
                  <a:schemeClr val="bg1"/>
                </a:solidFill>
                <a:effectLst/>
                <a:latin typeface="Söhne"/>
              </a:rPr>
              <a:t>In our presentation, we will explore how our Vulnerability Scanner Project aims to tackle these challenges and empower organizations to strengthen their cyber defenses effectively.</a:t>
            </a:r>
            <a:endParaRPr lang="en-US" dirty="0">
              <a:latin typeface="Söhne"/>
            </a:endParaRPr>
          </a:p>
          <a:p>
            <a:endParaRPr lang="en-US" dirty="0"/>
          </a:p>
        </p:txBody>
      </p:sp>
    </p:spTree>
    <p:extLst>
      <p:ext uri="{BB962C8B-B14F-4D97-AF65-F5344CB8AC3E}">
        <p14:creationId xmlns:p14="http://schemas.microsoft.com/office/powerpoint/2010/main" val="314974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4B55-8296-C569-A100-26246FB32BCF}"/>
              </a:ext>
            </a:extLst>
          </p:cNvPr>
          <p:cNvSpPr>
            <a:spLocks noGrp="1"/>
          </p:cNvSpPr>
          <p:nvPr>
            <p:ph type="title"/>
          </p:nvPr>
        </p:nvSpPr>
        <p:spPr>
          <a:xfrm>
            <a:off x="1484311" y="685801"/>
            <a:ext cx="10018713" cy="1384160"/>
          </a:xfrm>
        </p:spPr>
        <p:txBody>
          <a:bodyPr/>
          <a:lstStyle/>
          <a:p>
            <a:r>
              <a:rPr lang="en-US" b="1" dirty="0">
                <a:solidFill>
                  <a:schemeClr val="bg1"/>
                </a:solidFill>
              </a:rPr>
              <a:t>AIMS</a:t>
            </a:r>
            <a:endParaRPr lang="en-US" dirty="0">
              <a:solidFill>
                <a:schemeClr val="bg1"/>
              </a:solidFill>
            </a:endParaRPr>
          </a:p>
        </p:txBody>
      </p:sp>
      <p:sp>
        <p:nvSpPr>
          <p:cNvPr id="6" name="Content Placeholder 2">
            <a:extLst>
              <a:ext uri="{FF2B5EF4-FFF2-40B4-BE49-F238E27FC236}">
                <a16:creationId xmlns:a16="http://schemas.microsoft.com/office/drawing/2014/main" id="{CE2B2555-CE4C-31A6-7150-76D0327290B8}"/>
              </a:ext>
            </a:extLst>
          </p:cNvPr>
          <p:cNvSpPr>
            <a:spLocks noGrp="1"/>
          </p:cNvSpPr>
          <p:nvPr>
            <p:ph idx="1"/>
          </p:nvPr>
        </p:nvSpPr>
        <p:spPr>
          <a:xfrm>
            <a:off x="1464796" y="2295211"/>
            <a:ext cx="10018712" cy="3124200"/>
          </a:xfrm>
        </p:spPr>
        <p:txBody>
          <a:bodyPr>
            <a:normAutofit fontScale="62500" lnSpcReduction="20000"/>
          </a:bodyPr>
          <a:lstStyle/>
          <a:p>
            <a:r>
              <a:rPr lang="en-US" dirty="0">
                <a:solidFill>
                  <a:schemeClr val="bg1"/>
                </a:solidFill>
              </a:rPr>
              <a:t>Identify Vulnerabilities : The primary aim is to detect security vulnerabilities within systems, networks, and applications.</a:t>
            </a:r>
          </a:p>
          <a:p>
            <a:r>
              <a:rPr lang="en-US" dirty="0">
                <a:solidFill>
                  <a:schemeClr val="bg1"/>
                </a:solidFill>
              </a:rPr>
              <a:t>By scanning and analyzing, we aim to pinpoint weaknesses that could be exploited by attackers.</a:t>
            </a:r>
          </a:p>
          <a:p>
            <a:r>
              <a:rPr lang="en-US" dirty="0">
                <a:solidFill>
                  <a:schemeClr val="bg1"/>
                </a:solidFill>
              </a:rPr>
              <a:t>Automate Scanning : Our goal is to create an automated vulnerability scanner.</a:t>
            </a:r>
          </a:p>
          <a:p>
            <a:r>
              <a:rPr lang="en-US" dirty="0">
                <a:solidFill>
                  <a:schemeClr val="bg1"/>
                </a:solidFill>
              </a:rPr>
              <a:t>Manual checks are time-consuming; automation ensures timely detection.</a:t>
            </a:r>
          </a:p>
          <a:p>
            <a:r>
              <a:rPr lang="en-US" dirty="0">
                <a:solidFill>
                  <a:schemeClr val="bg1"/>
                </a:solidFill>
              </a:rPr>
              <a:t>Information Gathering : We aim to collect relevant data about the target environment .</a:t>
            </a:r>
          </a:p>
          <a:p>
            <a:r>
              <a:rPr lang="en-US" dirty="0">
                <a:solidFill>
                  <a:schemeClr val="bg1"/>
                </a:solidFill>
              </a:rPr>
              <a:t>OSINT techniques help us understand the system’s context and potential risks.</a:t>
            </a:r>
          </a:p>
          <a:p>
            <a:r>
              <a:rPr lang="en-US" dirty="0">
                <a:solidFill>
                  <a:schemeClr val="bg1"/>
                </a:solidFill>
              </a:rPr>
              <a:t>Prioritize Remediation : Not all vulnerabilities are equal.</a:t>
            </a:r>
          </a:p>
          <a:p>
            <a:r>
              <a:rPr lang="en-US" dirty="0">
                <a:solidFill>
                  <a:schemeClr val="bg1"/>
                </a:solidFill>
              </a:rPr>
              <a:t> Our scanner will prioritize fixes based on severity.</a:t>
            </a:r>
          </a:p>
          <a:p>
            <a:r>
              <a:rPr lang="en-US" dirty="0">
                <a:solidFill>
                  <a:schemeClr val="bg1"/>
                </a:solidFill>
              </a:rPr>
              <a:t>Efficiently allocate resources for effective risk mitigation.</a:t>
            </a:r>
          </a:p>
        </p:txBody>
      </p:sp>
    </p:spTree>
    <p:extLst>
      <p:ext uri="{BB962C8B-B14F-4D97-AF65-F5344CB8AC3E}">
        <p14:creationId xmlns:p14="http://schemas.microsoft.com/office/powerpoint/2010/main" val="81843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F048-2D93-7F00-C95C-77926DD73526}"/>
              </a:ext>
            </a:extLst>
          </p:cNvPr>
          <p:cNvSpPr>
            <a:spLocks noGrp="1"/>
          </p:cNvSpPr>
          <p:nvPr>
            <p:ph type="title"/>
          </p:nvPr>
        </p:nvSpPr>
        <p:spPr>
          <a:xfrm>
            <a:off x="1484311" y="685801"/>
            <a:ext cx="10018713" cy="1196266"/>
          </a:xfrm>
        </p:spPr>
        <p:txBody>
          <a:bodyPr/>
          <a:lstStyle/>
          <a:p>
            <a:r>
              <a:rPr lang="en-US" dirty="0">
                <a:solidFill>
                  <a:schemeClr val="bg1"/>
                </a:solidFill>
              </a:rPr>
              <a:t>Scenario &amp; Tools</a:t>
            </a:r>
          </a:p>
        </p:txBody>
      </p:sp>
      <p:sp>
        <p:nvSpPr>
          <p:cNvPr id="3" name="Content Placeholder 2">
            <a:extLst>
              <a:ext uri="{FF2B5EF4-FFF2-40B4-BE49-F238E27FC236}">
                <a16:creationId xmlns:a16="http://schemas.microsoft.com/office/drawing/2014/main" id="{0612BAD2-B78A-A912-7793-8EEE6A725ACA}"/>
              </a:ext>
            </a:extLst>
          </p:cNvPr>
          <p:cNvSpPr>
            <a:spLocks noGrp="1"/>
          </p:cNvSpPr>
          <p:nvPr>
            <p:ph idx="1"/>
          </p:nvPr>
        </p:nvSpPr>
        <p:spPr>
          <a:xfrm>
            <a:off x="1484310" y="1660125"/>
            <a:ext cx="10018713" cy="3764131"/>
          </a:xfrm>
        </p:spPr>
        <p:txBody>
          <a:bodyPr>
            <a:normAutofit/>
          </a:bodyPr>
          <a:lstStyle/>
          <a:p>
            <a:pPr algn="l"/>
            <a:r>
              <a:rPr lang="en-US" dirty="0">
                <a:solidFill>
                  <a:schemeClr val="bg1"/>
                </a:solidFill>
              </a:rPr>
              <a:t>Utilizes python code  and Various Libraries for Vulnerability Scanning.</a:t>
            </a:r>
          </a:p>
          <a:p>
            <a:pPr algn="l"/>
            <a:r>
              <a:rPr lang="en-US" dirty="0">
                <a:solidFill>
                  <a:schemeClr val="bg1"/>
                </a:solidFill>
              </a:rPr>
              <a:t>Performs subdomain enumeration, alive subdomain detection, port scanning, and vulnerability assessment.</a:t>
            </a:r>
          </a:p>
          <a:p>
            <a:pPr algn="l"/>
            <a:r>
              <a:rPr lang="en-US" dirty="0">
                <a:solidFill>
                  <a:schemeClr val="bg1"/>
                </a:solidFill>
              </a:rPr>
              <a:t>Integrates with external tools such as Nmap, </a:t>
            </a:r>
            <a:r>
              <a:rPr lang="en-US" dirty="0" err="1">
                <a:solidFill>
                  <a:schemeClr val="bg1"/>
                </a:solidFill>
              </a:rPr>
              <a:t>Subfinder</a:t>
            </a:r>
            <a:r>
              <a:rPr lang="ar-EG" dirty="0">
                <a:solidFill>
                  <a:schemeClr val="bg1"/>
                </a:solidFill>
              </a:rPr>
              <a:t> </a:t>
            </a:r>
            <a:r>
              <a:rPr lang="en-US" dirty="0">
                <a:solidFill>
                  <a:schemeClr val="bg1"/>
                </a:solidFill>
              </a:rPr>
              <a:t>, Wayback Machine, and Nuclei for comprehensive scanning.</a:t>
            </a:r>
          </a:p>
          <a:p>
            <a:pPr algn="l"/>
            <a:r>
              <a:rPr lang="en-US" dirty="0">
                <a:solidFill>
                  <a:schemeClr val="bg1"/>
                </a:solidFill>
              </a:rPr>
              <a:t>Developed to enhance cybersecurity practices and identify potential vulnerabilities in web applications and infrastructure.</a:t>
            </a:r>
          </a:p>
        </p:txBody>
      </p:sp>
    </p:spTree>
    <p:extLst>
      <p:ext uri="{BB962C8B-B14F-4D97-AF65-F5344CB8AC3E}">
        <p14:creationId xmlns:p14="http://schemas.microsoft.com/office/powerpoint/2010/main" val="401401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04A3-A98D-F5A9-2151-1F471CC4EFEE}"/>
              </a:ext>
            </a:extLst>
          </p:cNvPr>
          <p:cNvSpPr>
            <a:spLocks noGrp="1"/>
          </p:cNvSpPr>
          <p:nvPr>
            <p:ph type="title"/>
          </p:nvPr>
        </p:nvSpPr>
        <p:spPr/>
        <p:txBody>
          <a:bodyPr/>
          <a:lstStyle/>
          <a:p>
            <a:r>
              <a:rPr lang="en-US" b="1" dirty="0">
                <a:solidFill>
                  <a:schemeClr val="bg1"/>
                </a:solidFill>
              </a:rPr>
              <a:t>Scenario &amp; Tools</a:t>
            </a:r>
          </a:p>
        </p:txBody>
      </p:sp>
      <p:sp>
        <p:nvSpPr>
          <p:cNvPr id="3" name="Content Placeholder 2">
            <a:extLst>
              <a:ext uri="{FF2B5EF4-FFF2-40B4-BE49-F238E27FC236}">
                <a16:creationId xmlns:a16="http://schemas.microsoft.com/office/drawing/2014/main" id="{57C14143-EC75-4146-5A59-4465DC1972F1}"/>
              </a:ext>
            </a:extLst>
          </p:cNvPr>
          <p:cNvSpPr>
            <a:spLocks noGrp="1"/>
          </p:cNvSpPr>
          <p:nvPr>
            <p:ph idx="1"/>
          </p:nvPr>
        </p:nvSpPr>
        <p:spPr>
          <a:xfrm>
            <a:off x="1765664" y="2214824"/>
            <a:ext cx="10018713" cy="3080658"/>
          </a:xfrm>
        </p:spPr>
        <p:txBody>
          <a:bodyPr>
            <a:normAutofit/>
          </a:bodyPr>
          <a:lstStyle/>
          <a:p>
            <a:pPr marL="0" indent="0">
              <a:buNone/>
            </a:pPr>
            <a:r>
              <a:rPr lang="en-US" sz="2800" dirty="0">
                <a:solidFill>
                  <a:schemeClr val="bg1"/>
                </a:solidFill>
              </a:rPr>
              <a:t>To make this happen, we've utilized a set of powerful tools and technologies. From Python and </a:t>
            </a:r>
            <a:r>
              <a:rPr lang="en-US" sz="2800" dirty="0" err="1">
                <a:solidFill>
                  <a:schemeClr val="bg1"/>
                </a:solidFill>
              </a:rPr>
              <a:t>Subfinder</a:t>
            </a:r>
            <a:r>
              <a:rPr lang="en-US" sz="2800" dirty="0">
                <a:solidFill>
                  <a:schemeClr val="bg1"/>
                </a:solidFill>
              </a:rPr>
              <a:t> to Nmap and Nuclei, we've integrated various components to ensure a robust scanning process. Which we will describe it at the next slide  </a:t>
            </a:r>
          </a:p>
        </p:txBody>
      </p:sp>
    </p:spTree>
    <p:extLst>
      <p:ext uri="{BB962C8B-B14F-4D97-AF65-F5344CB8AC3E}">
        <p14:creationId xmlns:p14="http://schemas.microsoft.com/office/powerpoint/2010/main" val="308994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F429-E643-B8C9-1BED-853E26D7E780}"/>
              </a:ext>
            </a:extLst>
          </p:cNvPr>
          <p:cNvSpPr>
            <a:spLocks noGrp="1"/>
          </p:cNvSpPr>
          <p:nvPr>
            <p:ph type="title"/>
          </p:nvPr>
        </p:nvSpPr>
        <p:spPr>
          <a:xfrm>
            <a:off x="1422167" y="286378"/>
            <a:ext cx="10018713" cy="1042517"/>
          </a:xfrm>
        </p:spPr>
        <p:txBody>
          <a:bodyPr/>
          <a:lstStyle/>
          <a:p>
            <a:r>
              <a:rPr lang="en-US" b="1" dirty="0">
                <a:solidFill>
                  <a:schemeClr val="bg1"/>
                </a:solidFill>
              </a:rPr>
              <a:t>Scenario &amp; Tools</a:t>
            </a:r>
          </a:p>
        </p:txBody>
      </p:sp>
      <p:sp>
        <p:nvSpPr>
          <p:cNvPr id="3" name="Content Placeholder 2">
            <a:extLst>
              <a:ext uri="{FF2B5EF4-FFF2-40B4-BE49-F238E27FC236}">
                <a16:creationId xmlns:a16="http://schemas.microsoft.com/office/drawing/2014/main" id="{0460E868-022D-0678-F1DA-5117FFA18EDC}"/>
              </a:ext>
            </a:extLst>
          </p:cNvPr>
          <p:cNvSpPr>
            <a:spLocks noGrp="1"/>
          </p:cNvSpPr>
          <p:nvPr>
            <p:ph idx="1"/>
          </p:nvPr>
        </p:nvSpPr>
        <p:spPr>
          <a:xfrm>
            <a:off x="1836312" y="1195657"/>
            <a:ext cx="9794803" cy="4843305"/>
          </a:xfrm>
        </p:spPr>
        <p:txBody>
          <a:bodyPr>
            <a:normAutofit fontScale="62500" lnSpcReduction="20000"/>
          </a:bodyPr>
          <a:lstStyle/>
          <a:p>
            <a:pPr marL="0" indent="0" algn="l">
              <a:buNone/>
            </a:pPr>
            <a:r>
              <a:rPr lang="en-US" sz="3300" b="1" i="0" dirty="0">
                <a:solidFill>
                  <a:schemeClr val="bg1"/>
                </a:solidFill>
                <a:effectLst/>
                <a:latin typeface="Söhne"/>
              </a:rPr>
              <a:t>Tools Used:</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err="1">
                <a:solidFill>
                  <a:schemeClr val="bg1"/>
                </a:solidFill>
                <a:effectLst/>
                <a:latin typeface="Söhne"/>
              </a:rPr>
              <a:t>Subfinder</a:t>
            </a:r>
            <a:r>
              <a:rPr lang="en-US" sz="3300" b="0" i="0" dirty="0">
                <a:solidFill>
                  <a:schemeClr val="bg1"/>
                </a:solidFill>
                <a:effectLst/>
                <a:latin typeface="Söhne"/>
              </a:rPr>
              <a:t> : To Collecting Subdomains</a:t>
            </a:r>
          </a:p>
          <a:p>
            <a:pPr marL="742950" lvl="1" indent="-285750" algn="l">
              <a:buFont typeface="Arial" panose="020B0604020202020204" pitchFamily="34" charset="0"/>
              <a:buChar char="•"/>
            </a:pPr>
            <a:r>
              <a:rPr lang="en-US" sz="3300" b="0" i="0" dirty="0">
                <a:solidFill>
                  <a:schemeClr val="bg1"/>
                </a:solidFill>
                <a:effectLst/>
                <a:latin typeface="Söhne"/>
              </a:rPr>
              <a:t>Nmap : To Detect Open Ports</a:t>
            </a:r>
          </a:p>
          <a:p>
            <a:pPr marL="742950" lvl="1" indent="-285750" algn="l">
              <a:buFont typeface="Arial" panose="020B0604020202020204" pitchFamily="34" charset="0"/>
              <a:buChar char="•"/>
            </a:pPr>
            <a:r>
              <a:rPr lang="en-US" sz="3300" b="0" i="0" dirty="0">
                <a:solidFill>
                  <a:schemeClr val="bg1"/>
                </a:solidFill>
                <a:effectLst/>
                <a:latin typeface="Söhne"/>
              </a:rPr>
              <a:t>Wayback Machine</a:t>
            </a:r>
          </a:p>
          <a:p>
            <a:pPr marL="742950" lvl="1" indent="-285750" algn="l">
              <a:buFont typeface="Arial" panose="020B0604020202020204" pitchFamily="34" charset="0"/>
              <a:buChar char="•"/>
            </a:pPr>
            <a:r>
              <a:rPr lang="en-US" sz="3300" dirty="0" err="1">
                <a:solidFill>
                  <a:schemeClr val="bg1"/>
                </a:solidFill>
                <a:latin typeface="Söhne"/>
              </a:rPr>
              <a:t>dirsearch</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a:solidFill>
                  <a:schemeClr val="bg1"/>
                </a:solidFill>
                <a:effectLst/>
                <a:latin typeface="Söhne"/>
              </a:rPr>
              <a:t>Nuclei</a:t>
            </a:r>
          </a:p>
          <a:p>
            <a:pPr marL="742950" lvl="1" indent="-285750" algn="l">
              <a:buFont typeface="Arial" panose="020B0604020202020204" pitchFamily="34" charset="0"/>
              <a:buChar char="•"/>
            </a:pPr>
            <a:r>
              <a:rPr lang="en-US" sz="3300" b="0" i="0" dirty="0" err="1">
                <a:solidFill>
                  <a:schemeClr val="bg1"/>
                </a:solidFill>
                <a:effectLst/>
                <a:latin typeface="Söhne"/>
              </a:rPr>
              <a:t>Sqlmap</a:t>
            </a:r>
            <a:r>
              <a:rPr lang="en-US" sz="3300" b="0" i="0" dirty="0">
                <a:solidFill>
                  <a:schemeClr val="bg1"/>
                </a:solidFill>
                <a:effectLst/>
                <a:latin typeface="Söhne"/>
              </a:rPr>
              <a:t> : To Find SQL Injection</a:t>
            </a:r>
          </a:p>
          <a:p>
            <a:pPr marL="0" indent="0" algn="l">
              <a:buNone/>
            </a:pPr>
            <a:r>
              <a:rPr lang="en-US" sz="3300" b="1" i="0" dirty="0">
                <a:solidFill>
                  <a:schemeClr val="bg1"/>
                </a:solidFill>
                <a:effectLst/>
                <a:latin typeface="Söhne"/>
              </a:rPr>
              <a:t>Technologies Utilized:</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a:solidFill>
                  <a:schemeClr val="bg1"/>
                </a:solidFill>
                <a:effectLst/>
                <a:latin typeface="Söhne"/>
              </a:rPr>
              <a:t>HTTP protocol for web communication</a:t>
            </a:r>
          </a:p>
          <a:p>
            <a:pPr marL="742950" lvl="1" indent="-285750" algn="l">
              <a:buFont typeface="Arial" panose="020B0604020202020204" pitchFamily="34" charset="0"/>
              <a:buChar char="•"/>
            </a:pPr>
            <a:r>
              <a:rPr lang="en-US" sz="3300" b="0" i="0" dirty="0">
                <a:solidFill>
                  <a:schemeClr val="bg1"/>
                </a:solidFill>
                <a:effectLst/>
                <a:latin typeface="Söhne"/>
              </a:rPr>
              <a:t>DNS resolution for domain information retrieval</a:t>
            </a:r>
          </a:p>
          <a:p>
            <a:pPr marL="742950" lvl="1" indent="-285750" algn="l">
              <a:buFont typeface="Arial" panose="020B0604020202020204" pitchFamily="34" charset="0"/>
              <a:buChar char="•"/>
            </a:pPr>
            <a:r>
              <a:rPr lang="en-US" sz="3300" b="0" i="0" dirty="0">
                <a:solidFill>
                  <a:schemeClr val="bg1"/>
                </a:solidFill>
                <a:effectLst/>
                <a:latin typeface="Söhne"/>
              </a:rPr>
              <a:t>Web scraping for extracting data from web pages</a:t>
            </a:r>
          </a:p>
          <a:p>
            <a:pPr marL="742950" lvl="1" indent="-285750" algn="l">
              <a:buFont typeface="Arial" panose="020B0604020202020204" pitchFamily="34" charset="0"/>
              <a:buChar char="•"/>
            </a:pPr>
            <a:r>
              <a:rPr lang="en-US" sz="3300" b="0" i="0" dirty="0">
                <a:solidFill>
                  <a:schemeClr val="bg1"/>
                </a:solidFill>
                <a:effectLst/>
                <a:latin typeface="Söhne"/>
              </a:rPr>
              <a:t>Command-line interface for executing external tools and scripts.</a:t>
            </a:r>
          </a:p>
        </p:txBody>
      </p:sp>
    </p:spTree>
    <p:extLst>
      <p:ext uri="{BB962C8B-B14F-4D97-AF65-F5344CB8AC3E}">
        <p14:creationId xmlns:p14="http://schemas.microsoft.com/office/powerpoint/2010/main" val="309203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4744149-F18D-3415-26BE-563B4D3C3C57}"/>
              </a:ext>
            </a:extLst>
          </p:cNvPr>
          <p:cNvPicPr>
            <a:picLocks noGrp="1" noChangeAspect="1"/>
          </p:cNvPicPr>
          <p:nvPr>
            <p:ph idx="1"/>
          </p:nvPr>
        </p:nvPicPr>
        <p:blipFill>
          <a:blip r:embed="rId2"/>
          <a:stretch>
            <a:fillRect/>
          </a:stretch>
        </p:blipFill>
        <p:spPr>
          <a:xfrm>
            <a:off x="1422167" y="1438183"/>
            <a:ext cx="10733102" cy="4394446"/>
          </a:xfrm>
        </p:spPr>
      </p:pic>
      <p:sp>
        <p:nvSpPr>
          <p:cNvPr id="7" name="Title 1">
            <a:extLst>
              <a:ext uri="{FF2B5EF4-FFF2-40B4-BE49-F238E27FC236}">
                <a16:creationId xmlns:a16="http://schemas.microsoft.com/office/drawing/2014/main" id="{50971AE1-E988-738D-A141-6FF588313021}"/>
              </a:ext>
            </a:extLst>
          </p:cNvPr>
          <p:cNvSpPr>
            <a:spLocks noGrp="1"/>
          </p:cNvSpPr>
          <p:nvPr>
            <p:ph type="title"/>
          </p:nvPr>
        </p:nvSpPr>
        <p:spPr>
          <a:xfrm>
            <a:off x="1422167" y="286378"/>
            <a:ext cx="10018713" cy="1042517"/>
          </a:xfrm>
        </p:spPr>
        <p:txBody>
          <a:bodyPr/>
          <a:lstStyle/>
          <a:p>
            <a:r>
              <a:rPr lang="en-US" b="1" dirty="0">
                <a:solidFill>
                  <a:schemeClr val="bg1"/>
                </a:solidFill>
              </a:rPr>
              <a:t>analysis and design</a:t>
            </a:r>
          </a:p>
        </p:txBody>
      </p:sp>
    </p:spTree>
    <p:extLst>
      <p:ext uri="{BB962C8B-B14F-4D97-AF65-F5344CB8AC3E}">
        <p14:creationId xmlns:p14="http://schemas.microsoft.com/office/powerpoint/2010/main" val="1479021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1283</TotalTime>
  <Words>1054</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Inter</vt:lpstr>
      <vt:lpstr>Söhne</vt:lpstr>
      <vt:lpstr>Parallax</vt:lpstr>
      <vt:lpstr>Web Vulnerability scanner</vt:lpstr>
      <vt:lpstr>PowerPoint Presentation</vt:lpstr>
      <vt:lpstr>Introduction</vt:lpstr>
      <vt:lpstr>Problem definition </vt:lpstr>
      <vt:lpstr>AIMS</vt:lpstr>
      <vt:lpstr>Scenario &amp; Tools</vt:lpstr>
      <vt:lpstr>Scenario &amp; Tools</vt:lpstr>
      <vt:lpstr>Scenario &amp; Tools</vt:lpstr>
      <vt:lpstr>analysis and design</vt:lpstr>
      <vt:lpstr>The Phases of vulnerability scanner</vt:lpstr>
      <vt:lpstr>Reconnaissance</vt:lpstr>
      <vt:lpstr>Reconnaissance</vt:lpstr>
      <vt:lpstr>Reconnaissance</vt:lpstr>
      <vt:lpstr>Reconnaissance</vt:lpstr>
      <vt:lpstr>Scanning</vt:lpstr>
      <vt:lpstr>Exploitation</vt:lpstr>
      <vt:lpstr>Reporting</vt:lpstr>
      <vt:lpstr>What is next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Vlunerability scanner</dc:title>
  <dc:creator>CM</dc:creator>
  <cp:lastModifiedBy>CM</cp:lastModifiedBy>
  <cp:revision>14</cp:revision>
  <dcterms:created xsi:type="dcterms:W3CDTF">2024-01-02T07:50:57Z</dcterms:created>
  <dcterms:modified xsi:type="dcterms:W3CDTF">2024-04-04T03:30:09Z</dcterms:modified>
</cp:coreProperties>
</file>