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3"/>
    <p:sldId id="287" r:id="rId4"/>
    <p:sldId id="288" r:id="rId5"/>
    <p:sldId id="289" r:id="rId6"/>
    <p:sldId id="294" r:id="rId7"/>
    <p:sldId id="295" r:id="rId8"/>
    <p:sldId id="290" r:id="rId9"/>
    <p:sldId id="291" r:id="rId10"/>
    <p:sldId id="292" r:id="rId11"/>
    <p:sldId id="296" r:id="rId12"/>
    <p:sldId id="297" r:id="rId13"/>
    <p:sldId id="298" r:id="rId14"/>
    <p:sldId id="293" r:id="rId15"/>
    <p:sldId id="286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08" r:id="rId27"/>
    <p:sldId id="310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ustomXml" Target="../customXml/item3.xml"/><Relationship Id="rId36" Type="http://schemas.openxmlformats.org/officeDocument/2006/relationships/customXml" Target="../customXml/item2.xml"/><Relationship Id="rId35" Type="http://schemas.openxmlformats.org/officeDocument/2006/relationships/customXml" Target="../customXml/item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05950290223372"/>
                  <c:y val="0.271680918039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n-US"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13%</a:t>
                    </a:r>
                    <a:endParaRPr lang="en-US" sz="2800" b="1" baseline="0" dirty="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"/>
                      <c:h val="0.282842839616523"/>
                    </c:manualLayout>
                  </c15:layout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722476998981706"/>
                  <c:y val="-0.28979316939530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87</a:t>
                    </a:r>
                    <a:r>
                      <a:rPr lang="ar-EG" altLang="en-US"/>
                      <a:t>%</a:t>
                    </a:r>
                    <a:endParaRPr lang="ar-EG" altLang="en-US" b="1" i="0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410531368694"/>
                      <c:h val="0.317866882680473"/>
                    </c:manualLayout>
                  </c15:layout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</c:v>
                </c:pt>
                <c:pt idx="1">
                  <c:v>0.13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43794323503366"/>
                  <c:y val="-0.072266280275774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n-US"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40%</a:t>
                    </a:r>
                    <a:endParaRPr lang="en-US" sz="2800" b="1" baseline="0" dirty="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"/>
                      <c:h val="0.282842839616523"/>
                    </c:manualLayout>
                  </c15:layout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eveloper.mozilla.org/en-US/docs/Web/Progressive_web_apps/Introduction#Advantages_of_web_applications#Safe" TargetMode="External"/><Relationship Id="rId7" Type="http://schemas.openxmlformats.org/officeDocument/2006/relationships/hyperlink" Target="https://developer.mozilla.org/en-US/docs/Web/Progressive_web_apps/Introduction#Advantages_of_web_applications#Responsive" TargetMode="External"/><Relationship Id="rId6" Type="http://schemas.openxmlformats.org/officeDocument/2006/relationships/hyperlink" Target="https://developer.mozilla.org/en-US/docs/Web/Progressive_web_apps/Introduction#Advantages_of_web_applications#Re-engageable" TargetMode="External"/><Relationship Id="rId5" Type="http://schemas.openxmlformats.org/officeDocument/2006/relationships/hyperlink" Target="https://developer.mozilla.org/en-US/docs/Web/Progressive_web_apps/Introduction#Advantages_of_web_applications#Progressive" TargetMode="External"/><Relationship Id="rId4" Type="http://schemas.openxmlformats.org/officeDocument/2006/relationships/hyperlink" Target="https://developer.mozilla.org/en-US/docs/Web/Progressive_web_apps/Introduction#Advantages_of_web_applications#Network_independent" TargetMode="External"/><Relationship Id="rId3" Type="http://schemas.openxmlformats.org/officeDocument/2006/relationships/hyperlink" Target="https://developer.mozilla.org/en-US/docs/Web/Progressive_web_apps/Introduction#Advantages_of_web_applications#Linkable" TargetMode="External"/><Relationship Id="rId2" Type="http://schemas.openxmlformats.org/officeDocument/2006/relationships/hyperlink" Target="https://developer.mozilla.org/en-US/docs/Web/Progressive_web_apps/Introduction#Advantages_of_web_applications#Installable" TargetMode="External"/><Relationship Id="rId1" Type="http://schemas.openxmlformats.org/officeDocument/2006/relationships/hyperlink" Target="https://developer.mozilla.org/en-US/docs/Web/Progressive_web_apps/Introduction#Advantages_of_web_applications#Discoverab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Web_Workers_API" TargetMode="External"/><Relationship Id="rId1" Type="http://schemas.openxmlformats.org/officeDocument/2006/relationships/hyperlink" Target="https://developer.mozilla.org/en-US/docs/Web/API/Service_Worker_AP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luehost.com/blog/how-to-fix-the-https-not-secure-message-in-chrom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hyperlink" Target="https://developer.mozilla.org/en-US/docs/Web/API/Fetch_AP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google.com/web/updates/2018/06/a2hs-updat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imicart.com/manifest-generator.html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Progressive Web App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573" y="0"/>
            <a:ext cx="8120854" cy="63741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main, different approaches to rendering a website — on the server or on the client. They both have their advantages and disadvantages, and you can mix the two approaches to some degree.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Server-Side Rendering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Client-Side Rendering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/>
          <p:nvPr/>
        </p:nvSpPr>
        <p:spPr>
          <a:xfrm>
            <a:off x="1036320" y="2114977"/>
            <a:ext cx="986027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1"/>
              </a:rPr>
              <a:t>Discoverable</a:t>
            </a:r>
            <a:r>
              <a:rPr lang="en-US" dirty="0"/>
              <a:t>, so the contents can be found through search engines.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Installable</a:t>
            </a:r>
            <a:r>
              <a:rPr lang="en-US" dirty="0"/>
              <a:t>, so it can be available on the device's home screen or app launcher.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Linkable</a:t>
            </a:r>
            <a:r>
              <a:rPr lang="en-US" dirty="0"/>
              <a:t>, so you can share it by sending a URL.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Network independent</a:t>
            </a:r>
            <a:r>
              <a:rPr lang="en-US" dirty="0"/>
              <a:t>, so it works offline or with a poor network connection.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Progressive</a:t>
            </a:r>
            <a:r>
              <a:rPr lang="en-US" dirty="0"/>
              <a:t>, so it's still usable on a basic level on older browsers, but fully-functional on the latest ones.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Re-engageable</a:t>
            </a:r>
            <a:r>
              <a:rPr lang="en-US" dirty="0"/>
              <a:t>, so it's able to send notifications whenever there's new content available.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Responsive</a:t>
            </a:r>
            <a:r>
              <a:rPr lang="en-US" dirty="0"/>
              <a:t>, so it's usable on any device with a screen and a browser—mobile phones, tablets, laptops, TVs, refrigerators, etc.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Safe</a:t>
            </a:r>
            <a:r>
              <a:rPr lang="en-US" dirty="0"/>
              <a:t>, so the connections between the user, the app, and your server are secured against any third parties trying to get access to sensitive data.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technical components of PWA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835" y="2778125"/>
            <a:ext cx="6578353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0" i="0" dirty="0">
                <a:effectLst/>
                <a:latin typeface="Roboto" panose="02000000000000000000" pitchFamily="2" charset="0"/>
                <a:hlinkClick r:id="rId1"/>
              </a:rPr>
              <a:t>service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is a type of 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web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It's essentially a JavaScript file that runs separately from the main browser thread, intercepting network requests, caching or retrieving resources from the cache, and delivering push messages.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Google Chrome makes it clear to a user when they visit an unsafe website. The address bar will display </a:t>
            </a:r>
            <a:r>
              <a:rPr lang="en-US" b="0" i="0" dirty="0">
                <a:solidFill>
                  <a:srgbClr val="3575D3"/>
                </a:solidFill>
                <a:effectLst/>
                <a:latin typeface="Sintony"/>
                <a:hlinkClick r:id="rId1"/>
              </a:rPr>
              <a:t>“Not secure”</a:t>
            </a:r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 before the domain name, which tells users that their information is vulnerable to being stolen. </a:t>
            </a:r>
            <a:endParaRPr lang="en-US" b="0" i="0" dirty="0">
              <a:solidFill>
                <a:srgbClr val="3D4E5E"/>
              </a:solidFill>
              <a:effectLst/>
              <a:latin typeface="Sintony"/>
            </a:endParaRP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HTTPS is a pillar of a safe internet experience. It shows your customers you’re committed to security and that you care about their data and keeping it private. </a:t>
            </a:r>
            <a:endParaRPr lang="en-US" b="0" i="0" dirty="0">
              <a:solidFill>
                <a:srgbClr val="3D4E5E"/>
              </a:solidFill>
              <a:effectLst/>
              <a:latin typeface="Sintony"/>
            </a:endParaRP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An insecure website looks bad to customers, and it can hurt your search engine optimization (SEO) ranking in relevant searches. </a:t>
            </a:r>
            <a:endParaRPr lang="en-US" b="0" i="0" dirty="0">
              <a:solidFill>
                <a:srgbClr val="3D4E5E"/>
              </a:solidFill>
              <a:effectLst/>
              <a:latin typeface="Sintony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839" y="618148"/>
            <a:ext cx="9601195" cy="48937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671414"/>
            <a:ext cx="9601196" cy="48937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Worker life cycle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5074" y="2826544"/>
            <a:ext cx="5740901" cy="2324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056" y="2461633"/>
            <a:ext cx="10058400" cy="1450757"/>
          </a:xfrm>
        </p:spPr>
        <p:txBody>
          <a:bodyPr/>
          <a:lstStyle/>
          <a:p>
            <a:r>
              <a:rPr lang="en-US" dirty="0"/>
              <a:t>Websites Or Native Apps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 Worker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232" y="2422358"/>
            <a:ext cx="10571747" cy="33688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Activate Service Worker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419" y="2406316"/>
            <a:ext cx="10409261" cy="26062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4800" y="3336131"/>
            <a:ext cx="6562725" cy="13049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hlinkClick r:id="rId1"/>
              </a:rPr>
              <a:t>Fetch API</a:t>
            </a:r>
            <a:r>
              <a:rPr lang="en-US" dirty="0"/>
              <a:t>, a simple interface for fetching resources, and an improvement over the 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 API.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Home Screen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Add to Home screen (or A2HS for short) is a feature available in modern browsers that allows a user to "install" a web app,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ie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. add a shortcut to their Home screen representing their favorite web app (or site) so they can subsequently access it with a single tap.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install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Chrome 67 prompted users automatically, but </a:t>
            </a:r>
            <a:r>
              <a:rPr lang="en-US" dirty="0">
                <a:hlinkClick r:id="rId1"/>
              </a:rPr>
              <a:t>starting in Chrome 68</a:t>
            </a:r>
            <a:r>
              <a:rPr lang="en-US" dirty="0"/>
              <a:t>, the install prompt should be activated programmatically in response to a user gesture.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beforeInstallPromptEvent</a:t>
            </a:r>
            <a:r>
              <a:rPr lang="en-US" dirty="0"/>
              <a:t> is fired at the </a:t>
            </a:r>
            <a:r>
              <a:rPr lang="en-US" dirty="0" err="1"/>
              <a:t>window.onbeforeinstallprompt</a:t>
            </a:r>
            <a:r>
              <a:rPr lang="en-US" dirty="0"/>
              <a:t> handler before a user is prompt to “install” a web site to a home screen on mobile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web app manifest is a JSON file that tells the browser about your Progressive Web App and how it should behave when installed on the user's desktop or mobile device. A typical manifest file includes the app name, the icons the app should use, and the URL that should be opened when the app is launched.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generate manifest file you can use </a:t>
            </a:r>
            <a:br>
              <a:rPr lang="en-US" dirty="0"/>
            </a:br>
            <a:r>
              <a:rPr lang="en-US" dirty="0">
                <a:hlinkClick r:id="rId1"/>
              </a:rPr>
              <a:t>https://www.simicart.com/manifest-generator.html/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0414" y="990600"/>
            <a:ext cx="48577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Offline using Cache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Cache interface provides a persistent storage mechanism for Request/Response objects pairs that are cached in long lived memory. How long a Cache object lives is browser dependent, but a single origin’s scripts can typically rely on the presence of a previously populated Cache object.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your own button that enable you to implement add to home screen feature on any browser and </a:t>
            </a:r>
            <a:r>
              <a:rPr lang="en-US"/>
              <a:t>bonus (test </a:t>
            </a:r>
            <a:r>
              <a:rPr lang="en-US" dirty="0"/>
              <a:t>your feature </a:t>
            </a:r>
            <a:r>
              <a:rPr lang="en-US"/>
              <a:t>on mobile).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/>
        </p:nvGraphicFramePr>
        <p:xfrm>
          <a:off x="2223588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205920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80%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Of Time Spent In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USERS’ Top 3 Apps</a:t>
            </a:r>
            <a:endParaRPr lang="en-US" sz="6000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875494"/>
            <a:ext cx="10058400" cy="5107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972552"/>
            <a:ext cx="10058400" cy="4912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Performance</a:t>
            </a:r>
            <a:endParaRPr lang="en-US" dirty="0"/>
          </a:p>
          <a:p>
            <a:r>
              <a:rPr lang="en-US" dirty="0"/>
              <a:t>Push Notification</a:t>
            </a:r>
            <a:endParaRPr lang="en-US" dirty="0"/>
          </a:p>
          <a:p>
            <a:r>
              <a:rPr lang="en-US" dirty="0"/>
              <a:t>Home screen icon metadata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/>
          <p:nvPr/>
        </p:nvSpPr>
        <p:spPr>
          <a:xfrm>
            <a:off x="4986869" y="3429000"/>
            <a:ext cx="5909727" cy="24468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>
                <a:solidFill>
                  <a:srgbClr val="595959"/>
                </a:solidFill>
                <a:latin typeface="Roboto"/>
              </a:rPr>
              <a:t>40% of users bounce from sites that take longer than 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3 seconds</a:t>
            </a:r>
            <a:r>
              <a:rPr lang="en-US" sz="2800">
                <a:solidFill>
                  <a:srgbClr val="595959"/>
                </a:solidFill>
                <a:latin typeface="Roboto"/>
              </a:rPr>
              <a:t> to load</a:t>
            </a:r>
            <a:endParaRPr lang="en-US" sz="2800"/>
          </a:p>
          <a:p>
            <a:endParaRPr lang="en-US" dirty="0"/>
          </a:p>
        </p:txBody>
      </p:sp>
      <p:graphicFrame>
        <p:nvGraphicFramePr>
          <p:cNvPr id="5" name="Content Placeholder 5"/>
          <p:cNvGraphicFramePr/>
          <p:nvPr/>
        </p:nvGraphicFramePr>
        <p:xfrm>
          <a:off x="1295402" y="2556932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Progressive Web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term "Progressive Web App" isn't a formal or official name. It's just a shorthand used initially by Google for the concept of creating a flexible, adaptable app using only web technologies.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example, web apps are more discoverable than native apps; it's a lot easier and faster to visit a website than to install an application, and you can also share web apps by sending a link.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other hand, native apps are better integrated with the operating system and therefore offer a more seamless experience for the users. You can install a native app so that it works offline, and users love tapping their icons to easily access their favorite apps, rather than navigating to it using a browser.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7542d073ee05542f6139d2b31fd77c6d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24329e3671ff5dd04d88ff9a42f26252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277b45-a713-46c6-acd9-2d9abfdecfe4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/>
</ds:datastoreItem>
</file>

<file path=customXml/itemProps2.xml><?xml version="1.0" encoding="utf-8"?>
<ds:datastoreItem xmlns:ds="http://schemas.openxmlformats.org/officeDocument/2006/customXml" ds:itemID="{A8BDC0C8-61D3-43DB-9811-0E962CF589E1}"/>
</file>

<file path=customXml/itemProps3.xml><?xml version="1.0" encoding="utf-8"?>
<ds:datastoreItem xmlns:ds="http://schemas.openxmlformats.org/officeDocument/2006/customXml" ds:itemID="{84F503EC-3FFF-4193-A86F-39150E2BAC7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{41C7FB51-F939-4816-8783-31C54940F46E}tf11429527_win32</Template>
  <TotalTime>0</TotalTime>
  <Words>4478</Words>
  <Application>WPS Presentation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Franklin Gothic Book</vt:lpstr>
      <vt:lpstr>Roboto</vt:lpstr>
      <vt:lpstr>Times New Roman</vt:lpstr>
      <vt:lpstr>Bookman Old Style</vt:lpstr>
      <vt:lpstr>Segoe Print</vt:lpstr>
      <vt:lpstr>Microsoft YaHei</vt:lpstr>
      <vt:lpstr>Arial Unicode MS</vt:lpstr>
      <vt:lpstr>Roboto</vt:lpstr>
      <vt:lpstr>Sintony</vt:lpstr>
      <vt:lpstr>Inter</vt:lpstr>
      <vt:lpstr>Franklin Gothic Book</vt:lpstr>
      <vt:lpstr>1_RetrospectVTI</vt:lpstr>
      <vt:lpstr>Progressive Web App</vt:lpstr>
      <vt:lpstr>Websites Or Native Apps</vt:lpstr>
      <vt:lpstr>PowerPoint 演示文稿</vt:lpstr>
      <vt:lpstr>80%</vt:lpstr>
      <vt:lpstr>PowerPoint 演示文稿</vt:lpstr>
      <vt:lpstr>PowerPoint 演示文稿</vt:lpstr>
      <vt:lpstr>What was missing</vt:lpstr>
      <vt:lpstr>PowerPoint 演示文稿</vt:lpstr>
      <vt:lpstr>What is Progressive Web Apps?</vt:lpstr>
      <vt:lpstr>PowerPoint 演示文稿</vt:lpstr>
      <vt:lpstr>PowerPoint 演示文稿</vt:lpstr>
      <vt:lpstr>Architecture Of an App</vt:lpstr>
      <vt:lpstr>What makes an App a PWA</vt:lpstr>
      <vt:lpstr>What are the technical components of PWA</vt:lpstr>
      <vt:lpstr>Service Worker</vt:lpstr>
      <vt:lpstr>HTTPS</vt:lpstr>
      <vt:lpstr>PowerPoint 演示文稿</vt:lpstr>
      <vt:lpstr>PowerPoint 演示文稿</vt:lpstr>
      <vt:lpstr>The Service Worker life cycle</vt:lpstr>
      <vt:lpstr>Register Service Worker</vt:lpstr>
      <vt:lpstr>Install and Activate Service Worker</vt:lpstr>
      <vt:lpstr>Fetch</vt:lpstr>
      <vt:lpstr>Fetch API</vt:lpstr>
      <vt:lpstr>Add to Home Screen Feature</vt:lpstr>
      <vt:lpstr>Activating the install prompt</vt:lpstr>
      <vt:lpstr>Manifest File</vt:lpstr>
      <vt:lpstr>PowerPoint 演示文稿</vt:lpstr>
      <vt:lpstr>Working Offline using Cache API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Arwa Osama</dc:creator>
  <cp:lastModifiedBy>dell</cp:lastModifiedBy>
  <cp:revision>6</cp:revision>
  <dcterms:created xsi:type="dcterms:W3CDTF">2022-04-04T00:11:00Z</dcterms:created>
  <dcterms:modified xsi:type="dcterms:W3CDTF">2024-08-18T06:09:42Z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0x010100D6AAEEC6628B1A4DAF2BD7FD37F885CD</vt:lpwstr>
  </property>
  <property fmtid="{D5CDD505-2E9C-101B-9397-08002B2CF9AE}" pid="3" name="ICV">
    <vt:lpwstr>151F03CF8B2547B5AFA73FD8A8FD3D19_12</vt:lpwstr>
  </property>
  <property fmtid="{D5CDD505-2E9C-101B-9397-08002B2CF9AE}" pid="4" name="KSOProductBuildVer">
    <vt:lpwstr>1033-12.2.0.17545</vt:lpwstr>
  </property>
</Properties>
</file>