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6" r:id="rId11"/>
    <p:sldId id="262" r:id="rId12"/>
    <p:sldId id="270" r:id="rId13"/>
    <p:sldId id="271" r:id="rId14"/>
    <p:sldId id="272" r:id="rId15"/>
    <p:sldId id="273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3C2533-8DE8-4215-A67A-F175049DCFB1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2"/>
            <p14:sldId id="270"/>
            <p14:sldId id="271"/>
            <p14:sldId id="272"/>
            <p14:sldId id="27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DB4"/>
    <a:srgbClr val="7D969F"/>
    <a:srgbClr val="3F4F55"/>
    <a:srgbClr val="00D8FF"/>
    <a:srgbClr val="B160FD"/>
    <a:srgbClr val="76A8FE"/>
    <a:srgbClr val="3594FF"/>
    <a:srgbClr val="F163F8"/>
    <a:srgbClr val="FFFFFF"/>
    <a:srgbClr val="009F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D2D04-59F5-4D0D-8D98-BF0A9B6EB974}" v="122" dt="2024-07-08T15:59:42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EEB88-225B-4C9B-836B-EE08D8B1DD68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64914-9343-486A-84B2-3F25239F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49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64914-9343-486A-84B2-3F25239F48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65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64914-9343-486A-84B2-3F25239F48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23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64914-9343-486A-84B2-3F25239F480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01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F6697-97D3-3403-CEDF-25AE9B344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18C9DB-3C83-FA02-5C86-23F1D0FE6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819D2-D3A6-6C2D-24CD-A5F872B2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DC4-53F5-468D-83A3-CE0C19F9892E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E4673-9389-5C2B-CEFE-FFC38071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F9FC-31E2-9ADE-7FDD-913AA40B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C273-B804-4B5D-AA92-B35C5976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1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E07D-8C86-0711-813E-FC0BACDD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E0D25-CC74-E351-F33B-DD6E24271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5CC8A-4555-7F11-6F9E-F67F2A781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DC4-53F5-468D-83A3-CE0C19F9892E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5ACB-711C-968E-CE91-3B768B5F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777BF-625A-24E1-330A-5B478E4D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C273-B804-4B5D-AA92-B35C5976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8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3892A-9F16-0C3D-69E5-3E221BB0C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55D7C5-DC6B-6655-90CC-499D1BC4C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09E1-9EA5-2658-F601-FDE18348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DC4-53F5-468D-83A3-CE0C19F9892E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D116-D9AC-65F0-DF97-0B0BFB911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8D9A-4F9A-C799-4302-A9FA88242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C273-B804-4B5D-AA92-B35C5976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9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EFC4C-0A41-0C3F-8D18-AE713182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185FB-689D-2E24-01E9-5CEC15CB2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23258-C4D3-BAC7-F2BA-53D3AB02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DC4-53F5-468D-83A3-CE0C19F9892E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B3D56-E384-D5CD-A424-EE31ABAE7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C8780-6A4F-AD5F-B555-02B5C08E7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C273-B804-4B5D-AA92-B35C5976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68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23EF-6977-A792-8144-9C29C4AE9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DC4F7-2002-F148-50CB-8795055E3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DE939-E963-D901-4FAD-45F0AA93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DC4-53F5-468D-83A3-CE0C19F9892E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D6581-FA48-CEBC-42BA-332A951B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913AB-1A93-1D40-AA59-BA1624D6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C273-B804-4B5D-AA92-B35C5976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4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76B3-C426-1C2A-EF0A-D19AFD75B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2278-0EFA-3CC0-2B21-AC66CDD8E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C2790-7C17-C6FA-3761-E9DC9F97E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77B6B-C5DC-1D18-A7B2-168EB391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DC4-53F5-468D-83A3-CE0C19F9892E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FBDEC-0629-4BA9-1122-E52070E4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E55FB-1B8F-9188-DB99-04EFE18E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C273-B804-4B5D-AA92-B35C5976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B0C4-ACE9-6A6A-2ED4-729F235B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F8B61-AF4E-B9B0-3233-EDB0517BF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1E3A6-BE58-0315-4140-01109A9E3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92C546-2118-4A0F-8F54-CBE03B971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FD81F-3FCF-353A-4087-AB37D5EED4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6F298-93BD-13A9-8B7F-24241F096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DC4-53F5-468D-83A3-CE0C19F9892E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F8A0E-FAE9-088E-4E40-9926B060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EE585-D9DB-259F-3F1C-4C3CA99F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C273-B804-4B5D-AA92-B35C5976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65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E4A6A-5D5F-4F74-FA0E-C930DD80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4DFAF-0A5F-FB68-C9DB-CAC63980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DC4-53F5-468D-83A3-CE0C19F9892E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D3E6E-1B66-C938-D18E-BC37D1DA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7C3AA-3B54-653C-9D3A-4E0A9008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C273-B804-4B5D-AA92-B35C5976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8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8F19E-4E37-3EC3-C0DE-A5C708451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DC4-53F5-468D-83A3-CE0C19F9892E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318CA-C552-2401-60BD-C1E4A8D44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A6BCF-C1E7-C18C-AC8D-F9961C8A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C273-B804-4B5D-AA92-B35C5976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1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705E-2424-6CFA-6D40-C7B7E423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AE94B-980D-4ACB-4BC1-5431F43A7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CB924-1A51-1ADC-5413-650F087C7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A8E50-5F92-6322-9DF5-2C986857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DC4-53F5-468D-83A3-CE0C19F9892E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310C8-51BC-608A-8E1B-717A0D78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0F10A-108A-CE80-73FA-4149A95D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C273-B804-4B5D-AA92-B35C5976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C434-86A1-007C-5F47-C0CCAC1AA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14B6A-A6BB-2C28-9CDE-F74EF5C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EB6F0-E411-7850-6B13-FC73381AD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FF5690-1B65-6428-E0C3-A6F22804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DDC4-53F5-468D-83A3-CE0C19F9892E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37D6A-0CF3-127D-7F40-E12907A9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2A088-1889-07C1-9A4B-5703B711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CC273-B804-4B5D-AA92-B35C5976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9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3D005-30C1-3F78-5BB0-2086CE09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EEFE7-FC65-1FE5-C072-02182183D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2DA83-4134-2FE5-9D09-01DC49AB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EDDC4-53F5-468D-83A3-CE0C19F9892E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41D6A-949D-C18C-C52D-2184354E0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6C9CB-D9EE-B29C-7D0D-5001CA7A7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CC273-B804-4B5D-AA92-B35C59761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8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dpw9EHDh2bM?t=412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hyperlink" Target="http://www.linkedin.com/in/mahmoud-abdelaziz-11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10.svg"/><Relationship Id="rId5" Type="http://schemas.openxmlformats.org/officeDocument/2006/relationships/image" Target="../media/image24.svg"/><Relationship Id="rId10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10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2E32"/>
            </a:gs>
            <a:gs pos="100000">
              <a:srgbClr val="4252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>
            <a:extLst>
              <a:ext uri="{FF2B5EF4-FFF2-40B4-BE49-F238E27FC236}">
                <a16:creationId xmlns:a16="http://schemas.microsoft.com/office/drawing/2014/main" id="{B976AFE5-8851-B903-7A5A-01979B09DEA6}"/>
              </a:ext>
            </a:extLst>
          </p:cNvPr>
          <p:cNvSpPr/>
          <p:nvPr/>
        </p:nvSpPr>
        <p:spPr>
          <a:xfrm rot="-2700000">
            <a:off x="4971402" y="2846170"/>
            <a:ext cx="7787187" cy="1841838"/>
          </a:xfrm>
          <a:custGeom>
            <a:avLst/>
            <a:gdLst/>
            <a:ahLst/>
            <a:cxnLst/>
            <a:rect l="l" t="t" r="r" b="b"/>
            <a:pathLst>
              <a:path w="9441417" h="3416076">
                <a:moveTo>
                  <a:pt x="0" y="0"/>
                </a:moveTo>
                <a:lnTo>
                  <a:pt x="9441417" y="0"/>
                </a:lnTo>
                <a:lnTo>
                  <a:pt x="9441417" y="3416076"/>
                </a:lnTo>
                <a:lnTo>
                  <a:pt x="0" y="341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4E56C27A-3307-4C85-97F1-7A3676D777A1}"/>
              </a:ext>
            </a:extLst>
          </p:cNvPr>
          <p:cNvSpPr/>
          <p:nvPr/>
        </p:nvSpPr>
        <p:spPr>
          <a:xfrm rot="-2700000">
            <a:off x="-558691" y="2236306"/>
            <a:ext cx="7787187" cy="1841838"/>
          </a:xfrm>
          <a:custGeom>
            <a:avLst/>
            <a:gdLst/>
            <a:ahLst/>
            <a:cxnLst/>
            <a:rect l="l" t="t" r="r" b="b"/>
            <a:pathLst>
              <a:path w="9441417" h="3416076">
                <a:moveTo>
                  <a:pt x="0" y="0"/>
                </a:moveTo>
                <a:lnTo>
                  <a:pt x="9441417" y="0"/>
                </a:lnTo>
                <a:lnTo>
                  <a:pt x="9441417" y="3416076"/>
                </a:lnTo>
                <a:lnTo>
                  <a:pt x="0" y="341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90FB4-FD00-D65F-7F6B-243BF1335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38621"/>
            <a:ext cx="9144000" cy="8969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React 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6467B-59DF-6C10-1AED-4D1E6EB78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0076" y="6046358"/>
            <a:ext cx="3697190" cy="4603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Berlin Sans FB" panose="020E0602020502020306" pitchFamily="34" charset="0"/>
              </a:rPr>
              <a:t>By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erlin Sans FB" panose="020E0602020502020306" pitchFamily="34" charset="0"/>
              </a:rPr>
              <a:t>: Mahmoud Abdelaziz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F53E2C-09D1-5CE5-7167-02EB1067E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3E6DA01C-47DF-A8CF-10E4-0A113F041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735" y="6026128"/>
            <a:ext cx="500769" cy="50076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B7B33CD-017F-76BD-03DF-D4F3714777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91431" y="1407864"/>
            <a:ext cx="2516541" cy="25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30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FB59843-C466-4A0F-7270-6BF556F234C8}"/>
              </a:ext>
            </a:extLst>
          </p:cNvPr>
          <p:cNvSpPr/>
          <p:nvPr/>
        </p:nvSpPr>
        <p:spPr>
          <a:xfrm>
            <a:off x="412952" y="6046838"/>
            <a:ext cx="412955" cy="412955"/>
          </a:xfrm>
          <a:prstGeom prst="ellipse">
            <a:avLst/>
          </a:prstGeom>
          <a:solidFill>
            <a:srgbClr val="42525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317455-C8A3-7A0B-6657-CEC18284BAFE}"/>
              </a:ext>
            </a:extLst>
          </p:cNvPr>
          <p:cNvSpPr/>
          <p:nvPr/>
        </p:nvSpPr>
        <p:spPr>
          <a:xfrm>
            <a:off x="0" y="-19664"/>
            <a:ext cx="12192000" cy="914399"/>
          </a:xfrm>
          <a:prstGeom prst="rect">
            <a:avLst/>
          </a:prstGeom>
          <a:solidFill>
            <a:srgbClr val="425259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Why Hooks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0B2B3-B5FF-C2C4-272E-471FA02F06EB}"/>
              </a:ext>
            </a:extLst>
          </p:cNvPr>
          <p:cNvSpPr txBox="1"/>
          <p:nvPr/>
        </p:nvSpPr>
        <p:spPr>
          <a:xfrm>
            <a:off x="393110" y="607848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  <p:pic>
        <p:nvPicPr>
          <p:cNvPr id="13" name="Picture 12" descr="A blue atom with a hook&#10;&#10;Description automatically generated">
            <a:extLst>
              <a:ext uri="{FF2B5EF4-FFF2-40B4-BE49-F238E27FC236}">
                <a16:creationId xmlns:a16="http://schemas.microsoft.com/office/drawing/2014/main" id="{7939057B-09B7-9B87-16C7-242897693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760" y="791528"/>
            <a:ext cx="1152761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8A8718-6C6E-9C4B-7636-5A461E6C35B6}"/>
              </a:ext>
            </a:extLst>
          </p:cNvPr>
          <p:cNvSpPr txBox="1"/>
          <p:nvPr/>
        </p:nvSpPr>
        <p:spPr>
          <a:xfrm>
            <a:off x="824638" y="1681533"/>
            <a:ext cx="10656162" cy="3966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7080" lvl="1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r>
              <a:rPr lang="en-GB" sz="240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Making Function Components its own state. Not Only that!</a:t>
            </a:r>
            <a:endParaRPr lang="en-GB" sz="2400" strike="noStrike" spc="-1" dirty="0">
              <a:latin typeface="Bahnschrift" panose="020B0502040204020203" pitchFamily="34" charset="0"/>
            </a:endParaRPr>
          </a:p>
          <a:p>
            <a:pPr marL="864000" lvl="3" indent="-2149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Classes confuse both people and machines.</a:t>
            </a:r>
            <a:endParaRPr lang="en-GB" sz="2000" b="0" strike="noStrike" spc="-1" dirty="0">
              <a:latin typeface="Bahnschrift" panose="020B0502040204020203" pitchFamily="34" charset="0"/>
            </a:endParaRPr>
          </a:p>
          <a:p>
            <a:pPr marL="864000" lvl="3" indent="-2149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It’s hard to reuse stateful logic between components.</a:t>
            </a:r>
            <a:endParaRPr lang="en-GB" sz="2000" b="0" strike="noStrike" spc="-1" dirty="0">
              <a:latin typeface="Bahnschrift" panose="020B0502040204020203" pitchFamily="34" charset="0"/>
            </a:endParaRPr>
          </a:p>
          <a:p>
            <a:pPr marL="864000" lvl="3" indent="-2149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 dirty="0">
                <a:latin typeface="Bahnschrift" panose="020B0502040204020203" pitchFamily="34" charset="0"/>
                <a:ea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Complex components become hard to understand</a:t>
            </a:r>
            <a:r>
              <a:rPr lang="en-GB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.</a:t>
            </a:r>
          </a:p>
          <a:p>
            <a:pPr marL="649080" lvl="3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</a:pPr>
            <a:endParaRPr lang="en-GB" sz="2000" b="0" strike="noStrike" spc="-1" dirty="0">
              <a:latin typeface="Bahnschrift" panose="020B0502040204020203" pitchFamily="34" charset="0"/>
            </a:endParaRPr>
          </a:p>
          <a:p>
            <a:pPr marL="864000" lvl="3" indent="-2149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1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And more awesome powerful functionalities which we will discover some of them through our Demo.</a:t>
            </a:r>
          </a:p>
          <a:p>
            <a:pPr marL="864000" lvl="3" indent="-21492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2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Used in </a:t>
            </a:r>
            <a:r>
              <a:rPr lang="en-GB" sz="2200" spc="-1" dirty="0" err="1">
                <a:solidFill>
                  <a:srgbClr val="000000"/>
                </a:solidFill>
                <a:latin typeface="Bahnschrift" panose="020B0502040204020203" pitchFamily="34" charset="0"/>
              </a:rPr>
              <a:t>func</a:t>
            </a:r>
            <a:r>
              <a:rPr lang="en-GB" sz="22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 comp or in custom hook only</a:t>
            </a:r>
            <a:endParaRPr lang="en-GB" sz="2200" b="1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58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FB59843-C466-4A0F-7270-6BF556F234C8}"/>
              </a:ext>
            </a:extLst>
          </p:cNvPr>
          <p:cNvSpPr/>
          <p:nvPr/>
        </p:nvSpPr>
        <p:spPr>
          <a:xfrm>
            <a:off x="412952" y="6046838"/>
            <a:ext cx="412955" cy="412955"/>
          </a:xfrm>
          <a:prstGeom prst="ellipse">
            <a:avLst/>
          </a:prstGeom>
          <a:solidFill>
            <a:srgbClr val="42525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0B2B3-B5FF-C2C4-272E-471FA02F06EB}"/>
              </a:ext>
            </a:extLst>
          </p:cNvPr>
          <p:cNvSpPr txBox="1"/>
          <p:nvPr/>
        </p:nvSpPr>
        <p:spPr>
          <a:xfrm>
            <a:off x="393110" y="607848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  <p:pic>
        <p:nvPicPr>
          <p:cNvPr id="13" name="Picture 12" descr="A blue atom with a hook&#10;&#10;Description automatically generated">
            <a:extLst>
              <a:ext uri="{FF2B5EF4-FFF2-40B4-BE49-F238E27FC236}">
                <a16:creationId xmlns:a16="http://schemas.microsoft.com/office/drawing/2014/main" id="{7939057B-09B7-9B87-16C7-242897693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678" y="-110240"/>
            <a:ext cx="1330163" cy="1055120"/>
          </a:xfrm>
          <a:prstGeom prst="rect">
            <a:avLst/>
          </a:prstGeom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EFA468FF-A256-BFD2-E643-AF352CE70F18}"/>
              </a:ext>
            </a:extLst>
          </p:cNvPr>
          <p:cNvSpPr/>
          <p:nvPr/>
        </p:nvSpPr>
        <p:spPr>
          <a:xfrm>
            <a:off x="1144200" y="225040"/>
            <a:ext cx="9903600" cy="87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5400" b="0" strike="noStrike" cap="all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Content</a:t>
            </a:r>
            <a:endParaRPr lang="en-GB" sz="5400" b="0" strike="noStrike" spc="-1" dirty="0">
              <a:latin typeface="Bahnschrift" panose="020B0502040204020203" pitchFamily="34" charset="0"/>
            </a:endParaRP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0A12B8C8-6FA9-C0FE-889B-20B0025C1E6B}"/>
              </a:ext>
            </a:extLst>
          </p:cNvPr>
          <p:cNvSpPr/>
          <p:nvPr/>
        </p:nvSpPr>
        <p:spPr>
          <a:xfrm>
            <a:off x="1141560" y="1351480"/>
            <a:ext cx="3194280" cy="6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4000" b="0" strike="noStrike" cap="all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Must</a:t>
            </a:r>
            <a:endParaRPr lang="en-GB" sz="4000" b="0" strike="noStrike" spc="-1" dirty="0">
              <a:latin typeface="Bahnschrift" panose="020B0502040204020203" pitchFamily="34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23E5C7AB-0D36-0C5F-A533-012E48F4E889}"/>
              </a:ext>
            </a:extLst>
          </p:cNvPr>
          <p:cNvSpPr/>
          <p:nvPr/>
        </p:nvSpPr>
        <p:spPr>
          <a:xfrm>
            <a:off x="1127880" y="2225560"/>
            <a:ext cx="3615570" cy="414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GB" sz="2000" b="0" strike="noStrike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React Hooks</a:t>
            </a:r>
            <a:endParaRPr lang="en-GB" sz="2000" b="0" strike="noStrike" spc="-1" dirty="0"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useState</a:t>
            </a:r>
            <a:endParaRPr lang="en-GB" sz="1600" b="0" strike="noStrike" spc="-1" dirty="0"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useEffect</a:t>
            </a:r>
            <a:endParaRPr lang="en-GB" sz="1600" b="0" strike="noStrike" spc="-1" dirty="0">
              <a:solidFill>
                <a:srgbClr val="000000"/>
              </a:solidFill>
              <a:latin typeface="Bahnschrift" panose="020B0502040204020203" pitchFamily="34" charset="0"/>
              <a:ea typeface="DejaVu Sans"/>
            </a:endParaRPr>
          </a:p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GB" sz="20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React Router Hooks</a:t>
            </a:r>
            <a:endParaRPr lang="en-GB" sz="2000" spc="-1" dirty="0"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pc="-1" dirty="0" err="1">
                <a:solidFill>
                  <a:srgbClr val="000000"/>
                </a:solidFill>
                <a:latin typeface="Bahnschrift" panose="020B0502040204020203" pitchFamily="34" charset="0"/>
              </a:rPr>
              <a:t>useHistory</a:t>
            </a:r>
            <a:r>
              <a:rPr lang="en-GB" sz="16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 =&gt;</a:t>
            </a:r>
            <a:r>
              <a:rPr lang="en-GB" sz="1600" spc="-1" dirty="0" err="1">
                <a:solidFill>
                  <a:srgbClr val="000000"/>
                </a:solidFill>
                <a:latin typeface="Bahnschrift" panose="020B0502040204020203" pitchFamily="34" charset="0"/>
              </a:rPr>
              <a:t>useNavigate</a:t>
            </a:r>
            <a:endParaRPr lang="en-GB" sz="1600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pc="-1" dirty="0" err="1">
                <a:solidFill>
                  <a:srgbClr val="000000"/>
                </a:solidFill>
                <a:latin typeface="Bahnschrift" panose="020B0502040204020203" pitchFamily="34" charset="0"/>
              </a:rPr>
              <a:t>useLocation</a:t>
            </a:r>
            <a:endParaRPr lang="en-GB" sz="1600" spc="-1" dirty="0"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pc="-1" dirty="0" err="1">
                <a:solidFill>
                  <a:srgbClr val="000000"/>
                </a:solidFill>
                <a:latin typeface="Bahnschrift" panose="020B0502040204020203" pitchFamily="34" charset="0"/>
              </a:rPr>
              <a:t>useParams</a:t>
            </a:r>
            <a:endParaRPr lang="en-GB" sz="1600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pc="-1" dirty="0" err="1">
                <a:solidFill>
                  <a:srgbClr val="000000"/>
                </a:solidFill>
                <a:latin typeface="Bahnschrift" panose="020B0502040204020203" pitchFamily="34" charset="0"/>
              </a:rPr>
              <a:t>useRouteMatch</a:t>
            </a:r>
            <a:endParaRPr lang="en-GB" sz="1600" spc="-1" dirty="0"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b="0" strike="noStrike" spc="-1" dirty="0">
              <a:latin typeface="Bahnschrift" panose="020B0502040204020203" pitchFamily="34" charset="0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62F2C5AE-5066-8D50-9C8A-F000A8943663}"/>
              </a:ext>
            </a:extLst>
          </p:cNvPr>
          <p:cNvSpPr/>
          <p:nvPr/>
        </p:nvSpPr>
        <p:spPr>
          <a:xfrm>
            <a:off x="4948640" y="1351480"/>
            <a:ext cx="3182040" cy="6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3600" b="0" strike="noStrike" cap="all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should</a:t>
            </a:r>
            <a:endParaRPr lang="en-GB" sz="3600" b="0" strike="noStrike" spc="-1" dirty="0">
              <a:latin typeface="Bahnschrift" panose="020B0502040204020203" pitchFamily="34" charset="0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26355A93-04B2-98DB-8B15-AEF125D5D8CE}"/>
              </a:ext>
            </a:extLst>
          </p:cNvPr>
          <p:cNvSpPr/>
          <p:nvPr/>
        </p:nvSpPr>
        <p:spPr>
          <a:xfrm>
            <a:off x="5154560" y="2225560"/>
            <a:ext cx="3193200" cy="40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GB" sz="2000" b="0" strike="noStrike" spc="-1" dirty="0" err="1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React.lazy</a:t>
            </a:r>
            <a:endParaRPr lang="en-GB" sz="2000" b="0" strike="noStrike" spc="-1" dirty="0">
              <a:solidFill>
                <a:srgbClr val="000000"/>
              </a:solidFill>
              <a:latin typeface="Bahnschrift" panose="020B0502040204020203" pitchFamily="34" charset="0"/>
              <a:ea typeface="DejaVu Sans"/>
            </a:endParaRPr>
          </a:p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GB" sz="20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React Hooks</a:t>
            </a:r>
            <a:endParaRPr lang="en-GB" sz="2000" spc="-1" dirty="0"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pc="-1" dirty="0" err="1">
                <a:solidFill>
                  <a:srgbClr val="000000"/>
                </a:solidFill>
                <a:latin typeface="Bahnschrift" panose="020B0502040204020203" pitchFamily="34" charset="0"/>
              </a:rPr>
              <a:t>useReducer</a:t>
            </a:r>
            <a:endParaRPr lang="en-GB" sz="1600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pc="-1" dirty="0" err="1">
                <a:solidFill>
                  <a:srgbClr val="000000"/>
                </a:solidFill>
                <a:latin typeface="Bahnschrift" panose="020B0502040204020203" pitchFamily="34" charset="0"/>
              </a:rPr>
              <a:t>useCallback</a:t>
            </a:r>
            <a:endParaRPr lang="en-GB" sz="1600" spc="-1" dirty="0">
              <a:latin typeface="Bahnschrift" panose="020B0502040204020203" pitchFamily="34" charset="0"/>
            </a:endParaRPr>
          </a:p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GB" sz="2000" spc="-1" dirty="0">
                <a:solidFill>
                  <a:srgbClr val="000000"/>
                </a:solidFill>
                <a:latin typeface="Bahnschrift" panose="020B0502040204020203" pitchFamily="34" charset="0"/>
              </a:rPr>
              <a:t>Redux Hooks</a:t>
            </a:r>
            <a:endParaRPr lang="en-GB" sz="2000" spc="-1" dirty="0"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pc="-1" dirty="0" err="1">
                <a:solidFill>
                  <a:srgbClr val="000000"/>
                </a:solidFill>
                <a:latin typeface="Bahnschrift" panose="020B0502040204020203" pitchFamily="34" charset="0"/>
              </a:rPr>
              <a:t>useStore</a:t>
            </a:r>
            <a:endParaRPr lang="en-GB" sz="1600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pc="-1" dirty="0" err="1">
                <a:solidFill>
                  <a:srgbClr val="000000"/>
                </a:solidFill>
                <a:latin typeface="Bahnschrift" panose="020B0502040204020203" pitchFamily="34" charset="0"/>
              </a:rPr>
              <a:t>useSelector</a:t>
            </a:r>
            <a:endParaRPr lang="en-GB" sz="1600" spc="-1" dirty="0">
              <a:solidFill>
                <a:srgbClr val="000000"/>
              </a:solidFill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pc="-1" dirty="0" err="1">
                <a:solidFill>
                  <a:srgbClr val="000000"/>
                </a:solidFill>
                <a:latin typeface="Bahnschrift" panose="020B0502040204020203" pitchFamily="34" charset="0"/>
              </a:rPr>
              <a:t>useDispatch</a:t>
            </a:r>
            <a:endParaRPr lang="en-GB" sz="1600" spc="-1" dirty="0"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000" spc="-1" dirty="0">
              <a:latin typeface="Bahnschrift" panose="020B0502040204020203" pitchFamily="34" charset="0"/>
            </a:endParaRPr>
          </a:p>
          <a:p>
            <a:pPr marL="285840" indent="-2833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lang="en-GB" sz="2000" b="0" strike="noStrike" spc="-1" dirty="0">
              <a:latin typeface="Bahnschrift" panose="020B0502040204020203" pitchFamily="34" charset="0"/>
            </a:endParaRPr>
          </a:p>
          <a:p>
            <a:pPr>
              <a:lnSpc>
                <a:spcPct val="120000"/>
              </a:lnSpc>
              <a:spcBef>
                <a:spcPts val="1001"/>
              </a:spcBef>
            </a:pPr>
            <a:endParaRPr lang="en-GB" sz="2000" b="0" strike="noStrike" spc="-1" dirty="0">
              <a:latin typeface="Bahnschrift" panose="020B0502040204020203" pitchFamily="34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474F2D95-98BA-CDAF-4001-2AABA54B3BA5}"/>
              </a:ext>
            </a:extLst>
          </p:cNvPr>
          <p:cNvSpPr/>
          <p:nvPr/>
        </p:nvSpPr>
        <p:spPr>
          <a:xfrm>
            <a:off x="8441600" y="1351480"/>
            <a:ext cx="3192480" cy="6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3200" b="0" strike="noStrike" cap="all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could</a:t>
            </a:r>
            <a:endParaRPr lang="en-GB" sz="3200" b="0" strike="noStrike" spc="-1" dirty="0">
              <a:latin typeface="Bahnschrift" panose="020B0502040204020203" pitchFamily="34" charset="0"/>
            </a:endParaRPr>
          </a:p>
        </p:txBody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06E7B1D0-575C-8C23-55C2-1E706CE0298D}"/>
              </a:ext>
            </a:extLst>
          </p:cNvPr>
          <p:cNvSpPr/>
          <p:nvPr/>
        </p:nvSpPr>
        <p:spPr>
          <a:xfrm>
            <a:off x="8441600" y="2222320"/>
            <a:ext cx="3739320" cy="40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GB" sz="2000" spc="-1" dirty="0">
                <a:latin typeface="Bahnschrift" panose="020B0502040204020203" pitchFamily="34" charset="0"/>
              </a:rPr>
              <a:t>Context API</a:t>
            </a:r>
          </a:p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GB" sz="2000" spc="-1" dirty="0" err="1">
                <a:latin typeface="Bahnschrift" panose="020B0502040204020203" pitchFamily="34" charset="0"/>
              </a:rPr>
              <a:t>React.Profiler</a:t>
            </a:r>
            <a:endParaRPr lang="en-GB" sz="2000" b="0" strike="noStrike" spc="-1" dirty="0">
              <a:latin typeface="Bahnschrift" panose="020B0502040204020203" pitchFamily="34" charset="0"/>
              <a:ea typeface="DejaVu Sans"/>
            </a:endParaRPr>
          </a:p>
          <a:p>
            <a:pPr marL="252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GB" sz="2000" b="0" strike="noStrike" spc="-1" dirty="0">
                <a:latin typeface="Bahnschrift" panose="020B0502040204020203" pitchFamily="34" charset="0"/>
                <a:ea typeface="DejaVu Sans"/>
              </a:rPr>
              <a:t>React Hooks</a:t>
            </a:r>
            <a:endParaRPr lang="en-GB" sz="2000" b="0" strike="noStrike" spc="-1" dirty="0">
              <a:latin typeface="Bahnschrift" panose="020B0502040204020203" pitchFamily="34" charset="0"/>
            </a:endParaRPr>
          </a:p>
          <a:p>
            <a:pPr marL="648000" lvl="2" indent="-2160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 dirty="0" err="1">
                <a:latin typeface="Bahnschrift" panose="020B0502040204020203" pitchFamily="34" charset="0"/>
                <a:ea typeface="DejaVu Sans"/>
              </a:rPr>
              <a:t>useMemo</a:t>
            </a:r>
            <a:endParaRPr lang="en-GB" sz="1600" b="0" strike="noStrike" spc="-1" dirty="0"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 dirty="0" err="1">
                <a:latin typeface="Bahnschrift" panose="020B0502040204020203" pitchFamily="34" charset="0"/>
                <a:ea typeface="DejaVu Sans"/>
              </a:rPr>
              <a:t>useDebugValue</a:t>
            </a:r>
            <a:endParaRPr lang="en-GB" sz="1600" b="0" strike="noStrike" spc="-1" dirty="0"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pc="-1" dirty="0" err="1">
                <a:latin typeface="Bahnschrift" panose="020B0502040204020203" pitchFamily="34" charset="0"/>
              </a:rPr>
              <a:t>useContext</a:t>
            </a:r>
            <a:endParaRPr lang="en-GB" sz="1600" b="0" strike="noStrike" spc="-1" dirty="0"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 dirty="0" err="1">
                <a:latin typeface="Bahnschrift" panose="020B0502040204020203" pitchFamily="34" charset="0"/>
                <a:ea typeface="DejaVu Sans"/>
              </a:rPr>
              <a:t>useRef</a:t>
            </a:r>
            <a:endParaRPr lang="en-GB" sz="1600" b="0" strike="noStrike" spc="-1" dirty="0">
              <a:latin typeface="Bahnschrift" panose="020B0502040204020203" pitchFamily="34" charset="0"/>
            </a:endParaRPr>
          </a:p>
          <a:p>
            <a:pPr marL="648000" lvl="2" indent="-2156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 dirty="0" err="1">
                <a:latin typeface="Bahnschrift" panose="020B0502040204020203" pitchFamily="34" charset="0"/>
                <a:ea typeface="DejaVu Sans"/>
              </a:rPr>
              <a:t>useLayoutEffect</a:t>
            </a:r>
            <a:endParaRPr lang="en-GB" sz="1600" b="0" strike="noStrike" spc="-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71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CFB59843-C466-4A0F-7270-6BF556F234C8}"/>
              </a:ext>
            </a:extLst>
          </p:cNvPr>
          <p:cNvSpPr/>
          <p:nvPr/>
        </p:nvSpPr>
        <p:spPr>
          <a:xfrm>
            <a:off x="412952" y="6046838"/>
            <a:ext cx="412955" cy="412955"/>
          </a:xfrm>
          <a:prstGeom prst="ellipse">
            <a:avLst/>
          </a:prstGeom>
          <a:solidFill>
            <a:srgbClr val="425259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0B2B3-B5FF-C2C4-272E-471FA02F06EB}"/>
              </a:ext>
            </a:extLst>
          </p:cNvPr>
          <p:cNvSpPr txBox="1"/>
          <p:nvPr/>
        </p:nvSpPr>
        <p:spPr>
          <a:xfrm>
            <a:off x="393110" y="607848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</a:t>
            </a:r>
          </a:p>
        </p:txBody>
      </p:sp>
      <p:pic>
        <p:nvPicPr>
          <p:cNvPr id="13" name="Picture 12" descr="A blue atom with a hook&#10;&#10;Description automatically generated">
            <a:extLst>
              <a:ext uri="{FF2B5EF4-FFF2-40B4-BE49-F238E27FC236}">
                <a16:creationId xmlns:a16="http://schemas.microsoft.com/office/drawing/2014/main" id="{7939057B-09B7-9B87-16C7-242897693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678" y="-110240"/>
            <a:ext cx="1330163" cy="1055120"/>
          </a:xfrm>
          <a:prstGeom prst="rect">
            <a:avLst/>
          </a:prstGeom>
        </p:spPr>
      </p:pic>
      <p:sp>
        <p:nvSpPr>
          <p:cNvPr id="2" name="CustomShape 1">
            <a:extLst>
              <a:ext uri="{FF2B5EF4-FFF2-40B4-BE49-F238E27FC236}">
                <a16:creationId xmlns:a16="http://schemas.microsoft.com/office/drawing/2014/main" id="{EFA468FF-A256-BFD2-E643-AF352CE70F18}"/>
              </a:ext>
            </a:extLst>
          </p:cNvPr>
          <p:cNvSpPr/>
          <p:nvPr/>
        </p:nvSpPr>
        <p:spPr>
          <a:xfrm>
            <a:off x="1144200" y="225040"/>
            <a:ext cx="9903600" cy="87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4000" b="0" strike="noStrike" cap="all" spc="-1" dirty="0">
                <a:solidFill>
                  <a:srgbClr val="000000"/>
                </a:solidFill>
                <a:latin typeface="Bahnschrift" panose="020B0502040204020203" pitchFamily="34" charset="0"/>
                <a:ea typeface="DejaVu Sans"/>
              </a:rPr>
              <a:t>Versions RoadMap</a:t>
            </a:r>
          </a:p>
        </p:txBody>
      </p:sp>
      <p:graphicFrame>
        <p:nvGraphicFramePr>
          <p:cNvPr id="14" name="Table 1">
            <a:extLst>
              <a:ext uri="{FF2B5EF4-FFF2-40B4-BE49-F238E27FC236}">
                <a16:creationId xmlns:a16="http://schemas.microsoft.com/office/drawing/2014/main" id="{E3DB8619-5673-14C0-9224-6105154C46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095645"/>
              </p:ext>
            </p:extLst>
          </p:nvPr>
        </p:nvGraphicFramePr>
        <p:xfrm>
          <a:off x="1143000" y="1227189"/>
          <a:ext cx="9596967" cy="4886670"/>
        </p:xfrm>
        <a:graphic>
          <a:graphicData uri="http://schemas.openxmlformats.org/drawingml/2006/table">
            <a:tbl>
              <a:tblPr/>
              <a:tblGrid>
                <a:gridCol w="3621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4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60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0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Feature / Description</a:t>
                      </a:r>
                      <a:endParaRPr lang="en-GB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Version</a:t>
                      </a:r>
                      <a:endParaRPr lang="en-GB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Release Date</a:t>
                      </a:r>
                      <a:endParaRPr lang="en-GB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strike="noStrike" spc="-1" dirty="0">
                          <a:latin typeface="Arial"/>
                        </a:rPr>
                        <a:t>1st Version of React.js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strike="noStrike" spc="-1" dirty="0">
                          <a:latin typeface="Arial"/>
                        </a:rPr>
                        <a:t>0.3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strike="noStrike" spc="-1" dirty="0">
                          <a:latin typeface="Arial"/>
                        </a:rPr>
                        <a:t>May, 2013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strike="noStrike" spc="-1" dirty="0">
                          <a:latin typeface="Arial"/>
                        </a:rPr>
                        <a:t>Context API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strike="noStrike" spc="-1" dirty="0">
                          <a:latin typeface="Arial"/>
                        </a:rPr>
                        <a:t>16.3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strike="noStrike" spc="-1" dirty="0">
                          <a:latin typeface="Arial"/>
                        </a:rPr>
                        <a:t>March, 2018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strike="noStrike" spc="-1" dirty="0" err="1">
                          <a:latin typeface="Arial"/>
                        </a:rPr>
                        <a:t>React.lazy</a:t>
                      </a:r>
                      <a:endParaRPr lang="en-GB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strike="noStrike" spc="-1" dirty="0">
                          <a:latin typeface="Arial"/>
                        </a:rPr>
                        <a:t>16.6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strike="noStrike" spc="-1">
                          <a:latin typeface="Arial"/>
                        </a:rPr>
                        <a:t>October, 2018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600" b="1" strike="noStrike" spc="-1" dirty="0">
                          <a:latin typeface="Arial"/>
                        </a:rPr>
                        <a:t>React Hooks</a:t>
                      </a:r>
                      <a:endParaRPr lang="en-GB" sz="26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600" b="1" strike="noStrike" spc="-1" dirty="0">
                          <a:latin typeface="Arial"/>
                        </a:rPr>
                        <a:t>16.8</a:t>
                      </a:r>
                      <a:endParaRPr lang="en-GB" sz="26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2600" b="1" strike="noStrike" spc="-1" dirty="0">
                          <a:latin typeface="Arial"/>
                        </a:rPr>
                        <a:t>February, 2019</a:t>
                      </a:r>
                      <a:endParaRPr lang="en-GB" sz="26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0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strike="noStrike" spc="-1" dirty="0" err="1">
                          <a:latin typeface="Arial"/>
                        </a:rPr>
                        <a:t>React.Profiler</a:t>
                      </a:r>
                      <a:endParaRPr lang="en-GB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strike="noStrike" spc="-1" dirty="0">
                          <a:latin typeface="Arial"/>
                        </a:rPr>
                        <a:t>16.9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strike="noStrike" spc="-1" dirty="0">
                          <a:latin typeface="Arial"/>
                        </a:rPr>
                        <a:t>August, 2019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19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strike="noStrike" spc="-1" dirty="0">
                          <a:latin typeface="Arial"/>
                        </a:rPr>
                        <a:t>Latest Major Release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strike="noStrike" spc="-1" dirty="0">
                          <a:latin typeface="Arial"/>
                        </a:rPr>
                        <a:t>18.0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0" strike="noStrike" spc="-1" dirty="0">
                          <a:latin typeface="Arial"/>
                        </a:rPr>
                        <a:t>29 March, 2022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191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GB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Latest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GB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18.2.0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GB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14 June 2022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33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480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2E32"/>
            </a:gs>
            <a:gs pos="100000">
              <a:srgbClr val="4252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0FB4-FD00-D65F-7F6B-243BF1335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1593"/>
            <a:ext cx="9144000" cy="8969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Thank You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F53E2C-09D1-5CE5-7167-02EB1067E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7B6413E-AD19-091B-607F-8A1AE13F342A}"/>
              </a:ext>
            </a:extLst>
          </p:cNvPr>
          <p:cNvSpPr/>
          <p:nvPr/>
        </p:nvSpPr>
        <p:spPr>
          <a:xfrm rot="5400000">
            <a:off x="-2162765" y="2553341"/>
            <a:ext cx="6858000" cy="1841838"/>
          </a:xfrm>
          <a:custGeom>
            <a:avLst/>
            <a:gdLst/>
            <a:ahLst/>
            <a:cxnLst/>
            <a:rect l="l" t="t" r="r" b="b"/>
            <a:pathLst>
              <a:path w="9441417" h="3416076">
                <a:moveTo>
                  <a:pt x="0" y="0"/>
                </a:moveTo>
                <a:lnTo>
                  <a:pt x="9441417" y="0"/>
                </a:lnTo>
                <a:lnTo>
                  <a:pt x="9441417" y="3416076"/>
                </a:lnTo>
                <a:lnTo>
                  <a:pt x="0" y="341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9" name="Graphic 8">
            <a:hlinkClick r:id="rId4"/>
            <a:extLst>
              <a:ext uri="{FF2B5EF4-FFF2-40B4-BE49-F238E27FC236}">
                <a16:creationId xmlns:a16="http://schemas.microsoft.com/office/drawing/2014/main" id="{1232FF6E-306F-67E4-2371-E93D1060F4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24455" y="3009855"/>
            <a:ext cx="1143090" cy="114309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F4A61E6-AE3C-8AEC-AB19-2B368FAC5AD8}"/>
              </a:ext>
            </a:extLst>
          </p:cNvPr>
          <p:cNvSpPr txBox="1">
            <a:spLocks/>
          </p:cNvSpPr>
          <p:nvPr/>
        </p:nvSpPr>
        <p:spPr>
          <a:xfrm>
            <a:off x="1524000" y="4198204"/>
            <a:ext cx="9144000" cy="4708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mahmoudabdelazizibrahim11@gmail.com</a:t>
            </a:r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861DC9EE-E074-F284-962E-FDD7F1A9B44A}"/>
              </a:ext>
            </a:extLst>
          </p:cNvPr>
          <p:cNvSpPr/>
          <p:nvPr/>
        </p:nvSpPr>
        <p:spPr>
          <a:xfrm rot="16200000">
            <a:off x="7830151" y="2660481"/>
            <a:ext cx="6858000" cy="1841838"/>
          </a:xfrm>
          <a:custGeom>
            <a:avLst/>
            <a:gdLst/>
            <a:ahLst/>
            <a:cxnLst/>
            <a:rect l="l" t="t" r="r" b="b"/>
            <a:pathLst>
              <a:path w="9441417" h="3416076">
                <a:moveTo>
                  <a:pt x="0" y="0"/>
                </a:moveTo>
                <a:lnTo>
                  <a:pt x="9441417" y="0"/>
                </a:lnTo>
                <a:lnTo>
                  <a:pt x="9441417" y="3416076"/>
                </a:lnTo>
                <a:lnTo>
                  <a:pt x="0" y="3416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5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317455-C8A3-7A0B-6657-CEC18284BAFE}"/>
              </a:ext>
            </a:extLst>
          </p:cNvPr>
          <p:cNvSpPr/>
          <p:nvPr/>
        </p:nvSpPr>
        <p:spPr>
          <a:xfrm>
            <a:off x="0" y="-19664"/>
            <a:ext cx="12192000" cy="914399"/>
          </a:xfrm>
          <a:prstGeom prst="rect">
            <a:avLst/>
          </a:prstGeom>
          <a:solidFill>
            <a:srgbClr val="425259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    Framework vs Library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0D8AB13E-08BB-999F-5FE2-B10AFDDB1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4789" y="6051802"/>
            <a:ext cx="480715" cy="48071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5357C80-B546-37B6-4E09-392BCDDDB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0673" y="5937742"/>
            <a:ext cx="691417" cy="691417"/>
          </a:xfrm>
          <a:prstGeom prst="rect">
            <a:avLst/>
          </a:prstGeom>
        </p:spPr>
      </p:pic>
      <p:pic>
        <p:nvPicPr>
          <p:cNvPr id="6" name="Picture 5" descr="A person standing in front of a yellow and blue wall with a light bulb and text&#10;&#10;Description automatically generated">
            <a:extLst>
              <a:ext uri="{FF2B5EF4-FFF2-40B4-BE49-F238E27FC236}">
                <a16:creationId xmlns:a16="http://schemas.microsoft.com/office/drawing/2014/main" id="{28199AC3-E2D4-563F-770A-6CC4C93226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22" y="1144704"/>
            <a:ext cx="8721556" cy="3917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81C4A7-EC00-A19D-3746-5F857753F253}"/>
              </a:ext>
            </a:extLst>
          </p:cNvPr>
          <p:cNvSpPr txBox="1"/>
          <p:nvPr/>
        </p:nvSpPr>
        <p:spPr>
          <a:xfrm>
            <a:off x="2908139" y="3235653"/>
            <a:ext cx="6186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8" name="Freeform 2">
            <a:extLst>
              <a:ext uri="{FF2B5EF4-FFF2-40B4-BE49-F238E27FC236}">
                <a16:creationId xmlns:a16="http://schemas.microsoft.com/office/drawing/2014/main" id="{47652D8D-81F2-23B4-E24C-D0B14A02AE6D}"/>
              </a:ext>
            </a:extLst>
          </p:cNvPr>
          <p:cNvSpPr/>
          <p:nvPr/>
        </p:nvSpPr>
        <p:spPr>
          <a:xfrm>
            <a:off x="5392742" y="5201465"/>
            <a:ext cx="1475965" cy="1331052"/>
          </a:xfrm>
          <a:custGeom>
            <a:avLst/>
            <a:gdLst/>
            <a:ahLst/>
            <a:cxnLst/>
            <a:rect l="l" t="t" r="r" b="b"/>
            <a:pathLst>
              <a:path w="4593864" h="4142830">
                <a:moveTo>
                  <a:pt x="0" y="0"/>
                </a:moveTo>
                <a:lnTo>
                  <a:pt x="4593864" y="0"/>
                </a:lnTo>
                <a:lnTo>
                  <a:pt x="4593864" y="4142830"/>
                </a:lnTo>
                <a:lnTo>
                  <a:pt x="0" y="41428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2CA320C8-F702-6175-997B-5FC19945A92D}"/>
              </a:ext>
            </a:extLst>
          </p:cNvPr>
          <p:cNvSpPr/>
          <p:nvPr/>
        </p:nvSpPr>
        <p:spPr>
          <a:xfrm rot="5473880">
            <a:off x="4584219" y="5153680"/>
            <a:ext cx="822601" cy="1084507"/>
          </a:xfrm>
          <a:custGeom>
            <a:avLst/>
            <a:gdLst/>
            <a:ahLst/>
            <a:cxnLst/>
            <a:rect l="l" t="t" r="r" b="b"/>
            <a:pathLst>
              <a:path w="1308604" h="1702520">
                <a:moveTo>
                  <a:pt x="0" y="0"/>
                </a:moveTo>
                <a:lnTo>
                  <a:pt x="1308605" y="0"/>
                </a:lnTo>
                <a:lnTo>
                  <a:pt x="1308605" y="1702520"/>
                </a:lnTo>
                <a:lnTo>
                  <a:pt x="0" y="17025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t="-2218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4">
            <a:extLst>
              <a:ext uri="{FF2B5EF4-FFF2-40B4-BE49-F238E27FC236}">
                <a16:creationId xmlns:a16="http://schemas.microsoft.com/office/drawing/2014/main" id="{A0F92D63-7B83-CC10-68D0-30AF5C324688}"/>
              </a:ext>
            </a:extLst>
          </p:cNvPr>
          <p:cNvSpPr/>
          <p:nvPr/>
        </p:nvSpPr>
        <p:spPr>
          <a:xfrm rot="-7141903" flipH="1">
            <a:off x="6819736" y="4519797"/>
            <a:ext cx="908483" cy="1746117"/>
          </a:xfrm>
          <a:custGeom>
            <a:avLst/>
            <a:gdLst/>
            <a:ahLst/>
            <a:cxnLst/>
            <a:rect l="l" t="t" r="r" b="b"/>
            <a:pathLst>
              <a:path w="1308604" h="2080151">
                <a:moveTo>
                  <a:pt x="1308604" y="0"/>
                </a:moveTo>
                <a:lnTo>
                  <a:pt x="0" y="0"/>
                </a:lnTo>
                <a:lnTo>
                  <a:pt x="0" y="2080151"/>
                </a:lnTo>
                <a:lnTo>
                  <a:pt x="1308604" y="2080151"/>
                </a:lnTo>
                <a:lnTo>
                  <a:pt x="1308604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7F0B069B-A6F6-4394-56A9-DD98D0B21B7D}"/>
              </a:ext>
            </a:extLst>
          </p:cNvPr>
          <p:cNvSpPr txBox="1"/>
          <p:nvPr/>
        </p:nvSpPr>
        <p:spPr>
          <a:xfrm>
            <a:off x="5546487" y="5615594"/>
            <a:ext cx="126203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spc="178" dirty="0">
                <a:solidFill>
                  <a:srgbClr val="425259"/>
                </a:solidFill>
                <a:latin typeface="Cavolini" panose="020B0502040204020203" pitchFamily="66" charset="0"/>
                <a:ea typeface="GulimChe" panose="020B0503020000020004" pitchFamily="49" charset="-127"/>
                <a:cs typeface="Cavolini" panose="020B0502040204020203" pitchFamily="66" charset="0"/>
                <a:sym typeface="Another Shabby Light"/>
              </a:rPr>
              <a:t>React</a:t>
            </a:r>
          </a:p>
          <a:p>
            <a:pPr algn="ctr"/>
            <a:r>
              <a:rPr lang="en-US" sz="2400" spc="178" dirty="0">
                <a:solidFill>
                  <a:srgbClr val="425259"/>
                </a:solidFill>
                <a:latin typeface="Cavolini" panose="020B0502040204020203" pitchFamily="66" charset="0"/>
                <a:ea typeface="GulimChe" panose="020B0503020000020004" pitchFamily="49" charset="-127"/>
                <a:cs typeface="Cavolini" panose="020B0502040204020203" pitchFamily="66" charset="0"/>
                <a:sym typeface="Another Shabby Light"/>
              </a:rPr>
              <a:t>?</a:t>
            </a:r>
          </a:p>
        </p:txBody>
      </p:sp>
      <p:sp>
        <p:nvSpPr>
          <p:cNvPr id="22" name="Freeform 17">
            <a:extLst>
              <a:ext uri="{FF2B5EF4-FFF2-40B4-BE49-F238E27FC236}">
                <a16:creationId xmlns:a16="http://schemas.microsoft.com/office/drawing/2014/main" id="{F7409A85-898B-ED04-0C82-59D18F4810C4}"/>
              </a:ext>
            </a:extLst>
          </p:cNvPr>
          <p:cNvSpPr/>
          <p:nvPr/>
        </p:nvSpPr>
        <p:spPr>
          <a:xfrm rot="-682495" flipH="1">
            <a:off x="2132759" y="1586774"/>
            <a:ext cx="301913" cy="459752"/>
          </a:xfrm>
          <a:custGeom>
            <a:avLst/>
            <a:gdLst/>
            <a:ahLst/>
            <a:cxnLst/>
            <a:rect l="l" t="t" r="r" b="b"/>
            <a:pathLst>
              <a:path w="740886" h="1083743">
                <a:moveTo>
                  <a:pt x="740886" y="0"/>
                </a:moveTo>
                <a:lnTo>
                  <a:pt x="0" y="0"/>
                </a:lnTo>
                <a:lnTo>
                  <a:pt x="0" y="1083743"/>
                </a:lnTo>
                <a:lnTo>
                  <a:pt x="740886" y="1083743"/>
                </a:lnTo>
                <a:lnTo>
                  <a:pt x="740886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74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908DBD9-2D97-91DA-0314-892E96530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503" y="6081533"/>
            <a:ext cx="458164" cy="45816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E6114E8-EEA1-1847-24A4-D6380B7BA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0673" y="5937742"/>
            <a:ext cx="691417" cy="691417"/>
          </a:xfrm>
          <a:prstGeom prst="rect">
            <a:avLst/>
          </a:prstGeom>
        </p:spPr>
      </p:pic>
      <p:pic>
        <p:nvPicPr>
          <p:cNvPr id="16" name="Picture 15" descr="A diagram of a code">
            <a:extLst>
              <a:ext uri="{FF2B5EF4-FFF2-40B4-BE49-F238E27FC236}">
                <a16:creationId xmlns:a16="http://schemas.microsoft.com/office/drawing/2014/main" id="{991E3609-B3A8-9F7D-5405-F348DE63D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719" y="1350452"/>
            <a:ext cx="9618562" cy="4157096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BB7182E-019D-29BC-83A2-51980A049712}"/>
              </a:ext>
            </a:extLst>
          </p:cNvPr>
          <p:cNvCxnSpPr>
            <a:cxnSpLocks/>
          </p:cNvCxnSpPr>
          <p:nvPr/>
        </p:nvCxnSpPr>
        <p:spPr>
          <a:xfrm flipH="1" flipV="1">
            <a:off x="7443020" y="2546555"/>
            <a:ext cx="540774" cy="668593"/>
          </a:xfrm>
          <a:prstGeom prst="straightConnector1">
            <a:avLst/>
          </a:prstGeom>
          <a:ln w="381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2CFB8D3-F9AF-6CBB-68C5-A678B3E85569}"/>
              </a:ext>
            </a:extLst>
          </p:cNvPr>
          <p:cNvSpPr/>
          <p:nvPr/>
        </p:nvSpPr>
        <p:spPr>
          <a:xfrm>
            <a:off x="8600440" y="4099560"/>
            <a:ext cx="304800" cy="17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AA5BD-2621-5A53-D54A-9452F9F43A53}"/>
              </a:ext>
            </a:extLst>
          </p:cNvPr>
          <p:cNvCxnSpPr/>
          <p:nvPr/>
        </p:nvCxnSpPr>
        <p:spPr>
          <a:xfrm>
            <a:off x="8382000" y="3733800"/>
            <a:ext cx="401320" cy="54356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81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16">
            <a:extLst>
              <a:ext uri="{FF2B5EF4-FFF2-40B4-BE49-F238E27FC236}">
                <a16:creationId xmlns:a16="http://schemas.microsoft.com/office/drawing/2014/main" id="{85641B88-DA0B-AE55-3006-DEA0C31EB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503" y="6094444"/>
            <a:ext cx="458164" cy="45816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EA395031-EDF3-8460-13A6-A38B2AF7F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039" y="2190990"/>
            <a:ext cx="1966731" cy="196673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9747D46-A042-0B5A-C999-08C1CEF90F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3015" y="1470528"/>
            <a:ext cx="3407658" cy="340765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EADDCAC-0DBD-8207-9D80-BF2FF570E0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7514" y="1971072"/>
            <a:ext cx="2406569" cy="240656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68FB304-AF36-52AF-89EA-7EFC5EE75A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030673" y="5937742"/>
            <a:ext cx="691417" cy="6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6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AF52A16-D520-DA80-7F46-405C708CE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577" y="6088282"/>
            <a:ext cx="439839" cy="43983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3E7FAAF-0990-61E3-7C5D-EC520EA1C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30673" y="5937742"/>
            <a:ext cx="691417" cy="691417"/>
          </a:xfrm>
          <a:prstGeom prst="rect">
            <a:avLst/>
          </a:prstGeom>
        </p:spPr>
      </p:pic>
      <p:pic>
        <p:nvPicPr>
          <p:cNvPr id="5" name="Picture 4" descr="A blue symbol with arrows">
            <a:extLst>
              <a:ext uri="{FF2B5EF4-FFF2-40B4-BE49-F238E27FC236}">
                <a16:creationId xmlns:a16="http://schemas.microsoft.com/office/drawing/2014/main" id="{038451D9-DF2F-2F60-0675-2E9C74EAD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99" y="233680"/>
            <a:ext cx="8788399" cy="44577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1413001-6327-6C90-8679-57A1B4BDCD14}"/>
              </a:ext>
            </a:extLst>
          </p:cNvPr>
          <p:cNvSpPr txBox="1">
            <a:spLocks/>
          </p:cNvSpPr>
          <p:nvPr/>
        </p:nvSpPr>
        <p:spPr>
          <a:xfrm>
            <a:off x="1701799" y="4904132"/>
            <a:ext cx="8788399" cy="1486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00" dirty="0">
                <a:solidFill>
                  <a:srgbClr val="445259"/>
                </a:solidFill>
                <a:latin typeface="Bahnschrift SemiLight" panose="020B0502040204020203" pitchFamily="34" charset="0"/>
              </a:rPr>
              <a:t>React.js was created by </a:t>
            </a:r>
            <a:r>
              <a:rPr lang="en-US" sz="1900" dirty="0">
                <a:solidFill>
                  <a:srgbClr val="0070C0"/>
                </a:solidFill>
                <a:latin typeface="Bahnschrift SemiLight" panose="020B0502040204020203" pitchFamily="34" charset="0"/>
              </a:rPr>
              <a:t>Jordan </a:t>
            </a:r>
            <a:r>
              <a:rPr lang="en-US" sz="1900" dirty="0" err="1">
                <a:solidFill>
                  <a:srgbClr val="0070C0"/>
                </a:solidFill>
                <a:latin typeface="Bahnschrift SemiLight" panose="020B0502040204020203" pitchFamily="34" charset="0"/>
              </a:rPr>
              <a:t>Walke</a:t>
            </a:r>
            <a:r>
              <a:rPr lang="en-US" sz="1900" dirty="0">
                <a:solidFill>
                  <a:srgbClr val="445259"/>
                </a:solidFill>
                <a:latin typeface="Bahnschrift SemiLight" panose="020B0502040204020203" pitchFamily="34" charset="0"/>
              </a:rPr>
              <a:t>, a software engineer at Facebook. </a:t>
            </a:r>
          </a:p>
          <a:p>
            <a:r>
              <a:rPr lang="en-US" sz="1900" dirty="0">
                <a:solidFill>
                  <a:srgbClr val="445259"/>
                </a:solidFill>
                <a:latin typeface="Bahnschrift SemiLight" panose="020B0502040204020203" pitchFamily="34" charset="0"/>
              </a:rPr>
              <a:t>He developed React in </a:t>
            </a:r>
            <a:r>
              <a:rPr lang="en-US" sz="1900" dirty="0">
                <a:solidFill>
                  <a:srgbClr val="0070C0"/>
                </a:solidFill>
                <a:latin typeface="Bahnschrift SemiLight" panose="020B0502040204020203" pitchFamily="34" charset="0"/>
              </a:rPr>
              <a:t>2011</a:t>
            </a:r>
            <a:r>
              <a:rPr lang="en-US" sz="1900" dirty="0">
                <a:solidFill>
                  <a:srgbClr val="445259"/>
                </a:solidFill>
                <a:latin typeface="Bahnschrift SemiLight" panose="020B0502040204020203" pitchFamily="34" charset="0"/>
              </a:rPr>
              <a:t>. </a:t>
            </a:r>
          </a:p>
          <a:p>
            <a:r>
              <a:rPr lang="en-US" sz="1900" dirty="0">
                <a:solidFill>
                  <a:srgbClr val="445259"/>
                </a:solidFill>
                <a:latin typeface="Bahnschrift SemiLight" panose="020B0502040204020203" pitchFamily="34" charset="0"/>
              </a:rPr>
              <a:t>React was first used in Facebook's news feed and </a:t>
            </a:r>
            <a:r>
              <a:rPr lang="en-US" sz="1900" dirty="0">
                <a:solidFill>
                  <a:srgbClr val="0070C0"/>
                </a:solidFill>
                <a:latin typeface="Bahnschrift SemiLight" panose="020B0502040204020203" pitchFamily="34" charset="0"/>
              </a:rPr>
              <a:t>2012</a:t>
            </a:r>
            <a:r>
              <a:rPr lang="en-US" sz="1900" dirty="0">
                <a:solidFill>
                  <a:srgbClr val="445259"/>
                </a:solidFill>
                <a:latin typeface="Bahnschrift SemiLight" panose="020B0502040204020203" pitchFamily="34" charset="0"/>
              </a:rPr>
              <a:t> on Instagram </a:t>
            </a:r>
          </a:p>
          <a:p>
            <a:r>
              <a:rPr lang="en-US" sz="1900" dirty="0">
                <a:solidFill>
                  <a:srgbClr val="445259"/>
                </a:solidFill>
                <a:latin typeface="Bahnschrift SemiLight" panose="020B0502040204020203" pitchFamily="34" charset="0"/>
              </a:rPr>
              <a:t>before being open-sourced in </a:t>
            </a:r>
            <a:r>
              <a:rPr lang="en-US" sz="1900" dirty="0">
                <a:solidFill>
                  <a:srgbClr val="0070C0"/>
                </a:solidFill>
                <a:latin typeface="Bahnschrift SemiLight" panose="020B0502040204020203" pitchFamily="34" charset="0"/>
              </a:rPr>
              <a:t>2013</a:t>
            </a:r>
            <a:r>
              <a:rPr lang="en-US" sz="1900" dirty="0">
                <a:solidFill>
                  <a:srgbClr val="445259"/>
                </a:solidFill>
                <a:latin typeface="Bahnschrift SemiLight" panose="020B0502040204020203" pitchFamily="34" charset="0"/>
              </a:rPr>
              <a:t>. Since then, it has grown to become one of the most popular libraries for building web applications.</a:t>
            </a:r>
          </a:p>
        </p:txBody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BA4D45F6-6BF4-8E46-FC52-B9E562054DD8}"/>
              </a:ext>
            </a:extLst>
          </p:cNvPr>
          <p:cNvSpPr/>
          <p:nvPr/>
        </p:nvSpPr>
        <p:spPr>
          <a:xfrm>
            <a:off x="4177580" y="592428"/>
            <a:ext cx="3950420" cy="68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GB" sz="4000" cap="all" spc="-1" dirty="0">
                <a:solidFill>
                  <a:srgbClr val="85DAFF"/>
                </a:solidFill>
                <a:latin typeface="Bahnschrift" panose="020B0502040204020203" pitchFamily="34" charset="0"/>
              </a:rPr>
              <a:t>Why React.js ?</a:t>
            </a:r>
            <a:endParaRPr lang="en-GB" sz="4000" b="0" strike="noStrike" spc="-1" dirty="0">
              <a:solidFill>
                <a:srgbClr val="85DAFF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45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317455-C8A3-7A0B-6657-CEC18284BAFE}"/>
              </a:ext>
            </a:extLst>
          </p:cNvPr>
          <p:cNvSpPr/>
          <p:nvPr/>
        </p:nvSpPr>
        <p:spPr>
          <a:xfrm>
            <a:off x="0" y="-19664"/>
            <a:ext cx="12192000" cy="914399"/>
          </a:xfrm>
          <a:prstGeom prst="rect">
            <a:avLst/>
          </a:prstGeom>
          <a:solidFill>
            <a:srgbClr val="425259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       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MPA vs SPA</a:t>
            </a:r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67DCE80-6CB8-7512-934B-FC42B623F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349" y="6078032"/>
            <a:ext cx="461665" cy="46166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9394B1-156E-03D2-D64F-E62715224F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951" y="2171819"/>
            <a:ext cx="4659413" cy="3486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4FFBD9-3882-27C8-38FB-26BFAAAB6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526" y="1095737"/>
            <a:ext cx="3360911" cy="523676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2DACF40-A53C-C900-32D5-4A96397731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30673" y="5937742"/>
            <a:ext cx="691417" cy="69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1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2E32"/>
            </a:gs>
            <a:gs pos="100000">
              <a:srgbClr val="4252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0FB4-FD00-D65F-7F6B-243BF1335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1273" y="84314"/>
            <a:ext cx="3329453" cy="89699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CONTENT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64F53E2C-09D1-5CE5-7167-02EB1067E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545F93D-6742-AE25-5300-44C01D8EA34E}"/>
              </a:ext>
            </a:extLst>
          </p:cNvPr>
          <p:cNvSpPr/>
          <p:nvPr/>
        </p:nvSpPr>
        <p:spPr>
          <a:xfrm rot="17407313">
            <a:off x="7738569" y="3122957"/>
            <a:ext cx="6020445" cy="1340104"/>
          </a:xfrm>
          <a:custGeom>
            <a:avLst/>
            <a:gdLst/>
            <a:ahLst/>
            <a:cxnLst/>
            <a:rect l="l" t="t" r="r" b="b"/>
            <a:pathLst>
              <a:path w="9441417" h="3416076">
                <a:moveTo>
                  <a:pt x="0" y="0"/>
                </a:moveTo>
                <a:lnTo>
                  <a:pt x="9441417" y="0"/>
                </a:lnTo>
                <a:lnTo>
                  <a:pt x="9441417" y="3416076"/>
                </a:lnTo>
                <a:lnTo>
                  <a:pt x="0" y="341607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79A039-9626-36C3-8AE6-6689A2E5305D}"/>
              </a:ext>
            </a:extLst>
          </p:cNvPr>
          <p:cNvSpPr txBox="1">
            <a:spLocks/>
          </p:cNvSpPr>
          <p:nvPr/>
        </p:nvSpPr>
        <p:spPr>
          <a:xfrm>
            <a:off x="845572" y="1195277"/>
            <a:ext cx="1534776" cy="6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Bahnschrift" panose="020B0502040204020203" pitchFamily="34" charset="0"/>
              </a:rPr>
              <a:t>Must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64C21848-BDBE-9600-6AC6-2B8D7179F870}"/>
              </a:ext>
            </a:extLst>
          </p:cNvPr>
          <p:cNvSpPr/>
          <p:nvPr/>
        </p:nvSpPr>
        <p:spPr>
          <a:xfrm>
            <a:off x="994077" y="1988925"/>
            <a:ext cx="3898496" cy="44626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4760"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GB" b="0" strike="noStrike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JSX</a:t>
            </a:r>
          </a:p>
          <a:p>
            <a:pPr marL="285840" indent="-284760"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GB" spc="-1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jsx</a:t>
            </a:r>
            <a:r>
              <a:rPr lang="en-GB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 syntax limitations</a:t>
            </a:r>
            <a:endParaRPr lang="en-GB" b="0" strike="noStrike" spc="-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marL="285840" indent="-284760"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GB" b="0" strike="noStrike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Class vs Fn. Component </a:t>
            </a:r>
            <a:endParaRPr lang="en-GB" spc="-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marL="285840" indent="-284760"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GB" b="0" strike="noStrike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State &amp; Props &amp;children props</a:t>
            </a:r>
            <a:r>
              <a:rPr lang="en-US" b="0" strike="noStrike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🔹</a:t>
            </a:r>
            <a:endParaRPr lang="en-GB" b="0" strike="noStrike" spc="-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  <a:ea typeface="DejaVu Sans"/>
            </a:endParaRPr>
          </a:p>
          <a:p>
            <a:pPr marL="1080"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b="0" strike="noStrike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	</a:t>
            </a:r>
            <a:endParaRPr lang="en-GB" b="0" strike="noStrike" spc="-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  <a:ea typeface="DejaVu Sans"/>
            </a:endParaRPr>
          </a:p>
          <a:p>
            <a:pPr marL="285840" indent="-284760"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GB" b="0" strike="noStrike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Life Cycle Methods </a:t>
            </a:r>
            <a:endParaRPr lang="en-GB" b="0" strike="noStrike" spc="-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marL="285840" indent="-284760"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GB" b="0" strike="noStrike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Events</a:t>
            </a:r>
          </a:p>
          <a:p>
            <a:pPr marL="1080"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b="0" strike="noStrike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	   🔹</a:t>
            </a:r>
            <a:endParaRPr lang="en-GB" b="0" strike="noStrike" spc="-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marL="285840" indent="-284760"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GB" b="0" strike="noStrike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Form</a:t>
            </a:r>
          </a:p>
          <a:p>
            <a:pPr marL="285840" indent="-284760"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lang="en-GB" b="0" strike="noStrike" spc="-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  <a:p>
            <a:pPr marL="285840" indent="-284760"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GB" b="0" strike="noStrike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Routing</a:t>
            </a:r>
            <a:endParaRPr lang="en-GB" b="0" strike="noStrike" spc="-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A0452C7-A4BC-3922-51C3-216E5BF2F85F}"/>
              </a:ext>
            </a:extLst>
          </p:cNvPr>
          <p:cNvSpPr txBox="1">
            <a:spLocks/>
          </p:cNvSpPr>
          <p:nvPr/>
        </p:nvSpPr>
        <p:spPr>
          <a:xfrm>
            <a:off x="5272387" y="1200193"/>
            <a:ext cx="1784547" cy="6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Should</a:t>
            </a: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522054B1-1570-46D5-F475-58FA63356238}"/>
              </a:ext>
            </a:extLst>
          </p:cNvPr>
          <p:cNvSpPr/>
          <p:nvPr/>
        </p:nvSpPr>
        <p:spPr>
          <a:xfrm>
            <a:off x="5420893" y="1993842"/>
            <a:ext cx="2737255" cy="18069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47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Styling </a:t>
            </a:r>
          </a:p>
          <a:p>
            <a:pPr marL="285840" indent="-2847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Pure Components</a:t>
            </a:r>
          </a:p>
          <a:p>
            <a:pPr marL="285840" indent="-2847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840" indent="-2847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</a:rPr>
              <a:t>React hooks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6859C34-6C0B-ABEA-4010-7F5FD22A2C66}"/>
              </a:ext>
            </a:extLst>
          </p:cNvPr>
          <p:cNvSpPr txBox="1">
            <a:spLocks/>
          </p:cNvSpPr>
          <p:nvPr/>
        </p:nvSpPr>
        <p:spPr>
          <a:xfrm>
            <a:off x="8190285" y="1195280"/>
            <a:ext cx="1534776" cy="6289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Bahnschrift" panose="020B0502040204020203" pitchFamily="34" charset="0"/>
              </a:rPr>
              <a:t>Could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727648E7-7D8D-94C1-B322-9CC5CA045739}"/>
              </a:ext>
            </a:extLst>
          </p:cNvPr>
          <p:cNvSpPr/>
          <p:nvPr/>
        </p:nvSpPr>
        <p:spPr>
          <a:xfrm>
            <a:off x="8338790" y="1988929"/>
            <a:ext cx="3473303" cy="414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85840" indent="-2847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GB" b="0" strike="noStrike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Context API</a:t>
            </a:r>
          </a:p>
          <a:p>
            <a:pPr marL="285840" indent="-2847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GB" b="0" strike="noStrike" spc="-1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React.Lazy</a:t>
            </a:r>
            <a:endParaRPr lang="en-GB" b="0" strike="noStrike" spc="-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  <a:ea typeface="DejaVu Sans"/>
            </a:endParaRPr>
          </a:p>
          <a:p>
            <a:pPr marL="285840" indent="-2847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GB" b="0" strike="noStrike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Lifting State up</a:t>
            </a: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endParaRPr lang="en-GB" b="0" strike="noStrike" spc="-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  <a:ea typeface="DejaVu Sans"/>
            </a:endParaRPr>
          </a:p>
          <a:p>
            <a:pPr marL="285840" indent="-2847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GB" b="0" strike="noStrike" spc="-1" dirty="0" err="1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uuid</a:t>
            </a:r>
            <a:r>
              <a:rPr lang="en-GB" b="0" strike="noStrike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 ,conditional Render</a:t>
            </a:r>
          </a:p>
          <a:p>
            <a:pPr marL="285840" indent="-2847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endParaRPr lang="en-GB" spc="-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  <a:ea typeface="DejaVu Sans"/>
            </a:endParaRPr>
          </a:p>
          <a:p>
            <a:pPr marL="285840" indent="-28476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lang="en-GB" b="0" strike="noStrike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Call Api</a:t>
            </a: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r>
              <a:rPr lang="en-US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       </a:t>
            </a:r>
            <a:r>
              <a:rPr lang="en-US" b="0" strike="noStrike" spc="-1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  <a:ea typeface="DejaVu Sans"/>
              </a:rPr>
              <a:t>🔹</a:t>
            </a:r>
            <a:endParaRPr lang="en-GB" b="0" strike="noStrike" spc="-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  <a:ea typeface="DejaVu Sans"/>
            </a:endParaRPr>
          </a:p>
          <a:p>
            <a:pPr marL="108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</a:pPr>
            <a:endParaRPr lang="en-GB" b="0" strike="noStrike" spc="-1" dirty="0">
              <a:solidFill>
                <a:schemeClr val="bg1">
                  <a:lumMod val="95000"/>
                </a:schemeClr>
              </a:solidFill>
              <a:latin typeface="Bahnschrift" panose="020B0502040204020203" pitchFamily="34" charset="0"/>
              <a:ea typeface="DejaVu Sans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940957E-0F5D-7B2E-B801-47359071C9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2661" y="266511"/>
            <a:ext cx="469500" cy="4695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B8CF2A7-07D8-DB2A-A78C-C2B115183B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0286" y="6220765"/>
            <a:ext cx="461666" cy="4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0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AA109A-FFD3-9B58-0C2B-145E0AD7C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49" y="10160"/>
            <a:ext cx="11953421" cy="661899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A5F4F44C-C3EF-A06E-BEF5-C7C8721F8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42433" y="5937742"/>
            <a:ext cx="691417" cy="691417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099B058-E77E-D25E-745B-C340F9CD21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9935" y="616814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55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317455-C8A3-7A0B-6657-CEC18284BAFE}"/>
              </a:ext>
            </a:extLst>
          </p:cNvPr>
          <p:cNvSpPr/>
          <p:nvPr/>
        </p:nvSpPr>
        <p:spPr>
          <a:xfrm>
            <a:off x="0" y="-19664"/>
            <a:ext cx="12192000" cy="914399"/>
          </a:xfrm>
          <a:prstGeom prst="rect">
            <a:avLst/>
          </a:prstGeom>
          <a:solidFill>
            <a:srgbClr val="425259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        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Bahnschrift" panose="020B0502040204020203" pitchFamily="34" charset="0"/>
              </a:rPr>
              <a:t>React Hooks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2DACF40-A53C-C900-32D5-4A9639773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0673" y="5937742"/>
            <a:ext cx="691417" cy="691417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0C619B2-F4A3-762C-A44F-CE3A8F221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249" y="6081532"/>
            <a:ext cx="435015" cy="435015"/>
          </a:xfrm>
          <a:prstGeom prst="rect">
            <a:avLst/>
          </a:prstGeom>
        </p:spPr>
      </p:pic>
      <p:pic>
        <p:nvPicPr>
          <p:cNvPr id="4" name="Picture 3" descr="A blue atom on a hook&#10;&#10;Description automatically generated">
            <a:extLst>
              <a:ext uri="{FF2B5EF4-FFF2-40B4-BE49-F238E27FC236}">
                <a16:creationId xmlns:a16="http://schemas.microsoft.com/office/drawing/2014/main" id="{3DE37872-C093-CF9A-A469-D88ED75463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619" y="1136897"/>
            <a:ext cx="9346762" cy="478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6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e8e96a6-f450-4cc8-abca-16f2514dd959">
      <Terms xmlns="http://schemas.microsoft.com/office/infopath/2007/PartnerControls"/>
    </lcf76f155ced4ddcb4097134ff3c332f>
    <TaxCatchAll xmlns="6197795e-e75c-4adf-97c8-05dcd46755c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AEEC6628B1A4DAF2BD7FD37F885CD" ma:contentTypeVersion="11" ma:contentTypeDescription="Create a new document." ma:contentTypeScope="" ma:versionID="7542d073ee05542f6139d2b31fd77c6d">
  <xsd:schema xmlns:xsd="http://www.w3.org/2001/XMLSchema" xmlns:xs="http://www.w3.org/2001/XMLSchema" xmlns:p="http://schemas.microsoft.com/office/2006/metadata/properties" xmlns:ns2="0e8e96a6-f450-4cc8-abca-16f2514dd959" xmlns:ns3="6197795e-e75c-4adf-97c8-05dcd46755c0" targetNamespace="http://schemas.microsoft.com/office/2006/metadata/properties" ma:root="true" ma:fieldsID="24329e3671ff5dd04d88ff9a42f26252" ns2:_="" ns3:_="">
    <xsd:import namespace="0e8e96a6-f450-4cc8-abca-16f2514dd959"/>
    <xsd:import namespace="6197795e-e75c-4adf-97c8-05dcd46755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e96a6-f450-4cc8-abca-16f2514dd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97795e-e75c-4adf-97c8-05dcd46755c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7277b45-a713-46c6-acd9-2d9abfdecfe4}" ma:internalName="TaxCatchAll" ma:showField="CatchAllData" ma:web="6197795e-e75c-4adf-97c8-05dcd46755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0237870-7C8C-4C9D-95F4-BF5CC19F83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05F74-756F-45C4-8047-C0407F67C56C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c5e2b86c-530b-4fcb-9be4-e26415ea0320"/>
    <ds:schemaRef ds:uri="http://schemas.microsoft.com/office/infopath/2007/PartnerControls"/>
    <ds:schemaRef ds:uri="398d123f-589f-4eb4-8630-7513f7bc11e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FFC78F2-4763-42BB-B4B6-C7F94D4F2AC9}"/>
</file>

<file path=docProps/app.xml><?xml version="1.0" encoding="utf-8"?>
<Properties xmlns="http://schemas.openxmlformats.org/officeDocument/2006/extended-properties" xmlns:vt="http://schemas.openxmlformats.org/officeDocument/2006/docPropsVTypes">
  <TotalTime>9974</TotalTime>
  <Words>305</Words>
  <Application>Microsoft Office PowerPoint</Application>
  <PresentationFormat>Widescreen</PresentationFormat>
  <Paragraphs>109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Bahnschrift</vt:lpstr>
      <vt:lpstr>Bahnschrift SemiLight</vt:lpstr>
      <vt:lpstr>Berlin Sans FB</vt:lpstr>
      <vt:lpstr>Cavolini</vt:lpstr>
      <vt:lpstr>Wingdings</vt:lpstr>
      <vt:lpstr>Office Theme</vt:lpstr>
      <vt:lpstr>React JS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Binding and Closures</dc:title>
  <dc:creator>20912019100144</dc:creator>
  <cp:lastModifiedBy>Mahmoud Abdelaziz</cp:lastModifiedBy>
  <cp:revision>22</cp:revision>
  <dcterms:created xsi:type="dcterms:W3CDTF">2024-07-07T15:13:31Z</dcterms:created>
  <dcterms:modified xsi:type="dcterms:W3CDTF">2025-05-01T12:05:17Z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0x010100D6AAEEC6628B1A4DAF2BD7FD37F885CD</vt:lpwstr>
  </property>
</Properties>
</file>