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7" r:id="rId2"/>
    <p:sldId id="260" r:id="rId3"/>
    <p:sldId id="274" r:id="rId4"/>
    <p:sldId id="282" r:id="rId5"/>
    <p:sldId id="529" r:id="rId6"/>
    <p:sldId id="530" r:id="rId7"/>
    <p:sldId id="531" r:id="rId8"/>
    <p:sldId id="262" r:id="rId9"/>
    <p:sldId id="532" r:id="rId10"/>
    <p:sldId id="509" r:id="rId11"/>
    <p:sldId id="533" r:id="rId12"/>
    <p:sldId id="534" r:id="rId13"/>
    <p:sldId id="535" r:id="rId14"/>
    <p:sldId id="536" r:id="rId15"/>
    <p:sldId id="537" r:id="rId16"/>
    <p:sldId id="275" r:id="rId17"/>
    <p:sldId id="538" r:id="rId18"/>
    <p:sldId id="547" r:id="rId19"/>
    <p:sldId id="546" r:id="rId20"/>
    <p:sldId id="548" r:id="rId21"/>
    <p:sldId id="549" r:id="rId22"/>
    <p:sldId id="550" r:id="rId23"/>
    <p:sldId id="551" r:id="rId24"/>
    <p:sldId id="540" r:id="rId25"/>
    <p:sldId id="543" r:id="rId26"/>
    <p:sldId id="544" r:id="rId27"/>
    <p:sldId id="553" r:id="rId28"/>
    <p:sldId id="55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163272-CDFC-4E55-A450-BAF4E2A376E3}" type="datetimeFigureOut">
              <a:rPr lang="en-US" smtClean="0"/>
              <a:t>10/22/2025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C479E1-E211-4985-BB7A-E0204BF2E8BA}" type="slidenum">
              <a:rPr lang="en-US" smtClean="0"/>
              <a:t>‹#›</a:t>
            </a:fld>
            <a:endParaRPr lang="en-US"/>
          </a:p>
        </p:txBody>
      </p:sp>
    </p:spTree>
    <p:extLst>
      <p:ext uri="{BB962C8B-B14F-4D97-AF65-F5344CB8AC3E}">
        <p14:creationId xmlns:p14="http://schemas.microsoft.com/office/powerpoint/2010/main" val="32714317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1BA30AC7-F799-4000-ABAA-8C93C2606285}" type="slidenum">
              <a:rPr kumimoji="0" lang="en-US" sz="1200" b="0" i="0" u="none" strike="noStrike" kern="0" cap="none" spc="0" normalizeH="0" baseline="0" noProof="0" smtClean="0">
                <a:ln>
                  <a:noFill/>
                </a:ln>
                <a:solidFill>
                  <a:sysClr val="windowText" lastClr="000000"/>
                </a:solidFill>
                <a:effectLst/>
                <a:uLnTx/>
                <a:uFillTx/>
              </a:rPr>
              <a:pPr marL="0" marR="0" lvl="0" indent="0" algn="r" defTabSz="914400" eaLnBrk="1" fontAlgn="auto" latinLnBrk="0" hangingPunct="1">
                <a:lnSpc>
                  <a:spcPct val="100000"/>
                </a:lnSpc>
                <a:spcBef>
                  <a:spcPts val="0"/>
                </a:spcBef>
                <a:spcAft>
                  <a:spcPts val="0"/>
                </a:spcAft>
                <a:buClrTx/>
                <a:buSzTx/>
                <a:buFontTx/>
                <a:buNone/>
                <a:tabLst/>
                <a:defRPr/>
              </a:pPr>
              <a:t>2</a:t>
            </a:fld>
            <a:endParaRPr kumimoji="0" lang="en-US" sz="12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9301052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65873" y="157387"/>
            <a:ext cx="4457435" cy="472859"/>
          </a:xfrm>
          <a:prstGeom prst="rect">
            <a:avLst/>
          </a:prstGeom>
        </p:spPr>
        <p:txBody>
          <a:bodyPr wrap="square" lIns="0" tIns="0" rIns="0" bIns="0">
            <a:spAutoFit/>
          </a:bodyPr>
          <a:lstStyle>
            <a:lvl1pPr>
              <a:defRPr sz="3002" b="1" i="0">
                <a:solidFill>
                  <a:srgbClr val="FAFBFB"/>
                </a:solidFill>
                <a:latin typeface="Calibri"/>
                <a:cs typeface="Calibri"/>
              </a:defRPr>
            </a:lvl1pPr>
          </a:lstStyle>
          <a:p>
            <a:endParaRPr/>
          </a:p>
        </p:txBody>
      </p:sp>
      <p:sp>
        <p:nvSpPr>
          <p:cNvPr id="3" name="Holder 3"/>
          <p:cNvSpPr>
            <a:spLocks noGrp="1"/>
          </p:cNvSpPr>
          <p:nvPr>
            <p:ph type="subTitle" idx="4"/>
          </p:nvPr>
        </p:nvSpPr>
        <p:spPr>
          <a:xfrm>
            <a:off x="4024449" y="4139451"/>
            <a:ext cx="4092754" cy="1234516"/>
          </a:xfrm>
          <a:prstGeom prst="rect">
            <a:avLst/>
          </a:prstGeom>
        </p:spPr>
        <p:txBody>
          <a:bodyPr wrap="square" lIns="0" tIns="0" rIns="0" bIns="0">
            <a:spAutoFit/>
          </a:bodyPr>
          <a:lstStyle>
            <a:lvl1pPr>
              <a:defRPr sz="8004" b="0" i="0">
                <a:solidFill>
                  <a:srgbClr val="444444"/>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10/22/2025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453524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365873" y="178023"/>
            <a:ext cx="6704830" cy="461986"/>
          </a:xfrm>
        </p:spPr>
        <p:txBody>
          <a:bodyPr lIns="0" tIns="0" rIns="0" bIns="0"/>
          <a:lstStyle>
            <a:lvl1pPr>
              <a:defRPr sz="3002" b="1" i="0">
                <a:solidFill>
                  <a:srgbClr val="FAFBFB"/>
                </a:solidFill>
                <a:latin typeface="Calibri"/>
                <a:cs typeface="Calibri"/>
              </a:defRPr>
            </a:lvl1pPr>
          </a:lstStyle>
          <a:p>
            <a:endParaRPr/>
          </a:p>
        </p:txBody>
      </p:sp>
      <p:sp>
        <p:nvSpPr>
          <p:cNvPr id="3" name="Holder 3"/>
          <p:cNvSpPr>
            <a:spLocks noGrp="1"/>
          </p:cNvSpPr>
          <p:nvPr>
            <p:ph type="body" idx="1"/>
          </p:nvPr>
        </p:nvSpPr>
        <p:spPr>
          <a:xfrm>
            <a:off x="5756193" y="1796924"/>
            <a:ext cx="5755964" cy="200696"/>
          </a:xfrm>
        </p:spPr>
        <p:txBody>
          <a:bodyPr lIns="0" tIns="0" rIns="0" bIns="0"/>
          <a:lstStyle>
            <a:lvl1pPr>
              <a:defRPr sz="1304" b="0" i="0">
                <a:solidFill>
                  <a:srgbClr val="444444"/>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10/22/2025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4202585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365873" y="178023"/>
            <a:ext cx="6704830" cy="461986"/>
          </a:xfrm>
        </p:spPr>
        <p:txBody>
          <a:bodyPr lIns="0" tIns="0" rIns="0" bIns="0"/>
          <a:lstStyle>
            <a:lvl1pPr>
              <a:defRPr sz="3002" b="1" i="0">
                <a:solidFill>
                  <a:srgbClr val="FAFBFB"/>
                </a:solidFill>
                <a:latin typeface="Calibri"/>
                <a:cs typeface="Calibri"/>
              </a:defRPr>
            </a:lvl1pPr>
          </a:lstStyle>
          <a:p>
            <a:endParaRPr/>
          </a:p>
        </p:txBody>
      </p:sp>
      <p:sp>
        <p:nvSpPr>
          <p:cNvPr id="3" name="Holder 3"/>
          <p:cNvSpPr>
            <a:spLocks noGrp="1"/>
          </p:cNvSpPr>
          <p:nvPr>
            <p:ph sz="half" idx="2"/>
          </p:nvPr>
        </p:nvSpPr>
        <p:spPr>
          <a:xfrm>
            <a:off x="953545" y="2001466"/>
            <a:ext cx="4600689" cy="214674"/>
          </a:xfrm>
          <a:prstGeom prst="rect">
            <a:avLst/>
          </a:prstGeom>
        </p:spPr>
        <p:txBody>
          <a:bodyPr wrap="square" lIns="0" tIns="0" rIns="0" bIns="0">
            <a:spAutoFit/>
          </a:bodyPr>
          <a:lstStyle>
            <a:lvl1pPr>
              <a:defRPr sz="1395" b="0" i="0">
                <a:solidFill>
                  <a:srgbClr val="444444"/>
                </a:solidFill>
                <a:latin typeface="Arial"/>
                <a:cs typeface="Arial"/>
              </a:defRPr>
            </a:lvl1pPr>
          </a:lstStyle>
          <a:p>
            <a:endParaRPr/>
          </a:p>
        </p:txBody>
      </p:sp>
      <p:sp>
        <p:nvSpPr>
          <p:cNvPr id="4" name="Holder 4"/>
          <p:cNvSpPr>
            <a:spLocks noGrp="1"/>
          </p:cNvSpPr>
          <p:nvPr>
            <p:ph sz="half" idx="3"/>
          </p:nvPr>
        </p:nvSpPr>
        <p:spPr>
          <a:xfrm>
            <a:off x="6605181" y="1373205"/>
            <a:ext cx="4912999" cy="261290"/>
          </a:xfrm>
          <a:prstGeom prst="rect">
            <a:avLst/>
          </a:prstGeom>
        </p:spPr>
        <p:txBody>
          <a:bodyPr wrap="square" lIns="0" tIns="0" rIns="0" bIns="0">
            <a:spAutoFit/>
          </a:bodyPr>
          <a:lstStyle>
            <a:lvl1pPr>
              <a:defRPr sz="1698" b="1" i="0">
                <a:solidFill>
                  <a:srgbClr val="444444"/>
                </a:solidFill>
                <a:latin typeface="Arial"/>
                <a:cs typeface="Arial"/>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10/22/2025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069992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365873" y="178023"/>
            <a:ext cx="6704830" cy="461986"/>
          </a:xfrm>
        </p:spPr>
        <p:txBody>
          <a:bodyPr lIns="0" tIns="0" rIns="0" bIns="0"/>
          <a:lstStyle>
            <a:lvl1pPr>
              <a:defRPr sz="3002" b="1" i="0">
                <a:solidFill>
                  <a:srgbClr val="FAFBFB"/>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10/22/2025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895765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10/22/2025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49678440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7615"/>
          </a:xfrm>
          <a:custGeom>
            <a:avLst/>
            <a:gdLst/>
            <a:ahLst/>
            <a:cxnLst/>
            <a:rect l="l" t="t" r="r" b="b"/>
            <a:pathLst>
              <a:path w="20104100" h="11308715">
                <a:moveTo>
                  <a:pt x="20104099" y="0"/>
                </a:moveTo>
                <a:lnTo>
                  <a:pt x="0" y="0"/>
                </a:lnTo>
                <a:lnTo>
                  <a:pt x="0" y="11308556"/>
                </a:lnTo>
                <a:lnTo>
                  <a:pt x="20104099" y="11308556"/>
                </a:lnTo>
                <a:lnTo>
                  <a:pt x="20104099" y="0"/>
                </a:lnTo>
                <a:close/>
              </a:path>
            </a:pathLst>
          </a:custGeom>
          <a:solidFill>
            <a:srgbClr val="F7F7F7"/>
          </a:solidFill>
        </p:spPr>
        <p:txBody>
          <a:bodyPr wrap="square" lIns="0" tIns="0" rIns="0" bIns="0" rtlCol="0"/>
          <a:lstStyle/>
          <a:p>
            <a:endParaRPr sz="1092"/>
          </a:p>
        </p:txBody>
      </p:sp>
      <p:sp>
        <p:nvSpPr>
          <p:cNvPr id="2" name="Holder 2"/>
          <p:cNvSpPr>
            <a:spLocks noGrp="1"/>
          </p:cNvSpPr>
          <p:nvPr>
            <p:ph type="title"/>
          </p:nvPr>
        </p:nvSpPr>
        <p:spPr>
          <a:xfrm>
            <a:off x="365873" y="178023"/>
            <a:ext cx="6704830" cy="761747"/>
          </a:xfrm>
          <a:prstGeom prst="rect">
            <a:avLst/>
          </a:prstGeom>
        </p:spPr>
        <p:txBody>
          <a:bodyPr wrap="square" lIns="0" tIns="0" rIns="0" bIns="0">
            <a:spAutoFit/>
          </a:bodyPr>
          <a:lstStyle>
            <a:lvl1pPr>
              <a:defRPr sz="4950" b="1" i="0">
                <a:solidFill>
                  <a:srgbClr val="FAFBFB"/>
                </a:solidFill>
                <a:latin typeface="Calibri"/>
                <a:cs typeface="Calibri"/>
              </a:defRPr>
            </a:lvl1pPr>
          </a:lstStyle>
          <a:p>
            <a:endParaRPr/>
          </a:p>
        </p:txBody>
      </p:sp>
      <p:sp>
        <p:nvSpPr>
          <p:cNvPr id="3" name="Holder 3"/>
          <p:cNvSpPr>
            <a:spLocks noGrp="1"/>
          </p:cNvSpPr>
          <p:nvPr>
            <p:ph type="body" idx="1"/>
          </p:nvPr>
        </p:nvSpPr>
        <p:spPr>
          <a:xfrm>
            <a:off x="5756193" y="1796924"/>
            <a:ext cx="5755964" cy="330860"/>
          </a:xfrm>
          <a:prstGeom prst="rect">
            <a:avLst/>
          </a:prstGeom>
        </p:spPr>
        <p:txBody>
          <a:bodyPr wrap="square" lIns="0" tIns="0" rIns="0" bIns="0">
            <a:spAutoFit/>
          </a:bodyPr>
          <a:lstStyle>
            <a:lvl1pPr>
              <a:defRPr sz="2150" b="0" i="0">
                <a:solidFill>
                  <a:srgbClr val="444444"/>
                </a:solidFill>
                <a:latin typeface="Arial"/>
                <a:cs typeface="Arial"/>
              </a:defRPr>
            </a:lvl1pPr>
          </a:lstStyle>
          <a:p>
            <a:endParaRPr/>
          </a:p>
        </p:txBody>
      </p:sp>
      <p:sp>
        <p:nvSpPr>
          <p:cNvPr id="4" name="Holder 4"/>
          <p:cNvSpPr>
            <a:spLocks noGrp="1"/>
          </p:cNvSpPr>
          <p:nvPr>
            <p:ph type="ftr" sz="quarter" idx="5"/>
          </p:nvPr>
        </p:nvSpPr>
        <p:spPr>
          <a:xfrm>
            <a:off x="4145280" y="6377940"/>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10/22/2025</a:t>
            </a:fld>
            <a:endParaRPr lang="en-US"/>
          </a:p>
        </p:txBody>
      </p:sp>
      <p:sp>
        <p:nvSpPr>
          <p:cNvPr id="6" name="Holder 6"/>
          <p:cNvSpPr>
            <a:spLocks noGrp="1"/>
          </p:cNvSpPr>
          <p:nvPr>
            <p:ph type="sldNum" sz="quarter" idx="7"/>
          </p:nvPr>
        </p:nvSpPr>
        <p:spPr>
          <a:xfrm>
            <a:off x="8778241" y="6377940"/>
            <a:ext cx="280416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9867492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277246">
        <a:defRPr>
          <a:latin typeface="+mn-lt"/>
          <a:ea typeface="+mn-ea"/>
          <a:cs typeface="+mn-cs"/>
        </a:defRPr>
      </a:lvl2pPr>
      <a:lvl3pPr marL="554492">
        <a:defRPr>
          <a:latin typeface="+mn-lt"/>
          <a:ea typeface="+mn-ea"/>
          <a:cs typeface="+mn-cs"/>
        </a:defRPr>
      </a:lvl3pPr>
      <a:lvl4pPr marL="831738">
        <a:defRPr>
          <a:latin typeface="+mn-lt"/>
          <a:ea typeface="+mn-ea"/>
          <a:cs typeface="+mn-cs"/>
        </a:defRPr>
      </a:lvl4pPr>
      <a:lvl5pPr marL="1108984">
        <a:defRPr>
          <a:latin typeface="+mn-lt"/>
          <a:ea typeface="+mn-ea"/>
          <a:cs typeface="+mn-cs"/>
        </a:defRPr>
      </a:lvl5pPr>
      <a:lvl6pPr marL="1386230">
        <a:defRPr>
          <a:latin typeface="+mn-lt"/>
          <a:ea typeface="+mn-ea"/>
          <a:cs typeface="+mn-cs"/>
        </a:defRPr>
      </a:lvl6pPr>
      <a:lvl7pPr marL="1663476">
        <a:defRPr>
          <a:latin typeface="+mn-lt"/>
          <a:ea typeface="+mn-ea"/>
          <a:cs typeface="+mn-cs"/>
        </a:defRPr>
      </a:lvl7pPr>
      <a:lvl8pPr marL="1940723">
        <a:defRPr>
          <a:latin typeface="+mn-lt"/>
          <a:ea typeface="+mn-ea"/>
          <a:cs typeface="+mn-cs"/>
        </a:defRPr>
      </a:lvl8pPr>
      <a:lvl9pPr marL="2217969">
        <a:defRPr>
          <a:latin typeface="+mn-lt"/>
          <a:ea typeface="+mn-ea"/>
          <a:cs typeface="+mn-cs"/>
        </a:defRPr>
      </a:lvl9pPr>
    </p:bodyStyle>
    <p:otherStyle>
      <a:lvl1pPr marL="0">
        <a:defRPr>
          <a:latin typeface="+mn-lt"/>
          <a:ea typeface="+mn-ea"/>
          <a:cs typeface="+mn-cs"/>
        </a:defRPr>
      </a:lvl1pPr>
      <a:lvl2pPr marL="277246">
        <a:defRPr>
          <a:latin typeface="+mn-lt"/>
          <a:ea typeface="+mn-ea"/>
          <a:cs typeface="+mn-cs"/>
        </a:defRPr>
      </a:lvl2pPr>
      <a:lvl3pPr marL="554492">
        <a:defRPr>
          <a:latin typeface="+mn-lt"/>
          <a:ea typeface="+mn-ea"/>
          <a:cs typeface="+mn-cs"/>
        </a:defRPr>
      </a:lvl3pPr>
      <a:lvl4pPr marL="831738">
        <a:defRPr>
          <a:latin typeface="+mn-lt"/>
          <a:ea typeface="+mn-ea"/>
          <a:cs typeface="+mn-cs"/>
        </a:defRPr>
      </a:lvl4pPr>
      <a:lvl5pPr marL="1108984">
        <a:defRPr>
          <a:latin typeface="+mn-lt"/>
          <a:ea typeface="+mn-ea"/>
          <a:cs typeface="+mn-cs"/>
        </a:defRPr>
      </a:lvl5pPr>
      <a:lvl6pPr marL="1386230">
        <a:defRPr>
          <a:latin typeface="+mn-lt"/>
          <a:ea typeface="+mn-ea"/>
          <a:cs typeface="+mn-cs"/>
        </a:defRPr>
      </a:lvl6pPr>
      <a:lvl7pPr marL="1663476">
        <a:defRPr>
          <a:latin typeface="+mn-lt"/>
          <a:ea typeface="+mn-ea"/>
          <a:cs typeface="+mn-cs"/>
        </a:defRPr>
      </a:lvl7pPr>
      <a:lvl8pPr marL="1940723">
        <a:defRPr>
          <a:latin typeface="+mn-lt"/>
          <a:ea typeface="+mn-ea"/>
          <a:cs typeface="+mn-cs"/>
        </a:defRPr>
      </a:lvl8pPr>
      <a:lvl9pPr marL="2217969">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g"/><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953196" y="0"/>
            <a:ext cx="7238376" cy="685751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9" name="object 9"/>
          <p:cNvPicPr/>
          <p:nvPr/>
        </p:nvPicPr>
        <p:blipFill>
          <a:blip r:embed="rId3" cstate="print"/>
          <a:stretch>
            <a:fillRect/>
          </a:stretch>
        </p:blipFill>
        <p:spPr>
          <a:xfrm>
            <a:off x="7677128" y="6167224"/>
            <a:ext cx="253982" cy="253982"/>
          </a:xfrm>
          <a:prstGeom prst="rect">
            <a:avLst/>
          </a:prstGeom>
        </p:spPr>
      </p:pic>
      <p:grpSp>
        <p:nvGrpSpPr>
          <p:cNvPr id="12" name="object 12"/>
          <p:cNvGrpSpPr/>
          <p:nvPr/>
        </p:nvGrpSpPr>
        <p:grpSpPr>
          <a:xfrm rot="11257215">
            <a:off x="5897755" y="5563423"/>
            <a:ext cx="634586" cy="317678"/>
            <a:chOff x="4909132" y="1558300"/>
            <a:chExt cx="1046480" cy="523875"/>
          </a:xfrm>
        </p:grpSpPr>
        <p:sp>
          <p:nvSpPr>
            <p:cNvPr id="13" name="object 13"/>
            <p:cNvSpPr/>
            <p:nvPr/>
          </p:nvSpPr>
          <p:spPr>
            <a:xfrm>
              <a:off x="4977133" y="1660204"/>
              <a:ext cx="962660" cy="406400"/>
            </a:xfrm>
            <a:custGeom>
              <a:avLst/>
              <a:gdLst/>
              <a:ahLst/>
              <a:cxnLst/>
              <a:rect l="l" t="t" r="r" b="b"/>
              <a:pathLst>
                <a:path w="962660" h="406400">
                  <a:moveTo>
                    <a:pt x="962213" y="406163"/>
                  </a:moveTo>
                  <a:lnTo>
                    <a:pt x="903116" y="404020"/>
                  </a:lnTo>
                  <a:lnTo>
                    <a:pt x="845520" y="400380"/>
                  </a:lnTo>
                  <a:lnTo>
                    <a:pt x="789425" y="395242"/>
                  </a:lnTo>
                  <a:lnTo>
                    <a:pt x="734830" y="388606"/>
                  </a:lnTo>
                  <a:lnTo>
                    <a:pt x="681736" y="380473"/>
                  </a:lnTo>
                  <a:lnTo>
                    <a:pt x="630143" y="370842"/>
                  </a:lnTo>
                  <a:lnTo>
                    <a:pt x="580050" y="359714"/>
                  </a:lnTo>
                  <a:lnTo>
                    <a:pt x="531457" y="347088"/>
                  </a:lnTo>
                  <a:lnTo>
                    <a:pt x="484366" y="332965"/>
                  </a:lnTo>
                  <a:lnTo>
                    <a:pt x="438775" y="317344"/>
                  </a:lnTo>
                  <a:lnTo>
                    <a:pt x="394684" y="300226"/>
                  </a:lnTo>
                  <a:lnTo>
                    <a:pt x="352095" y="281610"/>
                  </a:lnTo>
                  <a:lnTo>
                    <a:pt x="311006" y="261496"/>
                  </a:lnTo>
                  <a:lnTo>
                    <a:pt x="271417" y="239885"/>
                  </a:lnTo>
                  <a:lnTo>
                    <a:pt x="233329" y="216777"/>
                  </a:lnTo>
                  <a:lnTo>
                    <a:pt x="196742" y="192171"/>
                  </a:lnTo>
                  <a:lnTo>
                    <a:pt x="161656" y="166067"/>
                  </a:lnTo>
                  <a:lnTo>
                    <a:pt x="128070" y="138466"/>
                  </a:lnTo>
                  <a:lnTo>
                    <a:pt x="95984" y="109367"/>
                  </a:lnTo>
                  <a:lnTo>
                    <a:pt x="65400" y="78771"/>
                  </a:lnTo>
                  <a:lnTo>
                    <a:pt x="36316" y="46678"/>
                  </a:lnTo>
                  <a:lnTo>
                    <a:pt x="8732" y="13086"/>
                  </a:lnTo>
                  <a:lnTo>
                    <a:pt x="0" y="0"/>
                  </a:lnTo>
                </a:path>
              </a:pathLst>
            </a:custGeom>
            <a:ln w="31412">
              <a:solidFill>
                <a:srgbClr val="E52C5D"/>
              </a:solidFill>
            </a:ln>
          </p:spPr>
          <p:txBody>
            <a:bodyPr wrap="square" lIns="0" tIns="0" rIns="0" bIns="0" rtlCol="0"/>
            <a:lstStyle/>
            <a:p>
              <a:pPr defTabSz="554492"/>
              <a:endParaRPr sz="1092" kern="0">
                <a:solidFill>
                  <a:sysClr val="windowText" lastClr="000000"/>
                </a:solidFill>
              </a:endParaRPr>
            </a:p>
          </p:txBody>
        </p:sp>
        <p:sp>
          <p:nvSpPr>
            <p:cNvPr id="14" name="object 14"/>
            <p:cNvSpPr/>
            <p:nvPr/>
          </p:nvSpPr>
          <p:spPr>
            <a:xfrm>
              <a:off x="4909132" y="1558300"/>
              <a:ext cx="134620" cy="153670"/>
            </a:xfrm>
            <a:custGeom>
              <a:avLst/>
              <a:gdLst/>
              <a:ahLst/>
              <a:cxnLst/>
              <a:rect l="l" t="t" r="r" b="b"/>
              <a:pathLst>
                <a:path w="134620" h="153669">
                  <a:moveTo>
                    <a:pt x="0" y="0"/>
                  </a:moveTo>
                  <a:lnTo>
                    <a:pt x="19235" y="153328"/>
                  </a:lnTo>
                  <a:lnTo>
                    <a:pt x="134203" y="76609"/>
                  </a:lnTo>
                  <a:lnTo>
                    <a:pt x="0" y="0"/>
                  </a:lnTo>
                  <a:close/>
                </a:path>
              </a:pathLst>
            </a:custGeom>
            <a:solidFill>
              <a:srgbClr val="E52C5D"/>
            </a:solidFill>
          </p:spPr>
          <p:txBody>
            <a:bodyPr wrap="square" lIns="0" tIns="0" rIns="0" bIns="0" rtlCol="0"/>
            <a:lstStyle/>
            <a:p>
              <a:pPr defTabSz="554492"/>
              <a:endParaRPr sz="1092" kern="0">
                <a:solidFill>
                  <a:sysClr val="windowText" lastClr="000000"/>
                </a:solidFill>
              </a:endParaRPr>
            </a:p>
          </p:txBody>
        </p:sp>
      </p:grpSp>
      <p:grpSp>
        <p:nvGrpSpPr>
          <p:cNvPr id="16" name="object 16"/>
          <p:cNvGrpSpPr/>
          <p:nvPr/>
        </p:nvGrpSpPr>
        <p:grpSpPr>
          <a:xfrm>
            <a:off x="7008238" y="5651891"/>
            <a:ext cx="598005" cy="480176"/>
            <a:chOff x="4299574" y="9269727"/>
            <a:chExt cx="986155" cy="791845"/>
          </a:xfrm>
        </p:grpSpPr>
        <p:sp>
          <p:nvSpPr>
            <p:cNvPr id="17" name="object 17"/>
            <p:cNvSpPr/>
            <p:nvPr/>
          </p:nvSpPr>
          <p:spPr>
            <a:xfrm>
              <a:off x="4359693" y="9285434"/>
              <a:ext cx="910590" cy="660400"/>
            </a:xfrm>
            <a:custGeom>
              <a:avLst/>
              <a:gdLst/>
              <a:ahLst/>
              <a:cxnLst/>
              <a:rect l="l" t="t" r="r" b="b"/>
              <a:pathLst>
                <a:path w="910589" h="660400">
                  <a:moveTo>
                    <a:pt x="910277" y="0"/>
                  </a:moveTo>
                  <a:lnTo>
                    <a:pt x="854187" y="9696"/>
                  </a:lnTo>
                  <a:lnTo>
                    <a:pt x="799695" y="20888"/>
                  </a:lnTo>
                  <a:lnTo>
                    <a:pt x="746802" y="33576"/>
                  </a:lnTo>
                  <a:lnTo>
                    <a:pt x="695506" y="47759"/>
                  </a:lnTo>
                  <a:lnTo>
                    <a:pt x="645808" y="63438"/>
                  </a:lnTo>
                  <a:lnTo>
                    <a:pt x="597708" y="80613"/>
                  </a:lnTo>
                  <a:lnTo>
                    <a:pt x="551207" y="99283"/>
                  </a:lnTo>
                  <a:lnTo>
                    <a:pt x="506303" y="119449"/>
                  </a:lnTo>
                  <a:lnTo>
                    <a:pt x="462997" y="141111"/>
                  </a:lnTo>
                  <a:lnTo>
                    <a:pt x="421289" y="164269"/>
                  </a:lnTo>
                  <a:lnTo>
                    <a:pt x="381179" y="188922"/>
                  </a:lnTo>
                  <a:lnTo>
                    <a:pt x="342667" y="215071"/>
                  </a:lnTo>
                  <a:lnTo>
                    <a:pt x="305753" y="242716"/>
                  </a:lnTo>
                  <a:lnTo>
                    <a:pt x="270437" y="271856"/>
                  </a:lnTo>
                  <a:lnTo>
                    <a:pt x="236720" y="302492"/>
                  </a:lnTo>
                  <a:lnTo>
                    <a:pt x="204600" y="334624"/>
                  </a:lnTo>
                  <a:lnTo>
                    <a:pt x="174078" y="368251"/>
                  </a:lnTo>
                  <a:lnTo>
                    <a:pt x="145154" y="403374"/>
                  </a:lnTo>
                  <a:lnTo>
                    <a:pt x="117828" y="439993"/>
                  </a:lnTo>
                  <a:lnTo>
                    <a:pt x="92100" y="478107"/>
                  </a:lnTo>
                  <a:lnTo>
                    <a:pt x="67970" y="517717"/>
                  </a:lnTo>
                  <a:lnTo>
                    <a:pt x="45438" y="558823"/>
                  </a:lnTo>
                  <a:lnTo>
                    <a:pt x="24503" y="601425"/>
                  </a:lnTo>
                  <a:lnTo>
                    <a:pt x="5167" y="645522"/>
                  </a:lnTo>
                  <a:lnTo>
                    <a:pt x="0" y="660387"/>
                  </a:lnTo>
                </a:path>
              </a:pathLst>
            </a:custGeom>
            <a:ln w="31412">
              <a:solidFill>
                <a:srgbClr val="E52C5D"/>
              </a:solidFill>
            </a:ln>
          </p:spPr>
          <p:txBody>
            <a:bodyPr wrap="square" lIns="0" tIns="0" rIns="0" bIns="0" rtlCol="0"/>
            <a:lstStyle/>
            <a:p>
              <a:pPr defTabSz="554492"/>
              <a:endParaRPr sz="1092" kern="0">
                <a:solidFill>
                  <a:sysClr val="windowText" lastClr="000000"/>
                </a:solidFill>
              </a:endParaRPr>
            </a:p>
          </p:txBody>
        </p:sp>
        <p:sp>
          <p:nvSpPr>
            <p:cNvPr id="18" name="object 18"/>
            <p:cNvSpPr/>
            <p:nvPr/>
          </p:nvSpPr>
          <p:spPr>
            <a:xfrm>
              <a:off x="4299574" y="9908293"/>
              <a:ext cx="130810" cy="153670"/>
            </a:xfrm>
            <a:custGeom>
              <a:avLst/>
              <a:gdLst/>
              <a:ahLst/>
              <a:cxnLst/>
              <a:rect l="l" t="t" r="r" b="b"/>
              <a:pathLst>
                <a:path w="130810" h="153670">
                  <a:moveTo>
                    <a:pt x="0" y="0"/>
                  </a:moveTo>
                  <a:lnTo>
                    <a:pt x="19890" y="153244"/>
                  </a:lnTo>
                  <a:lnTo>
                    <a:pt x="130552" y="45386"/>
                  </a:lnTo>
                  <a:lnTo>
                    <a:pt x="0" y="0"/>
                  </a:lnTo>
                  <a:close/>
                </a:path>
              </a:pathLst>
            </a:custGeom>
            <a:solidFill>
              <a:srgbClr val="E52C5D"/>
            </a:solidFill>
          </p:spPr>
          <p:txBody>
            <a:bodyPr wrap="square" lIns="0" tIns="0" rIns="0" bIns="0" rtlCol="0"/>
            <a:lstStyle/>
            <a:p>
              <a:pPr defTabSz="554492"/>
              <a:endParaRPr sz="1092" kern="0">
                <a:solidFill>
                  <a:sysClr val="windowText" lastClr="000000"/>
                </a:solidFill>
              </a:endParaRPr>
            </a:p>
          </p:txBody>
        </p:sp>
      </p:grpSp>
      <p:sp>
        <p:nvSpPr>
          <p:cNvPr id="19" name="TextBox 18">
            <a:extLst>
              <a:ext uri="{FF2B5EF4-FFF2-40B4-BE49-F238E27FC236}">
                <a16:creationId xmlns:a16="http://schemas.microsoft.com/office/drawing/2014/main" id="{0AB0E323-8E81-39A3-CB84-00178B746F60}"/>
              </a:ext>
            </a:extLst>
          </p:cNvPr>
          <p:cNvSpPr txBox="1"/>
          <p:nvPr/>
        </p:nvSpPr>
        <p:spPr>
          <a:xfrm>
            <a:off x="5367485" y="6096904"/>
            <a:ext cx="2753981" cy="390876"/>
          </a:xfrm>
          <a:prstGeom prst="rect">
            <a:avLst/>
          </a:prstGeom>
          <a:noFill/>
        </p:spPr>
        <p:txBody>
          <a:bodyPr wrap="square" rtlCol="0">
            <a:spAutoFit/>
          </a:bodyPr>
          <a:lstStyle/>
          <a:p>
            <a:pPr defTabSz="554492"/>
            <a:r>
              <a:rPr lang="en-US" sz="1940" b="1" kern="0" dirty="0">
                <a:solidFill>
                  <a:srgbClr val="FFFF00"/>
                </a:solidFill>
                <a:latin typeface="Ink Free" panose="03080402000500000000" pitchFamily="66" charset="0"/>
              </a:rPr>
              <a:t>Eng / Ryhab Farouq</a:t>
            </a:r>
          </a:p>
        </p:txBody>
      </p:sp>
      <p:sp>
        <p:nvSpPr>
          <p:cNvPr id="27" name="object 8">
            <a:extLst>
              <a:ext uri="{FF2B5EF4-FFF2-40B4-BE49-F238E27FC236}">
                <a16:creationId xmlns:a16="http://schemas.microsoft.com/office/drawing/2014/main" id="{DF70DBDC-A53C-3148-203A-0147F6172EB9}"/>
              </a:ext>
            </a:extLst>
          </p:cNvPr>
          <p:cNvSpPr txBox="1">
            <a:spLocks/>
          </p:cNvSpPr>
          <p:nvPr/>
        </p:nvSpPr>
        <p:spPr>
          <a:xfrm>
            <a:off x="387038" y="366760"/>
            <a:ext cx="5708962" cy="853859"/>
          </a:xfrm>
          <a:prstGeom prst="rect">
            <a:avLst/>
          </a:prstGeom>
        </p:spPr>
        <p:txBody>
          <a:bodyPr vert="horz" wrap="square" lIns="0" tIns="9242" rIns="0" bIns="0" rtlCol="0">
            <a:spAutoFit/>
          </a:bodyPr>
          <a:lstStyle>
            <a:lvl1pPr>
              <a:defRPr sz="4950" b="1" i="0">
                <a:solidFill>
                  <a:srgbClr val="FAFBFB"/>
                </a:solidFill>
                <a:latin typeface="Calibri"/>
                <a:ea typeface="+mj-ea"/>
                <a:cs typeface="Calibri"/>
              </a:defRPr>
            </a:lvl1pPr>
          </a:lstStyle>
          <a:p>
            <a:pPr marL="7701" defTabSz="554492">
              <a:spcBef>
                <a:spcPts val="73"/>
              </a:spcBef>
            </a:pPr>
            <a:r>
              <a:rPr lang="en-US" sz="5488" kern="0" spc="-45" dirty="0">
                <a:solidFill>
                  <a:schemeClr val="accent1">
                    <a:lumMod val="50000"/>
                  </a:schemeClr>
                </a:solidFill>
              </a:rPr>
              <a:t>Slides </a:t>
            </a:r>
            <a:r>
              <a:rPr lang="en-US" sz="5488" kern="0" spc="-15" dirty="0">
                <a:solidFill>
                  <a:schemeClr val="accent1">
                    <a:lumMod val="50000"/>
                  </a:schemeClr>
                </a:solidFill>
              </a:rPr>
              <a:t>for…</a:t>
            </a:r>
            <a:endParaRPr lang="en-US" sz="5488" kern="0" dirty="0">
              <a:solidFill>
                <a:schemeClr val="accent1">
                  <a:lumMod val="50000"/>
                </a:schemeClr>
              </a:solidFill>
            </a:endParaRPr>
          </a:p>
        </p:txBody>
      </p:sp>
      <p:pic>
        <p:nvPicPr>
          <p:cNvPr id="36" name="Picture 35">
            <a:extLst>
              <a:ext uri="{FF2B5EF4-FFF2-40B4-BE49-F238E27FC236}">
                <a16:creationId xmlns:a16="http://schemas.microsoft.com/office/drawing/2014/main" id="{0E2FE0F1-C32A-2168-6806-2118AF63F377}"/>
              </a:ext>
            </a:extLst>
          </p:cNvPr>
          <p:cNvPicPr>
            <a:picLocks noChangeAspect="1"/>
          </p:cNvPicPr>
          <p:nvPr/>
        </p:nvPicPr>
        <p:blipFill>
          <a:blip r:embed="rId4"/>
          <a:stretch>
            <a:fillRect/>
          </a:stretch>
        </p:blipFill>
        <p:spPr>
          <a:xfrm>
            <a:off x="5897196" y="2066675"/>
            <a:ext cx="5791154" cy="2338118"/>
          </a:xfrm>
          <a:prstGeom prst="rect">
            <a:avLst/>
          </a:prstGeom>
        </p:spPr>
      </p:pic>
      <p:pic>
        <p:nvPicPr>
          <p:cNvPr id="38" name="Picture 37">
            <a:extLst>
              <a:ext uri="{FF2B5EF4-FFF2-40B4-BE49-F238E27FC236}">
                <a16:creationId xmlns:a16="http://schemas.microsoft.com/office/drawing/2014/main" id="{E7250F33-E145-CB4F-BF85-3AA13452DE2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037" y="5311790"/>
            <a:ext cx="2754975" cy="144636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469C62-BEAB-1ECD-0827-CFEBB3E5F1A3}"/>
              </a:ext>
            </a:extLst>
          </p:cNvPr>
          <p:cNvSpPr txBox="1"/>
          <p:nvPr/>
        </p:nvSpPr>
        <p:spPr>
          <a:xfrm>
            <a:off x="258108" y="1214886"/>
            <a:ext cx="8942956" cy="1443408"/>
          </a:xfrm>
          <a:prstGeom prst="rect">
            <a:avLst/>
          </a:prstGeom>
          <a:noFill/>
        </p:spPr>
        <p:txBody>
          <a:bodyPr wrap="square" rtlCol="0">
            <a:spAutoFit/>
          </a:bodyPr>
          <a:lstStyle/>
          <a:p>
            <a:pPr marL="791210" marR="1532890" indent="-779145">
              <a:lnSpc>
                <a:spcPct val="124000"/>
              </a:lnSpc>
              <a:spcBef>
                <a:spcPts val="105"/>
              </a:spcBef>
              <a:tabLst>
                <a:tab pos="486409" algn="l"/>
              </a:tabLst>
            </a:pPr>
            <a:r>
              <a:rPr lang="en-US" sz="2400" spc="-5" dirty="0">
                <a:solidFill>
                  <a:schemeClr val="tx2">
                    <a:lumMod val="50000"/>
                  </a:schemeClr>
                </a:solidFill>
                <a:cs typeface="Calibri"/>
              </a:rPr>
              <a:t>         “Do one thing and do it well”</a:t>
            </a:r>
          </a:p>
          <a:p>
            <a:pPr marL="791210" marR="1532890" indent="-779145">
              <a:lnSpc>
                <a:spcPct val="124000"/>
              </a:lnSpc>
              <a:spcBef>
                <a:spcPts val="105"/>
              </a:spcBef>
              <a:tabLst>
                <a:tab pos="486409" algn="l"/>
              </a:tabLst>
            </a:pPr>
            <a:r>
              <a:rPr lang="en-US" sz="2400" spc="-5" dirty="0">
                <a:solidFill>
                  <a:schemeClr val="tx2">
                    <a:lumMod val="50000"/>
                  </a:schemeClr>
                </a:solidFill>
                <a:cs typeface="Calibri"/>
              </a:rPr>
              <a:t>          A class should have only one reason to change , meaning that a class should have only one job .</a:t>
            </a:r>
            <a:endParaRPr lang="en-US" sz="2400" kern="0" dirty="0">
              <a:solidFill>
                <a:schemeClr val="tx2">
                  <a:lumMod val="50000"/>
                </a:schemeClr>
              </a:solidFill>
              <a:cs typeface="Arial" panose="020B0604020202020204" pitchFamily="34" charset="0"/>
            </a:endParaRPr>
          </a:p>
        </p:txBody>
      </p:sp>
      <p:pic>
        <p:nvPicPr>
          <p:cNvPr id="5" name="object 2">
            <a:extLst>
              <a:ext uri="{FF2B5EF4-FFF2-40B4-BE49-F238E27FC236}">
                <a16:creationId xmlns:a16="http://schemas.microsoft.com/office/drawing/2014/main" id="{A288E5CA-72E3-71A4-0D31-9A656FF8D069}"/>
              </a:ext>
            </a:extLst>
          </p:cNvPr>
          <p:cNvPicPr/>
          <p:nvPr/>
        </p:nvPicPr>
        <p:blipFill>
          <a:blip r:embed="rId2" cstate="print"/>
          <a:stretch>
            <a:fillRect/>
          </a:stretch>
        </p:blipFill>
        <p:spPr>
          <a:xfrm>
            <a:off x="-1" y="-74141"/>
            <a:ext cx="12192001" cy="825442"/>
          </a:xfrm>
          <a:prstGeom prst="rect">
            <a:avLst/>
          </a:prstGeom>
        </p:spPr>
      </p:pic>
      <p:sp>
        <p:nvSpPr>
          <p:cNvPr id="6" name="object 3">
            <a:extLst>
              <a:ext uri="{FF2B5EF4-FFF2-40B4-BE49-F238E27FC236}">
                <a16:creationId xmlns:a16="http://schemas.microsoft.com/office/drawing/2014/main" id="{0AD16135-7C7F-C5C9-40E7-494BC22D2541}"/>
              </a:ext>
            </a:extLst>
          </p:cNvPr>
          <p:cNvSpPr txBox="1">
            <a:spLocks/>
          </p:cNvSpPr>
          <p:nvPr/>
        </p:nvSpPr>
        <p:spPr>
          <a:xfrm>
            <a:off x="366240" y="148250"/>
            <a:ext cx="7531827" cy="438275"/>
          </a:xfrm>
          <a:prstGeom prst="rect">
            <a:avLst/>
          </a:prstGeom>
        </p:spPr>
        <p:txBody>
          <a:bodyPr vert="horz" wrap="square" lIns="0" tIns="7316" rIns="0" bIns="0" rtlCol="0">
            <a:spAutoFit/>
          </a:bodyPr>
          <a:lstStyle>
            <a:lvl1pPr>
              <a:defRPr>
                <a:latin typeface="+mj-lt"/>
                <a:ea typeface="+mj-ea"/>
                <a:cs typeface="+mj-cs"/>
              </a:defRPr>
            </a:lvl1pPr>
          </a:lstStyle>
          <a:p>
            <a:pPr marL="7701" defTabSz="554492">
              <a:spcBef>
                <a:spcPts val="58"/>
              </a:spcBef>
              <a:tabLst>
                <a:tab pos="1760898" algn="l"/>
                <a:tab pos="3382787" algn="l"/>
                <a:tab pos="4284221" algn="l"/>
                <a:tab pos="5253428" algn="l"/>
                <a:tab pos="5968492" algn="l"/>
              </a:tabLst>
            </a:pPr>
            <a:r>
              <a:rPr lang="en-US" sz="2800" b="1" kern="0" dirty="0">
                <a:solidFill>
                  <a:prstClr val="white"/>
                </a:solidFill>
                <a:latin typeface="+mn-lt"/>
              </a:rPr>
              <a:t> Single Responsibility Principle</a:t>
            </a:r>
          </a:p>
        </p:txBody>
      </p:sp>
      <p:pic>
        <p:nvPicPr>
          <p:cNvPr id="2" name="Picture 1">
            <a:extLst>
              <a:ext uri="{FF2B5EF4-FFF2-40B4-BE49-F238E27FC236}">
                <a16:creationId xmlns:a16="http://schemas.microsoft.com/office/drawing/2014/main" id="{8180729E-345E-E31E-4C9F-35C8D734C3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1800" y="2940448"/>
            <a:ext cx="5410200" cy="3917551"/>
          </a:xfrm>
          <a:prstGeom prst="rect">
            <a:avLst/>
          </a:prstGeom>
        </p:spPr>
      </p:pic>
    </p:spTree>
    <p:extLst>
      <p:ext uri="{BB962C8B-B14F-4D97-AF65-F5344CB8AC3E}">
        <p14:creationId xmlns:p14="http://schemas.microsoft.com/office/powerpoint/2010/main" val="589659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469C62-BEAB-1ECD-0827-CFEBB3E5F1A3}"/>
              </a:ext>
            </a:extLst>
          </p:cNvPr>
          <p:cNvSpPr txBox="1"/>
          <p:nvPr/>
        </p:nvSpPr>
        <p:spPr>
          <a:xfrm>
            <a:off x="-1" y="1051025"/>
            <a:ext cx="12427975" cy="1903726"/>
          </a:xfrm>
          <a:prstGeom prst="rect">
            <a:avLst/>
          </a:prstGeom>
          <a:noFill/>
        </p:spPr>
        <p:txBody>
          <a:bodyPr wrap="square" rtlCol="0">
            <a:spAutoFit/>
          </a:bodyPr>
          <a:lstStyle/>
          <a:p>
            <a:pPr marL="791210" marR="1532890" indent="-779145">
              <a:lnSpc>
                <a:spcPct val="124000"/>
              </a:lnSpc>
              <a:spcBef>
                <a:spcPts val="105"/>
              </a:spcBef>
              <a:tabLst>
                <a:tab pos="486409" algn="l"/>
              </a:tabLst>
            </a:pPr>
            <a:r>
              <a:rPr lang="en-US" sz="2400" spc="-5" dirty="0">
                <a:solidFill>
                  <a:schemeClr val="tx2">
                    <a:lumMod val="50000"/>
                  </a:schemeClr>
                </a:solidFill>
                <a:cs typeface="Calibri"/>
              </a:rPr>
              <a:t>         “Software entities classes , modules , functions  should be opened for extension , but closed for modification” </a:t>
            </a:r>
          </a:p>
          <a:p>
            <a:pPr marL="791210" marR="1532890" indent="-779145">
              <a:lnSpc>
                <a:spcPct val="124000"/>
              </a:lnSpc>
              <a:spcBef>
                <a:spcPts val="105"/>
              </a:spcBef>
              <a:tabLst>
                <a:tab pos="486409" algn="l"/>
              </a:tabLst>
            </a:pPr>
            <a:r>
              <a:rPr lang="en-US" sz="2400" spc="-5" dirty="0">
                <a:solidFill>
                  <a:schemeClr val="tx2">
                    <a:lumMod val="50000"/>
                  </a:schemeClr>
                </a:solidFill>
                <a:cs typeface="Calibri"/>
              </a:rPr>
              <a:t>         Any new functionality should be done by adding new classes instead of changing existing one .</a:t>
            </a:r>
            <a:endParaRPr lang="en-US" sz="2400" kern="0" dirty="0">
              <a:solidFill>
                <a:schemeClr val="tx2">
                  <a:lumMod val="50000"/>
                </a:schemeClr>
              </a:solidFill>
              <a:cs typeface="Arial" panose="020B0604020202020204" pitchFamily="34" charset="0"/>
            </a:endParaRPr>
          </a:p>
        </p:txBody>
      </p:sp>
      <p:pic>
        <p:nvPicPr>
          <p:cNvPr id="5" name="object 2">
            <a:extLst>
              <a:ext uri="{FF2B5EF4-FFF2-40B4-BE49-F238E27FC236}">
                <a16:creationId xmlns:a16="http://schemas.microsoft.com/office/drawing/2014/main" id="{A288E5CA-72E3-71A4-0D31-9A656FF8D069}"/>
              </a:ext>
            </a:extLst>
          </p:cNvPr>
          <p:cNvPicPr/>
          <p:nvPr/>
        </p:nvPicPr>
        <p:blipFill>
          <a:blip r:embed="rId2" cstate="print"/>
          <a:stretch>
            <a:fillRect/>
          </a:stretch>
        </p:blipFill>
        <p:spPr>
          <a:xfrm>
            <a:off x="-1" y="-74141"/>
            <a:ext cx="12192001" cy="825442"/>
          </a:xfrm>
          <a:prstGeom prst="rect">
            <a:avLst/>
          </a:prstGeom>
        </p:spPr>
      </p:pic>
      <p:sp>
        <p:nvSpPr>
          <p:cNvPr id="6" name="object 3">
            <a:extLst>
              <a:ext uri="{FF2B5EF4-FFF2-40B4-BE49-F238E27FC236}">
                <a16:creationId xmlns:a16="http://schemas.microsoft.com/office/drawing/2014/main" id="{0AD16135-7C7F-C5C9-40E7-494BC22D2541}"/>
              </a:ext>
            </a:extLst>
          </p:cNvPr>
          <p:cNvSpPr txBox="1">
            <a:spLocks/>
          </p:cNvSpPr>
          <p:nvPr/>
        </p:nvSpPr>
        <p:spPr>
          <a:xfrm>
            <a:off x="366240" y="148250"/>
            <a:ext cx="7531827" cy="438275"/>
          </a:xfrm>
          <a:prstGeom prst="rect">
            <a:avLst/>
          </a:prstGeom>
        </p:spPr>
        <p:txBody>
          <a:bodyPr vert="horz" wrap="square" lIns="0" tIns="7316" rIns="0" bIns="0" rtlCol="0">
            <a:spAutoFit/>
          </a:bodyPr>
          <a:lstStyle>
            <a:lvl1pPr>
              <a:defRPr>
                <a:latin typeface="+mj-lt"/>
                <a:ea typeface="+mj-ea"/>
                <a:cs typeface="+mj-cs"/>
              </a:defRPr>
            </a:lvl1pPr>
          </a:lstStyle>
          <a:p>
            <a:pPr marL="7701" defTabSz="554492">
              <a:spcBef>
                <a:spcPts val="58"/>
              </a:spcBef>
              <a:tabLst>
                <a:tab pos="1760898" algn="l"/>
                <a:tab pos="3382787" algn="l"/>
                <a:tab pos="4284221" algn="l"/>
                <a:tab pos="5253428" algn="l"/>
                <a:tab pos="5968492" algn="l"/>
              </a:tabLst>
            </a:pPr>
            <a:r>
              <a:rPr lang="en-US" sz="2800" b="1" kern="0" dirty="0">
                <a:solidFill>
                  <a:prstClr val="white"/>
                </a:solidFill>
                <a:latin typeface="+mn-lt"/>
              </a:rPr>
              <a:t>Open/Closed Principle</a:t>
            </a:r>
          </a:p>
        </p:txBody>
      </p:sp>
      <p:pic>
        <p:nvPicPr>
          <p:cNvPr id="4" name="Picture 2" descr="https://miro.medium.com/max/700/1*0MtFBmm6L2WVM04qCJOZPQ.png">
            <a:extLst>
              <a:ext uri="{FF2B5EF4-FFF2-40B4-BE49-F238E27FC236}">
                <a16:creationId xmlns:a16="http://schemas.microsoft.com/office/drawing/2014/main" id="{B1C6B258-216A-AE91-2FDC-357B03D831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6064" y="2723536"/>
            <a:ext cx="6685935" cy="4134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5177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469C62-BEAB-1ECD-0827-CFEBB3E5F1A3}"/>
              </a:ext>
            </a:extLst>
          </p:cNvPr>
          <p:cNvSpPr txBox="1"/>
          <p:nvPr/>
        </p:nvSpPr>
        <p:spPr>
          <a:xfrm>
            <a:off x="-104466" y="1060857"/>
            <a:ext cx="6947719" cy="1890902"/>
          </a:xfrm>
          <a:prstGeom prst="rect">
            <a:avLst/>
          </a:prstGeom>
          <a:noFill/>
        </p:spPr>
        <p:txBody>
          <a:bodyPr wrap="square" rtlCol="0">
            <a:spAutoFit/>
          </a:bodyPr>
          <a:lstStyle/>
          <a:p>
            <a:pPr marL="791210" marR="1532890" indent="-779145">
              <a:lnSpc>
                <a:spcPct val="124000"/>
              </a:lnSpc>
              <a:spcBef>
                <a:spcPts val="105"/>
              </a:spcBef>
              <a:tabLst>
                <a:tab pos="486409" algn="l"/>
              </a:tabLst>
            </a:pPr>
            <a:r>
              <a:rPr lang="en-US" sz="2400" spc="-5" dirty="0">
                <a:solidFill>
                  <a:schemeClr val="tx2">
                    <a:lumMod val="50000"/>
                  </a:schemeClr>
                </a:solidFill>
                <a:cs typeface="Calibri"/>
              </a:rPr>
              <a:t>         “If you have class B inherits from class A then class A should be replaced by class B without any changes ” </a:t>
            </a:r>
            <a:endParaRPr lang="en-US" sz="2400" kern="0" dirty="0">
              <a:solidFill>
                <a:schemeClr val="tx2">
                  <a:lumMod val="50000"/>
                </a:schemeClr>
              </a:solidFill>
              <a:cs typeface="Arial" panose="020B0604020202020204" pitchFamily="34" charset="0"/>
            </a:endParaRPr>
          </a:p>
        </p:txBody>
      </p:sp>
      <p:pic>
        <p:nvPicPr>
          <p:cNvPr id="5" name="object 2">
            <a:extLst>
              <a:ext uri="{FF2B5EF4-FFF2-40B4-BE49-F238E27FC236}">
                <a16:creationId xmlns:a16="http://schemas.microsoft.com/office/drawing/2014/main" id="{A288E5CA-72E3-71A4-0D31-9A656FF8D069}"/>
              </a:ext>
            </a:extLst>
          </p:cNvPr>
          <p:cNvPicPr/>
          <p:nvPr/>
        </p:nvPicPr>
        <p:blipFill>
          <a:blip r:embed="rId2" cstate="print"/>
          <a:stretch>
            <a:fillRect/>
          </a:stretch>
        </p:blipFill>
        <p:spPr>
          <a:xfrm>
            <a:off x="-1" y="-74141"/>
            <a:ext cx="12192001" cy="825442"/>
          </a:xfrm>
          <a:prstGeom prst="rect">
            <a:avLst/>
          </a:prstGeom>
        </p:spPr>
      </p:pic>
      <p:sp>
        <p:nvSpPr>
          <p:cNvPr id="6" name="object 3">
            <a:extLst>
              <a:ext uri="{FF2B5EF4-FFF2-40B4-BE49-F238E27FC236}">
                <a16:creationId xmlns:a16="http://schemas.microsoft.com/office/drawing/2014/main" id="{0AD16135-7C7F-C5C9-40E7-494BC22D2541}"/>
              </a:ext>
            </a:extLst>
          </p:cNvPr>
          <p:cNvSpPr txBox="1">
            <a:spLocks/>
          </p:cNvSpPr>
          <p:nvPr/>
        </p:nvSpPr>
        <p:spPr>
          <a:xfrm>
            <a:off x="366240" y="148250"/>
            <a:ext cx="7531827" cy="438275"/>
          </a:xfrm>
          <a:prstGeom prst="rect">
            <a:avLst/>
          </a:prstGeom>
        </p:spPr>
        <p:txBody>
          <a:bodyPr vert="horz" wrap="square" lIns="0" tIns="7316" rIns="0" bIns="0" rtlCol="0">
            <a:spAutoFit/>
          </a:bodyPr>
          <a:lstStyle>
            <a:lvl1pPr>
              <a:defRPr>
                <a:latin typeface="+mj-lt"/>
                <a:ea typeface="+mj-ea"/>
                <a:cs typeface="+mj-cs"/>
              </a:defRPr>
            </a:lvl1pPr>
          </a:lstStyle>
          <a:p>
            <a:pPr marL="7701" defTabSz="554492">
              <a:spcBef>
                <a:spcPts val="58"/>
              </a:spcBef>
              <a:tabLst>
                <a:tab pos="1760898" algn="l"/>
                <a:tab pos="3382787" algn="l"/>
                <a:tab pos="4284221" algn="l"/>
                <a:tab pos="5253428" algn="l"/>
                <a:tab pos="5968492" algn="l"/>
              </a:tabLst>
            </a:pPr>
            <a:r>
              <a:rPr lang="en-US" sz="2800" b="1" kern="0" dirty="0">
                <a:solidFill>
                  <a:prstClr val="white"/>
                </a:solidFill>
                <a:latin typeface="+mn-lt"/>
              </a:rPr>
              <a:t> </a:t>
            </a:r>
            <a:r>
              <a:rPr lang="en-US" sz="2800" b="1" kern="0" dirty="0" err="1">
                <a:solidFill>
                  <a:prstClr val="white"/>
                </a:solidFill>
                <a:latin typeface="+mn-lt"/>
              </a:rPr>
              <a:t>Liskov</a:t>
            </a:r>
            <a:r>
              <a:rPr lang="en-US" sz="2800" b="1" kern="0" dirty="0">
                <a:solidFill>
                  <a:prstClr val="white"/>
                </a:solidFill>
                <a:latin typeface="+mn-lt"/>
              </a:rPr>
              <a:t> Substitution Principle</a:t>
            </a:r>
          </a:p>
        </p:txBody>
      </p:sp>
      <p:pic>
        <p:nvPicPr>
          <p:cNvPr id="2" name="Picture 2" descr="https://miro.medium.com/max/700/1*yKk2XKJaCLNlDxQMx1r55Q.png">
            <a:extLst>
              <a:ext uri="{FF2B5EF4-FFF2-40B4-BE49-F238E27FC236}">
                <a16:creationId xmlns:a16="http://schemas.microsoft.com/office/drawing/2014/main" id="{F38BFF75-6825-5D0F-239B-F91C36E1DA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4281" y="751300"/>
            <a:ext cx="6947719" cy="6106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4590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469C62-BEAB-1ECD-0827-CFEBB3E5F1A3}"/>
              </a:ext>
            </a:extLst>
          </p:cNvPr>
          <p:cNvSpPr txBox="1"/>
          <p:nvPr/>
        </p:nvSpPr>
        <p:spPr>
          <a:xfrm>
            <a:off x="-98326" y="1180170"/>
            <a:ext cx="6489292" cy="1903726"/>
          </a:xfrm>
          <a:prstGeom prst="rect">
            <a:avLst/>
          </a:prstGeom>
          <a:noFill/>
        </p:spPr>
        <p:txBody>
          <a:bodyPr wrap="square" rtlCol="0">
            <a:spAutoFit/>
          </a:bodyPr>
          <a:lstStyle/>
          <a:p>
            <a:pPr marL="791210" marR="1532890" indent="-779145">
              <a:lnSpc>
                <a:spcPct val="124000"/>
              </a:lnSpc>
              <a:spcBef>
                <a:spcPts val="105"/>
              </a:spcBef>
              <a:tabLst>
                <a:tab pos="486409" algn="l"/>
              </a:tabLst>
            </a:pPr>
            <a:r>
              <a:rPr lang="en-US" sz="2400" spc="-5" dirty="0">
                <a:solidFill>
                  <a:schemeClr val="tx2">
                    <a:lumMod val="50000"/>
                  </a:schemeClr>
                </a:solidFill>
                <a:cs typeface="Calibri"/>
              </a:rPr>
              <a:t>          “Clients should not be forced to depend on methods they don’t use” </a:t>
            </a:r>
          </a:p>
          <a:p>
            <a:pPr marL="791210" marR="1532890" indent="-779145">
              <a:lnSpc>
                <a:spcPct val="124000"/>
              </a:lnSpc>
              <a:spcBef>
                <a:spcPts val="105"/>
              </a:spcBef>
              <a:tabLst>
                <a:tab pos="486409" algn="l"/>
              </a:tabLst>
            </a:pPr>
            <a:r>
              <a:rPr lang="en-US" sz="2400" spc="-5" dirty="0">
                <a:solidFill>
                  <a:schemeClr val="tx2">
                    <a:lumMod val="50000"/>
                  </a:schemeClr>
                </a:solidFill>
                <a:cs typeface="Calibri"/>
              </a:rPr>
              <a:t>                      Avoid fat interface </a:t>
            </a:r>
          </a:p>
        </p:txBody>
      </p:sp>
      <p:pic>
        <p:nvPicPr>
          <p:cNvPr id="5" name="object 2">
            <a:extLst>
              <a:ext uri="{FF2B5EF4-FFF2-40B4-BE49-F238E27FC236}">
                <a16:creationId xmlns:a16="http://schemas.microsoft.com/office/drawing/2014/main" id="{A288E5CA-72E3-71A4-0D31-9A656FF8D069}"/>
              </a:ext>
            </a:extLst>
          </p:cNvPr>
          <p:cNvPicPr/>
          <p:nvPr/>
        </p:nvPicPr>
        <p:blipFill>
          <a:blip r:embed="rId2" cstate="print"/>
          <a:stretch>
            <a:fillRect/>
          </a:stretch>
        </p:blipFill>
        <p:spPr>
          <a:xfrm>
            <a:off x="-1" y="-74141"/>
            <a:ext cx="12192001" cy="825442"/>
          </a:xfrm>
          <a:prstGeom prst="rect">
            <a:avLst/>
          </a:prstGeom>
        </p:spPr>
      </p:pic>
      <p:sp>
        <p:nvSpPr>
          <p:cNvPr id="6" name="object 3">
            <a:extLst>
              <a:ext uri="{FF2B5EF4-FFF2-40B4-BE49-F238E27FC236}">
                <a16:creationId xmlns:a16="http://schemas.microsoft.com/office/drawing/2014/main" id="{0AD16135-7C7F-C5C9-40E7-494BC22D2541}"/>
              </a:ext>
            </a:extLst>
          </p:cNvPr>
          <p:cNvSpPr txBox="1">
            <a:spLocks/>
          </p:cNvSpPr>
          <p:nvPr/>
        </p:nvSpPr>
        <p:spPr>
          <a:xfrm>
            <a:off x="366240" y="148250"/>
            <a:ext cx="7531827" cy="438275"/>
          </a:xfrm>
          <a:prstGeom prst="rect">
            <a:avLst/>
          </a:prstGeom>
        </p:spPr>
        <p:txBody>
          <a:bodyPr vert="horz" wrap="square" lIns="0" tIns="7316" rIns="0" bIns="0" rtlCol="0">
            <a:spAutoFit/>
          </a:bodyPr>
          <a:lstStyle>
            <a:lvl1pPr>
              <a:defRPr>
                <a:latin typeface="+mj-lt"/>
                <a:ea typeface="+mj-ea"/>
                <a:cs typeface="+mj-cs"/>
              </a:defRPr>
            </a:lvl1pPr>
          </a:lstStyle>
          <a:p>
            <a:pPr marL="7701" defTabSz="554492">
              <a:spcBef>
                <a:spcPts val="58"/>
              </a:spcBef>
              <a:tabLst>
                <a:tab pos="1760898" algn="l"/>
                <a:tab pos="3382787" algn="l"/>
                <a:tab pos="4284221" algn="l"/>
                <a:tab pos="5253428" algn="l"/>
                <a:tab pos="5968492" algn="l"/>
              </a:tabLst>
            </a:pPr>
            <a:r>
              <a:rPr lang="en-US" sz="2800" b="1" kern="0" dirty="0">
                <a:solidFill>
                  <a:prstClr val="white"/>
                </a:solidFill>
                <a:latin typeface="+mn-lt"/>
              </a:rPr>
              <a:t> Interface Segregation Principle</a:t>
            </a:r>
          </a:p>
        </p:txBody>
      </p:sp>
      <p:pic>
        <p:nvPicPr>
          <p:cNvPr id="2" name="Picture 2" descr="https://miro.medium.com/max/700/1*2hmyR9L43Vm64MYxj4Y89w.png">
            <a:extLst>
              <a:ext uri="{FF2B5EF4-FFF2-40B4-BE49-F238E27FC236}">
                <a16:creationId xmlns:a16="http://schemas.microsoft.com/office/drawing/2014/main" id="{9086A02E-6EE8-0E90-0A14-28F8877EF9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5795" y="751300"/>
            <a:ext cx="7256206" cy="6106699"/>
          </a:xfrm>
          <a:prstGeom prst="rect">
            <a:avLst/>
          </a:prstGeom>
          <a:noFill/>
          <a:extLst>
            <a:ext uri="{909E8E84-426E-40DD-AFC4-6F175D3DCCD1}">
              <a14:hiddenFill xmlns:a14="http://schemas.microsoft.com/office/drawing/2010/main">
                <a:solidFill>
                  <a:srgbClr val="FFFFFF"/>
                </a:solidFill>
              </a14:hiddenFill>
            </a:ext>
          </a:extLst>
        </p:spPr>
      </p:pic>
      <p:pic>
        <p:nvPicPr>
          <p:cNvPr id="4" name="object 8">
            <a:extLst>
              <a:ext uri="{FF2B5EF4-FFF2-40B4-BE49-F238E27FC236}">
                <a16:creationId xmlns:a16="http://schemas.microsoft.com/office/drawing/2014/main" id="{1808F2FA-1DF9-9931-039D-498C99204788}"/>
              </a:ext>
            </a:extLst>
          </p:cNvPr>
          <p:cNvPicPr/>
          <p:nvPr/>
        </p:nvPicPr>
        <p:blipFill>
          <a:blip r:embed="rId4" cstate="print"/>
          <a:stretch>
            <a:fillRect/>
          </a:stretch>
        </p:blipFill>
        <p:spPr>
          <a:xfrm>
            <a:off x="1060602" y="2743941"/>
            <a:ext cx="215885" cy="215885"/>
          </a:xfrm>
          <a:prstGeom prst="rect">
            <a:avLst/>
          </a:prstGeom>
        </p:spPr>
      </p:pic>
    </p:spTree>
    <p:extLst>
      <p:ext uri="{BB962C8B-B14F-4D97-AF65-F5344CB8AC3E}">
        <p14:creationId xmlns:p14="http://schemas.microsoft.com/office/powerpoint/2010/main" val="2750137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469C62-BEAB-1ECD-0827-CFEBB3E5F1A3}"/>
              </a:ext>
            </a:extLst>
          </p:cNvPr>
          <p:cNvSpPr txBox="1"/>
          <p:nvPr/>
        </p:nvSpPr>
        <p:spPr>
          <a:xfrm>
            <a:off x="0" y="1051025"/>
            <a:ext cx="6351640" cy="1890902"/>
          </a:xfrm>
          <a:prstGeom prst="rect">
            <a:avLst/>
          </a:prstGeom>
          <a:noFill/>
        </p:spPr>
        <p:txBody>
          <a:bodyPr wrap="square" rtlCol="0">
            <a:spAutoFit/>
          </a:bodyPr>
          <a:lstStyle/>
          <a:p>
            <a:pPr marL="791210" marR="1532890" indent="-779145">
              <a:lnSpc>
                <a:spcPct val="124000"/>
              </a:lnSpc>
              <a:spcBef>
                <a:spcPts val="105"/>
              </a:spcBef>
              <a:tabLst>
                <a:tab pos="486409" algn="l"/>
              </a:tabLst>
            </a:pPr>
            <a:r>
              <a:rPr lang="en-US" sz="2400" spc="-5" dirty="0">
                <a:solidFill>
                  <a:schemeClr val="tx2">
                    <a:lumMod val="50000"/>
                  </a:schemeClr>
                </a:solidFill>
                <a:cs typeface="Calibri"/>
              </a:rPr>
              <a:t>        “High level module should not depend upon low level modules , both should depend upon abstractions ” </a:t>
            </a:r>
            <a:endParaRPr lang="en-US" sz="2400" kern="0" dirty="0">
              <a:solidFill>
                <a:schemeClr val="tx2">
                  <a:lumMod val="50000"/>
                </a:schemeClr>
              </a:solidFill>
              <a:cs typeface="Arial" panose="020B0604020202020204" pitchFamily="34" charset="0"/>
            </a:endParaRPr>
          </a:p>
        </p:txBody>
      </p:sp>
      <p:pic>
        <p:nvPicPr>
          <p:cNvPr id="5" name="object 2">
            <a:extLst>
              <a:ext uri="{FF2B5EF4-FFF2-40B4-BE49-F238E27FC236}">
                <a16:creationId xmlns:a16="http://schemas.microsoft.com/office/drawing/2014/main" id="{A288E5CA-72E3-71A4-0D31-9A656FF8D069}"/>
              </a:ext>
            </a:extLst>
          </p:cNvPr>
          <p:cNvPicPr/>
          <p:nvPr/>
        </p:nvPicPr>
        <p:blipFill>
          <a:blip r:embed="rId2" cstate="print"/>
          <a:stretch>
            <a:fillRect/>
          </a:stretch>
        </p:blipFill>
        <p:spPr>
          <a:xfrm>
            <a:off x="-1" y="-74141"/>
            <a:ext cx="12192001" cy="825442"/>
          </a:xfrm>
          <a:prstGeom prst="rect">
            <a:avLst/>
          </a:prstGeom>
        </p:spPr>
      </p:pic>
      <p:sp>
        <p:nvSpPr>
          <p:cNvPr id="6" name="object 3">
            <a:extLst>
              <a:ext uri="{FF2B5EF4-FFF2-40B4-BE49-F238E27FC236}">
                <a16:creationId xmlns:a16="http://schemas.microsoft.com/office/drawing/2014/main" id="{0AD16135-7C7F-C5C9-40E7-494BC22D2541}"/>
              </a:ext>
            </a:extLst>
          </p:cNvPr>
          <p:cNvSpPr txBox="1">
            <a:spLocks/>
          </p:cNvSpPr>
          <p:nvPr/>
        </p:nvSpPr>
        <p:spPr>
          <a:xfrm>
            <a:off x="366240" y="148250"/>
            <a:ext cx="7531827" cy="438275"/>
          </a:xfrm>
          <a:prstGeom prst="rect">
            <a:avLst/>
          </a:prstGeom>
        </p:spPr>
        <p:txBody>
          <a:bodyPr vert="horz" wrap="square" lIns="0" tIns="7316" rIns="0" bIns="0" rtlCol="0">
            <a:spAutoFit/>
          </a:bodyPr>
          <a:lstStyle>
            <a:lvl1pPr>
              <a:defRPr>
                <a:latin typeface="+mj-lt"/>
                <a:ea typeface="+mj-ea"/>
                <a:cs typeface="+mj-cs"/>
              </a:defRPr>
            </a:lvl1pPr>
          </a:lstStyle>
          <a:p>
            <a:pPr marL="7701" defTabSz="554492">
              <a:spcBef>
                <a:spcPts val="58"/>
              </a:spcBef>
              <a:tabLst>
                <a:tab pos="1760898" algn="l"/>
                <a:tab pos="3382787" algn="l"/>
                <a:tab pos="4284221" algn="l"/>
                <a:tab pos="5253428" algn="l"/>
                <a:tab pos="5968492" algn="l"/>
              </a:tabLst>
            </a:pPr>
            <a:r>
              <a:rPr lang="en-US" sz="2800" b="1" kern="0" dirty="0">
                <a:solidFill>
                  <a:prstClr val="white"/>
                </a:solidFill>
                <a:latin typeface="+mn-lt"/>
              </a:rPr>
              <a:t> Dependency Inversion Principle</a:t>
            </a:r>
          </a:p>
        </p:txBody>
      </p:sp>
      <p:pic>
        <p:nvPicPr>
          <p:cNvPr id="2" name="Picture 2" descr="https://miro.medium.com/max/700/1*Qk8tDmjQlyvwKxNTfXIo0Q.png">
            <a:extLst>
              <a:ext uri="{FF2B5EF4-FFF2-40B4-BE49-F238E27FC236}">
                <a16:creationId xmlns:a16="http://schemas.microsoft.com/office/drawing/2014/main" id="{179E551A-ED55-40A9-E40B-60BF74FD0C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0761" y="751300"/>
            <a:ext cx="6961239" cy="6106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3811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28" y="0"/>
            <a:ext cx="12191144" cy="825442"/>
          </a:xfrm>
          <a:prstGeom prst="rect">
            <a:avLst/>
          </a:prstGeom>
        </p:spPr>
      </p:pic>
      <p:sp>
        <p:nvSpPr>
          <p:cNvPr id="3" name="object 3"/>
          <p:cNvSpPr txBox="1">
            <a:spLocks noGrp="1"/>
          </p:cNvSpPr>
          <p:nvPr>
            <p:ph type="title"/>
          </p:nvPr>
        </p:nvSpPr>
        <p:spPr>
          <a:xfrm>
            <a:off x="366275" y="157387"/>
            <a:ext cx="9776208" cy="561385"/>
          </a:xfrm>
          <a:prstGeom prst="rect">
            <a:avLst/>
          </a:prstGeom>
        </p:spPr>
        <p:txBody>
          <a:bodyPr vert="horz" wrap="square" lIns="0" tIns="7316" rIns="0" bIns="0" rtlCol="0">
            <a:spAutoFit/>
          </a:bodyPr>
          <a:lstStyle/>
          <a:p>
            <a:pPr marL="7701">
              <a:spcBef>
                <a:spcPts val="58"/>
              </a:spcBef>
              <a:tabLst>
                <a:tab pos="947257" algn="l"/>
                <a:tab pos="1315764" algn="l"/>
              </a:tabLst>
            </a:pPr>
            <a:r>
              <a:rPr lang="en-US" sz="3600" dirty="0">
                <a:latin typeface="Arial" panose="020B0604020202020204" pitchFamily="34" charset="0"/>
                <a:cs typeface="Arial" panose="020B0604020202020204" pitchFamily="34" charset="0"/>
              </a:rPr>
              <a:t>Design Patterns</a:t>
            </a:r>
            <a:endParaRPr sz="3600" dirty="0">
              <a:latin typeface="Arial" panose="020B0604020202020204" pitchFamily="34" charset="0"/>
              <a:cs typeface="Arial" panose="020B0604020202020204" pitchFamily="34" charset="0"/>
            </a:endParaRPr>
          </a:p>
        </p:txBody>
      </p:sp>
      <p:sp>
        <p:nvSpPr>
          <p:cNvPr id="4" name="object 4"/>
          <p:cNvSpPr/>
          <p:nvPr/>
        </p:nvSpPr>
        <p:spPr>
          <a:xfrm>
            <a:off x="960305" y="1817589"/>
            <a:ext cx="10196051" cy="3836350"/>
          </a:xfrm>
          <a:custGeom>
            <a:avLst/>
            <a:gdLst/>
            <a:ahLst/>
            <a:cxnLst/>
            <a:rect l="l" t="t" r="r" b="b"/>
            <a:pathLst>
              <a:path w="9982200" h="4683125">
                <a:moveTo>
                  <a:pt x="9981892" y="0"/>
                </a:moveTo>
                <a:lnTo>
                  <a:pt x="0" y="0"/>
                </a:lnTo>
                <a:lnTo>
                  <a:pt x="0" y="4682824"/>
                </a:lnTo>
                <a:lnTo>
                  <a:pt x="9981892" y="4682824"/>
                </a:lnTo>
                <a:lnTo>
                  <a:pt x="9981892" y="0"/>
                </a:lnTo>
                <a:close/>
              </a:path>
            </a:pathLst>
          </a:custGeom>
          <a:solidFill>
            <a:srgbClr val="E7E7E7"/>
          </a:solidFill>
        </p:spPr>
        <p:txBody>
          <a:bodyPr wrap="square" lIns="0" tIns="0" rIns="0" bIns="0" rtlCol="0"/>
          <a:lstStyle/>
          <a:p>
            <a:pPr defTabSz="554492"/>
            <a:endParaRPr sz="1092" kern="0" dirty="0">
              <a:solidFill>
                <a:sysClr val="windowText" lastClr="000000"/>
              </a:solidFill>
            </a:endParaRPr>
          </a:p>
        </p:txBody>
      </p:sp>
      <p:sp>
        <p:nvSpPr>
          <p:cNvPr id="5" name="object 5"/>
          <p:cNvSpPr txBox="1"/>
          <p:nvPr/>
        </p:nvSpPr>
        <p:spPr>
          <a:xfrm>
            <a:off x="1599798" y="2223771"/>
            <a:ext cx="9086145" cy="3023987"/>
          </a:xfrm>
          <a:prstGeom prst="rect">
            <a:avLst/>
          </a:prstGeom>
        </p:spPr>
        <p:txBody>
          <a:bodyPr vert="horz" wrap="square" lIns="0" tIns="7701"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chemeClr val="tx2">
                    <a:lumMod val="75000"/>
                  </a:schemeClr>
                </a:solidFill>
                <a:effectLst/>
                <a:uLnTx/>
                <a:uFillTx/>
                <a:latin typeface="Calibri"/>
                <a:ea typeface="+mn-ea"/>
                <a:cs typeface="+mn-cs"/>
              </a:rPr>
              <a:t>✘</a:t>
            </a:r>
            <a:r>
              <a:rPr kumimoji="0" lang="en-US" sz="2800" b="0" i="0" u="none" strike="noStrike" kern="1200" cap="none" spc="0" normalizeH="0" baseline="0" noProof="0" dirty="0">
                <a:ln>
                  <a:noFill/>
                </a:ln>
                <a:solidFill>
                  <a:schemeClr val="accent1"/>
                </a:solidFill>
                <a:effectLst/>
                <a:uLnTx/>
                <a:uFillTx/>
                <a:latin typeface="Calibri"/>
                <a:ea typeface="+mn-ea"/>
                <a:cs typeface="+mn-cs"/>
              </a:rPr>
              <a:t>   </a:t>
            </a:r>
            <a:r>
              <a:rPr kumimoji="0" lang="en-US" sz="2800" b="1" i="0" u="none" strike="noStrike" kern="1200" cap="none" spc="0" normalizeH="0" baseline="0" noProof="0" dirty="0">
                <a:ln>
                  <a:noFill/>
                </a:ln>
                <a:solidFill>
                  <a:schemeClr val="accent1">
                    <a:lumMod val="50000"/>
                  </a:schemeClr>
                </a:solidFill>
                <a:effectLst/>
                <a:uLnTx/>
                <a:uFillTx/>
                <a:latin typeface="Calibri"/>
                <a:ea typeface="+mn-ea"/>
                <a:cs typeface="+mn-cs"/>
              </a:rPr>
              <a:t>Design Pattern </a:t>
            </a:r>
            <a:r>
              <a:rPr kumimoji="0" lang="en-US" sz="2800" b="0" i="0" u="none" strike="noStrike" kern="1200" cap="none" spc="0" normalizeH="0" baseline="0" noProof="0" dirty="0">
                <a:ln>
                  <a:noFill/>
                </a:ln>
                <a:solidFill>
                  <a:schemeClr val="accent1">
                    <a:lumMod val="50000"/>
                  </a:schemeClr>
                </a:solidFill>
                <a:effectLst/>
                <a:uLnTx/>
                <a:uFillTx/>
                <a:latin typeface="Calibri"/>
                <a:ea typeface="+mn-ea"/>
                <a:cs typeface="+mn-cs"/>
              </a:rPr>
              <a:t>is not code. It is in fact an approach or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chemeClr val="accent1">
                    <a:lumMod val="50000"/>
                  </a:schemeClr>
                </a:solidFill>
                <a:effectLst/>
                <a:uLnTx/>
                <a:uFillTx/>
                <a:latin typeface="Calibri"/>
                <a:ea typeface="+mn-ea"/>
                <a:cs typeface="+mn-cs"/>
              </a:rPr>
              <a:t> a model that can be used to solve a problem.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chemeClr val="tx2">
                    <a:lumMod val="75000"/>
                  </a:schemeClr>
                </a:solidFill>
                <a:effectLst/>
                <a:uLnTx/>
                <a:uFillTx/>
                <a:latin typeface="Calibri"/>
                <a:ea typeface="+mn-ea"/>
                <a:cs typeface="+mn-cs"/>
              </a:rPr>
              <a:t>✘</a:t>
            </a:r>
            <a:r>
              <a:rPr kumimoji="0" lang="en-US" sz="2800" b="0" i="0" u="none" strike="noStrike" kern="1200" cap="none" spc="0" normalizeH="0" baseline="0" noProof="0" dirty="0">
                <a:ln>
                  <a:noFill/>
                </a:ln>
                <a:solidFill>
                  <a:schemeClr val="accent1"/>
                </a:solidFill>
                <a:effectLst/>
                <a:uLnTx/>
                <a:uFillTx/>
                <a:latin typeface="Calibri"/>
                <a:ea typeface="+mn-ea"/>
                <a:cs typeface="+mn-cs"/>
              </a:rPr>
              <a:t>   </a:t>
            </a:r>
            <a:r>
              <a:rPr kumimoji="0" lang="en-US" sz="2800" b="1" i="0" u="none" strike="noStrike" kern="1200" cap="none" spc="0" normalizeH="0" baseline="0" noProof="0" dirty="0">
                <a:ln>
                  <a:noFill/>
                </a:ln>
                <a:solidFill>
                  <a:schemeClr val="accent1">
                    <a:lumMod val="50000"/>
                  </a:schemeClr>
                </a:solidFill>
                <a:effectLst/>
                <a:uLnTx/>
                <a:uFillTx/>
                <a:latin typeface="Calibri"/>
                <a:ea typeface="+mn-ea"/>
                <a:cs typeface="+mn-cs"/>
              </a:rPr>
              <a:t>Design Patterns </a:t>
            </a:r>
            <a:r>
              <a:rPr kumimoji="0" lang="en-US" sz="2800" b="0" i="0" u="none" strike="noStrike" kern="1200" cap="none" spc="0" normalizeH="0" baseline="0" noProof="0" dirty="0">
                <a:ln>
                  <a:noFill/>
                </a:ln>
                <a:solidFill>
                  <a:schemeClr val="accent1">
                    <a:lumMod val="50000"/>
                  </a:schemeClr>
                </a:solidFill>
                <a:effectLst/>
                <a:uLnTx/>
                <a:uFillTx/>
                <a:latin typeface="Calibri"/>
                <a:ea typeface="+mn-ea"/>
                <a:cs typeface="+mn-cs"/>
              </a:rPr>
              <a:t>are about design and interaction of</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chemeClr val="accent1">
                    <a:lumMod val="50000"/>
                  </a:schemeClr>
                </a:solidFill>
                <a:effectLst/>
                <a:uLnTx/>
                <a:uFillTx/>
                <a:latin typeface="Calibri"/>
                <a:ea typeface="+mn-ea"/>
                <a:cs typeface="+mn-cs"/>
              </a:rPr>
              <a:t>objects and they provide reusable solutions for solving common  design problems.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chemeClr val="tx2">
                    <a:lumMod val="75000"/>
                  </a:schemeClr>
                </a:solidFill>
                <a:effectLst/>
                <a:uLnTx/>
                <a:uFillTx/>
                <a:latin typeface="Calibri"/>
                <a:ea typeface="+mn-ea"/>
                <a:cs typeface="+mn-cs"/>
              </a:rPr>
              <a:t>✘</a:t>
            </a:r>
            <a:r>
              <a:rPr kumimoji="0" lang="en-US" sz="2800" b="0" i="0" u="none" strike="noStrike" kern="1200" cap="none" spc="0" normalizeH="0" baseline="0" noProof="0" dirty="0">
                <a:ln>
                  <a:noFill/>
                </a:ln>
                <a:solidFill>
                  <a:schemeClr val="accent1"/>
                </a:solidFill>
                <a:effectLst/>
                <a:uLnTx/>
                <a:uFillTx/>
                <a:latin typeface="Calibri"/>
                <a:ea typeface="+mn-ea"/>
                <a:cs typeface="+mn-cs"/>
              </a:rPr>
              <a:t>   </a:t>
            </a:r>
            <a:r>
              <a:rPr kumimoji="0" lang="en-US" sz="2800" b="1" i="0" u="none" strike="noStrike" kern="1200" cap="none" spc="0" normalizeH="0" baseline="0" noProof="0" dirty="0">
                <a:ln>
                  <a:noFill/>
                </a:ln>
                <a:solidFill>
                  <a:schemeClr val="accent1">
                    <a:lumMod val="50000"/>
                  </a:schemeClr>
                </a:solidFill>
                <a:effectLst/>
                <a:uLnTx/>
                <a:uFillTx/>
                <a:latin typeface="Calibri"/>
                <a:ea typeface="+mn-ea"/>
                <a:cs typeface="+mn-cs"/>
              </a:rPr>
              <a:t>Design pattern </a:t>
            </a:r>
            <a:r>
              <a:rPr kumimoji="0" lang="en-US" sz="2800" b="0" i="0" u="none" strike="noStrike" kern="1200" cap="none" spc="0" normalizeH="0" baseline="0" noProof="0" dirty="0">
                <a:ln>
                  <a:noFill/>
                </a:ln>
                <a:solidFill>
                  <a:schemeClr val="accent1">
                    <a:lumMod val="50000"/>
                  </a:schemeClr>
                </a:solidFill>
                <a:effectLst/>
                <a:uLnTx/>
                <a:uFillTx/>
                <a:latin typeface="Calibri"/>
                <a:ea typeface="+mn-ea"/>
                <a:cs typeface="+mn-cs"/>
              </a:rPr>
              <a:t>consists of various co-operating objects  (classes, relationships, </a:t>
            </a:r>
            <a:r>
              <a:rPr kumimoji="0" lang="en-US" sz="2800" b="0" i="0" u="none" strike="noStrike" kern="1200" cap="none" spc="0" normalizeH="0" baseline="0" noProof="0" dirty="0" err="1">
                <a:ln>
                  <a:noFill/>
                </a:ln>
                <a:solidFill>
                  <a:schemeClr val="accent1">
                    <a:lumMod val="50000"/>
                  </a:schemeClr>
                </a:solidFill>
                <a:effectLst/>
                <a:uLnTx/>
                <a:uFillTx/>
                <a:latin typeface="Calibri"/>
                <a:ea typeface="+mn-ea"/>
                <a:cs typeface="+mn-cs"/>
              </a:rPr>
              <a:t>etc</a:t>
            </a:r>
            <a:r>
              <a:rPr kumimoji="0" lang="en-US" sz="2800" b="0" i="0" u="none" strike="noStrike" kern="1200" cap="none" spc="0" normalizeH="0" baseline="0" noProof="0" dirty="0">
                <a:ln>
                  <a:noFill/>
                </a:ln>
                <a:solidFill>
                  <a:schemeClr val="accent1">
                    <a:lumMod val="50000"/>
                  </a:schemeClr>
                </a:solidFill>
                <a:effectLst/>
                <a:uLnTx/>
                <a:uFillTx/>
                <a:latin typeface="Calibri"/>
                <a:ea typeface="+mn-ea"/>
                <a:cs typeface="+mn-cs"/>
              </a:rPr>
              <a:t>).</a:t>
            </a:r>
          </a:p>
        </p:txBody>
      </p:sp>
      <p:grpSp>
        <p:nvGrpSpPr>
          <p:cNvPr id="6" name="object 6"/>
          <p:cNvGrpSpPr/>
          <p:nvPr/>
        </p:nvGrpSpPr>
        <p:grpSpPr>
          <a:xfrm>
            <a:off x="17984" y="1097809"/>
            <a:ext cx="1884641" cy="1845742"/>
            <a:chOff x="3529667" y="2155934"/>
            <a:chExt cx="5311140" cy="3434715"/>
          </a:xfrm>
        </p:grpSpPr>
        <p:pic>
          <p:nvPicPr>
            <p:cNvPr id="7" name="object 7"/>
            <p:cNvPicPr/>
            <p:nvPr/>
          </p:nvPicPr>
          <p:blipFill>
            <a:blip r:embed="rId3" cstate="print"/>
            <a:stretch>
              <a:fillRect/>
            </a:stretch>
          </p:blipFill>
          <p:spPr>
            <a:xfrm>
              <a:off x="3529667" y="2155934"/>
              <a:ext cx="5310807" cy="3434238"/>
            </a:xfrm>
            <a:prstGeom prst="rect">
              <a:avLst/>
            </a:prstGeom>
          </p:spPr>
        </p:pic>
        <p:pic>
          <p:nvPicPr>
            <p:cNvPr id="8" name="object 8"/>
            <p:cNvPicPr/>
            <p:nvPr/>
          </p:nvPicPr>
          <p:blipFill>
            <a:blip r:embed="rId4" cstate="print"/>
            <a:stretch>
              <a:fillRect/>
            </a:stretch>
          </p:blipFill>
          <p:spPr>
            <a:xfrm>
              <a:off x="4378772" y="2743592"/>
              <a:ext cx="3612598" cy="1736031"/>
            </a:xfrm>
            <a:prstGeom prst="rect">
              <a:avLst/>
            </a:prstGeom>
          </p:spPr>
        </p:pic>
      </p:grpSp>
      <p:sp>
        <p:nvSpPr>
          <p:cNvPr id="9" name="object 9"/>
          <p:cNvSpPr txBox="1"/>
          <p:nvPr/>
        </p:nvSpPr>
        <p:spPr>
          <a:xfrm rot="21000000">
            <a:off x="809229" y="1634468"/>
            <a:ext cx="1393657" cy="324576"/>
          </a:xfrm>
          <a:prstGeom prst="rect">
            <a:avLst/>
          </a:prstGeom>
        </p:spPr>
        <p:txBody>
          <a:bodyPr vert="horz" wrap="square" lIns="0" tIns="0" rIns="0" bIns="0" rtlCol="0">
            <a:spAutoFit/>
          </a:bodyPr>
          <a:lstStyle/>
          <a:p>
            <a:pPr defTabSz="554492">
              <a:lnSpc>
                <a:spcPts val="2498"/>
              </a:lnSpc>
            </a:pPr>
            <a:r>
              <a:rPr lang="en-US" sz="2486" b="1" kern="0" spc="-182" dirty="0">
                <a:solidFill>
                  <a:srgbClr val="FAFBFB"/>
                </a:solidFill>
                <a:latin typeface="Calibri"/>
                <a:cs typeface="Calibri"/>
              </a:rPr>
              <a:t>DP</a:t>
            </a:r>
            <a:endParaRPr sz="2486" kern="0" dirty="0">
              <a:solidFill>
                <a:sysClr val="windowText" lastClr="000000"/>
              </a:solidFill>
              <a:latin typeface="Calibri"/>
              <a:cs typeface="Calibri"/>
            </a:endParaRPr>
          </a:p>
        </p:txBody>
      </p:sp>
      <p:pic>
        <p:nvPicPr>
          <p:cNvPr id="13" name="Picture 12">
            <a:extLst>
              <a:ext uri="{FF2B5EF4-FFF2-40B4-BE49-F238E27FC236}">
                <a16:creationId xmlns:a16="http://schemas.microsoft.com/office/drawing/2014/main" id="{D95A4E2E-E48F-182A-D129-9BE9BD3FB65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71120" y="5175464"/>
            <a:ext cx="2754975" cy="1446362"/>
          </a:xfrm>
          <a:prstGeom prst="rect">
            <a:avLst/>
          </a:prstGeom>
        </p:spPr>
      </p:pic>
    </p:spTree>
    <p:extLst>
      <p:ext uri="{BB962C8B-B14F-4D97-AF65-F5344CB8AC3E}">
        <p14:creationId xmlns:p14="http://schemas.microsoft.com/office/powerpoint/2010/main" val="16310852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907602" y="1449930"/>
            <a:ext cx="4072187" cy="3992972"/>
            <a:chOff x="6327836" y="2893680"/>
            <a:chExt cx="6371190" cy="6538966"/>
          </a:xfrm>
        </p:grpSpPr>
        <p:sp>
          <p:nvSpPr>
            <p:cNvPr id="3" name="object 3"/>
            <p:cNvSpPr/>
            <p:nvPr/>
          </p:nvSpPr>
          <p:spPr>
            <a:xfrm>
              <a:off x="10837879" y="2980505"/>
              <a:ext cx="1706245" cy="1051560"/>
            </a:xfrm>
            <a:custGeom>
              <a:avLst/>
              <a:gdLst/>
              <a:ahLst/>
              <a:cxnLst/>
              <a:rect l="l" t="t" r="r" b="b"/>
              <a:pathLst>
                <a:path w="1706245" h="1051560">
                  <a:moveTo>
                    <a:pt x="0" y="1050978"/>
                  </a:moveTo>
                  <a:lnTo>
                    <a:pt x="27700" y="1005724"/>
                  </a:lnTo>
                  <a:lnTo>
                    <a:pt x="56006" y="961458"/>
                  </a:lnTo>
                  <a:lnTo>
                    <a:pt x="84919" y="918180"/>
                  </a:lnTo>
                  <a:lnTo>
                    <a:pt x="114437" y="875890"/>
                  </a:lnTo>
                  <a:lnTo>
                    <a:pt x="144561" y="834589"/>
                  </a:lnTo>
                  <a:lnTo>
                    <a:pt x="175291" y="794275"/>
                  </a:lnTo>
                  <a:lnTo>
                    <a:pt x="206627" y="754949"/>
                  </a:lnTo>
                  <a:lnTo>
                    <a:pt x="238569" y="716612"/>
                  </a:lnTo>
                  <a:lnTo>
                    <a:pt x="271117" y="679262"/>
                  </a:lnTo>
                  <a:lnTo>
                    <a:pt x="304270" y="642901"/>
                  </a:lnTo>
                  <a:lnTo>
                    <a:pt x="338030" y="607527"/>
                  </a:lnTo>
                  <a:lnTo>
                    <a:pt x="372395" y="573142"/>
                  </a:lnTo>
                  <a:lnTo>
                    <a:pt x="407367" y="539744"/>
                  </a:lnTo>
                  <a:lnTo>
                    <a:pt x="442944" y="507335"/>
                  </a:lnTo>
                  <a:lnTo>
                    <a:pt x="479127" y="475914"/>
                  </a:lnTo>
                  <a:lnTo>
                    <a:pt x="515916" y="445481"/>
                  </a:lnTo>
                  <a:lnTo>
                    <a:pt x="553311" y="416035"/>
                  </a:lnTo>
                  <a:lnTo>
                    <a:pt x="591312" y="387578"/>
                  </a:lnTo>
                  <a:lnTo>
                    <a:pt x="629919" y="360109"/>
                  </a:lnTo>
                  <a:lnTo>
                    <a:pt x="669132" y="333628"/>
                  </a:lnTo>
                  <a:lnTo>
                    <a:pt x="708951" y="308135"/>
                  </a:lnTo>
                  <a:lnTo>
                    <a:pt x="749375" y="283631"/>
                  </a:lnTo>
                  <a:lnTo>
                    <a:pt x="790406" y="260114"/>
                  </a:lnTo>
                  <a:lnTo>
                    <a:pt x="832042" y="237585"/>
                  </a:lnTo>
                  <a:lnTo>
                    <a:pt x="874284" y="216044"/>
                  </a:lnTo>
                  <a:lnTo>
                    <a:pt x="917133" y="195492"/>
                  </a:lnTo>
                  <a:lnTo>
                    <a:pt x="960587" y="175927"/>
                  </a:lnTo>
                  <a:lnTo>
                    <a:pt x="1004647" y="157350"/>
                  </a:lnTo>
                  <a:lnTo>
                    <a:pt x="1049313" y="139762"/>
                  </a:lnTo>
                  <a:lnTo>
                    <a:pt x="1094584" y="123161"/>
                  </a:lnTo>
                  <a:lnTo>
                    <a:pt x="1140462" y="107549"/>
                  </a:lnTo>
                  <a:lnTo>
                    <a:pt x="1186946" y="92925"/>
                  </a:lnTo>
                  <a:lnTo>
                    <a:pt x="1234035" y="79288"/>
                  </a:lnTo>
                  <a:lnTo>
                    <a:pt x="1281731" y="66640"/>
                  </a:lnTo>
                  <a:lnTo>
                    <a:pt x="1330032" y="54980"/>
                  </a:lnTo>
                  <a:lnTo>
                    <a:pt x="1378940" y="44308"/>
                  </a:lnTo>
                  <a:lnTo>
                    <a:pt x="1428453" y="34624"/>
                  </a:lnTo>
                  <a:lnTo>
                    <a:pt x="1478572" y="25928"/>
                  </a:lnTo>
                  <a:lnTo>
                    <a:pt x="1529297" y="18220"/>
                  </a:lnTo>
                  <a:lnTo>
                    <a:pt x="1580628" y="11500"/>
                  </a:lnTo>
                  <a:lnTo>
                    <a:pt x="1632565" y="5768"/>
                  </a:lnTo>
                  <a:lnTo>
                    <a:pt x="1685107" y="1024"/>
                  </a:lnTo>
                  <a:lnTo>
                    <a:pt x="1706026" y="0"/>
                  </a:lnTo>
                </a:path>
              </a:pathLst>
            </a:custGeom>
            <a:ln w="41883">
              <a:solidFill>
                <a:srgbClr val="F2425D"/>
              </a:solidFill>
            </a:ln>
          </p:spPr>
          <p:txBody>
            <a:bodyPr wrap="square" lIns="0" tIns="0" rIns="0" bIns="0" rtlCol="0"/>
            <a:lstStyle/>
            <a:p>
              <a:pPr defTabSz="554492"/>
              <a:endParaRPr sz="1092" kern="0">
                <a:solidFill>
                  <a:sysClr val="windowText" lastClr="000000"/>
                </a:solidFill>
              </a:endParaRPr>
            </a:p>
          </p:txBody>
        </p:sp>
        <p:sp>
          <p:nvSpPr>
            <p:cNvPr id="4" name="object 4"/>
            <p:cNvSpPr/>
            <p:nvPr/>
          </p:nvSpPr>
          <p:spPr>
            <a:xfrm>
              <a:off x="12518686" y="2893680"/>
              <a:ext cx="180340" cy="175895"/>
            </a:xfrm>
            <a:custGeom>
              <a:avLst/>
              <a:gdLst/>
              <a:ahLst/>
              <a:cxnLst/>
              <a:rect l="l" t="t" r="r" b="b"/>
              <a:pathLst>
                <a:path w="180340" h="175894">
                  <a:moveTo>
                    <a:pt x="0" y="0"/>
                  </a:moveTo>
                  <a:lnTo>
                    <a:pt x="8607" y="175699"/>
                  </a:lnTo>
                  <a:lnTo>
                    <a:pt x="180004" y="79241"/>
                  </a:lnTo>
                  <a:lnTo>
                    <a:pt x="0" y="0"/>
                  </a:lnTo>
                  <a:close/>
                </a:path>
              </a:pathLst>
            </a:custGeom>
            <a:solidFill>
              <a:srgbClr val="F2425D"/>
            </a:solidFill>
          </p:spPr>
          <p:txBody>
            <a:bodyPr wrap="square" lIns="0" tIns="0" rIns="0" bIns="0" rtlCol="0"/>
            <a:lstStyle/>
            <a:p>
              <a:pPr defTabSz="554492"/>
              <a:endParaRPr sz="1092" kern="0">
                <a:solidFill>
                  <a:sysClr val="windowText" lastClr="000000"/>
                </a:solidFill>
              </a:endParaRPr>
            </a:p>
          </p:txBody>
        </p:sp>
        <p:sp>
          <p:nvSpPr>
            <p:cNvPr id="5" name="object 5"/>
            <p:cNvSpPr/>
            <p:nvPr/>
          </p:nvSpPr>
          <p:spPr>
            <a:xfrm>
              <a:off x="6327836" y="5711546"/>
              <a:ext cx="3729354" cy="3721100"/>
            </a:xfrm>
            <a:custGeom>
              <a:avLst/>
              <a:gdLst/>
              <a:ahLst/>
              <a:cxnLst/>
              <a:rect l="l" t="t" r="r" b="b"/>
              <a:pathLst>
                <a:path w="3729354" h="3721100">
                  <a:moveTo>
                    <a:pt x="2087882" y="3708400"/>
                  </a:moveTo>
                  <a:lnTo>
                    <a:pt x="1641370" y="3708400"/>
                  </a:lnTo>
                  <a:lnTo>
                    <a:pt x="1685897" y="3721100"/>
                  </a:lnTo>
                  <a:lnTo>
                    <a:pt x="2043355" y="3721100"/>
                  </a:lnTo>
                  <a:lnTo>
                    <a:pt x="2087882" y="3708400"/>
                  </a:lnTo>
                  <a:close/>
                </a:path>
                <a:path w="3729354" h="3721100">
                  <a:moveTo>
                    <a:pt x="2176605" y="3695700"/>
                  </a:moveTo>
                  <a:lnTo>
                    <a:pt x="1552648" y="3695700"/>
                  </a:lnTo>
                  <a:lnTo>
                    <a:pt x="1596947" y="3708400"/>
                  </a:lnTo>
                  <a:lnTo>
                    <a:pt x="2132305" y="3708400"/>
                  </a:lnTo>
                  <a:lnTo>
                    <a:pt x="2176605" y="3695700"/>
                  </a:lnTo>
                  <a:close/>
                </a:path>
                <a:path w="3729354" h="3721100">
                  <a:moveTo>
                    <a:pt x="2264747" y="38100"/>
                  </a:moveTo>
                  <a:lnTo>
                    <a:pt x="1464505" y="38100"/>
                  </a:lnTo>
                  <a:lnTo>
                    <a:pt x="1205214" y="114300"/>
                  </a:lnTo>
                  <a:lnTo>
                    <a:pt x="1162965" y="139700"/>
                  </a:lnTo>
                  <a:lnTo>
                    <a:pt x="1079483" y="165100"/>
                  </a:lnTo>
                  <a:lnTo>
                    <a:pt x="997491" y="215900"/>
                  </a:lnTo>
                  <a:lnTo>
                    <a:pt x="957107" y="228600"/>
                  </a:lnTo>
                  <a:lnTo>
                    <a:pt x="877663" y="279400"/>
                  </a:lnTo>
                  <a:lnTo>
                    <a:pt x="800124" y="330200"/>
                  </a:lnTo>
                  <a:lnTo>
                    <a:pt x="724657" y="381000"/>
                  </a:lnTo>
                  <a:lnTo>
                    <a:pt x="687751" y="419100"/>
                  </a:lnTo>
                  <a:lnTo>
                    <a:pt x="651426" y="444500"/>
                  </a:lnTo>
                  <a:lnTo>
                    <a:pt x="615701" y="482600"/>
                  </a:lnTo>
                  <a:lnTo>
                    <a:pt x="580597" y="508000"/>
                  </a:lnTo>
                  <a:lnTo>
                    <a:pt x="546136" y="546100"/>
                  </a:lnTo>
                  <a:lnTo>
                    <a:pt x="512536" y="584200"/>
                  </a:lnTo>
                  <a:lnTo>
                    <a:pt x="480002" y="609600"/>
                  </a:lnTo>
                  <a:lnTo>
                    <a:pt x="448535" y="647700"/>
                  </a:lnTo>
                  <a:lnTo>
                    <a:pt x="418135" y="685800"/>
                  </a:lnTo>
                  <a:lnTo>
                    <a:pt x="388802" y="723900"/>
                  </a:lnTo>
                  <a:lnTo>
                    <a:pt x="360535" y="762000"/>
                  </a:lnTo>
                  <a:lnTo>
                    <a:pt x="333335" y="800100"/>
                  </a:lnTo>
                  <a:lnTo>
                    <a:pt x="307201" y="838200"/>
                  </a:lnTo>
                  <a:lnTo>
                    <a:pt x="282134" y="876300"/>
                  </a:lnTo>
                  <a:lnTo>
                    <a:pt x="258134" y="914400"/>
                  </a:lnTo>
                  <a:lnTo>
                    <a:pt x="235201" y="952500"/>
                  </a:lnTo>
                  <a:lnTo>
                    <a:pt x="213334" y="990600"/>
                  </a:lnTo>
                  <a:lnTo>
                    <a:pt x="192534" y="1041400"/>
                  </a:lnTo>
                  <a:lnTo>
                    <a:pt x="172801" y="1079500"/>
                  </a:lnTo>
                  <a:lnTo>
                    <a:pt x="154134" y="1117600"/>
                  </a:lnTo>
                  <a:lnTo>
                    <a:pt x="136534" y="1155700"/>
                  </a:lnTo>
                  <a:lnTo>
                    <a:pt x="120000" y="1206500"/>
                  </a:lnTo>
                  <a:lnTo>
                    <a:pt x="104533" y="1244600"/>
                  </a:lnTo>
                  <a:lnTo>
                    <a:pt x="90133" y="1282700"/>
                  </a:lnTo>
                  <a:lnTo>
                    <a:pt x="76800" y="1333500"/>
                  </a:lnTo>
                  <a:lnTo>
                    <a:pt x="64533" y="1371600"/>
                  </a:lnTo>
                  <a:lnTo>
                    <a:pt x="53333" y="1422400"/>
                  </a:lnTo>
                  <a:lnTo>
                    <a:pt x="43200" y="1460500"/>
                  </a:lnTo>
                  <a:lnTo>
                    <a:pt x="34133" y="1511300"/>
                  </a:lnTo>
                  <a:lnTo>
                    <a:pt x="26133" y="1549400"/>
                  </a:lnTo>
                  <a:lnTo>
                    <a:pt x="19200" y="1600200"/>
                  </a:lnTo>
                  <a:lnTo>
                    <a:pt x="13333" y="1638300"/>
                  </a:lnTo>
                  <a:lnTo>
                    <a:pt x="8533" y="1689100"/>
                  </a:lnTo>
                  <a:lnTo>
                    <a:pt x="4800" y="1727200"/>
                  </a:lnTo>
                  <a:lnTo>
                    <a:pt x="2133" y="1778000"/>
                  </a:lnTo>
                  <a:lnTo>
                    <a:pt x="533" y="1816100"/>
                  </a:lnTo>
                  <a:lnTo>
                    <a:pt x="0" y="1866900"/>
                  </a:lnTo>
                  <a:lnTo>
                    <a:pt x="533" y="1905000"/>
                  </a:lnTo>
                  <a:lnTo>
                    <a:pt x="2133" y="1955800"/>
                  </a:lnTo>
                  <a:lnTo>
                    <a:pt x="4800" y="1993900"/>
                  </a:lnTo>
                  <a:lnTo>
                    <a:pt x="8533" y="2044700"/>
                  </a:lnTo>
                  <a:lnTo>
                    <a:pt x="13333" y="2082800"/>
                  </a:lnTo>
                  <a:lnTo>
                    <a:pt x="19200" y="2133600"/>
                  </a:lnTo>
                  <a:lnTo>
                    <a:pt x="26133" y="2171700"/>
                  </a:lnTo>
                  <a:lnTo>
                    <a:pt x="34133" y="2222500"/>
                  </a:lnTo>
                  <a:lnTo>
                    <a:pt x="43200" y="2260600"/>
                  </a:lnTo>
                  <a:lnTo>
                    <a:pt x="53333" y="2311400"/>
                  </a:lnTo>
                  <a:lnTo>
                    <a:pt x="64533" y="2349500"/>
                  </a:lnTo>
                  <a:lnTo>
                    <a:pt x="76800" y="2387600"/>
                  </a:lnTo>
                  <a:lnTo>
                    <a:pt x="90133" y="2438400"/>
                  </a:lnTo>
                  <a:lnTo>
                    <a:pt x="104533" y="2476500"/>
                  </a:lnTo>
                  <a:lnTo>
                    <a:pt x="120000" y="2527300"/>
                  </a:lnTo>
                  <a:lnTo>
                    <a:pt x="136534" y="2565400"/>
                  </a:lnTo>
                  <a:lnTo>
                    <a:pt x="154134" y="2603500"/>
                  </a:lnTo>
                  <a:lnTo>
                    <a:pt x="172801" y="2654300"/>
                  </a:lnTo>
                  <a:lnTo>
                    <a:pt x="192534" y="2692400"/>
                  </a:lnTo>
                  <a:lnTo>
                    <a:pt x="213334" y="2730500"/>
                  </a:lnTo>
                  <a:lnTo>
                    <a:pt x="235201" y="2768600"/>
                  </a:lnTo>
                  <a:lnTo>
                    <a:pt x="258134" y="2806700"/>
                  </a:lnTo>
                  <a:lnTo>
                    <a:pt x="282134" y="2844800"/>
                  </a:lnTo>
                  <a:lnTo>
                    <a:pt x="307201" y="2882900"/>
                  </a:lnTo>
                  <a:lnTo>
                    <a:pt x="333335" y="2921000"/>
                  </a:lnTo>
                  <a:lnTo>
                    <a:pt x="360535" y="2959100"/>
                  </a:lnTo>
                  <a:lnTo>
                    <a:pt x="388802" y="2997200"/>
                  </a:lnTo>
                  <a:lnTo>
                    <a:pt x="418135" y="3035300"/>
                  </a:lnTo>
                  <a:lnTo>
                    <a:pt x="448535" y="3073400"/>
                  </a:lnTo>
                  <a:lnTo>
                    <a:pt x="480002" y="3111500"/>
                  </a:lnTo>
                  <a:lnTo>
                    <a:pt x="512536" y="3149600"/>
                  </a:lnTo>
                  <a:lnTo>
                    <a:pt x="546136" y="3175000"/>
                  </a:lnTo>
                  <a:lnTo>
                    <a:pt x="580597" y="3213100"/>
                  </a:lnTo>
                  <a:lnTo>
                    <a:pt x="615701" y="3251200"/>
                  </a:lnTo>
                  <a:lnTo>
                    <a:pt x="651426" y="3276600"/>
                  </a:lnTo>
                  <a:lnTo>
                    <a:pt x="687751" y="3314700"/>
                  </a:lnTo>
                  <a:lnTo>
                    <a:pt x="724657" y="3340100"/>
                  </a:lnTo>
                  <a:lnTo>
                    <a:pt x="762121" y="3365500"/>
                  </a:lnTo>
                  <a:lnTo>
                    <a:pt x="838645" y="3416300"/>
                  </a:lnTo>
                  <a:lnTo>
                    <a:pt x="917157" y="3467100"/>
                  </a:lnTo>
                  <a:lnTo>
                    <a:pt x="997491" y="3517900"/>
                  </a:lnTo>
                  <a:lnTo>
                    <a:pt x="1038290" y="3530600"/>
                  </a:lnTo>
                  <a:lnTo>
                    <a:pt x="1079483" y="3556000"/>
                  </a:lnTo>
                  <a:lnTo>
                    <a:pt x="1121048" y="3568700"/>
                  </a:lnTo>
                  <a:lnTo>
                    <a:pt x="1162965" y="3594100"/>
                  </a:lnTo>
                  <a:lnTo>
                    <a:pt x="1508494" y="3695700"/>
                  </a:lnTo>
                  <a:lnTo>
                    <a:pt x="2220759" y="3695700"/>
                  </a:lnTo>
                  <a:lnTo>
                    <a:pt x="2566287" y="3594100"/>
                  </a:lnTo>
                  <a:lnTo>
                    <a:pt x="2608204" y="3568700"/>
                  </a:lnTo>
                  <a:lnTo>
                    <a:pt x="2649770" y="3556000"/>
                  </a:lnTo>
                  <a:lnTo>
                    <a:pt x="2690962" y="3530600"/>
                  </a:lnTo>
                  <a:lnTo>
                    <a:pt x="2731761" y="3517900"/>
                  </a:lnTo>
                  <a:lnTo>
                    <a:pt x="2812096" y="3467100"/>
                  </a:lnTo>
                  <a:lnTo>
                    <a:pt x="2890608" y="3416300"/>
                  </a:lnTo>
                  <a:lnTo>
                    <a:pt x="2967131" y="3365500"/>
                  </a:lnTo>
                  <a:lnTo>
                    <a:pt x="3004596" y="3340100"/>
                  </a:lnTo>
                  <a:lnTo>
                    <a:pt x="3041501" y="3314700"/>
                  </a:lnTo>
                  <a:lnTo>
                    <a:pt x="3077827" y="3276600"/>
                  </a:lnTo>
                  <a:lnTo>
                    <a:pt x="3113552" y="3251200"/>
                  </a:lnTo>
                  <a:lnTo>
                    <a:pt x="3148655" y="3213100"/>
                  </a:lnTo>
                  <a:lnTo>
                    <a:pt x="3183116" y="3175000"/>
                  </a:lnTo>
                  <a:lnTo>
                    <a:pt x="3216717" y="3149600"/>
                  </a:lnTo>
                  <a:lnTo>
                    <a:pt x="3249250" y="3111500"/>
                  </a:lnTo>
                  <a:lnTo>
                    <a:pt x="3280717" y="3073400"/>
                  </a:lnTo>
                  <a:lnTo>
                    <a:pt x="3311117" y="3035300"/>
                  </a:lnTo>
                  <a:lnTo>
                    <a:pt x="3340451" y="2997200"/>
                  </a:lnTo>
                  <a:lnTo>
                    <a:pt x="3368718" y="2959100"/>
                  </a:lnTo>
                  <a:lnTo>
                    <a:pt x="3395918" y="2921000"/>
                  </a:lnTo>
                  <a:lnTo>
                    <a:pt x="3422051" y="2882900"/>
                  </a:lnTo>
                  <a:lnTo>
                    <a:pt x="3447118" y="2844800"/>
                  </a:lnTo>
                  <a:lnTo>
                    <a:pt x="3471118" y="2806700"/>
                  </a:lnTo>
                  <a:lnTo>
                    <a:pt x="3494052" y="2768600"/>
                  </a:lnTo>
                  <a:lnTo>
                    <a:pt x="3515918" y="2730500"/>
                  </a:lnTo>
                  <a:lnTo>
                    <a:pt x="3536719" y="2692400"/>
                  </a:lnTo>
                  <a:lnTo>
                    <a:pt x="3556452" y="2654300"/>
                  </a:lnTo>
                  <a:lnTo>
                    <a:pt x="3575119" y="2603500"/>
                  </a:lnTo>
                  <a:lnTo>
                    <a:pt x="3592719" y="2565400"/>
                  </a:lnTo>
                  <a:lnTo>
                    <a:pt x="3609252" y="2527300"/>
                  </a:lnTo>
                  <a:lnTo>
                    <a:pt x="3624719" y="2476500"/>
                  </a:lnTo>
                  <a:lnTo>
                    <a:pt x="3639119" y="2438400"/>
                  </a:lnTo>
                  <a:lnTo>
                    <a:pt x="3652453" y="2387600"/>
                  </a:lnTo>
                  <a:lnTo>
                    <a:pt x="3664719" y="2349500"/>
                  </a:lnTo>
                  <a:lnTo>
                    <a:pt x="3675919" y="2311400"/>
                  </a:lnTo>
                  <a:lnTo>
                    <a:pt x="3686053" y="2260600"/>
                  </a:lnTo>
                  <a:lnTo>
                    <a:pt x="3695119" y="2222500"/>
                  </a:lnTo>
                  <a:lnTo>
                    <a:pt x="3703119" y="2171700"/>
                  </a:lnTo>
                  <a:lnTo>
                    <a:pt x="3710053" y="2133600"/>
                  </a:lnTo>
                  <a:lnTo>
                    <a:pt x="3715920" y="2082800"/>
                  </a:lnTo>
                  <a:lnTo>
                    <a:pt x="3720720" y="2044700"/>
                  </a:lnTo>
                  <a:lnTo>
                    <a:pt x="3724453" y="1993900"/>
                  </a:lnTo>
                  <a:lnTo>
                    <a:pt x="3727120" y="1955800"/>
                  </a:lnTo>
                  <a:lnTo>
                    <a:pt x="3728720" y="1905000"/>
                  </a:lnTo>
                  <a:lnTo>
                    <a:pt x="3729253" y="1866900"/>
                  </a:lnTo>
                  <a:lnTo>
                    <a:pt x="3728720" y="1816100"/>
                  </a:lnTo>
                  <a:lnTo>
                    <a:pt x="3727120" y="1778000"/>
                  </a:lnTo>
                  <a:lnTo>
                    <a:pt x="3724453" y="1727200"/>
                  </a:lnTo>
                  <a:lnTo>
                    <a:pt x="3720720" y="1689100"/>
                  </a:lnTo>
                  <a:lnTo>
                    <a:pt x="3715920" y="1638300"/>
                  </a:lnTo>
                  <a:lnTo>
                    <a:pt x="3710053" y="1600200"/>
                  </a:lnTo>
                  <a:lnTo>
                    <a:pt x="3703119" y="1549400"/>
                  </a:lnTo>
                  <a:lnTo>
                    <a:pt x="3695119" y="1511300"/>
                  </a:lnTo>
                  <a:lnTo>
                    <a:pt x="3686053" y="1460500"/>
                  </a:lnTo>
                  <a:lnTo>
                    <a:pt x="3675919" y="1422400"/>
                  </a:lnTo>
                  <a:lnTo>
                    <a:pt x="3664719" y="1371600"/>
                  </a:lnTo>
                  <a:lnTo>
                    <a:pt x="3652453" y="1333500"/>
                  </a:lnTo>
                  <a:lnTo>
                    <a:pt x="3639119" y="1282700"/>
                  </a:lnTo>
                  <a:lnTo>
                    <a:pt x="3624719" y="1244600"/>
                  </a:lnTo>
                  <a:lnTo>
                    <a:pt x="3609252" y="1206500"/>
                  </a:lnTo>
                  <a:lnTo>
                    <a:pt x="3592719" y="1155700"/>
                  </a:lnTo>
                  <a:lnTo>
                    <a:pt x="3575119" y="1117600"/>
                  </a:lnTo>
                  <a:lnTo>
                    <a:pt x="3556452" y="1079500"/>
                  </a:lnTo>
                  <a:lnTo>
                    <a:pt x="3536719" y="1041400"/>
                  </a:lnTo>
                  <a:lnTo>
                    <a:pt x="3515918" y="990600"/>
                  </a:lnTo>
                  <a:lnTo>
                    <a:pt x="3494052" y="952500"/>
                  </a:lnTo>
                  <a:lnTo>
                    <a:pt x="3471118" y="914400"/>
                  </a:lnTo>
                  <a:lnTo>
                    <a:pt x="3447118" y="876300"/>
                  </a:lnTo>
                  <a:lnTo>
                    <a:pt x="3422051" y="838200"/>
                  </a:lnTo>
                  <a:lnTo>
                    <a:pt x="3395918" y="800100"/>
                  </a:lnTo>
                  <a:lnTo>
                    <a:pt x="3368718" y="762000"/>
                  </a:lnTo>
                  <a:lnTo>
                    <a:pt x="3340451" y="723900"/>
                  </a:lnTo>
                  <a:lnTo>
                    <a:pt x="3311117" y="685800"/>
                  </a:lnTo>
                  <a:lnTo>
                    <a:pt x="3280717" y="647700"/>
                  </a:lnTo>
                  <a:lnTo>
                    <a:pt x="3249250" y="609600"/>
                  </a:lnTo>
                  <a:lnTo>
                    <a:pt x="3216717" y="584200"/>
                  </a:lnTo>
                  <a:lnTo>
                    <a:pt x="3183116" y="546100"/>
                  </a:lnTo>
                  <a:lnTo>
                    <a:pt x="3148655" y="508000"/>
                  </a:lnTo>
                  <a:lnTo>
                    <a:pt x="3113552" y="482600"/>
                  </a:lnTo>
                  <a:lnTo>
                    <a:pt x="3077827" y="444500"/>
                  </a:lnTo>
                  <a:lnTo>
                    <a:pt x="3041501" y="419100"/>
                  </a:lnTo>
                  <a:lnTo>
                    <a:pt x="3004596" y="381000"/>
                  </a:lnTo>
                  <a:lnTo>
                    <a:pt x="2929128" y="330200"/>
                  </a:lnTo>
                  <a:lnTo>
                    <a:pt x="2851590" y="279400"/>
                  </a:lnTo>
                  <a:lnTo>
                    <a:pt x="2772146" y="228600"/>
                  </a:lnTo>
                  <a:lnTo>
                    <a:pt x="2731761" y="215900"/>
                  </a:lnTo>
                  <a:lnTo>
                    <a:pt x="2649770" y="165100"/>
                  </a:lnTo>
                  <a:lnTo>
                    <a:pt x="2566287" y="139700"/>
                  </a:lnTo>
                  <a:lnTo>
                    <a:pt x="2524038" y="114300"/>
                  </a:lnTo>
                  <a:lnTo>
                    <a:pt x="2264747" y="38100"/>
                  </a:lnTo>
                  <a:close/>
                </a:path>
                <a:path w="3729354" h="3721100">
                  <a:moveTo>
                    <a:pt x="2132305" y="12700"/>
                  </a:moveTo>
                  <a:lnTo>
                    <a:pt x="1596947" y="12700"/>
                  </a:lnTo>
                  <a:lnTo>
                    <a:pt x="1508494" y="38100"/>
                  </a:lnTo>
                  <a:lnTo>
                    <a:pt x="2220759" y="38100"/>
                  </a:lnTo>
                  <a:lnTo>
                    <a:pt x="2132305" y="12700"/>
                  </a:lnTo>
                  <a:close/>
                </a:path>
                <a:path w="3729354" h="3721100">
                  <a:moveTo>
                    <a:pt x="1998745" y="0"/>
                  </a:moveTo>
                  <a:lnTo>
                    <a:pt x="1730507" y="0"/>
                  </a:lnTo>
                  <a:lnTo>
                    <a:pt x="1685897" y="12700"/>
                  </a:lnTo>
                  <a:lnTo>
                    <a:pt x="2043355" y="12700"/>
                  </a:lnTo>
                  <a:lnTo>
                    <a:pt x="1998745" y="0"/>
                  </a:lnTo>
                  <a:close/>
                </a:path>
              </a:pathLst>
            </a:custGeom>
            <a:solidFill>
              <a:srgbClr val="0071BA">
                <a:alpha val="50299"/>
              </a:srgbClr>
            </a:solidFill>
          </p:spPr>
          <p:txBody>
            <a:bodyPr wrap="square" lIns="0" tIns="0" rIns="0" bIns="0" rtlCol="0"/>
            <a:lstStyle/>
            <a:p>
              <a:pPr defTabSz="554492"/>
              <a:endParaRPr sz="1092" kern="0">
                <a:solidFill>
                  <a:sysClr val="windowText" lastClr="000000"/>
                </a:solidFill>
              </a:endParaRPr>
            </a:p>
          </p:txBody>
        </p:sp>
        <p:sp>
          <p:nvSpPr>
            <p:cNvPr id="7" name="object 7"/>
            <p:cNvSpPr/>
            <p:nvPr/>
          </p:nvSpPr>
          <p:spPr>
            <a:xfrm>
              <a:off x="7841323" y="2958314"/>
              <a:ext cx="3820795" cy="3810000"/>
            </a:xfrm>
            <a:custGeom>
              <a:avLst/>
              <a:gdLst/>
              <a:ahLst/>
              <a:cxnLst/>
              <a:rect l="l" t="t" r="r" b="b"/>
              <a:pathLst>
                <a:path w="3820795" h="3810000">
                  <a:moveTo>
                    <a:pt x="2158034" y="3797300"/>
                  </a:moveTo>
                  <a:lnTo>
                    <a:pt x="1662696" y="3797300"/>
                  </a:lnTo>
                  <a:lnTo>
                    <a:pt x="1707575" y="3810000"/>
                  </a:lnTo>
                  <a:lnTo>
                    <a:pt x="2113156" y="3810000"/>
                  </a:lnTo>
                  <a:lnTo>
                    <a:pt x="2158034" y="3797300"/>
                  </a:lnTo>
                  <a:close/>
                </a:path>
                <a:path w="3820795" h="3810000">
                  <a:moveTo>
                    <a:pt x="2291921" y="3771900"/>
                  </a:moveTo>
                  <a:lnTo>
                    <a:pt x="1528810" y="3771900"/>
                  </a:lnTo>
                  <a:lnTo>
                    <a:pt x="1617929" y="3797300"/>
                  </a:lnTo>
                  <a:lnTo>
                    <a:pt x="2202802" y="3797300"/>
                  </a:lnTo>
                  <a:lnTo>
                    <a:pt x="2291921" y="3771900"/>
                  </a:lnTo>
                  <a:close/>
                </a:path>
                <a:path w="3820795" h="3810000">
                  <a:moveTo>
                    <a:pt x="2336233" y="38100"/>
                  </a:moveTo>
                  <a:lnTo>
                    <a:pt x="1484498" y="38100"/>
                  </a:lnTo>
                  <a:lnTo>
                    <a:pt x="1266231" y="101600"/>
                  </a:lnTo>
                  <a:lnTo>
                    <a:pt x="1223378" y="127000"/>
                  </a:lnTo>
                  <a:lnTo>
                    <a:pt x="1138634" y="152400"/>
                  </a:lnTo>
                  <a:lnTo>
                    <a:pt x="1055307" y="203200"/>
                  </a:lnTo>
                  <a:lnTo>
                    <a:pt x="1014227" y="215900"/>
                  </a:lnTo>
                  <a:lnTo>
                    <a:pt x="973561" y="241300"/>
                  </a:lnTo>
                  <a:lnTo>
                    <a:pt x="893557" y="292100"/>
                  </a:lnTo>
                  <a:lnTo>
                    <a:pt x="815456" y="342900"/>
                  </a:lnTo>
                  <a:lnTo>
                    <a:pt x="739422" y="393700"/>
                  </a:lnTo>
                  <a:lnTo>
                    <a:pt x="702230" y="431800"/>
                  </a:lnTo>
                  <a:lnTo>
                    <a:pt x="665616" y="457200"/>
                  </a:lnTo>
                  <a:lnTo>
                    <a:pt x="629599" y="482600"/>
                  </a:lnTo>
                  <a:lnTo>
                    <a:pt x="594200" y="520700"/>
                  </a:lnTo>
                  <a:lnTo>
                    <a:pt x="559439" y="558800"/>
                  </a:lnTo>
                  <a:lnTo>
                    <a:pt x="525533" y="584200"/>
                  </a:lnTo>
                  <a:lnTo>
                    <a:pt x="492687" y="622300"/>
                  </a:lnTo>
                  <a:lnTo>
                    <a:pt x="460901" y="660400"/>
                  </a:lnTo>
                  <a:lnTo>
                    <a:pt x="430174" y="698500"/>
                  </a:lnTo>
                  <a:lnTo>
                    <a:pt x="400507" y="736600"/>
                  </a:lnTo>
                  <a:lnTo>
                    <a:pt x="371899" y="774700"/>
                  </a:lnTo>
                  <a:lnTo>
                    <a:pt x="344351" y="812800"/>
                  </a:lnTo>
                  <a:lnTo>
                    <a:pt x="317863" y="850900"/>
                  </a:lnTo>
                  <a:lnTo>
                    <a:pt x="292434" y="889000"/>
                  </a:lnTo>
                  <a:lnTo>
                    <a:pt x="268064" y="927100"/>
                  </a:lnTo>
                  <a:lnTo>
                    <a:pt x="244754" y="965200"/>
                  </a:lnTo>
                  <a:lnTo>
                    <a:pt x="222504" y="1016000"/>
                  </a:lnTo>
                  <a:lnTo>
                    <a:pt x="201313" y="1054100"/>
                  </a:lnTo>
                  <a:lnTo>
                    <a:pt x="181182" y="1092200"/>
                  </a:lnTo>
                  <a:lnTo>
                    <a:pt x="162110" y="1130300"/>
                  </a:lnTo>
                  <a:lnTo>
                    <a:pt x="144097" y="1181100"/>
                  </a:lnTo>
                  <a:lnTo>
                    <a:pt x="127145" y="1219200"/>
                  </a:lnTo>
                  <a:lnTo>
                    <a:pt x="111252" y="1257300"/>
                  </a:lnTo>
                  <a:lnTo>
                    <a:pt x="96418" y="1308100"/>
                  </a:lnTo>
                  <a:lnTo>
                    <a:pt x="82644" y="1346200"/>
                  </a:lnTo>
                  <a:lnTo>
                    <a:pt x="69929" y="1397000"/>
                  </a:lnTo>
                  <a:lnTo>
                    <a:pt x="58274" y="1435100"/>
                  </a:lnTo>
                  <a:lnTo>
                    <a:pt x="47679" y="1485900"/>
                  </a:lnTo>
                  <a:lnTo>
                    <a:pt x="38143" y="1524000"/>
                  </a:lnTo>
                  <a:lnTo>
                    <a:pt x="29667" y="1574800"/>
                  </a:lnTo>
                  <a:lnTo>
                    <a:pt x="22250" y="1612900"/>
                  </a:lnTo>
                  <a:lnTo>
                    <a:pt x="15893" y="1663700"/>
                  </a:lnTo>
                  <a:lnTo>
                    <a:pt x="10595" y="1701800"/>
                  </a:lnTo>
                  <a:lnTo>
                    <a:pt x="3178" y="1790700"/>
                  </a:lnTo>
                  <a:lnTo>
                    <a:pt x="1059" y="1841500"/>
                  </a:lnTo>
                  <a:lnTo>
                    <a:pt x="0" y="1879600"/>
                  </a:lnTo>
                  <a:lnTo>
                    <a:pt x="0" y="1930400"/>
                  </a:lnTo>
                  <a:lnTo>
                    <a:pt x="1059" y="1968500"/>
                  </a:lnTo>
                  <a:lnTo>
                    <a:pt x="3178" y="2019300"/>
                  </a:lnTo>
                  <a:lnTo>
                    <a:pt x="6357" y="2070100"/>
                  </a:lnTo>
                  <a:lnTo>
                    <a:pt x="10595" y="2108200"/>
                  </a:lnTo>
                  <a:lnTo>
                    <a:pt x="15893" y="2159000"/>
                  </a:lnTo>
                  <a:lnTo>
                    <a:pt x="22250" y="2197100"/>
                  </a:lnTo>
                  <a:lnTo>
                    <a:pt x="29667" y="2247900"/>
                  </a:lnTo>
                  <a:lnTo>
                    <a:pt x="38143" y="2286000"/>
                  </a:lnTo>
                  <a:lnTo>
                    <a:pt x="47679" y="2336800"/>
                  </a:lnTo>
                  <a:lnTo>
                    <a:pt x="58274" y="2374900"/>
                  </a:lnTo>
                  <a:lnTo>
                    <a:pt x="69929" y="2425700"/>
                  </a:lnTo>
                  <a:lnTo>
                    <a:pt x="82644" y="2463800"/>
                  </a:lnTo>
                  <a:lnTo>
                    <a:pt x="96418" y="2501900"/>
                  </a:lnTo>
                  <a:lnTo>
                    <a:pt x="111252" y="2552700"/>
                  </a:lnTo>
                  <a:lnTo>
                    <a:pt x="127145" y="2590800"/>
                  </a:lnTo>
                  <a:lnTo>
                    <a:pt x="144097" y="2641600"/>
                  </a:lnTo>
                  <a:lnTo>
                    <a:pt x="162110" y="2679700"/>
                  </a:lnTo>
                  <a:lnTo>
                    <a:pt x="181182" y="2717800"/>
                  </a:lnTo>
                  <a:lnTo>
                    <a:pt x="201313" y="2755900"/>
                  </a:lnTo>
                  <a:lnTo>
                    <a:pt x="222504" y="2806700"/>
                  </a:lnTo>
                  <a:lnTo>
                    <a:pt x="244754" y="2844800"/>
                  </a:lnTo>
                  <a:lnTo>
                    <a:pt x="268064" y="2882900"/>
                  </a:lnTo>
                  <a:lnTo>
                    <a:pt x="292434" y="2921000"/>
                  </a:lnTo>
                  <a:lnTo>
                    <a:pt x="317863" y="2959100"/>
                  </a:lnTo>
                  <a:lnTo>
                    <a:pt x="344351" y="2997200"/>
                  </a:lnTo>
                  <a:lnTo>
                    <a:pt x="371899" y="3035300"/>
                  </a:lnTo>
                  <a:lnTo>
                    <a:pt x="400507" y="3073400"/>
                  </a:lnTo>
                  <a:lnTo>
                    <a:pt x="430174" y="3111500"/>
                  </a:lnTo>
                  <a:lnTo>
                    <a:pt x="460901" y="3149600"/>
                  </a:lnTo>
                  <a:lnTo>
                    <a:pt x="492687" y="3187700"/>
                  </a:lnTo>
                  <a:lnTo>
                    <a:pt x="525533" y="3225800"/>
                  </a:lnTo>
                  <a:lnTo>
                    <a:pt x="559439" y="3251200"/>
                  </a:lnTo>
                  <a:lnTo>
                    <a:pt x="594200" y="3289300"/>
                  </a:lnTo>
                  <a:lnTo>
                    <a:pt x="629599" y="3327400"/>
                  </a:lnTo>
                  <a:lnTo>
                    <a:pt x="665616" y="3352800"/>
                  </a:lnTo>
                  <a:lnTo>
                    <a:pt x="702230" y="3390900"/>
                  </a:lnTo>
                  <a:lnTo>
                    <a:pt x="739422" y="3416300"/>
                  </a:lnTo>
                  <a:lnTo>
                    <a:pt x="777171" y="3441700"/>
                  </a:lnTo>
                  <a:lnTo>
                    <a:pt x="854258" y="3492500"/>
                  </a:lnTo>
                  <a:lnTo>
                    <a:pt x="933331" y="3543300"/>
                  </a:lnTo>
                  <a:lnTo>
                    <a:pt x="1055307" y="3619500"/>
                  </a:lnTo>
                  <a:lnTo>
                    <a:pt x="1096783" y="3632200"/>
                  </a:lnTo>
                  <a:lnTo>
                    <a:pt x="1138634" y="3657600"/>
                  </a:lnTo>
                  <a:lnTo>
                    <a:pt x="1223378" y="3683000"/>
                  </a:lnTo>
                  <a:lnTo>
                    <a:pt x="1266231" y="3708400"/>
                  </a:lnTo>
                  <a:lnTo>
                    <a:pt x="1484498" y="3771900"/>
                  </a:lnTo>
                  <a:lnTo>
                    <a:pt x="2336233" y="3771900"/>
                  </a:lnTo>
                  <a:lnTo>
                    <a:pt x="2554499" y="3708400"/>
                  </a:lnTo>
                  <a:lnTo>
                    <a:pt x="2597352" y="3683000"/>
                  </a:lnTo>
                  <a:lnTo>
                    <a:pt x="2682097" y="3657600"/>
                  </a:lnTo>
                  <a:lnTo>
                    <a:pt x="2723947" y="3632200"/>
                  </a:lnTo>
                  <a:lnTo>
                    <a:pt x="2765423" y="3619500"/>
                  </a:lnTo>
                  <a:lnTo>
                    <a:pt x="2887399" y="3543300"/>
                  </a:lnTo>
                  <a:lnTo>
                    <a:pt x="2966472" y="3492500"/>
                  </a:lnTo>
                  <a:lnTo>
                    <a:pt x="3043559" y="3441700"/>
                  </a:lnTo>
                  <a:lnTo>
                    <a:pt x="3081308" y="3416300"/>
                  </a:lnTo>
                  <a:lnTo>
                    <a:pt x="3118500" y="3390900"/>
                  </a:lnTo>
                  <a:lnTo>
                    <a:pt x="3155114" y="3352800"/>
                  </a:lnTo>
                  <a:lnTo>
                    <a:pt x="3191131" y="3327400"/>
                  </a:lnTo>
                  <a:lnTo>
                    <a:pt x="3226530" y="3289300"/>
                  </a:lnTo>
                  <a:lnTo>
                    <a:pt x="3261291" y="3251200"/>
                  </a:lnTo>
                  <a:lnTo>
                    <a:pt x="3295196" y="3225800"/>
                  </a:lnTo>
                  <a:lnTo>
                    <a:pt x="3328042" y="3187700"/>
                  </a:lnTo>
                  <a:lnTo>
                    <a:pt x="3359828" y="3149600"/>
                  </a:lnTo>
                  <a:lnTo>
                    <a:pt x="3390554" y="3111500"/>
                  </a:lnTo>
                  <a:lnTo>
                    <a:pt x="3420221" y="3073400"/>
                  </a:lnTo>
                  <a:lnTo>
                    <a:pt x="3448829" y="3035300"/>
                  </a:lnTo>
                  <a:lnTo>
                    <a:pt x="3476377" y="2997200"/>
                  </a:lnTo>
                  <a:lnTo>
                    <a:pt x="3502866" y="2959100"/>
                  </a:lnTo>
                  <a:lnTo>
                    <a:pt x="3528295" y="2921000"/>
                  </a:lnTo>
                  <a:lnTo>
                    <a:pt x="3552664" y="2882900"/>
                  </a:lnTo>
                  <a:lnTo>
                    <a:pt x="3575974" y="2844800"/>
                  </a:lnTo>
                  <a:lnTo>
                    <a:pt x="3598224" y="2806700"/>
                  </a:lnTo>
                  <a:lnTo>
                    <a:pt x="3619415" y="2755900"/>
                  </a:lnTo>
                  <a:lnTo>
                    <a:pt x="3639546" y="2717800"/>
                  </a:lnTo>
                  <a:lnTo>
                    <a:pt x="3658618" y="2679700"/>
                  </a:lnTo>
                  <a:lnTo>
                    <a:pt x="3676630" y="2641600"/>
                  </a:lnTo>
                  <a:lnTo>
                    <a:pt x="3693583" y="2590800"/>
                  </a:lnTo>
                  <a:lnTo>
                    <a:pt x="3709476" y="2552700"/>
                  </a:lnTo>
                  <a:lnTo>
                    <a:pt x="3724309" y="2501900"/>
                  </a:lnTo>
                  <a:lnTo>
                    <a:pt x="3738083" y="2463800"/>
                  </a:lnTo>
                  <a:lnTo>
                    <a:pt x="3750798" y="2425700"/>
                  </a:lnTo>
                  <a:lnTo>
                    <a:pt x="3762453" y="2374900"/>
                  </a:lnTo>
                  <a:lnTo>
                    <a:pt x="3773048" y="2336800"/>
                  </a:lnTo>
                  <a:lnTo>
                    <a:pt x="3782584" y="2286000"/>
                  </a:lnTo>
                  <a:lnTo>
                    <a:pt x="3791060" y="2247900"/>
                  </a:lnTo>
                  <a:lnTo>
                    <a:pt x="3798477" y="2197100"/>
                  </a:lnTo>
                  <a:lnTo>
                    <a:pt x="3804834" y="2159000"/>
                  </a:lnTo>
                  <a:lnTo>
                    <a:pt x="3810132" y="2108200"/>
                  </a:lnTo>
                  <a:lnTo>
                    <a:pt x="3814370" y="2070100"/>
                  </a:lnTo>
                  <a:lnTo>
                    <a:pt x="3817549" y="2019300"/>
                  </a:lnTo>
                  <a:lnTo>
                    <a:pt x="3819668" y="1968500"/>
                  </a:lnTo>
                  <a:lnTo>
                    <a:pt x="3820727" y="1930400"/>
                  </a:lnTo>
                  <a:lnTo>
                    <a:pt x="3820727" y="1879600"/>
                  </a:lnTo>
                  <a:lnTo>
                    <a:pt x="3819668" y="1841500"/>
                  </a:lnTo>
                  <a:lnTo>
                    <a:pt x="3817549" y="1790700"/>
                  </a:lnTo>
                  <a:lnTo>
                    <a:pt x="3810132" y="1701800"/>
                  </a:lnTo>
                  <a:lnTo>
                    <a:pt x="3804834" y="1663700"/>
                  </a:lnTo>
                  <a:lnTo>
                    <a:pt x="3798477" y="1612900"/>
                  </a:lnTo>
                  <a:lnTo>
                    <a:pt x="3791060" y="1574800"/>
                  </a:lnTo>
                  <a:lnTo>
                    <a:pt x="3782584" y="1524000"/>
                  </a:lnTo>
                  <a:lnTo>
                    <a:pt x="3773048" y="1485900"/>
                  </a:lnTo>
                  <a:lnTo>
                    <a:pt x="3762453" y="1435100"/>
                  </a:lnTo>
                  <a:lnTo>
                    <a:pt x="3750798" y="1397000"/>
                  </a:lnTo>
                  <a:lnTo>
                    <a:pt x="3738083" y="1346200"/>
                  </a:lnTo>
                  <a:lnTo>
                    <a:pt x="3724309" y="1308100"/>
                  </a:lnTo>
                  <a:lnTo>
                    <a:pt x="3709476" y="1257300"/>
                  </a:lnTo>
                  <a:lnTo>
                    <a:pt x="3693583" y="1219200"/>
                  </a:lnTo>
                  <a:lnTo>
                    <a:pt x="3676630" y="1181100"/>
                  </a:lnTo>
                  <a:lnTo>
                    <a:pt x="3658618" y="1130300"/>
                  </a:lnTo>
                  <a:lnTo>
                    <a:pt x="3639546" y="1092200"/>
                  </a:lnTo>
                  <a:lnTo>
                    <a:pt x="3619415" y="1054100"/>
                  </a:lnTo>
                  <a:lnTo>
                    <a:pt x="3598224" y="1016000"/>
                  </a:lnTo>
                  <a:lnTo>
                    <a:pt x="3575974" y="965200"/>
                  </a:lnTo>
                  <a:lnTo>
                    <a:pt x="3552664" y="927100"/>
                  </a:lnTo>
                  <a:lnTo>
                    <a:pt x="3528295" y="889000"/>
                  </a:lnTo>
                  <a:lnTo>
                    <a:pt x="3502866" y="850900"/>
                  </a:lnTo>
                  <a:lnTo>
                    <a:pt x="3476377" y="812800"/>
                  </a:lnTo>
                  <a:lnTo>
                    <a:pt x="3448829" y="774700"/>
                  </a:lnTo>
                  <a:lnTo>
                    <a:pt x="3420221" y="736600"/>
                  </a:lnTo>
                  <a:lnTo>
                    <a:pt x="3390554" y="698500"/>
                  </a:lnTo>
                  <a:lnTo>
                    <a:pt x="3359828" y="660400"/>
                  </a:lnTo>
                  <a:lnTo>
                    <a:pt x="3328042" y="622300"/>
                  </a:lnTo>
                  <a:lnTo>
                    <a:pt x="3295196" y="584200"/>
                  </a:lnTo>
                  <a:lnTo>
                    <a:pt x="3261291" y="558800"/>
                  </a:lnTo>
                  <a:lnTo>
                    <a:pt x="3226530" y="520700"/>
                  </a:lnTo>
                  <a:lnTo>
                    <a:pt x="3191131" y="482600"/>
                  </a:lnTo>
                  <a:lnTo>
                    <a:pt x="3155114" y="457200"/>
                  </a:lnTo>
                  <a:lnTo>
                    <a:pt x="3118500" y="431800"/>
                  </a:lnTo>
                  <a:lnTo>
                    <a:pt x="3081308" y="393700"/>
                  </a:lnTo>
                  <a:lnTo>
                    <a:pt x="3005274" y="342900"/>
                  </a:lnTo>
                  <a:lnTo>
                    <a:pt x="2927174" y="292100"/>
                  </a:lnTo>
                  <a:lnTo>
                    <a:pt x="2847169" y="241300"/>
                  </a:lnTo>
                  <a:lnTo>
                    <a:pt x="2806504" y="215900"/>
                  </a:lnTo>
                  <a:lnTo>
                    <a:pt x="2765423" y="203200"/>
                  </a:lnTo>
                  <a:lnTo>
                    <a:pt x="2682097" y="152400"/>
                  </a:lnTo>
                  <a:lnTo>
                    <a:pt x="2597352" y="127000"/>
                  </a:lnTo>
                  <a:lnTo>
                    <a:pt x="2554499" y="101600"/>
                  </a:lnTo>
                  <a:lnTo>
                    <a:pt x="2336233" y="38100"/>
                  </a:lnTo>
                  <a:close/>
                </a:path>
                <a:path w="3820795" h="3810000">
                  <a:moveTo>
                    <a:pt x="2202802" y="12700"/>
                  </a:moveTo>
                  <a:lnTo>
                    <a:pt x="1617929" y="12700"/>
                  </a:lnTo>
                  <a:lnTo>
                    <a:pt x="1528810" y="38100"/>
                  </a:lnTo>
                  <a:lnTo>
                    <a:pt x="2291921" y="38100"/>
                  </a:lnTo>
                  <a:lnTo>
                    <a:pt x="2202802" y="12700"/>
                  </a:lnTo>
                  <a:close/>
                </a:path>
                <a:path w="3820795" h="3810000">
                  <a:moveTo>
                    <a:pt x="2113156" y="0"/>
                  </a:moveTo>
                  <a:lnTo>
                    <a:pt x="1707575" y="0"/>
                  </a:lnTo>
                  <a:lnTo>
                    <a:pt x="1662696" y="12700"/>
                  </a:lnTo>
                  <a:lnTo>
                    <a:pt x="2158034" y="12700"/>
                  </a:lnTo>
                  <a:lnTo>
                    <a:pt x="2113156" y="0"/>
                  </a:lnTo>
                  <a:close/>
                </a:path>
              </a:pathLst>
            </a:custGeom>
            <a:solidFill>
              <a:srgbClr val="E34D25">
                <a:alpha val="50299"/>
              </a:srgbClr>
            </a:solidFill>
          </p:spPr>
          <p:txBody>
            <a:bodyPr wrap="square" lIns="0" tIns="0" rIns="0" bIns="0" rtlCol="0"/>
            <a:lstStyle/>
            <a:p>
              <a:pPr defTabSz="554492"/>
              <a:endParaRPr sz="1092" kern="0">
                <a:solidFill>
                  <a:sysClr val="windowText" lastClr="000000"/>
                </a:solidFill>
              </a:endParaRPr>
            </a:p>
          </p:txBody>
        </p:sp>
      </p:grpSp>
      <p:pic>
        <p:nvPicPr>
          <p:cNvPr id="9" name="object 9"/>
          <p:cNvPicPr/>
          <p:nvPr/>
        </p:nvPicPr>
        <p:blipFill>
          <a:blip r:embed="rId2" cstate="print"/>
          <a:stretch>
            <a:fillRect/>
          </a:stretch>
        </p:blipFill>
        <p:spPr>
          <a:xfrm>
            <a:off x="428" y="0"/>
            <a:ext cx="12191144" cy="825442"/>
          </a:xfrm>
          <a:prstGeom prst="rect">
            <a:avLst/>
          </a:prstGeom>
        </p:spPr>
      </p:pic>
      <p:sp>
        <p:nvSpPr>
          <p:cNvPr id="10" name="object 10"/>
          <p:cNvSpPr txBox="1">
            <a:spLocks noGrp="1"/>
          </p:cNvSpPr>
          <p:nvPr>
            <p:ph type="title"/>
          </p:nvPr>
        </p:nvSpPr>
        <p:spPr>
          <a:xfrm>
            <a:off x="366275" y="157387"/>
            <a:ext cx="7809074" cy="561385"/>
          </a:xfrm>
          <a:prstGeom prst="rect">
            <a:avLst/>
          </a:prstGeom>
        </p:spPr>
        <p:txBody>
          <a:bodyPr vert="horz" wrap="square" lIns="0" tIns="7316" rIns="0" bIns="0" rtlCol="0">
            <a:spAutoFit/>
          </a:bodyPr>
          <a:lstStyle/>
          <a:p>
            <a:pPr marL="7701">
              <a:spcBef>
                <a:spcPts val="58"/>
              </a:spcBef>
              <a:tabLst>
                <a:tab pos="628424" algn="l"/>
                <a:tab pos="1374293" algn="l"/>
                <a:tab pos="1810571" algn="l"/>
                <a:tab pos="3563767" algn="l"/>
                <a:tab pos="3943055" algn="l"/>
                <a:tab pos="4650032" algn="l"/>
              </a:tabLst>
            </a:pPr>
            <a:r>
              <a:rPr kumimoji="0" lang="en-US" sz="3600" b="1" i="0" u="none" strike="noStrike" kern="0" cap="none" spc="0" normalizeH="0" baseline="0" noProof="0" dirty="0">
                <a:ln>
                  <a:noFill/>
                </a:ln>
                <a:solidFill>
                  <a:srgbClr val="FAFBFB"/>
                </a:solidFill>
                <a:effectLst/>
                <a:uLnTx/>
                <a:uFillTx/>
                <a:latin typeface="Calibri"/>
                <a:ea typeface="+mj-ea"/>
                <a:cs typeface="Calibri"/>
              </a:rPr>
              <a:t>Design Pattern Categories</a:t>
            </a:r>
            <a:endParaRPr lang="en-US" sz="2000" dirty="0">
              <a:latin typeface="Arial" panose="020B0604020202020204" pitchFamily="34" charset="0"/>
              <a:cs typeface="Arial" panose="020B0604020202020204" pitchFamily="34" charset="0"/>
            </a:endParaRPr>
          </a:p>
        </p:txBody>
      </p:sp>
      <p:sp>
        <p:nvSpPr>
          <p:cNvPr id="14" name="object 14"/>
          <p:cNvSpPr txBox="1"/>
          <p:nvPr/>
        </p:nvSpPr>
        <p:spPr>
          <a:xfrm>
            <a:off x="7757099" y="1198305"/>
            <a:ext cx="1893362" cy="476549"/>
          </a:xfrm>
          <a:prstGeom prst="rect">
            <a:avLst/>
          </a:prstGeom>
          <a:solidFill>
            <a:srgbClr val="E34D25">
              <a:alpha val="39718"/>
            </a:srgbClr>
          </a:solidFill>
        </p:spPr>
        <p:txBody>
          <a:bodyPr vert="horz" wrap="square" lIns="0" tIns="770" rIns="0" bIns="0" rtlCol="0">
            <a:spAutoFit/>
          </a:bodyPr>
          <a:lstStyle/>
          <a:p>
            <a:pPr algn="ctr" defTabSz="554492">
              <a:spcBef>
                <a:spcPts val="6"/>
              </a:spcBef>
            </a:pPr>
            <a:r>
              <a:rPr lang="en-US" sz="1546" kern="0" dirty="0">
                <a:solidFill>
                  <a:sysClr val="windowText" lastClr="000000"/>
                </a:solidFill>
                <a:latin typeface="Times New Roman"/>
                <a:cs typeface="Times New Roman"/>
              </a:rPr>
              <a:t>Object Creation Mechanisms</a:t>
            </a:r>
          </a:p>
        </p:txBody>
      </p:sp>
      <p:grpSp>
        <p:nvGrpSpPr>
          <p:cNvPr id="15" name="object 15"/>
          <p:cNvGrpSpPr/>
          <p:nvPr/>
        </p:nvGrpSpPr>
        <p:grpSpPr>
          <a:xfrm>
            <a:off x="2768966" y="3223363"/>
            <a:ext cx="6096000" cy="2310387"/>
            <a:chOff x="5019600" y="5668386"/>
            <a:chExt cx="9747489" cy="3810000"/>
          </a:xfrm>
        </p:grpSpPr>
        <p:sp>
          <p:nvSpPr>
            <p:cNvPr id="16" name="object 16"/>
            <p:cNvSpPr/>
            <p:nvPr/>
          </p:nvSpPr>
          <p:spPr>
            <a:xfrm>
              <a:off x="9445604" y="5668386"/>
              <a:ext cx="3820795" cy="3810000"/>
            </a:xfrm>
            <a:custGeom>
              <a:avLst/>
              <a:gdLst/>
              <a:ahLst/>
              <a:cxnLst/>
              <a:rect l="l" t="t" r="r" b="b"/>
              <a:pathLst>
                <a:path w="3820794" h="3810000">
                  <a:moveTo>
                    <a:pt x="2158033" y="3797300"/>
                  </a:moveTo>
                  <a:lnTo>
                    <a:pt x="1662695" y="3797300"/>
                  </a:lnTo>
                  <a:lnTo>
                    <a:pt x="1707574" y="3810000"/>
                  </a:lnTo>
                  <a:lnTo>
                    <a:pt x="2113155" y="3810000"/>
                  </a:lnTo>
                  <a:lnTo>
                    <a:pt x="2158033" y="3797300"/>
                  </a:lnTo>
                  <a:close/>
                </a:path>
                <a:path w="3820794" h="3810000">
                  <a:moveTo>
                    <a:pt x="2291921" y="3771900"/>
                  </a:moveTo>
                  <a:lnTo>
                    <a:pt x="1528808" y="3771900"/>
                  </a:lnTo>
                  <a:lnTo>
                    <a:pt x="1617928" y="3797300"/>
                  </a:lnTo>
                  <a:lnTo>
                    <a:pt x="2202801" y="3797300"/>
                  </a:lnTo>
                  <a:lnTo>
                    <a:pt x="2291921" y="3771900"/>
                  </a:lnTo>
                  <a:close/>
                </a:path>
                <a:path w="3820794" h="3810000">
                  <a:moveTo>
                    <a:pt x="2336232" y="38100"/>
                  </a:moveTo>
                  <a:lnTo>
                    <a:pt x="1484496" y="38100"/>
                  </a:lnTo>
                  <a:lnTo>
                    <a:pt x="1266230" y="101600"/>
                  </a:lnTo>
                  <a:lnTo>
                    <a:pt x="1223377" y="127000"/>
                  </a:lnTo>
                  <a:lnTo>
                    <a:pt x="1138633" y="152400"/>
                  </a:lnTo>
                  <a:lnTo>
                    <a:pt x="1055306" y="203200"/>
                  </a:lnTo>
                  <a:lnTo>
                    <a:pt x="1014226" y="215900"/>
                  </a:lnTo>
                  <a:lnTo>
                    <a:pt x="973560" y="241300"/>
                  </a:lnTo>
                  <a:lnTo>
                    <a:pt x="893556" y="292100"/>
                  </a:lnTo>
                  <a:lnTo>
                    <a:pt x="815456" y="342900"/>
                  </a:lnTo>
                  <a:lnTo>
                    <a:pt x="739421" y="393700"/>
                  </a:lnTo>
                  <a:lnTo>
                    <a:pt x="702230" y="431800"/>
                  </a:lnTo>
                  <a:lnTo>
                    <a:pt x="665615" y="457200"/>
                  </a:lnTo>
                  <a:lnTo>
                    <a:pt x="629599" y="482600"/>
                  </a:lnTo>
                  <a:lnTo>
                    <a:pt x="594200" y="520700"/>
                  </a:lnTo>
                  <a:lnTo>
                    <a:pt x="559439" y="558800"/>
                  </a:lnTo>
                  <a:lnTo>
                    <a:pt x="525533" y="584200"/>
                  </a:lnTo>
                  <a:lnTo>
                    <a:pt x="492687" y="622300"/>
                  </a:lnTo>
                  <a:lnTo>
                    <a:pt x="460901" y="660400"/>
                  </a:lnTo>
                  <a:lnTo>
                    <a:pt x="430174" y="698500"/>
                  </a:lnTo>
                  <a:lnTo>
                    <a:pt x="400507" y="736600"/>
                  </a:lnTo>
                  <a:lnTo>
                    <a:pt x="371899" y="774700"/>
                  </a:lnTo>
                  <a:lnTo>
                    <a:pt x="344351" y="812800"/>
                  </a:lnTo>
                  <a:lnTo>
                    <a:pt x="317863" y="850900"/>
                  </a:lnTo>
                  <a:lnTo>
                    <a:pt x="292434" y="889000"/>
                  </a:lnTo>
                  <a:lnTo>
                    <a:pt x="268064" y="927100"/>
                  </a:lnTo>
                  <a:lnTo>
                    <a:pt x="244754" y="965200"/>
                  </a:lnTo>
                  <a:lnTo>
                    <a:pt x="222504" y="1016000"/>
                  </a:lnTo>
                  <a:lnTo>
                    <a:pt x="201313" y="1054100"/>
                  </a:lnTo>
                  <a:lnTo>
                    <a:pt x="181182" y="1092200"/>
                  </a:lnTo>
                  <a:lnTo>
                    <a:pt x="162110" y="1130300"/>
                  </a:lnTo>
                  <a:lnTo>
                    <a:pt x="144097" y="1181100"/>
                  </a:lnTo>
                  <a:lnTo>
                    <a:pt x="127145" y="1219200"/>
                  </a:lnTo>
                  <a:lnTo>
                    <a:pt x="111252" y="1257300"/>
                  </a:lnTo>
                  <a:lnTo>
                    <a:pt x="96418" y="1308100"/>
                  </a:lnTo>
                  <a:lnTo>
                    <a:pt x="82644" y="1346200"/>
                  </a:lnTo>
                  <a:lnTo>
                    <a:pt x="69929" y="1397000"/>
                  </a:lnTo>
                  <a:lnTo>
                    <a:pt x="58274" y="1435100"/>
                  </a:lnTo>
                  <a:lnTo>
                    <a:pt x="47679" y="1485900"/>
                  </a:lnTo>
                  <a:lnTo>
                    <a:pt x="38143" y="1524000"/>
                  </a:lnTo>
                  <a:lnTo>
                    <a:pt x="29667" y="1574800"/>
                  </a:lnTo>
                  <a:lnTo>
                    <a:pt x="22250" y="1612900"/>
                  </a:lnTo>
                  <a:lnTo>
                    <a:pt x="15893" y="1663700"/>
                  </a:lnTo>
                  <a:lnTo>
                    <a:pt x="10595" y="1701800"/>
                  </a:lnTo>
                  <a:lnTo>
                    <a:pt x="3178" y="1790700"/>
                  </a:lnTo>
                  <a:lnTo>
                    <a:pt x="1059" y="1841500"/>
                  </a:lnTo>
                  <a:lnTo>
                    <a:pt x="0" y="1879600"/>
                  </a:lnTo>
                  <a:lnTo>
                    <a:pt x="0" y="1930400"/>
                  </a:lnTo>
                  <a:lnTo>
                    <a:pt x="1059" y="1968500"/>
                  </a:lnTo>
                  <a:lnTo>
                    <a:pt x="3178" y="2019300"/>
                  </a:lnTo>
                  <a:lnTo>
                    <a:pt x="6357" y="2070100"/>
                  </a:lnTo>
                  <a:lnTo>
                    <a:pt x="10595" y="2108200"/>
                  </a:lnTo>
                  <a:lnTo>
                    <a:pt x="15893" y="2159000"/>
                  </a:lnTo>
                  <a:lnTo>
                    <a:pt x="22250" y="2197100"/>
                  </a:lnTo>
                  <a:lnTo>
                    <a:pt x="29667" y="2247900"/>
                  </a:lnTo>
                  <a:lnTo>
                    <a:pt x="38143" y="2286000"/>
                  </a:lnTo>
                  <a:lnTo>
                    <a:pt x="47679" y="2336800"/>
                  </a:lnTo>
                  <a:lnTo>
                    <a:pt x="58274" y="2374900"/>
                  </a:lnTo>
                  <a:lnTo>
                    <a:pt x="69929" y="2425700"/>
                  </a:lnTo>
                  <a:lnTo>
                    <a:pt x="82644" y="2463800"/>
                  </a:lnTo>
                  <a:lnTo>
                    <a:pt x="96418" y="2501900"/>
                  </a:lnTo>
                  <a:lnTo>
                    <a:pt x="111252" y="2552700"/>
                  </a:lnTo>
                  <a:lnTo>
                    <a:pt x="127145" y="2590800"/>
                  </a:lnTo>
                  <a:lnTo>
                    <a:pt x="144097" y="2641600"/>
                  </a:lnTo>
                  <a:lnTo>
                    <a:pt x="162110" y="2679700"/>
                  </a:lnTo>
                  <a:lnTo>
                    <a:pt x="181182" y="2717800"/>
                  </a:lnTo>
                  <a:lnTo>
                    <a:pt x="201313" y="2755900"/>
                  </a:lnTo>
                  <a:lnTo>
                    <a:pt x="222504" y="2806700"/>
                  </a:lnTo>
                  <a:lnTo>
                    <a:pt x="244754" y="2844800"/>
                  </a:lnTo>
                  <a:lnTo>
                    <a:pt x="268064" y="2882900"/>
                  </a:lnTo>
                  <a:lnTo>
                    <a:pt x="292434" y="2921000"/>
                  </a:lnTo>
                  <a:lnTo>
                    <a:pt x="317863" y="2959100"/>
                  </a:lnTo>
                  <a:lnTo>
                    <a:pt x="344351" y="2997200"/>
                  </a:lnTo>
                  <a:lnTo>
                    <a:pt x="371899" y="3035300"/>
                  </a:lnTo>
                  <a:lnTo>
                    <a:pt x="400507" y="3073400"/>
                  </a:lnTo>
                  <a:lnTo>
                    <a:pt x="430174" y="3111500"/>
                  </a:lnTo>
                  <a:lnTo>
                    <a:pt x="460901" y="3149600"/>
                  </a:lnTo>
                  <a:lnTo>
                    <a:pt x="492687" y="3187700"/>
                  </a:lnTo>
                  <a:lnTo>
                    <a:pt x="525533" y="3225800"/>
                  </a:lnTo>
                  <a:lnTo>
                    <a:pt x="559439" y="3251200"/>
                  </a:lnTo>
                  <a:lnTo>
                    <a:pt x="594200" y="3289300"/>
                  </a:lnTo>
                  <a:lnTo>
                    <a:pt x="629599" y="3327400"/>
                  </a:lnTo>
                  <a:lnTo>
                    <a:pt x="665615" y="3352800"/>
                  </a:lnTo>
                  <a:lnTo>
                    <a:pt x="702230" y="3390900"/>
                  </a:lnTo>
                  <a:lnTo>
                    <a:pt x="739421" y="3416300"/>
                  </a:lnTo>
                  <a:lnTo>
                    <a:pt x="777170" y="3441700"/>
                  </a:lnTo>
                  <a:lnTo>
                    <a:pt x="854257" y="3492500"/>
                  </a:lnTo>
                  <a:lnTo>
                    <a:pt x="933330" y="3543300"/>
                  </a:lnTo>
                  <a:lnTo>
                    <a:pt x="1055306" y="3619500"/>
                  </a:lnTo>
                  <a:lnTo>
                    <a:pt x="1096782" y="3632200"/>
                  </a:lnTo>
                  <a:lnTo>
                    <a:pt x="1138633" y="3657600"/>
                  </a:lnTo>
                  <a:lnTo>
                    <a:pt x="1223377" y="3683000"/>
                  </a:lnTo>
                  <a:lnTo>
                    <a:pt x="1266230" y="3708400"/>
                  </a:lnTo>
                  <a:lnTo>
                    <a:pt x="1484496" y="3771900"/>
                  </a:lnTo>
                  <a:lnTo>
                    <a:pt x="2336232" y="3771900"/>
                  </a:lnTo>
                  <a:lnTo>
                    <a:pt x="2554500" y="3708400"/>
                  </a:lnTo>
                  <a:lnTo>
                    <a:pt x="2597353" y="3683000"/>
                  </a:lnTo>
                  <a:lnTo>
                    <a:pt x="2682097" y="3657600"/>
                  </a:lnTo>
                  <a:lnTo>
                    <a:pt x="2723948" y="3632200"/>
                  </a:lnTo>
                  <a:lnTo>
                    <a:pt x="2765424" y="3619500"/>
                  </a:lnTo>
                  <a:lnTo>
                    <a:pt x="2887401" y="3543300"/>
                  </a:lnTo>
                  <a:lnTo>
                    <a:pt x="2966474" y="3492500"/>
                  </a:lnTo>
                  <a:lnTo>
                    <a:pt x="3043562" y="3441700"/>
                  </a:lnTo>
                  <a:lnTo>
                    <a:pt x="3081311" y="3416300"/>
                  </a:lnTo>
                  <a:lnTo>
                    <a:pt x="3118503" y="3390900"/>
                  </a:lnTo>
                  <a:lnTo>
                    <a:pt x="3155118" y="3352800"/>
                  </a:lnTo>
                  <a:lnTo>
                    <a:pt x="3191135" y="3327400"/>
                  </a:lnTo>
                  <a:lnTo>
                    <a:pt x="3226534" y="3289300"/>
                  </a:lnTo>
                  <a:lnTo>
                    <a:pt x="3261296" y="3251200"/>
                  </a:lnTo>
                  <a:lnTo>
                    <a:pt x="3295201" y="3225800"/>
                  </a:lnTo>
                  <a:lnTo>
                    <a:pt x="3328047" y="3187700"/>
                  </a:lnTo>
                  <a:lnTo>
                    <a:pt x="3359833" y="3149600"/>
                  </a:lnTo>
                  <a:lnTo>
                    <a:pt x="3390560" y="3111500"/>
                  </a:lnTo>
                  <a:lnTo>
                    <a:pt x="3420227" y="3073400"/>
                  </a:lnTo>
                  <a:lnTo>
                    <a:pt x="3448834" y="3035300"/>
                  </a:lnTo>
                  <a:lnTo>
                    <a:pt x="3476382" y="2997200"/>
                  </a:lnTo>
                  <a:lnTo>
                    <a:pt x="3502871" y="2959100"/>
                  </a:lnTo>
                  <a:lnTo>
                    <a:pt x="3528300" y="2921000"/>
                  </a:lnTo>
                  <a:lnTo>
                    <a:pt x="3552669" y="2882900"/>
                  </a:lnTo>
                  <a:lnTo>
                    <a:pt x="3575979" y="2844800"/>
                  </a:lnTo>
                  <a:lnTo>
                    <a:pt x="3598229" y="2806700"/>
                  </a:lnTo>
                  <a:lnTo>
                    <a:pt x="3619420" y="2755900"/>
                  </a:lnTo>
                  <a:lnTo>
                    <a:pt x="3639551" y="2717800"/>
                  </a:lnTo>
                  <a:lnTo>
                    <a:pt x="3658623" y="2679700"/>
                  </a:lnTo>
                  <a:lnTo>
                    <a:pt x="3676635" y="2641600"/>
                  </a:lnTo>
                  <a:lnTo>
                    <a:pt x="3693588" y="2590800"/>
                  </a:lnTo>
                  <a:lnTo>
                    <a:pt x="3709481" y="2552700"/>
                  </a:lnTo>
                  <a:lnTo>
                    <a:pt x="3724315" y="2501900"/>
                  </a:lnTo>
                  <a:lnTo>
                    <a:pt x="3738089" y="2463800"/>
                  </a:lnTo>
                  <a:lnTo>
                    <a:pt x="3750803" y="2425700"/>
                  </a:lnTo>
                  <a:lnTo>
                    <a:pt x="3762458" y="2374900"/>
                  </a:lnTo>
                  <a:lnTo>
                    <a:pt x="3773053" y="2336800"/>
                  </a:lnTo>
                  <a:lnTo>
                    <a:pt x="3782589" y="2286000"/>
                  </a:lnTo>
                  <a:lnTo>
                    <a:pt x="3791066" y="2247900"/>
                  </a:lnTo>
                  <a:lnTo>
                    <a:pt x="3798482" y="2197100"/>
                  </a:lnTo>
                  <a:lnTo>
                    <a:pt x="3804840" y="2159000"/>
                  </a:lnTo>
                  <a:lnTo>
                    <a:pt x="3810137" y="2108200"/>
                  </a:lnTo>
                  <a:lnTo>
                    <a:pt x="3814375" y="2070100"/>
                  </a:lnTo>
                  <a:lnTo>
                    <a:pt x="3817554" y="2019300"/>
                  </a:lnTo>
                  <a:lnTo>
                    <a:pt x="3819673" y="1968500"/>
                  </a:lnTo>
                  <a:lnTo>
                    <a:pt x="3820733" y="1930400"/>
                  </a:lnTo>
                  <a:lnTo>
                    <a:pt x="3820733" y="1879600"/>
                  </a:lnTo>
                  <a:lnTo>
                    <a:pt x="3819673" y="1841500"/>
                  </a:lnTo>
                  <a:lnTo>
                    <a:pt x="3817554" y="1790700"/>
                  </a:lnTo>
                  <a:lnTo>
                    <a:pt x="3810137" y="1701800"/>
                  </a:lnTo>
                  <a:lnTo>
                    <a:pt x="3804840" y="1663700"/>
                  </a:lnTo>
                  <a:lnTo>
                    <a:pt x="3798482" y="1612900"/>
                  </a:lnTo>
                  <a:lnTo>
                    <a:pt x="3791066" y="1574800"/>
                  </a:lnTo>
                  <a:lnTo>
                    <a:pt x="3782589" y="1524000"/>
                  </a:lnTo>
                  <a:lnTo>
                    <a:pt x="3773053" y="1485900"/>
                  </a:lnTo>
                  <a:lnTo>
                    <a:pt x="3762458" y="1435100"/>
                  </a:lnTo>
                  <a:lnTo>
                    <a:pt x="3750803" y="1397000"/>
                  </a:lnTo>
                  <a:lnTo>
                    <a:pt x="3738089" y="1346200"/>
                  </a:lnTo>
                  <a:lnTo>
                    <a:pt x="3724315" y="1308100"/>
                  </a:lnTo>
                  <a:lnTo>
                    <a:pt x="3709481" y="1257300"/>
                  </a:lnTo>
                  <a:lnTo>
                    <a:pt x="3693588" y="1219200"/>
                  </a:lnTo>
                  <a:lnTo>
                    <a:pt x="3676635" y="1181100"/>
                  </a:lnTo>
                  <a:lnTo>
                    <a:pt x="3658623" y="1130300"/>
                  </a:lnTo>
                  <a:lnTo>
                    <a:pt x="3639551" y="1092200"/>
                  </a:lnTo>
                  <a:lnTo>
                    <a:pt x="3619420" y="1054100"/>
                  </a:lnTo>
                  <a:lnTo>
                    <a:pt x="3598229" y="1016000"/>
                  </a:lnTo>
                  <a:lnTo>
                    <a:pt x="3575979" y="965200"/>
                  </a:lnTo>
                  <a:lnTo>
                    <a:pt x="3552669" y="927100"/>
                  </a:lnTo>
                  <a:lnTo>
                    <a:pt x="3528300" y="889000"/>
                  </a:lnTo>
                  <a:lnTo>
                    <a:pt x="3502871" y="850900"/>
                  </a:lnTo>
                  <a:lnTo>
                    <a:pt x="3476382" y="812800"/>
                  </a:lnTo>
                  <a:lnTo>
                    <a:pt x="3448834" y="774700"/>
                  </a:lnTo>
                  <a:lnTo>
                    <a:pt x="3420227" y="736600"/>
                  </a:lnTo>
                  <a:lnTo>
                    <a:pt x="3390560" y="698500"/>
                  </a:lnTo>
                  <a:lnTo>
                    <a:pt x="3359833" y="660400"/>
                  </a:lnTo>
                  <a:lnTo>
                    <a:pt x="3328047" y="622300"/>
                  </a:lnTo>
                  <a:lnTo>
                    <a:pt x="3295201" y="584200"/>
                  </a:lnTo>
                  <a:lnTo>
                    <a:pt x="3261296" y="558800"/>
                  </a:lnTo>
                  <a:lnTo>
                    <a:pt x="3226534" y="520700"/>
                  </a:lnTo>
                  <a:lnTo>
                    <a:pt x="3191135" y="482600"/>
                  </a:lnTo>
                  <a:lnTo>
                    <a:pt x="3155118" y="457200"/>
                  </a:lnTo>
                  <a:lnTo>
                    <a:pt x="3118503" y="431800"/>
                  </a:lnTo>
                  <a:lnTo>
                    <a:pt x="3081311" y="393700"/>
                  </a:lnTo>
                  <a:lnTo>
                    <a:pt x="3005277" y="342900"/>
                  </a:lnTo>
                  <a:lnTo>
                    <a:pt x="2927176" y="292100"/>
                  </a:lnTo>
                  <a:lnTo>
                    <a:pt x="2847171" y="241300"/>
                  </a:lnTo>
                  <a:lnTo>
                    <a:pt x="2806505" y="215900"/>
                  </a:lnTo>
                  <a:lnTo>
                    <a:pt x="2765424" y="203200"/>
                  </a:lnTo>
                  <a:lnTo>
                    <a:pt x="2682097" y="152400"/>
                  </a:lnTo>
                  <a:lnTo>
                    <a:pt x="2597353" y="127000"/>
                  </a:lnTo>
                  <a:lnTo>
                    <a:pt x="2554500" y="101600"/>
                  </a:lnTo>
                  <a:lnTo>
                    <a:pt x="2336232" y="38100"/>
                  </a:lnTo>
                  <a:close/>
                </a:path>
                <a:path w="3820794" h="3810000">
                  <a:moveTo>
                    <a:pt x="2202801" y="12700"/>
                  </a:moveTo>
                  <a:lnTo>
                    <a:pt x="1617928" y="12700"/>
                  </a:lnTo>
                  <a:lnTo>
                    <a:pt x="1528808" y="38100"/>
                  </a:lnTo>
                  <a:lnTo>
                    <a:pt x="2291921" y="38100"/>
                  </a:lnTo>
                  <a:lnTo>
                    <a:pt x="2202801" y="12700"/>
                  </a:lnTo>
                  <a:close/>
                </a:path>
                <a:path w="3820794" h="3810000">
                  <a:moveTo>
                    <a:pt x="2113155" y="0"/>
                  </a:moveTo>
                  <a:lnTo>
                    <a:pt x="1707574" y="0"/>
                  </a:lnTo>
                  <a:lnTo>
                    <a:pt x="1662695" y="12700"/>
                  </a:lnTo>
                  <a:lnTo>
                    <a:pt x="2158033" y="12700"/>
                  </a:lnTo>
                  <a:lnTo>
                    <a:pt x="2113155" y="0"/>
                  </a:lnTo>
                  <a:close/>
                </a:path>
              </a:pathLst>
            </a:custGeom>
            <a:solidFill>
              <a:srgbClr val="F8DC3C">
                <a:alpha val="50299"/>
              </a:srgbClr>
            </a:solidFill>
          </p:spPr>
          <p:txBody>
            <a:bodyPr wrap="square" lIns="0" tIns="0" rIns="0" bIns="0" rtlCol="0"/>
            <a:lstStyle/>
            <a:p>
              <a:pPr defTabSz="554492"/>
              <a:endParaRPr sz="1092" kern="0">
                <a:solidFill>
                  <a:sysClr val="windowText" lastClr="000000"/>
                </a:solidFill>
              </a:endParaRPr>
            </a:p>
          </p:txBody>
        </p:sp>
        <p:sp>
          <p:nvSpPr>
            <p:cNvPr id="18" name="object 18"/>
            <p:cNvSpPr/>
            <p:nvPr/>
          </p:nvSpPr>
          <p:spPr>
            <a:xfrm>
              <a:off x="12991332" y="6993133"/>
              <a:ext cx="1623695" cy="334010"/>
            </a:xfrm>
            <a:custGeom>
              <a:avLst/>
              <a:gdLst/>
              <a:ahLst/>
              <a:cxnLst/>
              <a:rect l="l" t="t" r="r" b="b"/>
              <a:pathLst>
                <a:path w="1623694" h="334009">
                  <a:moveTo>
                    <a:pt x="0" y="333767"/>
                  </a:moveTo>
                  <a:lnTo>
                    <a:pt x="38062" y="307813"/>
                  </a:lnTo>
                  <a:lnTo>
                    <a:pt x="76674" y="282909"/>
                  </a:lnTo>
                  <a:lnTo>
                    <a:pt x="115837" y="259055"/>
                  </a:lnTo>
                  <a:lnTo>
                    <a:pt x="155549" y="236251"/>
                  </a:lnTo>
                  <a:lnTo>
                    <a:pt x="195813" y="214498"/>
                  </a:lnTo>
                  <a:lnTo>
                    <a:pt x="236626" y="193795"/>
                  </a:lnTo>
                  <a:lnTo>
                    <a:pt x="277990" y="174143"/>
                  </a:lnTo>
                  <a:lnTo>
                    <a:pt x="319904" y="155541"/>
                  </a:lnTo>
                  <a:lnTo>
                    <a:pt x="362368" y="137989"/>
                  </a:lnTo>
                  <a:lnTo>
                    <a:pt x="405382" y="121487"/>
                  </a:lnTo>
                  <a:lnTo>
                    <a:pt x="448947" y="106036"/>
                  </a:lnTo>
                  <a:lnTo>
                    <a:pt x="493062" y="91635"/>
                  </a:lnTo>
                  <a:lnTo>
                    <a:pt x="537727" y="78284"/>
                  </a:lnTo>
                  <a:lnTo>
                    <a:pt x="582943" y="65984"/>
                  </a:lnTo>
                  <a:lnTo>
                    <a:pt x="628709" y="54733"/>
                  </a:lnTo>
                  <a:lnTo>
                    <a:pt x="675025" y="44534"/>
                  </a:lnTo>
                  <a:lnTo>
                    <a:pt x="721891" y="35384"/>
                  </a:lnTo>
                  <a:lnTo>
                    <a:pt x="769308" y="27285"/>
                  </a:lnTo>
                  <a:lnTo>
                    <a:pt x="817275" y="20236"/>
                  </a:lnTo>
                  <a:lnTo>
                    <a:pt x="865792" y="14238"/>
                  </a:lnTo>
                  <a:lnTo>
                    <a:pt x="914859" y="9289"/>
                  </a:lnTo>
                  <a:lnTo>
                    <a:pt x="964477" y="5391"/>
                  </a:lnTo>
                  <a:lnTo>
                    <a:pt x="1014645" y="2544"/>
                  </a:lnTo>
                  <a:lnTo>
                    <a:pt x="1065363" y="747"/>
                  </a:lnTo>
                  <a:lnTo>
                    <a:pt x="1116631" y="0"/>
                  </a:lnTo>
                  <a:lnTo>
                    <a:pt x="1168450" y="303"/>
                  </a:lnTo>
                  <a:lnTo>
                    <a:pt x="1220819" y="1656"/>
                  </a:lnTo>
                  <a:lnTo>
                    <a:pt x="1273738" y="4060"/>
                  </a:lnTo>
                  <a:lnTo>
                    <a:pt x="1327208" y="7515"/>
                  </a:lnTo>
                  <a:lnTo>
                    <a:pt x="1381228" y="12019"/>
                  </a:lnTo>
                  <a:lnTo>
                    <a:pt x="1435798" y="17574"/>
                  </a:lnTo>
                  <a:lnTo>
                    <a:pt x="1490918" y="24179"/>
                  </a:lnTo>
                  <a:lnTo>
                    <a:pt x="1546588" y="31834"/>
                  </a:lnTo>
                  <a:lnTo>
                    <a:pt x="1602809" y="40540"/>
                  </a:lnTo>
                  <a:lnTo>
                    <a:pt x="1623405" y="44426"/>
                  </a:lnTo>
                </a:path>
              </a:pathLst>
            </a:custGeom>
            <a:ln w="41883">
              <a:solidFill>
                <a:srgbClr val="F2425D"/>
              </a:solidFill>
            </a:ln>
          </p:spPr>
          <p:txBody>
            <a:bodyPr wrap="square" lIns="0" tIns="0" rIns="0" bIns="0" rtlCol="0"/>
            <a:lstStyle/>
            <a:p>
              <a:pPr defTabSz="554492"/>
              <a:endParaRPr sz="1092" kern="0">
                <a:solidFill>
                  <a:sysClr val="windowText" lastClr="000000"/>
                </a:solidFill>
              </a:endParaRPr>
            </a:p>
          </p:txBody>
        </p:sp>
        <p:sp>
          <p:nvSpPr>
            <p:cNvPr id="19" name="object 19"/>
            <p:cNvSpPr/>
            <p:nvPr/>
          </p:nvSpPr>
          <p:spPr>
            <a:xfrm>
              <a:off x="14577859" y="6947246"/>
              <a:ext cx="189230" cy="173355"/>
            </a:xfrm>
            <a:custGeom>
              <a:avLst/>
              <a:gdLst/>
              <a:ahLst/>
              <a:cxnLst/>
              <a:rect l="l" t="t" r="r" b="b"/>
              <a:pathLst>
                <a:path w="189230" h="173354">
                  <a:moveTo>
                    <a:pt x="32606" y="0"/>
                  </a:moveTo>
                  <a:lnTo>
                    <a:pt x="0" y="172861"/>
                  </a:lnTo>
                  <a:lnTo>
                    <a:pt x="189167" y="119041"/>
                  </a:lnTo>
                  <a:lnTo>
                    <a:pt x="32606" y="0"/>
                  </a:lnTo>
                  <a:close/>
                </a:path>
              </a:pathLst>
            </a:custGeom>
            <a:solidFill>
              <a:srgbClr val="F2425D"/>
            </a:solidFill>
          </p:spPr>
          <p:txBody>
            <a:bodyPr wrap="square" lIns="0" tIns="0" rIns="0" bIns="0" rtlCol="0"/>
            <a:lstStyle/>
            <a:p>
              <a:pPr defTabSz="554492"/>
              <a:endParaRPr sz="1092" kern="0">
                <a:solidFill>
                  <a:sysClr val="windowText" lastClr="000000"/>
                </a:solidFill>
              </a:endParaRPr>
            </a:p>
          </p:txBody>
        </p:sp>
        <p:sp>
          <p:nvSpPr>
            <p:cNvPr id="20" name="object 20"/>
            <p:cNvSpPr/>
            <p:nvPr/>
          </p:nvSpPr>
          <p:spPr>
            <a:xfrm>
              <a:off x="5172929" y="7168913"/>
              <a:ext cx="1933055" cy="412278"/>
            </a:xfrm>
            <a:custGeom>
              <a:avLst/>
              <a:gdLst/>
              <a:ahLst/>
              <a:cxnLst/>
              <a:rect l="l" t="t" r="r" b="b"/>
              <a:pathLst>
                <a:path w="1596390" h="293370">
                  <a:moveTo>
                    <a:pt x="1596135" y="293150"/>
                  </a:moveTo>
                  <a:lnTo>
                    <a:pt x="1562053" y="269927"/>
                  </a:lnTo>
                  <a:lnTo>
                    <a:pt x="1527118" y="247663"/>
                  </a:lnTo>
                  <a:lnTo>
                    <a:pt x="1491330" y="226356"/>
                  </a:lnTo>
                  <a:lnTo>
                    <a:pt x="1454687" y="206008"/>
                  </a:lnTo>
                  <a:lnTo>
                    <a:pt x="1417191" y="186618"/>
                  </a:lnTo>
                  <a:lnTo>
                    <a:pt x="1378842" y="168185"/>
                  </a:lnTo>
                  <a:lnTo>
                    <a:pt x="1339639" y="150711"/>
                  </a:lnTo>
                  <a:lnTo>
                    <a:pt x="1299582" y="134195"/>
                  </a:lnTo>
                  <a:lnTo>
                    <a:pt x="1258671" y="118637"/>
                  </a:lnTo>
                  <a:lnTo>
                    <a:pt x="1216907" y="104036"/>
                  </a:lnTo>
                  <a:lnTo>
                    <a:pt x="1174290" y="90394"/>
                  </a:lnTo>
                  <a:lnTo>
                    <a:pt x="1130818" y="77710"/>
                  </a:lnTo>
                  <a:lnTo>
                    <a:pt x="1086493" y="65984"/>
                  </a:lnTo>
                  <a:lnTo>
                    <a:pt x="1041315" y="55216"/>
                  </a:lnTo>
                  <a:lnTo>
                    <a:pt x="995283" y="45406"/>
                  </a:lnTo>
                  <a:lnTo>
                    <a:pt x="948397" y="36554"/>
                  </a:lnTo>
                  <a:lnTo>
                    <a:pt x="900657" y="28661"/>
                  </a:lnTo>
                  <a:lnTo>
                    <a:pt x="852064" y="21725"/>
                  </a:lnTo>
                  <a:lnTo>
                    <a:pt x="802617" y="15747"/>
                  </a:lnTo>
                  <a:lnTo>
                    <a:pt x="752317" y="10727"/>
                  </a:lnTo>
                  <a:lnTo>
                    <a:pt x="701163" y="6666"/>
                  </a:lnTo>
                  <a:lnTo>
                    <a:pt x="649155" y="3562"/>
                  </a:lnTo>
                  <a:lnTo>
                    <a:pt x="596294" y="1417"/>
                  </a:lnTo>
                  <a:lnTo>
                    <a:pt x="542579" y="229"/>
                  </a:lnTo>
                  <a:lnTo>
                    <a:pt x="488010" y="0"/>
                  </a:lnTo>
                  <a:lnTo>
                    <a:pt x="432588" y="728"/>
                  </a:lnTo>
                  <a:lnTo>
                    <a:pt x="376312" y="2415"/>
                  </a:lnTo>
                  <a:lnTo>
                    <a:pt x="319183" y="5059"/>
                  </a:lnTo>
                  <a:lnTo>
                    <a:pt x="261199" y="8662"/>
                  </a:lnTo>
                  <a:lnTo>
                    <a:pt x="202363" y="13223"/>
                  </a:lnTo>
                  <a:lnTo>
                    <a:pt x="142672" y="18741"/>
                  </a:lnTo>
                  <a:lnTo>
                    <a:pt x="82128" y="25218"/>
                  </a:lnTo>
                  <a:lnTo>
                    <a:pt x="20730" y="32653"/>
                  </a:lnTo>
                  <a:lnTo>
                    <a:pt x="0" y="35693"/>
                  </a:lnTo>
                </a:path>
              </a:pathLst>
            </a:custGeom>
            <a:ln w="41883">
              <a:solidFill>
                <a:srgbClr val="F2425D"/>
              </a:solidFill>
            </a:ln>
          </p:spPr>
          <p:txBody>
            <a:bodyPr wrap="square" lIns="0" tIns="0" rIns="0" bIns="0" rtlCol="0"/>
            <a:lstStyle/>
            <a:p>
              <a:pPr defTabSz="554492"/>
              <a:endParaRPr sz="1092" kern="0">
                <a:solidFill>
                  <a:sysClr val="windowText" lastClr="000000"/>
                </a:solidFill>
              </a:endParaRPr>
            </a:p>
          </p:txBody>
        </p:sp>
        <p:sp>
          <p:nvSpPr>
            <p:cNvPr id="21" name="object 21"/>
            <p:cNvSpPr/>
            <p:nvPr/>
          </p:nvSpPr>
          <p:spPr>
            <a:xfrm>
              <a:off x="5019600" y="7114543"/>
              <a:ext cx="187325" cy="174625"/>
            </a:xfrm>
            <a:custGeom>
              <a:avLst/>
              <a:gdLst/>
              <a:ahLst/>
              <a:cxnLst/>
              <a:rect l="l" t="t" r="r" b="b"/>
              <a:pathLst>
                <a:path w="187325" h="174625">
                  <a:moveTo>
                    <a:pt x="161290" y="0"/>
                  </a:moveTo>
                  <a:lnTo>
                    <a:pt x="0" y="112543"/>
                  </a:lnTo>
                  <a:lnTo>
                    <a:pt x="186808" y="174050"/>
                  </a:lnTo>
                  <a:lnTo>
                    <a:pt x="161290" y="0"/>
                  </a:lnTo>
                  <a:close/>
                </a:path>
              </a:pathLst>
            </a:custGeom>
            <a:solidFill>
              <a:srgbClr val="F2425D"/>
            </a:solidFill>
          </p:spPr>
          <p:txBody>
            <a:bodyPr wrap="square" lIns="0" tIns="0" rIns="0" bIns="0" rtlCol="0"/>
            <a:lstStyle/>
            <a:p>
              <a:pPr defTabSz="554492"/>
              <a:endParaRPr sz="1092" kern="0">
                <a:solidFill>
                  <a:sysClr val="windowText" lastClr="000000"/>
                </a:solidFill>
              </a:endParaRPr>
            </a:p>
          </p:txBody>
        </p:sp>
      </p:grpSp>
      <p:sp>
        <p:nvSpPr>
          <p:cNvPr id="22" name="object 22"/>
          <p:cNvSpPr txBox="1"/>
          <p:nvPr/>
        </p:nvSpPr>
        <p:spPr>
          <a:xfrm>
            <a:off x="8703780" y="3803942"/>
            <a:ext cx="1893362" cy="477326"/>
          </a:xfrm>
          <a:prstGeom prst="rect">
            <a:avLst/>
          </a:prstGeom>
          <a:solidFill>
            <a:srgbClr val="F8DC3C">
              <a:alpha val="39718"/>
            </a:srgbClr>
          </a:solidFill>
        </p:spPr>
        <p:txBody>
          <a:bodyPr vert="horz" wrap="square" lIns="0" tIns="1540" rIns="0" bIns="0" rtlCol="0">
            <a:spAutoFit/>
          </a:bodyPr>
          <a:lstStyle/>
          <a:p>
            <a:pPr algn="ctr" defTabSz="554492">
              <a:spcBef>
                <a:spcPts val="12"/>
              </a:spcBef>
            </a:pPr>
            <a:r>
              <a:rPr lang="en-US" sz="1546" kern="0" dirty="0">
                <a:solidFill>
                  <a:sysClr val="windowText" lastClr="000000"/>
                </a:solidFill>
                <a:latin typeface="Times New Roman"/>
                <a:cs typeface="Times New Roman"/>
              </a:rPr>
              <a:t>Communication Patterns</a:t>
            </a:r>
          </a:p>
        </p:txBody>
      </p:sp>
      <p:sp>
        <p:nvSpPr>
          <p:cNvPr id="23" name="object 23"/>
          <p:cNvSpPr txBox="1"/>
          <p:nvPr/>
        </p:nvSpPr>
        <p:spPr>
          <a:xfrm>
            <a:off x="1121436" y="3773731"/>
            <a:ext cx="1893362" cy="696745"/>
          </a:xfrm>
          <a:prstGeom prst="rect">
            <a:avLst/>
          </a:prstGeom>
          <a:solidFill>
            <a:srgbClr val="0071BA">
              <a:alpha val="39538"/>
            </a:srgbClr>
          </a:solidFill>
        </p:spPr>
        <p:txBody>
          <a:bodyPr vert="horz" wrap="square" lIns="0" tIns="1540" rIns="0" bIns="0" rtlCol="0" anchor="ctr">
            <a:spAutoFit/>
          </a:bodyPr>
          <a:lstStyle/>
          <a:p>
            <a:pPr defTabSz="554492">
              <a:spcBef>
                <a:spcPts val="12"/>
              </a:spcBef>
            </a:pPr>
            <a:endParaRPr sz="1546" kern="0" dirty="0">
              <a:solidFill>
                <a:sysClr val="windowText" lastClr="000000"/>
              </a:solidFill>
              <a:latin typeface="Times New Roman"/>
              <a:cs typeface="Times New Roman"/>
            </a:endParaRPr>
          </a:p>
          <a:p>
            <a:pPr algn="ctr" defTabSz="554492"/>
            <a:r>
              <a:rPr lang="en-US" sz="1486" kern="0" spc="-6" dirty="0">
                <a:solidFill>
                  <a:srgbClr val="444444"/>
                </a:solidFill>
                <a:latin typeface="Arial"/>
                <a:cs typeface="Arial"/>
              </a:rPr>
              <a:t>Relationships Between Entities</a:t>
            </a:r>
          </a:p>
        </p:txBody>
      </p:sp>
      <p:sp>
        <p:nvSpPr>
          <p:cNvPr id="25" name="TextBox 24">
            <a:extLst>
              <a:ext uri="{FF2B5EF4-FFF2-40B4-BE49-F238E27FC236}">
                <a16:creationId xmlns:a16="http://schemas.microsoft.com/office/drawing/2014/main" id="{0AF65EF4-DB28-13F5-52B8-FFAA47B02A84}"/>
              </a:ext>
            </a:extLst>
          </p:cNvPr>
          <p:cNvSpPr txBox="1"/>
          <p:nvPr/>
        </p:nvSpPr>
        <p:spPr>
          <a:xfrm>
            <a:off x="3807516" y="4103731"/>
            <a:ext cx="6096000" cy="400110"/>
          </a:xfrm>
          <a:prstGeom prst="rect">
            <a:avLst/>
          </a:prstGeom>
          <a:noFill/>
        </p:spPr>
        <p:txBody>
          <a:bodyPr wrap="square">
            <a:spAutoFit/>
          </a:bodyPr>
          <a:lstStyle/>
          <a:p>
            <a:pPr algn="ctr" defTabSz="554492"/>
            <a:r>
              <a:rPr lang="en-US" sz="2000" b="1" kern="0" spc="-6" dirty="0">
                <a:solidFill>
                  <a:schemeClr val="tx2">
                    <a:lumMod val="75000"/>
                  </a:schemeClr>
                </a:solidFill>
                <a:latin typeface="Arial"/>
                <a:cs typeface="Arial"/>
              </a:rPr>
              <a:t>Behavioral</a:t>
            </a:r>
            <a:endParaRPr lang="en-US" sz="2000" b="1" kern="0" dirty="0">
              <a:solidFill>
                <a:schemeClr val="tx2">
                  <a:lumMod val="75000"/>
                </a:schemeClr>
              </a:solidFill>
              <a:latin typeface="Arial"/>
              <a:cs typeface="Arial"/>
            </a:endParaRPr>
          </a:p>
        </p:txBody>
      </p:sp>
      <p:sp>
        <p:nvSpPr>
          <p:cNvPr id="26" name="TextBox 25">
            <a:extLst>
              <a:ext uri="{FF2B5EF4-FFF2-40B4-BE49-F238E27FC236}">
                <a16:creationId xmlns:a16="http://schemas.microsoft.com/office/drawing/2014/main" id="{3F47D594-DC00-8992-73B1-10AA221D7BDF}"/>
              </a:ext>
            </a:extLst>
          </p:cNvPr>
          <p:cNvSpPr txBox="1"/>
          <p:nvPr/>
        </p:nvSpPr>
        <p:spPr>
          <a:xfrm>
            <a:off x="3559884" y="4161624"/>
            <a:ext cx="2718670" cy="400110"/>
          </a:xfrm>
          <a:prstGeom prst="rect">
            <a:avLst/>
          </a:prstGeom>
          <a:noFill/>
        </p:spPr>
        <p:txBody>
          <a:bodyPr wrap="square">
            <a:spAutoFit/>
          </a:bodyPr>
          <a:lstStyle/>
          <a:p>
            <a:pPr algn="ctr" defTabSz="554492"/>
            <a:r>
              <a:rPr lang="en-US" sz="2000" b="1" kern="0" spc="-6" dirty="0">
                <a:solidFill>
                  <a:schemeClr val="tx2">
                    <a:lumMod val="75000"/>
                  </a:schemeClr>
                </a:solidFill>
                <a:latin typeface="Arial"/>
                <a:cs typeface="Arial"/>
              </a:rPr>
              <a:t>Structural</a:t>
            </a:r>
            <a:endParaRPr lang="en-US" sz="2000" b="1" kern="0" dirty="0">
              <a:solidFill>
                <a:schemeClr val="tx2">
                  <a:lumMod val="75000"/>
                </a:schemeClr>
              </a:solidFill>
              <a:latin typeface="Arial"/>
              <a:cs typeface="Arial"/>
            </a:endParaRPr>
          </a:p>
        </p:txBody>
      </p:sp>
      <p:sp>
        <p:nvSpPr>
          <p:cNvPr id="27" name="TextBox 26">
            <a:extLst>
              <a:ext uri="{FF2B5EF4-FFF2-40B4-BE49-F238E27FC236}">
                <a16:creationId xmlns:a16="http://schemas.microsoft.com/office/drawing/2014/main" id="{0DDBD996-EE31-D8DF-D4A9-118C6E4B656E}"/>
              </a:ext>
            </a:extLst>
          </p:cNvPr>
          <p:cNvSpPr txBox="1"/>
          <p:nvPr/>
        </p:nvSpPr>
        <p:spPr>
          <a:xfrm>
            <a:off x="3048000" y="2552370"/>
            <a:ext cx="6096000" cy="400110"/>
          </a:xfrm>
          <a:prstGeom prst="rect">
            <a:avLst/>
          </a:prstGeom>
          <a:noFill/>
        </p:spPr>
        <p:txBody>
          <a:bodyPr wrap="square">
            <a:spAutoFit/>
          </a:bodyPr>
          <a:lstStyle/>
          <a:p>
            <a:pPr algn="ctr" defTabSz="554492"/>
            <a:r>
              <a:rPr lang="en-US" sz="2000" b="1" kern="0" spc="-6" dirty="0">
                <a:solidFill>
                  <a:schemeClr val="tx2">
                    <a:lumMod val="75000"/>
                  </a:schemeClr>
                </a:solidFill>
                <a:latin typeface="Arial"/>
                <a:cs typeface="Arial"/>
              </a:rPr>
              <a:t>Creational</a:t>
            </a:r>
            <a:endParaRPr lang="en-US" sz="2000" b="1" kern="0" dirty="0">
              <a:solidFill>
                <a:schemeClr val="tx2">
                  <a:lumMod val="75000"/>
                </a:schemeClr>
              </a:solidFill>
              <a:latin typeface="Arial"/>
              <a:cs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4"/>
          <p:cNvGrpSpPr/>
          <p:nvPr/>
        </p:nvGrpSpPr>
        <p:grpSpPr>
          <a:xfrm>
            <a:off x="0" y="-103695"/>
            <a:ext cx="12191570" cy="6961694"/>
            <a:chOff x="-703" y="0"/>
            <a:chExt cx="20104802" cy="11480349"/>
          </a:xfrm>
        </p:grpSpPr>
        <p:sp>
          <p:nvSpPr>
            <p:cNvPr id="5" name="object 5"/>
            <p:cNvSpPr/>
            <p:nvPr/>
          </p:nvSpPr>
          <p:spPr>
            <a:xfrm>
              <a:off x="-703" y="1361215"/>
              <a:ext cx="6939643" cy="10119134"/>
            </a:xfrm>
            <a:custGeom>
              <a:avLst/>
              <a:gdLst/>
              <a:ahLst/>
              <a:cxnLst/>
              <a:rect l="l" t="t" r="r" b="b"/>
              <a:pathLst>
                <a:path w="4020820" h="9947910">
                  <a:moveTo>
                    <a:pt x="4020819" y="0"/>
                  </a:moveTo>
                  <a:lnTo>
                    <a:pt x="0" y="0"/>
                  </a:lnTo>
                  <a:lnTo>
                    <a:pt x="0" y="9947341"/>
                  </a:lnTo>
                  <a:lnTo>
                    <a:pt x="4020819" y="9947341"/>
                  </a:lnTo>
                  <a:lnTo>
                    <a:pt x="4020819" y="0"/>
                  </a:lnTo>
                  <a:close/>
                </a:path>
              </a:pathLst>
            </a:custGeom>
            <a:solidFill>
              <a:srgbClr val="E7E7E7"/>
            </a:solidFill>
          </p:spPr>
          <p:txBody>
            <a:bodyPr wrap="square" lIns="0" tIns="0" rIns="0" bIns="0" rtlCol="0"/>
            <a:lstStyle/>
            <a:p>
              <a:pPr defTabSz="554492"/>
              <a:endParaRPr sz="1092" kern="0" dirty="0">
                <a:solidFill>
                  <a:sysClr val="windowText" lastClr="000000"/>
                </a:solidFill>
              </a:endParaRPr>
            </a:p>
          </p:txBody>
        </p:sp>
        <p:pic>
          <p:nvPicPr>
            <p:cNvPr id="6" name="object 6"/>
            <p:cNvPicPr/>
            <p:nvPr/>
          </p:nvPicPr>
          <p:blipFill>
            <a:blip r:embed="rId2" cstate="print"/>
            <a:stretch>
              <a:fillRect/>
            </a:stretch>
          </p:blipFill>
          <p:spPr>
            <a:xfrm>
              <a:off x="0" y="0"/>
              <a:ext cx="20104099" cy="1361215"/>
            </a:xfrm>
            <a:prstGeom prst="rect">
              <a:avLst/>
            </a:prstGeom>
          </p:spPr>
        </p:pic>
      </p:grpSp>
      <p:sp>
        <p:nvSpPr>
          <p:cNvPr id="7" name="object 7"/>
          <p:cNvSpPr txBox="1">
            <a:spLocks noGrp="1"/>
          </p:cNvSpPr>
          <p:nvPr>
            <p:ph type="title"/>
          </p:nvPr>
        </p:nvSpPr>
        <p:spPr>
          <a:xfrm>
            <a:off x="316226" y="-21307"/>
            <a:ext cx="5422739" cy="561385"/>
          </a:xfrm>
          <a:prstGeom prst="rect">
            <a:avLst/>
          </a:prstGeom>
        </p:spPr>
        <p:txBody>
          <a:bodyPr vert="horz" wrap="square" lIns="0" tIns="7316" rIns="0" bIns="0" rtlCol="0">
            <a:spAutoFit/>
          </a:bodyPr>
          <a:lstStyle/>
          <a:p>
            <a:pPr marL="7701">
              <a:spcBef>
                <a:spcPts val="58"/>
              </a:spcBef>
              <a:tabLst>
                <a:tab pos="989229" algn="l"/>
                <a:tab pos="2024666" algn="l"/>
                <a:tab pos="3177163" algn="l"/>
                <a:tab pos="3647326" algn="l"/>
              </a:tabLst>
            </a:pPr>
            <a:r>
              <a:rPr lang="en-US" sz="3600" dirty="0">
                <a:latin typeface="+mn-lt"/>
              </a:rPr>
              <a:t>Design Pattern Categories</a:t>
            </a:r>
            <a:endParaRPr sz="3600" dirty="0">
              <a:latin typeface="+mn-lt"/>
            </a:endParaRPr>
          </a:p>
        </p:txBody>
      </p:sp>
      <p:sp>
        <p:nvSpPr>
          <p:cNvPr id="82" name="object 5">
            <a:extLst>
              <a:ext uri="{FF2B5EF4-FFF2-40B4-BE49-F238E27FC236}">
                <a16:creationId xmlns:a16="http://schemas.microsoft.com/office/drawing/2014/main" id="{B7B0391B-B75B-8C13-951B-039AED11A67D}"/>
              </a:ext>
            </a:extLst>
          </p:cNvPr>
          <p:cNvSpPr/>
          <p:nvPr/>
        </p:nvSpPr>
        <p:spPr>
          <a:xfrm>
            <a:off x="8035489" y="721746"/>
            <a:ext cx="4156512" cy="6136253"/>
          </a:xfrm>
          <a:custGeom>
            <a:avLst/>
            <a:gdLst/>
            <a:ahLst/>
            <a:cxnLst/>
            <a:rect l="l" t="t" r="r" b="b"/>
            <a:pathLst>
              <a:path w="4020820" h="9947910">
                <a:moveTo>
                  <a:pt x="4020819" y="0"/>
                </a:moveTo>
                <a:lnTo>
                  <a:pt x="0" y="0"/>
                </a:lnTo>
                <a:lnTo>
                  <a:pt x="0" y="9947341"/>
                </a:lnTo>
                <a:lnTo>
                  <a:pt x="4020819" y="9947341"/>
                </a:lnTo>
                <a:lnTo>
                  <a:pt x="4020819" y="0"/>
                </a:lnTo>
                <a:close/>
              </a:path>
            </a:pathLst>
          </a:custGeom>
          <a:solidFill>
            <a:srgbClr val="E7E7E7"/>
          </a:solidFill>
        </p:spPr>
        <p:txBody>
          <a:bodyPr wrap="square" lIns="0" tIns="0" rIns="0" bIns="0" rtlCol="0"/>
          <a:lstStyle/>
          <a:p>
            <a:pPr defTabSz="554492"/>
            <a:endParaRPr sz="1092" kern="0" dirty="0">
              <a:solidFill>
                <a:sysClr val="windowText" lastClr="000000"/>
              </a:solidFill>
            </a:endParaRPr>
          </a:p>
        </p:txBody>
      </p:sp>
      <p:sp>
        <p:nvSpPr>
          <p:cNvPr id="2" name="TextBox 1">
            <a:extLst>
              <a:ext uri="{FF2B5EF4-FFF2-40B4-BE49-F238E27FC236}">
                <a16:creationId xmlns:a16="http://schemas.microsoft.com/office/drawing/2014/main" id="{57D88AED-8C24-42D6-3F58-5B19AC83AE43}"/>
              </a:ext>
            </a:extLst>
          </p:cNvPr>
          <p:cNvSpPr txBox="1"/>
          <p:nvPr/>
        </p:nvSpPr>
        <p:spPr>
          <a:xfrm>
            <a:off x="386248" y="3435543"/>
            <a:ext cx="2306070" cy="461665"/>
          </a:xfrm>
          <a:prstGeom prst="rect">
            <a:avLst/>
          </a:prstGeom>
          <a:solidFill>
            <a:srgbClr val="FFFF00"/>
          </a:solidFill>
        </p:spPr>
        <p:txBody>
          <a:bodyPr wrap="square">
            <a:spAutoFit/>
          </a:bodyPr>
          <a:lstStyle/>
          <a:p>
            <a:pPr defTabSz="554492"/>
            <a:r>
              <a:rPr lang="en-US" sz="2400" b="1" kern="0" spc="-6" dirty="0">
                <a:solidFill>
                  <a:schemeClr val="tx2">
                    <a:lumMod val="75000"/>
                  </a:schemeClr>
                </a:solidFill>
                <a:cs typeface="Arial"/>
              </a:rPr>
              <a:t>Factory Method</a:t>
            </a:r>
            <a:endParaRPr lang="en-US" sz="2400" b="1" kern="0" dirty="0">
              <a:solidFill>
                <a:schemeClr val="tx2">
                  <a:lumMod val="75000"/>
                </a:schemeClr>
              </a:solidFill>
              <a:cs typeface="Arial"/>
            </a:endParaRPr>
          </a:p>
        </p:txBody>
      </p:sp>
      <p:grpSp>
        <p:nvGrpSpPr>
          <p:cNvPr id="12" name="object 26">
            <a:extLst>
              <a:ext uri="{FF2B5EF4-FFF2-40B4-BE49-F238E27FC236}">
                <a16:creationId xmlns:a16="http://schemas.microsoft.com/office/drawing/2014/main" id="{BC142B3C-2FDF-B39C-E921-94E2A1556CA0}"/>
              </a:ext>
            </a:extLst>
          </p:cNvPr>
          <p:cNvGrpSpPr/>
          <p:nvPr/>
        </p:nvGrpSpPr>
        <p:grpSpPr>
          <a:xfrm>
            <a:off x="-295972" y="464931"/>
            <a:ext cx="4773803" cy="2047410"/>
            <a:chOff x="6417001" y="5142220"/>
            <a:chExt cx="7270097" cy="2704426"/>
          </a:xfrm>
        </p:grpSpPr>
        <p:pic>
          <p:nvPicPr>
            <p:cNvPr id="13" name="object 27">
              <a:extLst>
                <a:ext uri="{FF2B5EF4-FFF2-40B4-BE49-F238E27FC236}">
                  <a16:creationId xmlns:a16="http://schemas.microsoft.com/office/drawing/2014/main" id="{D23FD99A-F574-4E93-0364-3D6A4645280E}"/>
                </a:ext>
              </a:extLst>
            </p:cNvPr>
            <p:cNvPicPr/>
            <p:nvPr/>
          </p:nvPicPr>
          <p:blipFill>
            <a:blip r:embed="rId3" cstate="print"/>
            <a:stretch>
              <a:fillRect/>
            </a:stretch>
          </p:blipFill>
          <p:spPr>
            <a:xfrm>
              <a:off x="6417001" y="5142220"/>
              <a:ext cx="7270097" cy="2704426"/>
            </a:xfrm>
            <a:prstGeom prst="rect">
              <a:avLst/>
            </a:prstGeom>
          </p:spPr>
        </p:pic>
        <p:pic>
          <p:nvPicPr>
            <p:cNvPr id="14" name="object 28">
              <a:extLst>
                <a:ext uri="{FF2B5EF4-FFF2-40B4-BE49-F238E27FC236}">
                  <a16:creationId xmlns:a16="http://schemas.microsoft.com/office/drawing/2014/main" id="{B562EE32-B02D-56F0-4D37-5CFD9811A13D}"/>
                </a:ext>
              </a:extLst>
            </p:cNvPr>
            <p:cNvPicPr/>
            <p:nvPr/>
          </p:nvPicPr>
          <p:blipFill>
            <a:blip r:embed="rId2" cstate="print"/>
            <a:stretch>
              <a:fillRect/>
            </a:stretch>
          </p:blipFill>
          <p:spPr>
            <a:xfrm>
              <a:off x="7149963" y="5613735"/>
              <a:ext cx="5804173" cy="1238502"/>
            </a:xfrm>
            <a:prstGeom prst="rect">
              <a:avLst/>
            </a:prstGeom>
          </p:spPr>
        </p:pic>
      </p:grpSp>
      <p:sp>
        <p:nvSpPr>
          <p:cNvPr id="15" name="object 29">
            <a:extLst>
              <a:ext uri="{FF2B5EF4-FFF2-40B4-BE49-F238E27FC236}">
                <a16:creationId xmlns:a16="http://schemas.microsoft.com/office/drawing/2014/main" id="{870CCA4D-0BD7-52DF-D174-4080F1D913FE}"/>
              </a:ext>
            </a:extLst>
          </p:cNvPr>
          <p:cNvSpPr txBox="1"/>
          <p:nvPr/>
        </p:nvSpPr>
        <p:spPr>
          <a:xfrm>
            <a:off x="357216" y="1060964"/>
            <a:ext cx="4670205" cy="378664"/>
          </a:xfrm>
          <a:prstGeom prst="rect">
            <a:avLst/>
          </a:prstGeom>
        </p:spPr>
        <p:txBody>
          <a:bodyPr vert="horz" wrap="square" lIns="0" tIns="9242" rIns="0" bIns="0" rtlCol="0">
            <a:spAutoFit/>
          </a:bodyPr>
          <a:lstStyle/>
          <a:p>
            <a:pPr marL="0" marR="0" lvl="0" indent="0" algn="l" defTabSz="554492" rtl="0" eaLnBrk="1" fontAlgn="auto" latinLnBrk="0" hangingPunct="1">
              <a:lnSpc>
                <a:spcPct val="100000"/>
              </a:lnSpc>
              <a:spcBef>
                <a:spcPts val="0"/>
              </a:spcBef>
              <a:spcAft>
                <a:spcPts val="0"/>
              </a:spcAft>
              <a:buClrTx/>
              <a:buSzTx/>
              <a:buFontTx/>
              <a:buNone/>
              <a:tabLst/>
              <a:defRPr/>
            </a:pPr>
            <a:r>
              <a:rPr kumimoji="0" lang="en-US" sz="2400" b="1" i="0" u="none" strike="noStrike" kern="0" cap="none" spc="-6" normalizeH="0" baseline="0" noProof="0" dirty="0">
                <a:ln>
                  <a:noFill/>
                </a:ln>
                <a:solidFill>
                  <a:srgbClr val="1F497D">
                    <a:lumMod val="75000"/>
                  </a:srgbClr>
                </a:solidFill>
                <a:effectLst/>
                <a:highlight>
                  <a:srgbClr val="FFFF00"/>
                </a:highlight>
                <a:uLnTx/>
                <a:uFillTx/>
                <a:latin typeface="Calibri"/>
                <a:ea typeface="+mn-ea"/>
                <a:cs typeface="Arial"/>
              </a:rPr>
              <a:t>Creational Design Patterns</a:t>
            </a:r>
            <a:endParaRPr kumimoji="0" lang="en-US" sz="2400" b="1" i="0" u="none" strike="noStrike" kern="0" cap="none" spc="0" normalizeH="0" baseline="0" noProof="0" dirty="0">
              <a:ln>
                <a:noFill/>
              </a:ln>
              <a:solidFill>
                <a:srgbClr val="1F497D">
                  <a:lumMod val="75000"/>
                </a:srgbClr>
              </a:solidFill>
              <a:effectLst/>
              <a:highlight>
                <a:srgbClr val="FFFF00"/>
              </a:highlight>
              <a:uLnTx/>
              <a:uFillTx/>
              <a:latin typeface="Calibri"/>
              <a:ea typeface="+mn-ea"/>
              <a:cs typeface="Arial"/>
            </a:endParaRPr>
          </a:p>
        </p:txBody>
      </p:sp>
      <p:grpSp>
        <p:nvGrpSpPr>
          <p:cNvPr id="16" name="object 26">
            <a:extLst>
              <a:ext uri="{FF2B5EF4-FFF2-40B4-BE49-F238E27FC236}">
                <a16:creationId xmlns:a16="http://schemas.microsoft.com/office/drawing/2014/main" id="{BD0E3598-6889-B578-1886-D5CDA0C0298E}"/>
              </a:ext>
            </a:extLst>
          </p:cNvPr>
          <p:cNvGrpSpPr/>
          <p:nvPr/>
        </p:nvGrpSpPr>
        <p:grpSpPr>
          <a:xfrm>
            <a:off x="7726659" y="448560"/>
            <a:ext cx="4773815" cy="2047440"/>
            <a:chOff x="6417001" y="5142218"/>
            <a:chExt cx="7270115" cy="2704465"/>
          </a:xfrm>
        </p:grpSpPr>
        <p:pic>
          <p:nvPicPr>
            <p:cNvPr id="17" name="object 27">
              <a:extLst>
                <a:ext uri="{FF2B5EF4-FFF2-40B4-BE49-F238E27FC236}">
                  <a16:creationId xmlns:a16="http://schemas.microsoft.com/office/drawing/2014/main" id="{BD94CB29-96AF-CC92-65C1-8B103104253B}"/>
                </a:ext>
              </a:extLst>
            </p:cNvPr>
            <p:cNvPicPr/>
            <p:nvPr/>
          </p:nvPicPr>
          <p:blipFill>
            <a:blip r:embed="rId3" cstate="print"/>
            <a:stretch>
              <a:fillRect/>
            </a:stretch>
          </p:blipFill>
          <p:spPr>
            <a:xfrm>
              <a:off x="6417001" y="5142218"/>
              <a:ext cx="7270096" cy="2704426"/>
            </a:xfrm>
            <a:prstGeom prst="rect">
              <a:avLst/>
            </a:prstGeom>
          </p:spPr>
        </p:pic>
        <p:pic>
          <p:nvPicPr>
            <p:cNvPr id="18" name="object 28">
              <a:extLst>
                <a:ext uri="{FF2B5EF4-FFF2-40B4-BE49-F238E27FC236}">
                  <a16:creationId xmlns:a16="http://schemas.microsoft.com/office/drawing/2014/main" id="{9E3852BD-1815-A537-E416-F3E5A1959A67}"/>
                </a:ext>
              </a:extLst>
            </p:cNvPr>
            <p:cNvPicPr/>
            <p:nvPr/>
          </p:nvPicPr>
          <p:blipFill>
            <a:blip r:embed="rId2" cstate="print"/>
            <a:stretch>
              <a:fillRect/>
            </a:stretch>
          </p:blipFill>
          <p:spPr>
            <a:xfrm>
              <a:off x="7149963" y="5613735"/>
              <a:ext cx="5804173" cy="1238502"/>
            </a:xfrm>
            <a:prstGeom prst="rect">
              <a:avLst/>
            </a:prstGeom>
          </p:spPr>
        </p:pic>
      </p:grpSp>
      <p:sp>
        <p:nvSpPr>
          <p:cNvPr id="19" name="object 29">
            <a:extLst>
              <a:ext uri="{FF2B5EF4-FFF2-40B4-BE49-F238E27FC236}">
                <a16:creationId xmlns:a16="http://schemas.microsoft.com/office/drawing/2014/main" id="{82641576-44B5-FBE4-AC31-F95AFCECD9FB}"/>
              </a:ext>
            </a:extLst>
          </p:cNvPr>
          <p:cNvSpPr txBox="1"/>
          <p:nvPr/>
        </p:nvSpPr>
        <p:spPr>
          <a:xfrm>
            <a:off x="8534133" y="1019418"/>
            <a:ext cx="4670205" cy="378664"/>
          </a:xfrm>
          <a:prstGeom prst="rect">
            <a:avLst/>
          </a:prstGeom>
        </p:spPr>
        <p:txBody>
          <a:bodyPr vert="horz" wrap="square" lIns="0" tIns="9242" rIns="0" bIns="0" rtlCol="0">
            <a:spAutoFit/>
          </a:bodyPr>
          <a:lstStyle/>
          <a:p>
            <a:pPr marL="0" marR="0" lvl="0" indent="0" algn="l" defTabSz="554492" rtl="0" eaLnBrk="1" fontAlgn="auto" latinLnBrk="0" hangingPunct="1">
              <a:lnSpc>
                <a:spcPct val="100000"/>
              </a:lnSpc>
              <a:spcBef>
                <a:spcPts val="0"/>
              </a:spcBef>
              <a:spcAft>
                <a:spcPts val="0"/>
              </a:spcAft>
              <a:buClrTx/>
              <a:buSzTx/>
              <a:buFontTx/>
              <a:buNone/>
              <a:tabLst/>
              <a:defRPr/>
            </a:pPr>
            <a:r>
              <a:rPr kumimoji="0" lang="en-US" sz="2400" b="1" i="0" u="none" strike="noStrike" kern="0" cap="none" spc="-6" normalizeH="0" baseline="0" noProof="0" dirty="0">
                <a:ln>
                  <a:noFill/>
                </a:ln>
                <a:solidFill>
                  <a:srgbClr val="1F497D">
                    <a:lumMod val="75000"/>
                  </a:srgbClr>
                </a:solidFill>
                <a:effectLst/>
                <a:highlight>
                  <a:srgbClr val="FFFF00"/>
                </a:highlight>
                <a:uLnTx/>
                <a:uFillTx/>
                <a:latin typeface="Calibri"/>
                <a:ea typeface="+mn-ea"/>
                <a:cs typeface="Arial"/>
              </a:rPr>
              <a:t>Behavioral Design Patterns</a:t>
            </a:r>
            <a:endParaRPr kumimoji="0" lang="en-US" sz="2400" b="1" i="0" u="none" strike="noStrike" kern="0" cap="none" spc="0" normalizeH="0" baseline="0" noProof="0" dirty="0">
              <a:ln>
                <a:noFill/>
              </a:ln>
              <a:solidFill>
                <a:srgbClr val="1F497D">
                  <a:lumMod val="75000"/>
                </a:srgbClr>
              </a:solidFill>
              <a:effectLst/>
              <a:highlight>
                <a:srgbClr val="FFFF00"/>
              </a:highlight>
              <a:uLnTx/>
              <a:uFillTx/>
              <a:latin typeface="Calibri"/>
              <a:ea typeface="+mn-ea"/>
              <a:cs typeface="Arial"/>
            </a:endParaRPr>
          </a:p>
        </p:txBody>
      </p:sp>
      <p:grpSp>
        <p:nvGrpSpPr>
          <p:cNvPr id="20" name="object 26">
            <a:extLst>
              <a:ext uri="{FF2B5EF4-FFF2-40B4-BE49-F238E27FC236}">
                <a16:creationId xmlns:a16="http://schemas.microsoft.com/office/drawing/2014/main" id="{80651C28-3085-F700-2559-373F5898FAF9}"/>
              </a:ext>
            </a:extLst>
          </p:cNvPr>
          <p:cNvGrpSpPr/>
          <p:nvPr/>
        </p:nvGrpSpPr>
        <p:grpSpPr>
          <a:xfrm>
            <a:off x="3751271" y="440561"/>
            <a:ext cx="4773815" cy="2047440"/>
            <a:chOff x="6417001" y="5142218"/>
            <a:chExt cx="7270115" cy="2704465"/>
          </a:xfrm>
        </p:grpSpPr>
        <p:pic>
          <p:nvPicPr>
            <p:cNvPr id="21" name="object 27">
              <a:extLst>
                <a:ext uri="{FF2B5EF4-FFF2-40B4-BE49-F238E27FC236}">
                  <a16:creationId xmlns:a16="http://schemas.microsoft.com/office/drawing/2014/main" id="{696ACCD9-F3E1-4CFD-9424-909CE7932734}"/>
                </a:ext>
              </a:extLst>
            </p:cNvPr>
            <p:cNvPicPr/>
            <p:nvPr/>
          </p:nvPicPr>
          <p:blipFill>
            <a:blip r:embed="rId3" cstate="print"/>
            <a:stretch>
              <a:fillRect/>
            </a:stretch>
          </p:blipFill>
          <p:spPr>
            <a:xfrm>
              <a:off x="6417001" y="5142218"/>
              <a:ext cx="7270096" cy="2704426"/>
            </a:xfrm>
            <a:prstGeom prst="rect">
              <a:avLst/>
            </a:prstGeom>
          </p:spPr>
        </p:pic>
        <p:pic>
          <p:nvPicPr>
            <p:cNvPr id="22" name="object 28">
              <a:extLst>
                <a:ext uri="{FF2B5EF4-FFF2-40B4-BE49-F238E27FC236}">
                  <a16:creationId xmlns:a16="http://schemas.microsoft.com/office/drawing/2014/main" id="{818F3185-00D6-3EDB-6F4F-07468590E780}"/>
                </a:ext>
              </a:extLst>
            </p:cNvPr>
            <p:cNvPicPr/>
            <p:nvPr/>
          </p:nvPicPr>
          <p:blipFill>
            <a:blip r:embed="rId2" cstate="print"/>
            <a:stretch>
              <a:fillRect/>
            </a:stretch>
          </p:blipFill>
          <p:spPr>
            <a:xfrm>
              <a:off x="7149963" y="5613735"/>
              <a:ext cx="5804173" cy="1238502"/>
            </a:xfrm>
            <a:prstGeom prst="rect">
              <a:avLst/>
            </a:prstGeom>
          </p:spPr>
        </p:pic>
      </p:grpSp>
      <p:sp>
        <p:nvSpPr>
          <p:cNvPr id="23" name="object 29">
            <a:extLst>
              <a:ext uri="{FF2B5EF4-FFF2-40B4-BE49-F238E27FC236}">
                <a16:creationId xmlns:a16="http://schemas.microsoft.com/office/drawing/2014/main" id="{F9F0BB98-41EE-A1FB-1855-489930CF777B}"/>
              </a:ext>
            </a:extLst>
          </p:cNvPr>
          <p:cNvSpPr txBox="1"/>
          <p:nvPr/>
        </p:nvSpPr>
        <p:spPr>
          <a:xfrm>
            <a:off x="4404459" y="1036594"/>
            <a:ext cx="4670205" cy="378664"/>
          </a:xfrm>
          <a:prstGeom prst="rect">
            <a:avLst/>
          </a:prstGeom>
        </p:spPr>
        <p:txBody>
          <a:bodyPr vert="horz" wrap="square" lIns="0" tIns="9242" rIns="0" bIns="0" rtlCol="0">
            <a:spAutoFit/>
          </a:bodyPr>
          <a:lstStyle/>
          <a:p>
            <a:pPr marL="0" marR="0" lvl="0" indent="0" algn="l" defTabSz="554492" rtl="0" eaLnBrk="1" fontAlgn="auto" latinLnBrk="0" hangingPunct="1">
              <a:lnSpc>
                <a:spcPct val="100000"/>
              </a:lnSpc>
              <a:spcBef>
                <a:spcPts val="0"/>
              </a:spcBef>
              <a:spcAft>
                <a:spcPts val="0"/>
              </a:spcAft>
              <a:buClrTx/>
              <a:buSzTx/>
              <a:buFontTx/>
              <a:buNone/>
              <a:tabLst/>
              <a:defRPr/>
            </a:pPr>
            <a:r>
              <a:rPr lang="en-US" sz="2400" b="1" kern="0" spc="-6" dirty="0">
                <a:solidFill>
                  <a:srgbClr val="1F497D">
                    <a:lumMod val="75000"/>
                  </a:srgbClr>
                </a:solidFill>
                <a:highlight>
                  <a:srgbClr val="FFFF00"/>
                </a:highlight>
                <a:latin typeface="Calibri"/>
                <a:cs typeface="Arial"/>
              </a:rPr>
              <a:t>Structural</a:t>
            </a:r>
            <a:r>
              <a:rPr kumimoji="0" lang="en-US" sz="2400" b="1" i="0" u="none" strike="noStrike" kern="0" cap="none" spc="-6" normalizeH="0" baseline="0" noProof="0" dirty="0">
                <a:ln>
                  <a:noFill/>
                </a:ln>
                <a:solidFill>
                  <a:srgbClr val="1F497D">
                    <a:lumMod val="75000"/>
                  </a:srgbClr>
                </a:solidFill>
                <a:effectLst/>
                <a:highlight>
                  <a:srgbClr val="FFFF00"/>
                </a:highlight>
                <a:uLnTx/>
                <a:uFillTx/>
                <a:latin typeface="Calibri"/>
                <a:ea typeface="+mn-ea"/>
                <a:cs typeface="Arial"/>
              </a:rPr>
              <a:t> Design Patterns</a:t>
            </a:r>
            <a:endParaRPr kumimoji="0" lang="en-US" sz="2400" b="1" i="0" u="none" strike="noStrike" kern="0" cap="none" spc="0" normalizeH="0" baseline="0" noProof="0" dirty="0">
              <a:ln>
                <a:noFill/>
              </a:ln>
              <a:solidFill>
                <a:srgbClr val="1F497D">
                  <a:lumMod val="75000"/>
                </a:srgbClr>
              </a:solidFill>
              <a:effectLst/>
              <a:highlight>
                <a:srgbClr val="FFFF00"/>
              </a:highlight>
              <a:uLnTx/>
              <a:uFillTx/>
              <a:latin typeface="Calibri"/>
              <a:ea typeface="+mn-ea"/>
              <a:cs typeface="Arial"/>
            </a:endParaRPr>
          </a:p>
        </p:txBody>
      </p:sp>
      <p:sp>
        <p:nvSpPr>
          <p:cNvPr id="24" name="TextBox 23">
            <a:extLst>
              <a:ext uri="{FF2B5EF4-FFF2-40B4-BE49-F238E27FC236}">
                <a16:creationId xmlns:a16="http://schemas.microsoft.com/office/drawing/2014/main" id="{166276ED-ABF5-1FDE-BE0D-A31245DE18AB}"/>
              </a:ext>
            </a:extLst>
          </p:cNvPr>
          <p:cNvSpPr txBox="1"/>
          <p:nvPr/>
        </p:nvSpPr>
        <p:spPr>
          <a:xfrm>
            <a:off x="386248" y="2955743"/>
            <a:ext cx="1191126" cy="461665"/>
          </a:xfrm>
          <a:prstGeom prst="rect">
            <a:avLst/>
          </a:prstGeom>
          <a:solidFill>
            <a:srgbClr val="FFFF00"/>
          </a:solidFill>
        </p:spPr>
        <p:txBody>
          <a:bodyPr wrap="square">
            <a:spAutoFit/>
          </a:bodyPr>
          <a:lstStyle/>
          <a:p>
            <a:pPr defTabSz="554492"/>
            <a:r>
              <a:rPr lang="en-US" sz="2400" b="1" kern="0" spc="-6" dirty="0">
                <a:solidFill>
                  <a:schemeClr val="tx2">
                    <a:lumMod val="75000"/>
                  </a:schemeClr>
                </a:solidFill>
                <a:cs typeface="Arial"/>
              </a:rPr>
              <a:t>Builder</a:t>
            </a:r>
            <a:endParaRPr lang="en-US" sz="2400" b="1" kern="0" dirty="0">
              <a:solidFill>
                <a:schemeClr val="tx2">
                  <a:lumMod val="75000"/>
                </a:schemeClr>
              </a:solidFill>
              <a:cs typeface="Arial"/>
            </a:endParaRPr>
          </a:p>
        </p:txBody>
      </p:sp>
      <p:sp>
        <p:nvSpPr>
          <p:cNvPr id="25" name="TextBox 24">
            <a:extLst>
              <a:ext uri="{FF2B5EF4-FFF2-40B4-BE49-F238E27FC236}">
                <a16:creationId xmlns:a16="http://schemas.microsoft.com/office/drawing/2014/main" id="{CE96FF97-B7E4-D68D-413C-803DD4183FBA}"/>
              </a:ext>
            </a:extLst>
          </p:cNvPr>
          <p:cNvSpPr txBox="1"/>
          <p:nvPr/>
        </p:nvSpPr>
        <p:spPr>
          <a:xfrm>
            <a:off x="386248" y="2433750"/>
            <a:ext cx="1653040" cy="461665"/>
          </a:xfrm>
          <a:prstGeom prst="rect">
            <a:avLst/>
          </a:prstGeom>
          <a:solidFill>
            <a:srgbClr val="FFFF00"/>
          </a:solidFill>
        </p:spPr>
        <p:txBody>
          <a:bodyPr wrap="square">
            <a:spAutoFit/>
          </a:bodyPr>
          <a:lstStyle/>
          <a:p>
            <a:pPr defTabSz="554492"/>
            <a:r>
              <a:rPr lang="en-US" sz="2400" b="1" kern="0" spc="-6" dirty="0">
                <a:solidFill>
                  <a:schemeClr val="tx2">
                    <a:lumMod val="75000"/>
                  </a:schemeClr>
                </a:solidFill>
                <a:cs typeface="Arial"/>
              </a:rPr>
              <a:t>Prototype</a:t>
            </a:r>
            <a:endParaRPr lang="en-US" sz="2400" b="1" kern="0" dirty="0">
              <a:solidFill>
                <a:schemeClr val="tx2">
                  <a:lumMod val="75000"/>
                </a:schemeClr>
              </a:solidFill>
              <a:cs typeface="Arial"/>
            </a:endParaRPr>
          </a:p>
        </p:txBody>
      </p:sp>
      <p:sp>
        <p:nvSpPr>
          <p:cNvPr id="26" name="TextBox 25">
            <a:extLst>
              <a:ext uri="{FF2B5EF4-FFF2-40B4-BE49-F238E27FC236}">
                <a16:creationId xmlns:a16="http://schemas.microsoft.com/office/drawing/2014/main" id="{24C8A9A5-02B4-5BEA-FC8B-9EED988BD23D}"/>
              </a:ext>
            </a:extLst>
          </p:cNvPr>
          <p:cNvSpPr txBox="1"/>
          <p:nvPr/>
        </p:nvSpPr>
        <p:spPr>
          <a:xfrm>
            <a:off x="386248" y="1946995"/>
            <a:ext cx="1511638" cy="461665"/>
          </a:xfrm>
          <a:prstGeom prst="rect">
            <a:avLst/>
          </a:prstGeom>
          <a:solidFill>
            <a:srgbClr val="FFFF00"/>
          </a:solidFill>
        </p:spPr>
        <p:txBody>
          <a:bodyPr wrap="square">
            <a:spAutoFit/>
          </a:bodyPr>
          <a:lstStyle/>
          <a:p>
            <a:pPr defTabSz="554492"/>
            <a:r>
              <a:rPr lang="en-US" sz="2400" b="1" kern="0" spc="-6" dirty="0">
                <a:solidFill>
                  <a:schemeClr val="tx2">
                    <a:lumMod val="75000"/>
                  </a:schemeClr>
                </a:solidFill>
                <a:cs typeface="Arial"/>
              </a:rPr>
              <a:t>Singleton</a:t>
            </a:r>
            <a:endParaRPr lang="en-US" sz="2400" b="1" kern="0" dirty="0">
              <a:solidFill>
                <a:schemeClr val="tx2">
                  <a:lumMod val="75000"/>
                </a:schemeClr>
              </a:solidFill>
              <a:cs typeface="Arial"/>
            </a:endParaRPr>
          </a:p>
        </p:txBody>
      </p:sp>
      <p:sp>
        <p:nvSpPr>
          <p:cNvPr id="27" name="TextBox 26">
            <a:extLst>
              <a:ext uri="{FF2B5EF4-FFF2-40B4-BE49-F238E27FC236}">
                <a16:creationId xmlns:a16="http://schemas.microsoft.com/office/drawing/2014/main" id="{687BFD26-2629-47A6-DD8A-82BA0643DDD5}"/>
              </a:ext>
            </a:extLst>
          </p:cNvPr>
          <p:cNvSpPr txBox="1"/>
          <p:nvPr/>
        </p:nvSpPr>
        <p:spPr>
          <a:xfrm>
            <a:off x="386248" y="3957536"/>
            <a:ext cx="2306070" cy="461665"/>
          </a:xfrm>
          <a:prstGeom prst="rect">
            <a:avLst/>
          </a:prstGeom>
          <a:solidFill>
            <a:srgbClr val="FFFF00"/>
          </a:solidFill>
        </p:spPr>
        <p:txBody>
          <a:bodyPr wrap="square">
            <a:spAutoFit/>
          </a:bodyPr>
          <a:lstStyle/>
          <a:p>
            <a:pPr defTabSz="554492"/>
            <a:r>
              <a:rPr lang="en-US" sz="2400" b="1" kern="0" spc="-6" dirty="0">
                <a:solidFill>
                  <a:schemeClr val="tx2">
                    <a:lumMod val="75000"/>
                  </a:schemeClr>
                </a:solidFill>
                <a:cs typeface="Arial"/>
              </a:rPr>
              <a:t>Abstract Factory</a:t>
            </a:r>
            <a:endParaRPr lang="en-US" sz="2400" b="1" kern="0" dirty="0">
              <a:solidFill>
                <a:schemeClr val="tx2">
                  <a:lumMod val="75000"/>
                </a:schemeClr>
              </a:solidFill>
              <a:cs typeface="Arial"/>
            </a:endParaRPr>
          </a:p>
        </p:txBody>
      </p:sp>
      <p:sp>
        <p:nvSpPr>
          <p:cNvPr id="28" name="TextBox 27">
            <a:extLst>
              <a:ext uri="{FF2B5EF4-FFF2-40B4-BE49-F238E27FC236}">
                <a16:creationId xmlns:a16="http://schemas.microsoft.com/office/drawing/2014/main" id="{E317CCB3-590B-AFEB-4194-7C58E0FC2CC0}"/>
              </a:ext>
            </a:extLst>
          </p:cNvPr>
          <p:cNvSpPr txBox="1"/>
          <p:nvPr/>
        </p:nvSpPr>
        <p:spPr>
          <a:xfrm>
            <a:off x="4534043" y="3331174"/>
            <a:ext cx="2306070" cy="461665"/>
          </a:xfrm>
          <a:prstGeom prst="rect">
            <a:avLst/>
          </a:prstGeom>
          <a:solidFill>
            <a:schemeClr val="bg1"/>
          </a:solidFill>
        </p:spPr>
        <p:txBody>
          <a:bodyPr wrap="square">
            <a:spAutoFit/>
          </a:bodyPr>
          <a:lstStyle/>
          <a:p>
            <a:pPr defTabSz="554492"/>
            <a:r>
              <a:rPr lang="en-US" sz="2400" b="1" kern="0" spc="-6" dirty="0">
                <a:solidFill>
                  <a:schemeClr val="tx2">
                    <a:lumMod val="75000"/>
                  </a:schemeClr>
                </a:solidFill>
                <a:highlight>
                  <a:srgbClr val="FFFF00"/>
                </a:highlight>
                <a:cs typeface="Arial"/>
              </a:rPr>
              <a:t>Decorator</a:t>
            </a:r>
            <a:endParaRPr lang="en-US" sz="2400" b="1" kern="0" dirty="0">
              <a:solidFill>
                <a:schemeClr val="tx2">
                  <a:lumMod val="75000"/>
                </a:schemeClr>
              </a:solidFill>
              <a:highlight>
                <a:srgbClr val="FFFF00"/>
              </a:highlight>
              <a:cs typeface="Arial"/>
            </a:endParaRPr>
          </a:p>
        </p:txBody>
      </p:sp>
      <p:sp>
        <p:nvSpPr>
          <p:cNvPr id="29" name="TextBox 28">
            <a:extLst>
              <a:ext uri="{FF2B5EF4-FFF2-40B4-BE49-F238E27FC236}">
                <a16:creationId xmlns:a16="http://schemas.microsoft.com/office/drawing/2014/main" id="{7F19F3E4-191A-35BA-9B28-DF61AB4E02B4}"/>
              </a:ext>
            </a:extLst>
          </p:cNvPr>
          <p:cNvSpPr txBox="1"/>
          <p:nvPr/>
        </p:nvSpPr>
        <p:spPr>
          <a:xfrm>
            <a:off x="4472186" y="2803202"/>
            <a:ext cx="2206122" cy="461665"/>
          </a:xfrm>
          <a:prstGeom prst="rect">
            <a:avLst/>
          </a:prstGeom>
          <a:noFill/>
        </p:spPr>
        <p:txBody>
          <a:bodyPr wrap="square">
            <a:spAutoFit/>
          </a:bodyPr>
          <a:lstStyle/>
          <a:p>
            <a:pPr defTabSz="554492"/>
            <a:r>
              <a:rPr lang="en-US" sz="2400" b="1" kern="0" spc="-6" dirty="0">
                <a:solidFill>
                  <a:schemeClr val="tx2">
                    <a:lumMod val="75000"/>
                  </a:schemeClr>
                </a:solidFill>
                <a:cs typeface="Arial"/>
              </a:rPr>
              <a:t>Composite</a:t>
            </a:r>
            <a:endParaRPr lang="en-US" sz="2400" b="1" kern="0" dirty="0">
              <a:solidFill>
                <a:schemeClr val="tx2">
                  <a:lumMod val="75000"/>
                </a:schemeClr>
              </a:solidFill>
              <a:cs typeface="Arial"/>
            </a:endParaRPr>
          </a:p>
        </p:txBody>
      </p:sp>
      <p:sp>
        <p:nvSpPr>
          <p:cNvPr id="30" name="TextBox 29">
            <a:extLst>
              <a:ext uri="{FF2B5EF4-FFF2-40B4-BE49-F238E27FC236}">
                <a16:creationId xmlns:a16="http://schemas.microsoft.com/office/drawing/2014/main" id="{0A0A1F53-89B4-2763-25E4-A7AC265DCF63}"/>
              </a:ext>
            </a:extLst>
          </p:cNvPr>
          <p:cNvSpPr txBox="1"/>
          <p:nvPr/>
        </p:nvSpPr>
        <p:spPr>
          <a:xfrm>
            <a:off x="4534043" y="2329381"/>
            <a:ext cx="1653040" cy="461665"/>
          </a:xfrm>
          <a:prstGeom prst="rect">
            <a:avLst/>
          </a:prstGeom>
          <a:noFill/>
        </p:spPr>
        <p:txBody>
          <a:bodyPr wrap="square">
            <a:spAutoFit/>
          </a:bodyPr>
          <a:lstStyle/>
          <a:p>
            <a:pPr defTabSz="554492"/>
            <a:r>
              <a:rPr lang="en-US" sz="2400" b="1" kern="0" spc="-6" dirty="0">
                <a:solidFill>
                  <a:schemeClr val="tx2">
                    <a:lumMod val="75000"/>
                  </a:schemeClr>
                </a:solidFill>
                <a:cs typeface="Arial"/>
              </a:rPr>
              <a:t>Bridge</a:t>
            </a:r>
            <a:endParaRPr lang="en-US" sz="2400" b="1" kern="0" dirty="0">
              <a:solidFill>
                <a:schemeClr val="tx2">
                  <a:lumMod val="75000"/>
                </a:schemeClr>
              </a:solidFill>
              <a:cs typeface="Arial"/>
            </a:endParaRPr>
          </a:p>
        </p:txBody>
      </p:sp>
      <p:sp>
        <p:nvSpPr>
          <p:cNvPr id="31" name="TextBox 30">
            <a:extLst>
              <a:ext uri="{FF2B5EF4-FFF2-40B4-BE49-F238E27FC236}">
                <a16:creationId xmlns:a16="http://schemas.microsoft.com/office/drawing/2014/main" id="{BCC42D72-06A9-B43A-B5A1-A97E8F157C40}"/>
              </a:ext>
            </a:extLst>
          </p:cNvPr>
          <p:cNvSpPr txBox="1"/>
          <p:nvPr/>
        </p:nvSpPr>
        <p:spPr>
          <a:xfrm>
            <a:off x="4534043" y="1842626"/>
            <a:ext cx="1511638" cy="461665"/>
          </a:xfrm>
          <a:prstGeom prst="rect">
            <a:avLst/>
          </a:prstGeom>
          <a:noFill/>
        </p:spPr>
        <p:txBody>
          <a:bodyPr wrap="square">
            <a:spAutoFit/>
          </a:bodyPr>
          <a:lstStyle/>
          <a:p>
            <a:pPr defTabSz="554492"/>
            <a:r>
              <a:rPr lang="en-US" sz="2400" b="1" kern="0" spc="-6" dirty="0">
                <a:solidFill>
                  <a:schemeClr val="tx2">
                    <a:lumMod val="75000"/>
                  </a:schemeClr>
                </a:solidFill>
                <a:cs typeface="Arial"/>
              </a:rPr>
              <a:t>Adapter</a:t>
            </a:r>
            <a:endParaRPr lang="en-US" sz="2400" b="1" kern="0" dirty="0">
              <a:solidFill>
                <a:schemeClr val="tx2">
                  <a:lumMod val="75000"/>
                </a:schemeClr>
              </a:solidFill>
              <a:cs typeface="Arial"/>
            </a:endParaRPr>
          </a:p>
        </p:txBody>
      </p:sp>
      <p:sp>
        <p:nvSpPr>
          <p:cNvPr id="32" name="TextBox 31">
            <a:extLst>
              <a:ext uri="{FF2B5EF4-FFF2-40B4-BE49-F238E27FC236}">
                <a16:creationId xmlns:a16="http://schemas.microsoft.com/office/drawing/2014/main" id="{32E1AC85-B1C6-BC0B-44ED-2D50A5FDE5A3}"/>
              </a:ext>
            </a:extLst>
          </p:cNvPr>
          <p:cNvSpPr txBox="1"/>
          <p:nvPr/>
        </p:nvSpPr>
        <p:spPr>
          <a:xfrm>
            <a:off x="4534043" y="3853167"/>
            <a:ext cx="2306070" cy="461665"/>
          </a:xfrm>
          <a:prstGeom prst="rect">
            <a:avLst/>
          </a:prstGeom>
          <a:noFill/>
        </p:spPr>
        <p:txBody>
          <a:bodyPr wrap="square">
            <a:spAutoFit/>
          </a:bodyPr>
          <a:lstStyle/>
          <a:p>
            <a:pPr defTabSz="554492"/>
            <a:r>
              <a:rPr lang="en-US" sz="2400" b="1" kern="0" spc="-6" dirty="0">
                <a:solidFill>
                  <a:schemeClr val="tx2">
                    <a:lumMod val="75000"/>
                  </a:schemeClr>
                </a:solidFill>
                <a:cs typeface="Arial"/>
              </a:rPr>
              <a:t>Facade</a:t>
            </a:r>
            <a:endParaRPr lang="en-US" sz="2400" b="1" kern="0" dirty="0">
              <a:solidFill>
                <a:schemeClr val="tx2">
                  <a:lumMod val="75000"/>
                </a:schemeClr>
              </a:solidFill>
              <a:cs typeface="Arial"/>
            </a:endParaRPr>
          </a:p>
        </p:txBody>
      </p:sp>
      <p:sp>
        <p:nvSpPr>
          <p:cNvPr id="33" name="TextBox 32">
            <a:extLst>
              <a:ext uri="{FF2B5EF4-FFF2-40B4-BE49-F238E27FC236}">
                <a16:creationId xmlns:a16="http://schemas.microsoft.com/office/drawing/2014/main" id="{41148D65-0685-8D2C-09D3-6F6E46B5D5C8}"/>
              </a:ext>
            </a:extLst>
          </p:cNvPr>
          <p:cNvSpPr txBox="1"/>
          <p:nvPr/>
        </p:nvSpPr>
        <p:spPr>
          <a:xfrm>
            <a:off x="4540724" y="4331715"/>
            <a:ext cx="2306070" cy="461665"/>
          </a:xfrm>
          <a:prstGeom prst="rect">
            <a:avLst/>
          </a:prstGeom>
          <a:noFill/>
        </p:spPr>
        <p:txBody>
          <a:bodyPr wrap="square">
            <a:spAutoFit/>
          </a:bodyPr>
          <a:lstStyle/>
          <a:p>
            <a:pPr defTabSz="554492"/>
            <a:r>
              <a:rPr lang="en-US" sz="2400" b="1" kern="0" spc="-6" dirty="0">
                <a:solidFill>
                  <a:schemeClr val="tx2">
                    <a:lumMod val="75000"/>
                  </a:schemeClr>
                </a:solidFill>
                <a:cs typeface="Arial"/>
              </a:rPr>
              <a:t>Flyweight</a:t>
            </a:r>
            <a:endParaRPr lang="en-US" sz="2400" b="1" kern="0" dirty="0">
              <a:solidFill>
                <a:schemeClr val="tx2">
                  <a:lumMod val="75000"/>
                </a:schemeClr>
              </a:solidFill>
              <a:cs typeface="Arial"/>
            </a:endParaRPr>
          </a:p>
        </p:txBody>
      </p:sp>
      <p:sp>
        <p:nvSpPr>
          <p:cNvPr id="34" name="TextBox 33">
            <a:extLst>
              <a:ext uri="{FF2B5EF4-FFF2-40B4-BE49-F238E27FC236}">
                <a16:creationId xmlns:a16="http://schemas.microsoft.com/office/drawing/2014/main" id="{2738CF03-7F3B-E147-D4BF-D32C0D52D234}"/>
              </a:ext>
            </a:extLst>
          </p:cNvPr>
          <p:cNvSpPr txBox="1"/>
          <p:nvPr/>
        </p:nvSpPr>
        <p:spPr>
          <a:xfrm>
            <a:off x="4517036" y="4810263"/>
            <a:ext cx="2306070" cy="461665"/>
          </a:xfrm>
          <a:prstGeom prst="rect">
            <a:avLst/>
          </a:prstGeom>
          <a:solidFill>
            <a:schemeClr val="bg1"/>
          </a:solidFill>
        </p:spPr>
        <p:txBody>
          <a:bodyPr wrap="square">
            <a:spAutoFit/>
          </a:bodyPr>
          <a:lstStyle/>
          <a:p>
            <a:pPr defTabSz="554492"/>
            <a:r>
              <a:rPr lang="en-US" sz="2400" b="1" kern="0" spc="-6" dirty="0">
                <a:solidFill>
                  <a:schemeClr val="tx2">
                    <a:lumMod val="75000"/>
                  </a:schemeClr>
                </a:solidFill>
                <a:highlight>
                  <a:srgbClr val="FFFF00"/>
                </a:highlight>
                <a:cs typeface="Arial"/>
              </a:rPr>
              <a:t>Proxy</a:t>
            </a:r>
            <a:endParaRPr lang="en-US" sz="2400" b="1" kern="0" dirty="0">
              <a:solidFill>
                <a:schemeClr val="tx2">
                  <a:lumMod val="75000"/>
                </a:schemeClr>
              </a:solidFill>
              <a:highlight>
                <a:srgbClr val="FFFF00"/>
              </a:highlight>
              <a:cs typeface="Arial"/>
            </a:endParaRPr>
          </a:p>
        </p:txBody>
      </p:sp>
      <p:sp>
        <p:nvSpPr>
          <p:cNvPr id="35" name="TextBox 34">
            <a:extLst>
              <a:ext uri="{FF2B5EF4-FFF2-40B4-BE49-F238E27FC236}">
                <a16:creationId xmlns:a16="http://schemas.microsoft.com/office/drawing/2014/main" id="{AAF4E8ED-D892-D671-8DEC-FA5773D05298}"/>
              </a:ext>
            </a:extLst>
          </p:cNvPr>
          <p:cNvSpPr txBox="1"/>
          <p:nvPr/>
        </p:nvSpPr>
        <p:spPr>
          <a:xfrm>
            <a:off x="8112449" y="3284022"/>
            <a:ext cx="2306070" cy="461665"/>
          </a:xfrm>
          <a:prstGeom prst="rect">
            <a:avLst/>
          </a:prstGeom>
          <a:noFill/>
        </p:spPr>
        <p:txBody>
          <a:bodyPr wrap="square">
            <a:spAutoFit/>
          </a:bodyPr>
          <a:lstStyle/>
          <a:p>
            <a:pPr defTabSz="554492"/>
            <a:r>
              <a:rPr lang="en-US" sz="2400" b="1" kern="0" spc="-6" dirty="0">
                <a:solidFill>
                  <a:schemeClr val="tx2">
                    <a:lumMod val="75000"/>
                  </a:schemeClr>
                </a:solidFill>
                <a:cs typeface="Arial"/>
              </a:rPr>
              <a:t>Visitor</a:t>
            </a:r>
            <a:endParaRPr lang="en-US" sz="2400" b="1" kern="0" dirty="0">
              <a:solidFill>
                <a:schemeClr val="tx2">
                  <a:lumMod val="75000"/>
                </a:schemeClr>
              </a:solidFill>
              <a:cs typeface="Arial"/>
            </a:endParaRPr>
          </a:p>
        </p:txBody>
      </p:sp>
      <p:sp>
        <p:nvSpPr>
          <p:cNvPr id="36" name="TextBox 35">
            <a:extLst>
              <a:ext uri="{FF2B5EF4-FFF2-40B4-BE49-F238E27FC236}">
                <a16:creationId xmlns:a16="http://schemas.microsoft.com/office/drawing/2014/main" id="{6BDD3063-D171-3418-141C-A4C1E85FEACC}"/>
              </a:ext>
            </a:extLst>
          </p:cNvPr>
          <p:cNvSpPr txBox="1"/>
          <p:nvPr/>
        </p:nvSpPr>
        <p:spPr>
          <a:xfrm>
            <a:off x="8050592" y="2756050"/>
            <a:ext cx="3004510" cy="461665"/>
          </a:xfrm>
          <a:prstGeom prst="rect">
            <a:avLst/>
          </a:prstGeom>
          <a:noFill/>
        </p:spPr>
        <p:txBody>
          <a:bodyPr wrap="square">
            <a:spAutoFit/>
          </a:bodyPr>
          <a:lstStyle/>
          <a:p>
            <a:pPr defTabSz="554492"/>
            <a:r>
              <a:rPr lang="en-US" sz="2400" b="1" kern="0" spc="-6" dirty="0">
                <a:solidFill>
                  <a:schemeClr val="tx2">
                    <a:lumMod val="75000"/>
                  </a:schemeClr>
                </a:solidFill>
                <a:cs typeface="Arial"/>
              </a:rPr>
              <a:t> Template Method</a:t>
            </a:r>
            <a:endParaRPr lang="en-US" sz="2400" b="1" kern="0" dirty="0">
              <a:solidFill>
                <a:schemeClr val="tx2">
                  <a:lumMod val="75000"/>
                </a:schemeClr>
              </a:solidFill>
              <a:cs typeface="Arial"/>
            </a:endParaRPr>
          </a:p>
        </p:txBody>
      </p:sp>
      <p:sp>
        <p:nvSpPr>
          <p:cNvPr id="37" name="TextBox 36">
            <a:extLst>
              <a:ext uri="{FF2B5EF4-FFF2-40B4-BE49-F238E27FC236}">
                <a16:creationId xmlns:a16="http://schemas.microsoft.com/office/drawing/2014/main" id="{DAEBF7D6-FA46-3FDA-1356-ABC22097DD3D}"/>
              </a:ext>
            </a:extLst>
          </p:cNvPr>
          <p:cNvSpPr txBox="1"/>
          <p:nvPr/>
        </p:nvSpPr>
        <p:spPr>
          <a:xfrm>
            <a:off x="8112449" y="2282229"/>
            <a:ext cx="1653040" cy="461665"/>
          </a:xfrm>
          <a:prstGeom prst="rect">
            <a:avLst/>
          </a:prstGeom>
          <a:noFill/>
        </p:spPr>
        <p:txBody>
          <a:bodyPr wrap="square">
            <a:spAutoFit/>
          </a:bodyPr>
          <a:lstStyle/>
          <a:p>
            <a:pPr defTabSz="554492"/>
            <a:r>
              <a:rPr lang="en-US" sz="2400" b="1" kern="0" spc="-6" dirty="0">
                <a:solidFill>
                  <a:schemeClr val="tx2">
                    <a:lumMod val="75000"/>
                  </a:schemeClr>
                </a:solidFill>
                <a:cs typeface="Arial"/>
              </a:rPr>
              <a:t> State</a:t>
            </a:r>
            <a:endParaRPr lang="en-US" sz="2400" b="1" kern="0" dirty="0">
              <a:solidFill>
                <a:schemeClr val="tx2">
                  <a:lumMod val="75000"/>
                </a:schemeClr>
              </a:solidFill>
              <a:cs typeface="Arial"/>
            </a:endParaRPr>
          </a:p>
        </p:txBody>
      </p:sp>
      <p:sp>
        <p:nvSpPr>
          <p:cNvPr id="38" name="TextBox 37">
            <a:extLst>
              <a:ext uri="{FF2B5EF4-FFF2-40B4-BE49-F238E27FC236}">
                <a16:creationId xmlns:a16="http://schemas.microsoft.com/office/drawing/2014/main" id="{193BB924-7052-2200-B12D-3BC4396B7E40}"/>
              </a:ext>
            </a:extLst>
          </p:cNvPr>
          <p:cNvSpPr txBox="1"/>
          <p:nvPr/>
        </p:nvSpPr>
        <p:spPr>
          <a:xfrm>
            <a:off x="8112449" y="1795474"/>
            <a:ext cx="1511638" cy="461665"/>
          </a:xfrm>
          <a:prstGeom prst="rect">
            <a:avLst/>
          </a:prstGeom>
          <a:noFill/>
        </p:spPr>
        <p:txBody>
          <a:bodyPr wrap="square">
            <a:spAutoFit/>
          </a:bodyPr>
          <a:lstStyle/>
          <a:p>
            <a:pPr defTabSz="554492"/>
            <a:r>
              <a:rPr lang="en-US" sz="2400" b="1" kern="0" spc="-6" dirty="0">
                <a:solidFill>
                  <a:schemeClr val="tx2">
                    <a:lumMod val="75000"/>
                  </a:schemeClr>
                </a:solidFill>
                <a:cs typeface="Arial"/>
              </a:rPr>
              <a:t> Strategy</a:t>
            </a:r>
            <a:endParaRPr lang="en-US" sz="2400" b="1" kern="0" dirty="0">
              <a:solidFill>
                <a:schemeClr val="tx2">
                  <a:lumMod val="75000"/>
                </a:schemeClr>
              </a:solidFill>
              <a:cs typeface="Arial"/>
            </a:endParaRPr>
          </a:p>
        </p:txBody>
      </p:sp>
      <p:sp>
        <p:nvSpPr>
          <p:cNvPr id="39" name="TextBox 38">
            <a:extLst>
              <a:ext uri="{FF2B5EF4-FFF2-40B4-BE49-F238E27FC236}">
                <a16:creationId xmlns:a16="http://schemas.microsoft.com/office/drawing/2014/main" id="{22F68AB6-C156-919F-3AB5-A742D8B43D3D}"/>
              </a:ext>
            </a:extLst>
          </p:cNvPr>
          <p:cNvSpPr txBox="1"/>
          <p:nvPr/>
        </p:nvSpPr>
        <p:spPr>
          <a:xfrm>
            <a:off x="8112449" y="3806015"/>
            <a:ext cx="2306070" cy="461665"/>
          </a:xfrm>
          <a:prstGeom prst="rect">
            <a:avLst/>
          </a:prstGeom>
          <a:noFill/>
        </p:spPr>
        <p:txBody>
          <a:bodyPr wrap="square">
            <a:spAutoFit/>
          </a:bodyPr>
          <a:lstStyle/>
          <a:p>
            <a:pPr defTabSz="554492"/>
            <a:r>
              <a:rPr lang="en-US" sz="2400" b="1" kern="0" spc="-6" dirty="0">
                <a:solidFill>
                  <a:schemeClr val="tx2">
                    <a:lumMod val="75000"/>
                  </a:schemeClr>
                </a:solidFill>
                <a:cs typeface="Arial"/>
              </a:rPr>
              <a:t> Observer</a:t>
            </a:r>
            <a:endParaRPr lang="en-US" sz="2400" b="1" kern="0" dirty="0">
              <a:solidFill>
                <a:schemeClr val="tx2">
                  <a:lumMod val="75000"/>
                </a:schemeClr>
              </a:solidFill>
              <a:cs typeface="Arial"/>
            </a:endParaRPr>
          </a:p>
        </p:txBody>
      </p:sp>
      <p:sp>
        <p:nvSpPr>
          <p:cNvPr id="40" name="TextBox 39">
            <a:extLst>
              <a:ext uri="{FF2B5EF4-FFF2-40B4-BE49-F238E27FC236}">
                <a16:creationId xmlns:a16="http://schemas.microsoft.com/office/drawing/2014/main" id="{32735CC4-D64A-5B74-34A9-190E881430C9}"/>
              </a:ext>
            </a:extLst>
          </p:cNvPr>
          <p:cNvSpPr txBox="1"/>
          <p:nvPr/>
        </p:nvSpPr>
        <p:spPr>
          <a:xfrm>
            <a:off x="8119130" y="4284563"/>
            <a:ext cx="2306070" cy="461665"/>
          </a:xfrm>
          <a:prstGeom prst="rect">
            <a:avLst/>
          </a:prstGeom>
          <a:noFill/>
        </p:spPr>
        <p:txBody>
          <a:bodyPr wrap="square">
            <a:spAutoFit/>
          </a:bodyPr>
          <a:lstStyle/>
          <a:p>
            <a:pPr defTabSz="554492"/>
            <a:r>
              <a:rPr lang="en-US" sz="2400" b="1" kern="0" spc="-6" dirty="0">
                <a:solidFill>
                  <a:schemeClr val="tx2">
                    <a:lumMod val="75000"/>
                  </a:schemeClr>
                </a:solidFill>
                <a:cs typeface="Arial"/>
              </a:rPr>
              <a:t> Memento</a:t>
            </a:r>
            <a:endParaRPr lang="en-US" sz="2400" b="1" kern="0" dirty="0">
              <a:solidFill>
                <a:schemeClr val="tx2">
                  <a:lumMod val="75000"/>
                </a:schemeClr>
              </a:solidFill>
              <a:cs typeface="Arial"/>
            </a:endParaRPr>
          </a:p>
        </p:txBody>
      </p:sp>
      <p:sp>
        <p:nvSpPr>
          <p:cNvPr id="41" name="TextBox 40">
            <a:extLst>
              <a:ext uri="{FF2B5EF4-FFF2-40B4-BE49-F238E27FC236}">
                <a16:creationId xmlns:a16="http://schemas.microsoft.com/office/drawing/2014/main" id="{59EC9FC7-F257-CB32-F31B-304C3A7DC334}"/>
              </a:ext>
            </a:extLst>
          </p:cNvPr>
          <p:cNvSpPr txBox="1"/>
          <p:nvPr/>
        </p:nvSpPr>
        <p:spPr>
          <a:xfrm>
            <a:off x="8110071" y="4788581"/>
            <a:ext cx="2306070" cy="461665"/>
          </a:xfrm>
          <a:prstGeom prst="rect">
            <a:avLst/>
          </a:prstGeom>
          <a:noFill/>
        </p:spPr>
        <p:txBody>
          <a:bodyPr wrap="square">
            <a:spAutoFit/>
          </a:bodyPr>
          <a:lstStyle/>
          <a:p>
            <a:pPr defTabSz="554492"/>
            <a:r>
              <a:rPr lang="en-US" sz="2400" b="1" kern="0" spc="-6" dirty="0">
                <a:solidFill>
                  <a:schemeClr val="tx2">
                    <a:lumMod val="75000"/>
                  </a:schemeClr>
                </a:solidFill>
                <a:cs typeface="Arial"/>
              </a:rPr>
              <a:t> Mediator</a:t>
            </a:r>
            <a:endParaRPr lang="en-US" sz="2400" b="1" kern="0" dirty="0">
              <a:solidFill>
                <a:schemeClr val="tx2">
                  <a:lumMod val="75000"/>
                </a:schemeClr>
              </a:solidFill>
              <a:cs typeface="Arial"/>
            </a:endParaRPr>
          </a:p>
        </p:txBody>
      </p:sp>
      <p:sp>
        <p:nvSpPr>
          <p:cNvPr id="42" name="TextBox 41">
            <a:extLst>
              <a:ext uri="{FF2B5EF4-FFF2-40B4-BE49-F238E27FC236}">
                <a16:creationId xmlns:a16="http://schemas.microsoft.com/office/drawing/2014/main" id="{E612955B-0020-F3B4-34B6-8D832BF28078}"/>
              </a:ext>
            </a:extLst>
          </p:cNvPr>
          <p:cNvSpPr txBox="1"/>
          <p:nvPr/>
        </p:nvSpPr>
        <p:spPr>
          <a:xfrm>
            <a:off x="10007989" y="6333977"/>
            <a:ext cx="2306070" cy="461665"/>
          </a:xfrm>
          <a:prstGeom prst="rect">
            <a:avLst/>
          </a:prstGeom>
          <a:noFill/>
        </p:spPr>
        <p:txBody>
          <a:bodyPr wrap="square">
            <a:spAutoFit/>
          </a:bodyPr>
          <a:lstStyle/>
          <a:p>
            <a:pPr defTabSz="554492"/>
            <a:r>
              <a:rPr lang="en-US" sz="2400" b="1" kern="0" spc="-6" dirty="0">
                <a:solidFill>
                  <a:schemeClr val="tx2">
                    <a:lumMod val="75000"/>
                  </a:schemeClr>
                </a:solidFill>
                <a:cs typeface="Arial"/>
              </a:rPr>
              <a:t> Chain of Resp.</a:t>
            </a:r>
            <a:endParaRPr lang="en-US" sz="2400" b="1" kern="0" dirty="0">
              <a:solidFill>
                <a:schemeClr val="tx2">
                  <a:lumMod val="75000"/>
                </a:schemeClr>
              </a:solidFill>
              <a:cs typeface="Arial"/>
            </a:endParaRPr>
          </a:p>
        </p:txBody>
      </p:sp>
      <p:sp>
        <p:nvSpPr>
          <p:cNvPr id="43" name="TextBox 42">
            <a:extLst>
              <a:ext uri="{FF2B5EF4-FFF2-40B4-BE49-F238E27FC236}">
                <a16:creationId xmlns:a16="http://schemas.microsoft.com/office/drawing/2014/main" id="{1E86100C-E13A-A74E-AE33-2FC9294918C8}"/>
              </a:ext>
            </a:extLst>
          </p:cNvPr>
          <p:cNvSpPr txBox="1"/>
          <p:nvPr/>
        </p:nvSpPr>
        <p:spPr>
          <a:xfrm>
            <a:off x="10010650" y="5848726"/>
            <a:ext cx="1737809" cy="461665"/>
          </a:xfrm>
          <a:prstGeom prst="rect">
            <a:avLst/>
          </a:prstGeom>
          <a:noFill/>
        </p:spPr>
        <p:txBody>
          <a:bodyPr wrap="square">
            <a:spAutoFit/>
          </a:bodyPr>
          <a:lstStyle/>
          <a:p>
            <a:pPr defTabSz="554492"/>
            <a:r>
              <a:rPr lang="en-US" sz="2400" b="1" kern="0" spc="-6" dirty="0">
                <a:solidFill>
                  <a:schemeClr val="tx2">
                    <a:lumMod val="75000"/>
                  </a:schemeClr>
                </a:solidFill>
                <a:cs typeface="Arial"/>
              </a:rPr>
              <a:t> Command</a:t>
            </a:r>
            <a:endParaRPr lang="en-US" sz="2400" b="1" kern="0" dirty="0">
              <a:solidFill>
                <a:schemeClr val="tx2">
                  <a:lumMod val="75000"/>
                </a:schemeClr>
              </a:solidFill>
              <a:cs typeface="Arial"/>
            </a:endParaRPr>
          </a:p>
        </p:txBody>
      </p:sp>
      <p:sp>
        <p:nvSpPr>
          <p:cNvPr id="44" name="TextBox 43">
            <a:extLst>
              <a:ext uri="{FF2B5EF4-FFF2-40B4-BE49-F238E27FC236}">
                <a16:creationId xmlns:a16="http://schemas.microsoft.com/office/drawing/2014/main" id="{EAD173DD-636C-896D-1CB9-B789799AA0D6}"/>
              </a:ext>
            </a:extLst>
          </p:cNvPr>
          <p:cNvSpPr txBox="1"/>
          <p:nvPr/>
        </p:nvSpPr>
        <p:spPr>
          <a:xfrm>
            <a:off x="10095419" y="4958125"/>
            <a:ext cx="1653040" cy="830997"/>
          </a:xfrm>
          <a:prstGeom prst="rect">
            <a:avLst/>
          </a:prstGeom>
          <a:noFill/>
        </p:spPr>
        <p:txBody>
          <a:bodyPr wrap="square">
            <a:spAutoFit/>
          </a:bodyPr>
          <a:lstStyle/>
          <a:p>
            <a:pPr defTabSz="554492"/>
            <a:r>
              <a:rPr lang="en-US" sz="2400" b="1" kern="0" spc="-6" dirty="0">
                <a:solidFill>
                  <a:schemeClr val="tx2">
                    <a:lumMod val="75000"/>
                  </a:schemeClr>
                </a:solidFill>
                <a:cs typeface="Arial"/>
              </a:rPr>
              <a:t>  Interpreter</a:t>
            </a:r>
            <a:endParaRPr lang="en-US" sz="2400" b="1" kern="0" dirty="0">
              <a:solidFill>
                <a:schemeClr val="tx2">
                  <a:lumMod val="75000"/>
                </a:schemeClr>
              </a:solidFill>
              <a:cs typeface="Arial"/>
            </a:endParaRPr>
          </a:p>
        </p:txBody>
      </p:sp>
      <p:sp>
        <p:nvSpPr>
          <p:cNvPr id="45" name="TextBox 44">
            <a:extLst>
              <a:ext uri="{FF2B5EF4-FFF2-40B4-BE49-F238E27FC236}">
                <a16:creationId xmlns:a16="http://schemas.microsoft.com/office/drawing/2014/main" id="{1B88D6A9-8A2D-6E99-2E69-A4BE79502C8C}"/>
              </a:ext>
            </a:extLst>
          </p:cNvPr>
          <p:cNvSpPr txBox="1"/>
          <p:nvPr/>
        </p:nvSpPr>
        <p:spPr>
          <a:xfrm>
            <a:off x="10007989" y="4845429"/>
            <a:ext cx="1511638" cy="461665"/>
          </a:xfrm>
          <a:prstGeom prst="rect">
            <a:avLst/>
          </a:prstGeom>
          <a:noFill/>
        </p:spPr>
        <p:txBody>
          <a:bodyPr wrap="square">
            <a:spAutoFit/>
          </a:bodyPr>
          <a:lstStyle/>
          <a:p>
            <a:pPr defTabSz="554492"/>
            <a:r>
              <a:rPr lang="en-US" sz="2400" b="1" kern="0" spc="-6" dirty="0">
                <a:solidFill>
                  <a:schemeClr val="tx2">
                    <a:lumMod val="75000"/>
                  </a:schemeClr>
                </a:solidFill>
                <a:cs typeface="Arial"/>
              </a:rPr>
              <a:t> Iterator</a:t>
            </a:r>
            <a:endParaRPr lang="en-US" sz="2400" b="1" kern="0" dirty="0">
              <a:solidFill>
                <a:schemeClr val="tx2">
                  <a:lumMod val="75000"/>
                </a:schemeClr>
              </a:solidFill>
              <a:cs typeface="Arial"/>
            </a:endParaRPr>
          </a:p>
        </p:txBody>
      </p:sp>
    </p:spTree>
    <p:extLst>
      <p:ext uri="{BB962C8B-B14F-4D97-AF65-F5344CB8AC3E}">
        <p14:creationId xmlns:p14="http://schemas.microsoft.com/office/powerpoint/2010/main" val="38675625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28" y="0"/>
            <a:ext cx="12191144" cy="6854149"/>
            <a:chOff x="0" y="0"/>
            <a:chExt cx="20104100" cy="11303000"/>
          </a:xfrm>
        </p:grpSpPr>
        <p:sp>
          <p:nvSpPr>
            <p:cNvPr id="3" name="object 3"/>
            <p:cNvSpPr/>
            <p:nvPr/>
          </p:nvSpPr>
          <p:spPr>
            <a:xfrm>
              <a:off x="0" y="1361215"/>
              <a:ext cx="6362700" cy="9941560"/>
            </a:xfrm>
            <a:custGeom>
              <a:avLst/>
              <a:gdLst/>
              <a:ahLst/>
              <a:cxnLst/>
              <a:rect l="l" t="t" r="r" b="b"/>
              <a:pathLst>
                <a:path w="6362700" h="9941560">
                  <a:moveTo>
                    <a:pt x="6362216" y="0"/>
                  </a:moveTo>
                  <a:lnTo>
                    <a:pt x="0" y="0"/>
                  </a:lnTo>
                  <a:lnTo>
                    <a:pt x="0" y="9941240"/>
                  </a:lnTo>
                  <a:lnTo>
                    <a:pt x="6362216" y="9941240"/>
                  </a:lnTo>
                  <a:lnTo>
                    <a:pt x="6362216" y="0"/>
                  </a:lnTo>
                  <a:close/>
                </a:path>
              </a:pathLst>
            </a:custGeom>
            <a:solidFill>
              <a:srgbClr val="E7E7E7"/>
            </a:solidFill>
          </p:spPr>
          <p:txBody>
            <a:bodyPr wrap="square" lIns="0" tIns="0" rIns="0" bIns="0" rtlCol="0"/>
            <a:lstStyle/>
            <a:p>
              <a:pPr defTabSz="554492"/>
              <a:endParaRPr sz="2000" kern="0" dirty="0">
                <a:solidFill>
                  <a:sysClr val="windowText" lastClr="000000"/>
                </a:solidFill>
              </a:endParaRPr>
            </a:p>
          </p:txBody>
        </p:sp>
        <p:pic>
          <p:nvPicPr>
            <p:cNvPr id="4" name="object 4"/>
            <p:cNvPicPr/>
            <p:nvPr/>
          </p:nvPicPr>
          <p:blipFill>
            <a:blip r:embed="rId2" cstate="print"/>
            <a:stretch>
              <a:fillRect/>
            </a:stretch>
          </p:blipFill>
          <p:spPr>
            <a:xfrm>
              <a:off x="0" y="0"/>
              <a:ext cx="20104099" cy="1361215"/>
            </a:xfrm>
            <a:prstGeom prst="rect">
              <a:avLst/>
            </a:prstGeom>
          </p:spPr>
        </p:pic>
      </p:grpSp>
      <p:sp>
        <p:nvSpPr>
          <p:cNvPr id="5" name="object 5"/>
          <p:cNvSpPr txBox="1"/>
          <p:nvPr/>
        </p:nvSpPr>
        <p:spPr>
          <a:xfrm>
            <a:off x="371666" y="1200506"/>
            <a:ext cx="3175628" cy="430645"/>
          </a:xfrm>
          <a:prstGeom prst="rect">
            <a:avLst/>
          </a:prstGeom>
          <a:solidFill>
            <a:srgbClr val="FFFF00"/>
          </a:solidFill>
        </p:spPr>
        <p:txBody>
          <a:bodyPr vert="horz" wrap="square" lIns="0" tIns="121680" rIns="0" bIns="0" rtlCol="0">
            <a:spAutoFit/>
          </a:bodyPr>
          <a:lstStyle/>
          <a:p>
            <a:pPr algn="ctr" defTabSz="554492">
              <a:spcBef>
                <a:spcPts val="958"/>
              </a:spcBef>
            </a:pPr>
            <a:r>
              <a:rPr lang="en-US" sz="2000" b="1" kern="0" dirty="0">
                <a:solidFill>
                  <a:srgbClr val="444444"/>
                </a:solidFill>
                <a:cs typeface="Arial"/>
              </a:rPr>
              <a:t>Proxy</a:t>
            </a:r>
          </a:p>
        </p:txBody>
      </p:sp>
      <p:sp>
        <p:nvSpPr>
          <p:cNvPr id="6" name="object 6"/>
          <p:cNvSpPr txBox="1"/>
          <p:nvPr/>
        </p:nvSpPr>
        <p:spPr>
          <a:xfrm>
            <a:off x="366239" y="3216125"/>
            <a:ext cx="3175628" cy="430645"/>
          </a:xfrm>
          <a:prstGeom prst="rect">
            <a:avLst/>
          </a:prstGeom>
          <a:solidFill>
            <a:srgbClr val="D6D6D6"/>
          </a:solidFill>
        </p:spPr>
        <p:txBody>
          <a:bodyPr vert="horz" wrap="square" lIns="0" tIns="121680" rIns="0" bIns="0" rtlCol="0">
            <a:spAutoFit/>
          </a:bodyPr>
          <a:lstStyle/>
          <a:p>
            <a:pPr marL="200618" algn="ctr" defTabSz="554492">
              <a:spcBef>
                <a:spcPts val="958"/>
              </a:spcBef>
            </a:pPr>
            <a:r>
              <a:rPr lang="en-US" sz="2000" b="1" kern="0" dirty="0">
                <a:solidFill>
                  <a:srgbClr val="444444"/>
                </a:solidFill>
                <a:cs typeface="Arial"/>
              </a:rPr>
              <a:t>Flyweight</a:t>
            </a:r>
          </a:p>
        </p:txBody>
      </p:sp>
      <p:sp>
        <p:nvSpPr>
          <p:cNvPr id="7" name="object 7"/>
          <p:cNvSpPr txBox="1"/>
          <p:nvPr/>
        </p:nvSpPr>
        <p:spPr>
          <a:xfrm>
            <a:off x="351271" y="2731051"/>
            <a:ext cx="3175628" cy="430645"/>
          </a:xfrm>
          <a:prstGeom prst="rect">
            <a:avLst/>
          </a:prstGeom>
          <a:solidFill>
            <a:srgbClr val="D6D6D6"/>
          </a:solidFill>
        </p:spPr>
        <p:txBody>
          <a:bodyPr vert="horz" wrap="square" lIns="0" tIns="121680" rIns="0" bIns="0" rtlCol="0">
            <a:spAutoFit/>
          </a:bodyPr>
          <a:lstStyle/>
          <a:p>
            <a:pPr algn="ctr" defTabSz="554492">
              <a:spcBef>
                <a:spcPts val="958"/>
              </a:spcBef>
            </a:pPr>
            <a:r>
              <a:rPr lang="en-US" sz="2000" b="1" kern="0" spc="49" dirty="0">
                <a:solidFill>
                  <a:srgbClr val="444444"/>
                </a:solidFill>
                <a:cs typeface="Arial"/>
              </a:rPr>
              <a:t>Adapter</a:t>
            </a:r>
          </a:p>
        </p:txBody>
      </p:sp>
      <p:sp>
        <p:nvSpPr>
          <p:cNvPr id="8" name="object 8"/>
          <p:cNvSpPr txBox="1"/>
          <p:nvPr/>
        </p:nvSpPr>
        <p:spPr>
          <a:xfrm>
            <a:off x="348695" y="2225051"/>
            <a:ext cx="3175628" cy="430645"/>
          </a:xfrm>
          <a:prstGeom prst="rect">
            <a:avLst/>
          </a:prstGeom>
          <a:solidFill>
            <a:srgbClr val="D6D6D6"/>
          </a:solidFill>
        </p:spPr>
        <p:txBody>
          <a:bodyPr vert="horz" wrap="square" lIns="0" tIns="121680" rIns="0" bIns="0" rtlCol="0">
            <a:spAutoFit/>
          </a:bodyPr>
          <a:lstStyle/>
          <a:p>
            <a:pPr marL="68541" algn="ctr" defTabSz="554492">
              <a:spcBef>
                <a:spcPts val="958"/>
              </a:spcBef>
            </a:pPr>
            <a:r>
              <a:rPr lang="en-US" sz="2000" b="1" kern="0" dirty="0">
                <a:solidFill>
                  <a:srgbClr val="444444"/>
                </a:solidFill>
                <a:cs typeface="Arial"/>
              </a:rPr>
              <a:t> Facade</a:t>
            </a:r>
          </a:p>
        </p:txBody>
      </p:sp>
      <p:sp>
        <p:nvSpPr>
          <p:cNvPr id="36" name="Title 35">
            <a:extLst>
              <a:ext uri="{FF2B5EF4-FFF2-40B4-BE49-F238E27FC236}">
                <a16:creationId xmlns:a16="http://schemas.microsoft.com/office/drawing/2014/main" id="{5D2FAB82-52C0-92BD-9A19-71B2A4E2167C}"/>
              </a:ext>
            </a:extLst>
          </p:cNvPr>
          <p:cNvSpPr>
            <a:spLocks noGrp="1"/>
          </p:cNvSpPr>
          <p:nvPr>
            <p:ph type="title"/>
          </p:nvPr>
        </p:nvSpPr>
        <p:spPr>
          <a:xfrm>
            <a:off x="366275" y="178023"/>
            <a:ext cx="6704359" cy="503984"/>
          </a:xfrm>
        </p:spPr>
        <p:txBody>
          <a:bodyPr/>
          <a:lstStyle/>
          <a:p>
            <a:r>
              <a:rPr lang="en-US" sz="3275" dirty="0"/>
              <a:t>Structural Design Patterns</a:t>
            </a:r>
          </a:p>
        </p:txBody>
      </p:sp>
      <p:sp>
        <p:nvSpPr>
          <p:cNvPr id="39" name="object 5">
            <a:extLst>
              <a:ext uri="{FF2B5EF4-FFF2-40B4-BE49-F238E27FC236}">
                <a16:creationId xmlns:a16="http://schemas.microsoft.com/office/drawing/2014/main" id="{98C8FABE-37CF-B804-5111-19DE955816B6}"/>
              </a:ext>
            </a:extLst>
          </p:cNvPr>
          <p:cNvSpPr txBox="1"/>
          <p:nvPr/>
        </p:nvSpPr>
        <p:spPr>
          <a:xfrm>
            <a:off x="371666" y="1701297"/>
            <a:ext cx="3175628" cy="430645"/>
          </a:xfrm>
          <a:prstGeom prst="rect">
            <a:avLst/>
          </a:prstGeom>
          <a:solidFill>
            <a:schemeClr val="bg1">
              <a:lumMod val="85000"/>
            </a:schemeClr>
          </a:solidFill>
        </p:spPr>
        <p:txBody>
          <a:bodyPr vert="horz" wrap="square" lIns="0" tIns="121680" rIns="0" bIns="0" rtlCol="0">
            <a:spAutoFit/>
          </a:bodyPr>
          <a:lstStyle/>
          <a:p>
            <a:pPr algn="ctr" defTabSz="554492">
              <a:spcBef>
                <a:spcPts val="958"/>
              </a:spcBef>
            </a:pPr>
            <a:r>
              <a:rPr lang="en-US" sz="2000" b="1" kern="0" dirty="0">
                <a:solidFill>
                  <a:srgbClr val="444444"/>
                </a:solidFill>
                <a:cs typeface="Arial"/>
              </a:rPr>
              <a:t>Decorator</a:t>
            </a:r>
          </a:p>
        </p:txBody>
      </p:sp>
      <p:sp>
        <p:nvSpPr>
          <p:cNvPr id="9" name="object 6">
            <a:extLst>
              <a:ext uri="{FF2B5EF4-FFF2-40B4-BE49-F238E27FC236}">
                <a16:creationId xmlns:a16="http://schemas.microsoft.com/office/drawing/2014/main" id="{F9F7E3B2-5303-78FB-96CA-EE8CFEDA4B7A}"/>
              </a:ext>
            </a:extLst>
          </p:cNvPr>
          <p:cNvSpPr txBox="1"/>
          <p:nvPr/>
        </p:nvSpPr>
        <p:spPr>
          <a:xfrm>
            <a:off x="348695" y="3720046"/>
            <a:ext cx="3175628" cy="430645"/>
          </a:xfrm>
          <a:prstGeom prst="rect">
            <a:avLst/>
          </a:prstGeom>
          <a:solidFill>
            <a:srgbClr val="D6D6D6"/>
          </a:solidFill>
        </p:spPr>
        <p:txBody>
          <a:bodyPr vert="horz" wrap="square" lIns="0" tIns="121680" rIns="0" bIns="0" rtlCol="0">
            <a:spAutoFit/>
          </a:bodyPr>
          <a:lstStyle/>
          <a:p>
            <a:pPr marL="200618" algn="ctr" defTabSz="554492">
              <a:spcBef>
                <a:spcPts val="958"/>
              </a:spcBef>
            </a:pPr>
            <a:r>
              <a:rPr lang="en-US" sz="2000" b="1" kern="0" dirty="0">
                <a:solidFill>
                  <a:srgbClr val="444444"/>
                </a:solidFill>
                <a:cs typeface="Arial"/>
              </a:rPr>
              <a:t>Composite</a:t>
            </a:r>
          </a:p>
        </p:txBody>
      </p:sp>
      <p:sp>
        <p:nvSpPr>
          <p:cNvPr id="11" name="object 6">
            <a:extLst>
              <a:ext uri="{FF2B5EF4-FFF2-40B4-BE49-F238E27FC236}">
                <a16:creationId xmlns:a16="http://schemas.microsoft.com/office/drawing/2014/main" id="{32F6E231-67AE-0B35-A57E-9B7E26739AD8}"/>
              </a:ext>
            </a:extLst>
          </p:cNvPr>
          <p:cNvSpPr txBox="1"/>
          <p:nvPr/>
        </p:nvSpPr>
        <p:spPr>
          <a:xfrm>
            <a:off x="341787" y="4229457"/>
            <a:ext cx="3175628" cy="430645"/>
          </a:xfrm>
          <a:prstGeom prst="rect">
            <a:avLst/>
          </a:prstGeom>
          <a:solidFill>
            <a:srgbClr val="D6D6D6"/>
          </a:solidFill>
        </p:spPr>
        <p:txBody>
          <a:bodyPr vert="horz" wrap="square" lIns="0" tIns="121680" rIns="0" bIns="0" rtlCol="0">
            <a:spAutoFit/>
          </a:bodyPr>
          <a:lstStyle/>
          <a:p>
            <a:pPr marL="200618" algn="ctr" defTabSz="554492">
              <a:spcBef>
                <a:spcPts val="958"/>
              </a:spcBef>
            </a:pPr>
            <a:r>
              <a:rPr lang="en-US" sz="2000" b="1" kern="0" dirty="0">
                <a:solidFill>
                  <a:srgbClr val="444444"/>
                </a:solidFill>
                <a:cs typeface="Arial"/>
              </a:rPr>
              <a:t>Bridge</a:t>
            </a:r>
          </a:p>
        </p:txBody>
      </p:sp>
      <p:sp>
        <p:nvSpPr>
          <p:cNvPr id="15" name="object 11">
            <a:extLst>
              <a:ext uri="{FF2B5EF4-FFF2-40B4-BE49-F238E27FC236}">
                <a16:creationId xmlns:a16="http://schemas.microsoft.com/office/drawing/2014/main" id="{5DA7113A-B3CE-26CD-ABDB-3409653234AC}"/>
              </a:ext>
            </a:extLst>
          </p:cNvPr>
          <p:cNvSpPr txBox="1"/>
          <p:nvPr/>
        </p:nvSpPr>
        <p:spPr>
          <a:xfrm>
            <a:off x="4143611" y="1143993"/>
            <a:ext cx="5854045" cy="676866"/>
          </a:xfrm>
          <a:prstGeom prst="rect">
            <a:avLst/>
          </a:prstGeom>
          <a:solidFill>
            <a:srgbClr val="D6D6D6"/>
          </a:solidFill>
        </p:spPr>
        <p:txBody>
          <a:bodyPr vert="horz" wrap="square" lIns="0" tIns="121680" rIns="0" bIns="0" rtlCol="0">
            <a:spAutoFit/>
          </a:bodyPr>
          <a:lstStyle/>
          <a:p>
            <a:pPr defTabSz="554492">
              <a:spcBef>
                <a:spcPts val="958"/>
              </a:spcBef>
            </a:pPr>
            <a:r>
              <a:rPr lang="en-US" kern="0" dirty="0">
                <a:solidFill>
                  <a:srgbClr val="444444"/>
                </a:solidFill>
                <a:cs typeface="Arial"/>
              </a:rPr>
              <a:t>The Proxy pattern provides a surrogate or placeholder object for another object and controls access to this other object.</a:t>
            </a:r>
            <a:endParaRPr kern="0" dirty="0">
              <a:solidFill>
                <a:sysClr val="windowText" lastClr="000000"/>
              </a:solidFill>
              <a:cs typeface="Arial"/>
            </a:endParaRPr>
          </a:p>
        </p:txBody>
      </p:sp>
      <p:pic>
        <p:nvPicPr>
          <p:cNvPr id="7170" name="Picture 2" descr="Diagram JavaScript Proxy Design Pattern">
            <a:extLst>
              <a:ext uri="{FF2B5EF4-FFF2-40B4-BE49-F238E27FC236}">
                <a16:creationId xmlns:a16="http://schemas.microsoft.com/office/drawing/2014/main" id="{D598E572-CCAA-4C2A-BBB2-0E92243582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155207"/>
            <a:ext cx="5744729" cy="1273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66092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28" y="0"/>
            <a:ext cx="12191144" cy="6854149"/>
            <a:chOff x="0" y="0"/>
            <a:chExt cx="20104100" cy="11303000"/>
          </a:xfrm>
        </p:grpSpPr>
        <p:sp>
          <p:nvSpPr>
            <p:cNvPr id="3" name="object 3"/>
            <p:cNvSpPr/>
            <p:nvPr/>
          </p:nvSpPr>
          <p:spPr>
            <a:xfrm>
              <a:off x="0" y="1361215"/>
              <a:ext cx="6362700" cy="9941560"/>
            </a:xfrm>
            <a:custGeom>
              <a:avLst/>
              <a:gdLst/>
              <a:ahLst/>
              <a:cxnLst/>
              <a:rect l="l" t="t" r="r" b="b"/>
              <a:pathLst>
                <a:path w="6362700" h="9941560">
                  <a:moveTo>
                    <a:pt x="6362216" y="0"/>
                  </a:moveTo>
                  <a:lnTo>
                    <a:pt x="0" y="0"/>
                  </a:lnTo>
                  <a:lnTo>
                    <a:pt x="0" y="9941240"/>
                  </a:lnTo>
                  <a:lnTo>
                    <a:pt x="6362216" y="9941240"/>
                  </a:lnTo>
                  <a:lnTo>
                    <a:pt x="6362216" y="0"/>
                  </a:lnTo>
                  <a:close/>
                </a:path>
              </a:pathLst>
            </a:custGeom>
            <a:solidFill>
              <a:srgbClr val="E7E7E7"/>
            </a:solidFill>
          </p:spPr>
          <p:txBody>
            <a:bodyPr wrap="square" lIns="0" tIns="0" rIns="0" bIns="0" rtlCol="0"/>
            <a:lstStyle/>
            <a:p>
              <a:pPr defTabSz="554492"/>
              <a:endParaRPr sz="2000" kern="0" dirty="0">
                <a:solidFill>
                  <a:sysClr val="windowText" lastClr="000000"/>
                </a:solidFill>
              </a:endParaRPr>
            </a:p>
          </p:txBody>
        </p:sp>
        <p:pic>
          <p:nvPicPr>
            <p:cNvPr id="4" name="object 4"/>
            <p:cNvPicPr/>
            <p:nvPr/>
          </p:nvPicPr>
          <p:blipFill>
            <a:blip r:embed="rId2" cstate="print"/>
            <a:stretch>
              <a:fillRect/>
            </a:stretch>
          </p:blipFill>
          <p:spPr>
            <a:xfrm>
              <a:off x="0" y="0"/>
              <a:ext cx="20104099" cy="1361215"/>
            </a:xfrm>
            <a:prstGeom prst="rect">
              <a:avLst/>
            </a:prstGeom>
          </p:spPr>
        </p:pic>
      </p:grpSp>
      <p:sp>
        <p:nvSpPr>
          <p:cNvPr id="5" name="object 5"/>
          <p:cNvSpPr txBox="1"/>
          <p:nvPr/>
        </p:nvSpPr>
        <p:spPr>
          <a:xfrm>
            <a:off x="371666" y="1200506"/>
            <a:ext cx="3175628" cy="430645"/>
          </a:xfrm>
          <a:prstGeom prst="rect">
            <a:avLst/>
          </a:prstGeom>
          <a:solidFill>
            <a:srgbClr val="FFFF00"/>
          </a:solidFill>
        </p:spPr>
        <p:txBody>
          <a:bodyPr vert="horz" wrap="square" lIns="0" tIns="121680" rIns="0" bIns="0" rtlCol="0">
            <a:spAutoFit/>
          </a:bodyPr>
          <a:lstStyle/>
          <a:p>
            <a:pPr algn="ctr" defTabSz="554492">
              <a:spcBef>
                <a:spcPts val="958"/>
              </a:spcBef>
            </a:pPr>
            <a:r>
              <a:rPr lang="en-US" sz="2000" b="1" kern="0" dirty="0">
                <a:solidFill>
                  <a:srgbClr val="444444"/>
                </a:solidFill>
                <a:cs typeface="Arial"/>
              </a:rPr>
              <a:t>Proxy</a:t>
            </a:r>
          </a:p>
        </p:txBody>
      </p:sp>
      <p:sp>
        <p:nvSpPr>
          <p:cNvPr id="6" name="object 6"/>
          <p:cNvSpPr txBox="1"/>
          <p:nvPr/>
        </p:nvSpPr>
        <p:spPr>
          <a:xfrm>
            <a:off x="366239" y="3216125"/>
            <a:ext cx="3175628" cy="430645"/>
          </a:xfrm>
          <a:prstGeom prst="rect">
            <a:avLst/>
          </a:prstGeom>
          <a:solidFill>
            <a:srgbClr val="D6D6D6"/>
          </a:solidFill>
        </p:spPr>
        <p:txBody>
          <a:bodyPr vert="horz" wrap="square" lIns="0" tIns="121680" rIns="0" bIns="0" rtlCol="0">
            <a:spAutoFit/>
          </a:bodyPr>
          <a:lstStyle/>
          <a:p>
            <a:pPr marL="200618" algn="ctr" defTabSz="554492">
              <a:spcBef>
                <a:spcPts val="958"/>
              </a:spcBef>
            </a:pPr>
            <a:r>
              <a:rPr lang="en-US" sz="2000" b="1" kern="0" dirty="0">
                <a:solidFill>
                  <a:srgbClr val="444444"/>
                </a:solidFill>
                <a:cs typeface="Arial"/>
              </a:rPr>
              <a:t>Flyweight</a:t>
            </a:r>
          </a:p>
        </p:txBody>
      </p:sp>
      <p:sp>
        <p:nvSpPr>
          <p:cNvPr id="7" name="object 7"/>
          <p:cNvSpPr txBox="1"/>
          <p:nvPr/>
        </p:nvSpPr>
        <p:spPr>
          <a:xfrm>
            <a:off x="351271" y="2731051"/>
            <a:ext cx="3175628" cy="430645"/>
          </a:xfrm>
          <a:prstGeom prst="rect">
            <a:avLst/>
          </a:prstGeom>
          <a:solidFill>
            <a:srgbClr val="D6D6D6"/>
          </a:solidFill>
        </p:spPr>
        <p:txBody>
          <a:bodyPr vert="horz" wrap="square" lIns="0" tIns="121680" rIns="0" bIns="0" rtlCol="0">
            <a:spAutoFit/>
          </a:bodyPr>
          <a:lstStyle/>
          <a:p>
            <a:pPr algn="ctr" defTabSz="554492">
              <a:spcBef>
                <a:spcPts val="958"/>
              </a:spcBef>
            </a:pPr>
            <a:r>
              <a:rPr lang="en-US" sz="2000" b="1" kern="0" spc="49" dirty="0">
                <a:solidFill>
                  <a:srgbClr val="444444"/>
                </a:solidFill>
                <a:cs typeface="Arial"/>
              </a:rPr>
              <a:t>Adapter</a:t>
            </a:r>
          </a:p>
        </p:txBody>
      </p:sp>
      <p:sp>
        <p:nvSpPr>
          <p:cNvPr id="8" name="object 8"/>
          <p:cNvSpPr txBox="1"/>
          <p:nvPr/>
        </p:nvSpPr>
        <p:spPr>
          <a:xfrm>
            <a:off x="348695" y="2225051"/>
            <a:ext cx="3175628" cy="430645"/>
          </a:xfrm>
          <a:prstGeom prst="rect">
            <a:avLst/>
          </a:prstGeom>
          <a:solidFill>
            <a:srgbClr val="D6D6D6"/>
          </a:solidFill>
        </p:spPr>
        <p:txBody>
          <a:bodyPr vert="horz" wrap="square" lIns="0" tIns="121680" rIns="0" bIns="0" rtlCol="0">
            <a:spAutoFit/>
          </a:bodyPr>
          <a:lstStyle/>
          <a:p>
            <a:pPr marL="68541" algn="ctr" defTabSz="554492">
              <a:spcBef>
                <a:spcPts val="958"/>
              </a:spcBef>
            </a:pPr>
            <a:r>
              <a:rPr lang="en-US" sz="2000" b="1" kern="0" dirty="0">
                <a:solidFill>
                  <a:srgbClr val="444444"/>
                </a:solidFill>
                <a:cs typeface="Arial"/>
              </a:rPr>
              <a:t> Facade</a:t>
            </a:r>
          </a:p>
        </p:txBody>
      </p:sp>
      <p:sp>
        <p:nvSpPr>
          <p:cNvPr id="36" name="Title 35">
            <a:extLst>
              <a:ext uri="{FF2B5EF4-FFF2-40B4-BE49-F238E27FC236}">
                <a16:creationId xmlns:a16="http://schemas.microsoft.com/office/drawing/2014/main" id="{5D2FAB82-52C0-92BD-9A19-71B2A4E2167C}"/>
              </a:ext>
            </a:extLst>
          </p:cNvPr>
          <p:cNvSpPr>
            <a:spLocks noGrp="1"/>
          </p:cNvSpPr>
          <p:nvPr>
            <p:ph type="title"/>
          </p:nvPr>
        </p:nvSpPr>
        <p:spPr>
          <a:xfrm>
            <a:off x="366275" y="178023"/>
            <a:ext cx="6704359" cy="503984"/>
          </a:xfrm>
        </p:spPr>
        <p:txBody>
          <a:bodyPr/>
          <a:lstStyle/>
          <a:p>
            <a:r>
              <a:rPr lang="en-US" sz="3275" dirty="0"/>
              <a:t>Structural Design Patterns</a:t>
            </a:r>
          </a:p>
        </p:txBody>
      </p:sp>
      <p:sp>
        <p:nvSpPr>
          <p:cNvPr id="39" name="object 5">
            <a:extLst>
              <a:ext uri="{FF2B5EF4-FFF2-40B4-BE49-F238E27FC236}">
                <a16:creationId xmlns:a16="http://schemas.microsoft.com/office/drawing/2014/main" id="{98C8FABE-37CF-B804-5111-19DE955816B6}"/>
              </a:ext>
            </a:extLst>
          </p:cNvPr>
          <p:cNvSpPr txBox="1"/>
          <p:nvPr/>
        </p:nvSpPr>
        <p:spPr>
          <a:xfrm>
            <a:off x="371666" y="1701297"/>
            <a:ext cx="3175628" cy="430645"/>
          </a:xfrm>
          <a:prstGeom prst="rect">
            <a:avLst/>
          </a:prstGeom>
          <a:solidFill>
            <a:srgbClr val="FFFF00"/>
          </a:solidFill>
        </p:spPr>
        <p:txBody>
          <a:bodyPr vert="horz" wrap="square" lIns="0" tIns="121680" rIns="0" bIns="0" rtlCol="0">
            <a:spAutoFit/>
          </a:bodyPr>
          <a:lstStyle/>
          <a:p>
            <a:pPr algn="ctr" defTabSz="554492">
              <a:spcBef>
                <a:spcPts val="958"/>
              </a:spcBef>
            </a:pPr>
            <a:r>
              <a:rPr lang="en-US" sz="2000" b="1" kern="0" dirty="0">
                <a:solidFill>
                  <a:srgbClr val="444444"/>
                </a:solidFill>
                <a:cs typeface="Arial"/>
              </a:rPr>
              <a:t>Decorator</a:t>
            </a:r>
          </a:p>
        </p:txBody>
      </p:sp>
      <p:sp>
        <p:nvSpPr>
          <p:cNvPr id="9" name="object 6">
            <a:extLst>
              <a:ext uri="{FF2B5EF4-FFF2-40B4-BE49-F238E27FC236}">
                <a16:creationId xmlns:a16="http://schemas.microsoft.com/office/drawing/2014/main" id="{F9F7E3B2-5303-78FB-96CA-EE8CFEDA4B7A}"/>
              </a:ext>
            </a:extLst>
          </p:cNvPr>
          <p:cNvSpPr txBox="1"/>
          <p:nvPr/>
        </p:nvSpPr>
        <p:spPr>
          <a:xfrm>
            <a:off x="348695" y="3720046"/>
            <a:ext cx="3175628" cy="430645"/>
          </a:xfrm>
          <a:prstGeom prst="rect">
            <a:avLst/>
          </a:prstGeom>
          <a:solidFill>
            <a:srgbClr val="D6D6D6"/>
          </a:solidFill>
        </p:spPr>
        <p:txBody>
          <a:bodyPr vert="horz" wrap="square" lIns="0" tIns="121680" rIns="0" bIns="0" rtlCol="0">
            <a:spAutoFit/>
          </a:bodyPr>
          <a:lstStyle/>
          <a:p>
            <a:pPr marL="200618" algn="ctr" defTabSz="554492">
              <a:spcBef>
                <a:spcPts val="958"/>
              </a:spcBef>
            </a:pPr>
            <a:r>
              <a:rPr lang="en-US" sz="2000" b="1" kern="0" dirty="0">
                <a:solidFill>
                  <a:srgbClr val="444444"/>
                </a:solidFill>
                <a:cs typeface="Arial"/>
              </a:rPr>
              <a:t>Composite</a:t>
            </a:r>
          </a:p>
        </p:txBody>
      </p:sp>
      <p:sp>
        <p:nvSpPr>
          <p:cNvPr id="11" name="object 6">
            <a:extLst>
              <a:ext uri="{FF2B5EF4-FFF2-40B4-BE49-F238E27FC236}">
                <a16:creationId xmlns:a16="http://schemas.microsoft.com/office/drawing/2014/main" id="{32F6E231-67AE-0B35-A57E-9B7E26739AD8}"/>
              </a:ext>
            </a:extLst>
          </p:cNvPr>
          <p:cNvSpPr txBox="1"/>
          <p:nvPr/>
        </p:nvSpPr>
        <p:spPr>
          <a:xfrm>
            <a:off x="341787" y="4229457"/>
            <a:ext cx="3175628" cy="430645"/>
          </a:xfrm>
          <a:prstGeom prst="rect">
            <a:avLst/>
          </a:prstGeom>
          <a:solidFill>
            <a:srgbClr val="D6D6D6"/>
          </a:solidFill>
        </p:spPr>
        <p:txBody>
          <a:bodyPr vert="horz" wrap="square" lIns="0" tIns="121680" rIns="0" bIns="0" rtlCol="0">
            <a:spAutoFit/>
          </a:bodyPr>
          <a:lstStyle/>
          <a:p>
            <a:pPr marL="200618" algn="ctr" defTabSz="554492">
              <a:spcBef>
                <a:spcPts val="958"/>
              </a:spcBef>
            </a:pPr>
            <a:r>
              <a:rPr lang="en-US" sz="2000" b="1" kern="0" dirty="0">
                <a:solidFill>
                  <a:srgbClr val="444444"/>
                </a:solidFill>
                <a:cs typeface="Arial"/>
              </a:rPr>
              <a:t>Bridge</a:t>
            </a:r>
          </a:p>
        </p:txBody>
      </p:sp>
      <p:sp>
        <p:nvSpPr>
          <p:cNvPr id="15" name="object 11">
            <a:extLst>
              <a:ext uri="{FF2B5EF4-FFF2-40B4-BE49-F238E27FC236}">
                <a16:creationId xmlns:a16="http://schemas.microsoft.com/office/drawing/2014/main" id="{5DA7113A-B3CE-26CD-ABDB-3409653234AC}"/>
              </a:ext>
            </a:extLst>
          </p:cNvPr>
          <p:cNvSpPr txBox="1"/>
          <p:nvPr/>
        </p:nvSpPr>
        <p:spPr>
          <a:xfrm>
            <a:off x="4143611" y="1143993"/>
            <a:ext cx="5854045" cy="1507863"/>
          </a:xfrm>
          <a:prstGeom prst="rect">
            <a:avLst/>
          </a:prstGeom>
          <a:solidFill>
            <a:srgbClr val="D6D6D6"/>
          </a:solidFill>
        </p:spPr>
        <p:txBody>
          <a:bodyPr vert="horz" wrap="square" lIns="0" tIns="121680" rIns="0" bIns="0" rtlCol="0">
            <a:spAutoFit/>
          </a:bodyPr>
          <a:lstStyle/>
          <a:p>
            <a:pPr defTabSz="554492">
              <a:spcBef>
                <a:spcPts val="958"/>
              </a:spcBef>
            </a:pPr>
            <a:r>
              <a:rPr lang="en-US" kern="0" dirty="0">
                <a:solidFill>
                  <a:srgbClr val="444444"/>
                </a:solidFill>
                <a:cs typeface="Arial"/>
              </a:rPr>
              <a:t>Decorators provide flexibility to statically typed languages by allowing runtime changes as opposed to inheritance which takes place at compile time. JavaScript, however, is a dynamic language and the ability to extend an object at runtime is baked into the language itself.</a:t>
            </a:r>
            <a:endParaRPr kern="0" dirty="0">
              <a:solidFill>
                <a:sysClr val="windowText" lastClr="000000"/>
              </a:solidFill>
              <a:cs typeface="Arial"/>
            </a:endParaRPr>
          </a:p>
        </p:txBody>
      </p:sp>
      <p:pic>
        <p:nvPicPr>
          <p:cNvPr id="1026" name="Picture 2" descr="Diagram JavaScript Decorator Design Pattern">
            <a:extLst>
              <a:ext uri="{FF2B5EF4-FFF2-40B4-BE49-F238E27FC236}">
                <a16:creationId xmlns:a16="http://schemas.microsoft.com/office/drawing/2014/main" id="{2A366123-415F-461C-BCB2-22EFB70DF2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02088" y="3151567"/>
            <a:ext cx="4048125" cy="1228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6068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4953196" y="0"/>
            <a:ext cx="7238376" cy="6857519"/>
          </a:xfrm>
          <a:prstGeom prst="rect">
            <a:avLst/>
          </a:prstGeom>
        </p:spPr>
      </p:pic>
      <p:sp>
        <p:nvSpPr>
          <p:cNvPr id="16" name="object 2">
            <a:extLst>
              <a:ext uri="{FF2B5EF4-FFF2-40B4-BE49-F238E27FC236}">
                <a16:creationId xmlns:a16="http://schemas.microsoft.com/office/drawing/2014/main" id="{0B67AF2F-9EBF-2DF7-CA09-3BA8F845630F}"/>
              </a:ext>
            </a:extLst>
          </p:cNvPr>
          <p:cNvSpPr txBox="1">
            <a:spLocks/>
          </p:cNvSpPr>
          <p:nvPr/>
        </p:nvSpPr>
        <p:spPr>
          <a:xfrm>
            <a:off x="7222632" y="3218127"/>
            <a:ext cx="3895474" cy="754651"/>
          </a:xfrm>
          <a:prstGeom prst="rect">
            <a:avLst/>
          </a:prstGeom>
        </p:spPr>
        <p:txBody>
          <a:bodyPr vert="horz" wrap="square" lIns="0" tIns="8086" rIns="0" bIns="0" rtlCol="0">
            <a:spAutoFit/>
          </a:bodyPr>
          <a:lstStyle>
            <a:lvl1pPr>
              <a:defRPr>
                <a:latin typeface="+mj-lt"/>
                <a:ea typeface="+mj-ea"/>
                <a:cs typeface="+mj-cs"/>
              </a:defRPr>
            </a:lvl1pPr>
          </a:lstStyle>
          <a:p>
            <a:pPr marL="497502" defTabSz="554492">
              <a:spcBef>
                <a:spcPts val="64"/>
              </a:spcBef>
            </a:pPr>
            <a:r>
              <a:rPr lang="en-US" sz="4851" kern="0" spc="-3" dirty="0">
                <a:solidFill>
                  <a:srgbClr val="FFFF00"/>
                </a:solidFill>
                <a:latin typeface="Berlin Sans FB" panose="020E0602020502020306" pitchFamily="34" charset="0"/>
              </a:rPr>
              <a:t>Prerequisites</a:t>
            </a:r>
            <a:endParaRPr lang="en-US" sz="4851" kern="0" dirty="0">
              <a:solidFill>
                <a:srgbClr val="FFFF00"/>
              </a:solidFill>
              <a:latin typeface="Berlin Sans FB" panose="020E0602020502020306" pitchFamily="34" charset="0"/>
            </a:endParaRPr>
          </a:p>
        </p:txBody>
      </p:sp>
      <p:pic>
        <p:nvPicPr>
          <p:cNvPr id="17" name="object 3">
            <a:extLst>
              <a:ext uri="{FF2B5EF4-FFF2-40B4-BE49-F238E27FC236}">
                <a16:creationId xmlns:a16="http://schemas.microsoft.com/office/drawing/2014/main" id="{4824293C-F79A-D5A7-55AB-6FF401F38307}"/>
              </a:ext>
            </a:extLst>
          </p:cNvPr>
          <p:cNvPicPr/>
          <p:nvPr/>
        </p:nvPicPr>
        <p:blipFill>
          <a:blip r:embed="rId4" cstate="print"/>
          <a:stretch>
            <a:fillRect/>
          </a:stretch>
        </p:blipFill>
        <p:spPr>
          <a:xfrm>
            <a:off x="7323869" y="3510017"/>
            <a:ext cx="780064" cy="680794"/>
          </a:xfrm>
          <a:prstGeom prst="rect">
            <a:avLst/>
          </a:prstGeom>
        </p:spPr>
      </p:pic>
      <p:pic>
        <p:nvPicPr>
          <p:cNvPr id="18" name="object 4">
            <a:extLst>
              <a:ext uri="{FF2B5EF4-FFF2-40B4-BE49-F238E27FC236}">
                <a16:creationId xmlns:a16="http://schemas.microsoft.com/office/drawing/2014/main" id="{E3DA42C4-EB3E-EACC-E514-83DB3F75A94D}"/>
              </a:ext>
            </a:extLst>
          </p:cNvPr>
          <p:cNvPicPr/>
          <p:nvPr/>
        </p:nvPicPr>
        <p:blipFill>
          <a:blip r:embed="rId5" cstate="print"/>
          <a:stretch>
            <a:fillRect/>
          </a:stretch>
        </p:blipFill>
        <p:spPr>
          <a:xfrm>
            <a:off x="10343969" y="2681101"/>
            <a:ext cx="731700" cy="375438"/>
          </a:xfrm>
          <a:prstGeom prst="rect">
            <a:avLst/>
          </a:prstGeom>
        </p:spPr>
      </p:pic>
      <p:sp>
        <p:nvSpPr>
          <p:cNvPr id="19" name="object 5">
            <a:extLst>
              <a:ext uri="{FF2B5EF4-FFF2-40B4-BE49-F238E27FC236}">
                <a16:creationId xmlns:a16="http://schemas.microsoft.com/office/drawing/2014/main" id="{6E8F8721-7DA8-0CA5-41DE-45A603C770EF}"/>
              </a:ext>
            </a:extLst>
          </p:cNvPr>
          <p:cNvSpPr/>
          <p:nvPr/>
        </p:nvSpPr>
        <p:spPr>
          <a:xfrm>
            <a:off x="7520752" y="3179374"/>
            <a:ext cx="1166360" cy="83174"/>
          </a:xfrm>
          <a:custGeom>
            <a:avLst/>
            <a:gdLst/>
            <a:ahLst/>
            <a:cxnLst/>
            <a:rect l="l" t="t" r="r" b="b"/>
            <a:pathLst>
              <a:path w="1923414" h="137160">
                <a:moveTo>
                  <a:pt x="6476" y="78739"/>
                </a:moveTo>
                <a:lnTo>
                  <a:pt x="0" y="87630"/>
                </a:lnTo>
                <a:lnTo>
                  <a:pt x="0" y="101600"/>
                </a:lnTo>
                <a:lnTo>
                  <a:pt x="6476" y="124460"/>
                </a:lnTo>
                <a:lnTo>
                  <a:pt x="12953" y="137160"/>
                </a:lnTo>
                <a:lnTo>
                  <a:pt x="19558" y="133350"/>
                </a:lnTo>
                <a:lnTo>
                  <a:pt x="34493" y="133350"/>
                </a:lnTo>
                <a:lnTo>
                  <a:pt x="39115" y="124460"/>
                </a:lnTo>
                <a:lnTo>
                  <a:pt x="130301" y="124460"/>
                </a:lnTo>
                <a:lnTo>
                  <a:pt x="130301" y="119380"/>
                </a:lnTo>
                <a:lnTo>
                  <a:pt x="136778" y="110489"/>
                </a:lnTo>
                <a:lnTo>
                  <a:pt x="215011" y="110489"/>
                </a:lnTo>
                <a:lnTo>
                  <a:pt x="215011" y="101600"/>
                </a:lnTo>
                <a:lnTo>
                  <a:pt x="221614" y="96520"/>
                </a:lnTo>
                <a:lnTo>
                  <a:pt x="446468" y="96520"/>
                </a:lnTo>
                <a:lnTo>
                  <a:pt x="449707" y="91439"/>
                </a:lnTo>
                <a:lnTo>
                  <a:pt x="26035" y="91439"/>
                </a:lnTo>
                <a:lnTo>
                  <a:pt x="19558" y="82550"/>
                </a:lnTo>
                <a:lnTo>
                  <a:pt x="6476" y="78739"/>
                </a:lnTo>
                <a:close/>
              </a:path>
              <a:path w="1923414" h="137160">
                <a:moveTo>
                  <a:pt x="34493" y="133350"/>
                </a:moveTo>
                <a:lnTo>
                  <a:pt x="19558" y="133350"/>
                </a:lnTo>
                <a:lnTo>
                  <a:pt x="32512" y="137160"/>
                </a:lnTo>
                <a:lnTo>
                  <a:pt x="34493" y="133350"/>
                </a:lnTo>
                <a:close/>
              </a:path>
              <a:path w="1923414" h="137160">
                <a:moveTo>
                  <a:pt x="123825" y="124460"/>
                </a:moveTo>
                <a:lnTo>
                  <a:pt x="84709" y="124460"/>
                </a:lnTo>
                <a:lnTo>
                  <a:pt x="84709" y="128270"/>
                </a:lnTo>
                <a:lnTo>
                  <a:pt x="91186" y="133350"/>
                </a:lnTo>
                <a:lnTo>
                  <a:pt x="97789" y="137160"/>
                </a:lnTo>
                <a:lnTo>
                  <a:pt x="104266" y="128270"/>
                </a:lnTo>
                <a:lnTo>
                  <a:pt x="123825" y="124460"/>
                </a:lnTo>
                <a:close/>
              </a:path>
              <a:path w="1923414" h="137160">
                <a:moveTo>
                  <a:pt x="65150" y="124460"/>
                </a:moveTo>
                <a:lnTo>
                  <a:pt x="39115" y="124460"/>
                </a:lnTo>
                <a:lnTo>
                  <a:pt x="45592" y="128270"/>
                </a:lnTo>
                <a:lnTo>
                  <a:pt x="45592" y="133350"/>
                </a:lnTo>
                <a:lnTo>
                  <a:pt x="52070" y="128270"/>
                </a:lnTo>
                <a:lnTo>
                  <a:pt x="65150" y="124460"/>
                </a:lnTo>
                <a:close/>
              </a:path>
              <a:path w="1923414" h="137160">
                <a:moveTo>
                  <a:pt x="130301" y="124460"/>
                </a:moveTo>
                <a:lnTo>
                  <a:pt x="123825" y="124460"/>
                </a:lnTo>
                <a:lnTo>
                  <a:pt x="117221" y="128270"/>
                </a:lnTo>
                <a:lnTo>
                  <a:pt x="130301" y="133350"/>
                </a:lnTo>
                <a:lnTo>
                  <a:pt x="130301" y="124460"/>
                </a:lnTo>
                <a:close/>
              </a:path>
              <a:path w="1923414" h="137160">
                <a:moveTo>
                  <a:pt x="215011" y="110489"/>
                </a:moveTo>
                <a:lnTo>
                  <a:pt x="136778" y="110489"/>
                </a:lnTo>
                <a:lnTo>
                  <a:pt x="143383" y="133350"/>
                </a:lnTo>
                <a:lnTo>
                  <a:pt x="149860" y="114300"/>
                </a:lnTo>
                <a:lnTo>
                  <a:pt x="212235" y="114300"/>
                </a:lnTo>
                <a:lnTo>
                  <a:pt x="215011" y="110489"/>
                </a:lnTo>
                <a:close/>
              </a:path>
              <a:path w="1923414" h="137160">
                <a:moveTo>
                  <a:pt x="175895" y="119380"/>
                </a:moveTo>
                <a:lnTo>
                  <a:pt x="162940" y="119380"/>
                </a:lnTo>
                <a:lnTo>
                  <a:pt x="169417" y="124460"/>
                </a:lnTo>
                <a:lnTo>
                  <a:pt x="169417" y="133350"/>
                </a:lnTo>
                <a:lnTo>
                  <a:pt x="175895" y="124460"/>
                </a:lnTo>
                <a:lnTo>
                  <a:pt x="175895" y="119380"/>
                </a:lnTo>
                <a:close/>
              </a:path>
              <a:path w="1923414" h="137160">
                <a:moveTo>
                  <a:pt x="212235" y="114300"/>
                </a:moveTo>
                <a:lnTo>
                  <a:pt x="149860" y="114300"/>
                </a:lnTo>
                <a:lnTo>
                  <a:pt x="156337" y="128270"/>
                </a:lnTo>
                <a:lnTo>
                  <a:pt x="156337" y="124460"/>
                </a:lnTo>
                <a:lnTo>
                  <a:pt x="162940" y="119380"/>
                </a:lnTo>
                <a:lnTo>
                  <a:pt x="208534" y="119380"/>
                </a:lnTo>
                <a:lnTo>
                  <a:pt x="212235" y="114300"/>
                </a:lnTo>
                <a:close/>
              </a:path>
              <a:path w="1923414" h="137160">
                <a:moveTo>
                  <a:pt x="195452" y="119380"/>
                </a:moveTo>
                <a:lnTo>
                  <a:pt x="175895" y="119380"/>
                </a:lnTo>
                <a:lnTo>
                  <a:pt x="182499" y="124460"/>
                </a:lnTo>
                <a:lnTo>
                  <a:pt x="182499" y="128270"/>
                </a:lnTo>
                <a:lnTo>
                  <a:pt x="195452" y="119380"/>
                </a:lnTo>
                <a:close/>
              </a:path>
              <a:path w="1923414" h="137160">
                <a:moveTo>
                  <a:pt x="397637" y="101600"/>
                </a:moveTo>
                <a:lnTo>
                  <a:pt x="241173" y="101600"/>
                </a:lnTo>
                <a:lnTo>
                  <a:pt x="241173" y="105410"/>
                </a:lnTo>
                <a:lnTo>
                  <a:pt x="234569" y="110489"/>
                </a:lnTo>
                <a:lnTo>
                  <a:pt x="228091" y="114300"/>
                </a:lnTo>
                <a:lnTo>
                  <a:pt x="228091" y="124460"/>
                </a:lnTo>
                <a:lnTo>
                  <a:pt x="241173" y="124460"/>
                </a:lnTo>
                <a:lnTo>
                  <a:pt x="247650" y="119380"/>
                </a:lnTo>
                <a:lnTo>
                  <a:pt x="254126" y="110489"/>
                </a:lnTo>
                <a:lnTo>
                  <a:pt x="289541" y="110489"/>
                </a:lnTo>
                <a:lnTo>
                  <a:pt x="293242" y="105410"/>
                </a:lnTo>
                <a:lnTo>
                  <a:pt x="397637" y="105410"/>
                </a:lnTo>
                <a:lnTo>
                  <a:pt x="397637" y="101600"/>
                </a:lnTo>
                <a:close/>
              </a:path>
              <a:path w="1923414" h="137160">
                <a:moveTo>
                  <a:pt x="289541" y="110489"/>
                </a:moveTo>
                <a:lnTo>
                  <a:pt x="286765" y="110489"/>
                </a:lnTo>
                <a:lnTo>
                  <a:pt x="286765" y="114300"/>
                </a:lnTo>
                <a:lnTo>
                  <a:pt x="289541" y="110489"/>
                </a:lnTo>
                <a:close/>
              </a:path>
              <a:path w="1923414" h="137160">
                <a:moveTo>
                  <a:pt x="446468" y="96520"/>
                </a:moveTo>
                <a:lnTo>
                  <a:pt x="221614" y="96520"/>
                </a:lnTo>
                <a:lnTo>
                  <a:pt x="221614" y="110489"/>
                </a:lnTo>
                <a:lnTo>
                  <a:pt x="228091" y="101600"/>
                </a:lnTo>
                <a:lnTo>
                  <a:pt x="443229" y="101600"/>
                </a:lnTo>
                <a:lnTo>
                  <a:pt x="446468" y="96520"/>
                </a:lnTo>
                <a:close/>
              </a:path>
              <a:path w="1923414" h="137160">
                <a:moveTo>
                  <a:pt x="384555" y="105410"/>
                </a:moveTo>
                <a:lnTo>
                  <a:pt x="299847" y="105410"/>
                </a:lnTo>
                <a:lnTo>
                  <a:pt x="293242" y="110489"/>
                </a:lnTo>
                <a:lnTo>
                  <a:pt x="364998" y="110489"/>
                </a:lnTo>
                <a:lnTo>
                  <a:pt x="384555" y="105410"/>
                </a:lnTo>
                <a:close/>
              </a:path>
              <a:path w="1923414" h="137160">
                <a:moveTo>
                  <a:pt x="221614" y="69850"/>
                </a:moveTo>
                <a:lnTo>
                  <a:pt x="169417" y="69850"/>
                </a:lnTo>
                <a:lnTo>
                  <a:pt x="123825" y="73660"/>
                </a:lnTo>
                <a:lnTo>
                  <a:pt x="104266" y="78739"/>
                </a:lnTo>
                <a:lnTo>
                  <a:pt x="91186" y="82550"/>
                </a:lnTo>
                <a:lnTo>
                  <a:pt x="527938" y="82550"/>
                </a:lnTo>
                <a:lnTo>
                  <a:pt x="534415" y="91439"/>
                </a:lnTo>
                <a:lnTo>
                  <a:pt x="547497" y="101600"/>
                </a:lnTo>
                <a:lnTo>
                  <a:pt x="560577" y="87630"/>
                </a:lnTo>
                <a:lnTo>
                  <a:pt x="664845" y="87630"/>
                </a:lnTo>
                <a:lnTo>
                  <a:pt x="671449" y="78739"/>
                </a:lnTo>
                <a:lnTo>
                  <a:pt x="753167" y="78739"/>
                </a:lnTo>
                <a:lnTo>
                  <a:pt x="762635" y="73660"/>
                </a:lnTo>
                <a:lnTo>
                  <a:pt x="247650" y="73660"/>
                </a:lnTo>
                <a:lnTo>
                  <a:pt x="221614" y="69850"/>
                </a:lnTo>
                <a:close/>
              </a:path>
              <a:path w="1923414" h="137160">
                <a:moveTo>
                  <a:pt x="514858" y="91439"/>
                </a:moveTo>
                <a:lnTo>
                  <a:pt x="456311" y="91439"/>
                </a:lnTo>
                <a:lnTo>
                  <a:pt x="495300" y="96520"/>
                </a:lnTo>
                <a:lnTo>
                  <a:pt x="514858" y="91439"/>
                </a:lnTo>
                <a:close/>
              </a:path>
              <a:path w="1923414" h="137160">
                <a:moveTo>
                  <a:pt x="567054" y="87630"/>
                </a:moveTo>
                <a:lnTo>
                  <a:pt x="560577" y="87630"/>
                </a:lnTo>
                <a:lnTo>
                  <a:pt x="560577" y="96520"/>
                </a:lnTo>
                <a:lnTo>
                  <a:pt x="567054" y="87630"/>
                </a:lnTo>
                <a:close/>
              </a:path>
              <a:path w="1923414" h="137160">
                <a:moveTo>
                  <a:pt x="573532" y="87630"/>
                </a:moveTo>
                <a:lnTo>
                  <a:pt x="567054" y="87630"/>
                </a:lnTo>
                <a:lnTo>
                  <a:pt x="573532" y="96520"/>
                </a:lnTo>
                <a:lnTo>
                  <a:pt x="573532" y="87630"/>
                </a:lnTo>
                <a:close/>
              </a:path>
              <a:path w="1923414" h="137160">
                <a:moveTo>
                  <a:pt x="664845" y="87630"/>
                </a:moveTo>
                <a:lnTo>
                  <a:pt x="606171" y="87630"/>
                </a:lnTo>
                <a:lnTo>
                  <a:pt x="606171" y="96520"/>
                </a:lnTo>
                <a:lnTo>
                  <a:pt x="612775" y="91439"/>
                </a:lnTo>
                <a:lnTo>
                  <a:pt x="671449" y="91439"/>
                </a:lnTo>
                <a:lnTo>
                  <a:pt x="664845" y="87630"/>
                </a:lnTo>
                <a:close/>
              </a:path>
              <a:path w="1923414" h="137160">
                <a:moveTo>
                  <a:pt x="753167" y="78739"/>
                </a:moveTo>
                <a:lnTo>
                  <a:pt x="671449" y="78739"/>
                </a:lnTo>
                <a:lnTo>
                  <a:pt x="677926" y="82550"/>
                </a:lnTo>
                <a:lnTo>
                  <a:pt x="677926" y="87630"/>
                </a:lnTo>
                <a:lnTo>
                  <a:pt x="684402" y="91439"/>
                </a:lnTo>
                <a:lnTo>
                  <a:pt x="697484" y="96520"/>
                </a:lnTo>
                <a:lnTo>
                  <a:pt x="736600" y="87630"/>
                </a:lnTo>
                <a:lnTo>
                  <a:pt x="753167" y="78739"/>
                </a:lnTo>
                <a:close/>
              </a:path>
              <a:path w="1923414" h="137160">
                <a:moveTo>
                  <a:pt x="91186" y="78739"/>
                </a:moveTo>
                <a:lnTo>
                  <a:pt x="52070" y="87630"/>
                </a:lnTo>
                <a:lnTo>
                  <a:pt x="39115" y="87630"/>
                </a:lnTo>
                <a:lnTo>
                  <a:pt x="26035" y="91439"/>
                </a:lnTo>
                <a:lnTo>
                  <a:pt x="521462" y="91439"/>
                </a:lnTo>
                <a:lnTo>
                  <a:pt x="527938" y="82550"/>
                </a:lnTo>
                <a:lnTo>
                  <a:pt x="91186" y="82550"/>
                </a:lnTo>
                <a:lnTo>
                  <a:pt x="91186" y="78739"/>
                </a:lnTo>
                <a:close/>
              </a:path>
              <a:path w="1923414" h="137160">
                <a:moveTo>
                  <a:pt x="606171" y="87630"/>
                </a:moveTo>
                <a:lnTo>
                  <a:pt x="586613" y="87630"/>
                </a:lnTo>
                <a:lnTo>
                  <a:pt x="593089" y="91439"/>
                </a:lnTo>
                <a:lnTo>
                  <a:pt x="606171" y="87630"/>
                </a:lnTo>
                <a:close/>
              </a:path>
              <a:path w="1923414" h="137160">
                <a:moveTo>
                  <a:pt x="1062609" y="73660"/>
                </a:moveTo>
                <a:lnTo>
                  <a:pt x="912622" y="73660"/>
                </a:lnTo>
                <a:lnTo>
                  <a:pt x="971296" y="82550"/>
                </a:lnTo>
                <a:lnTo>
                  <a:pt x="997330" y="87630"/>
                </a:lnTo>
                <a:lnTo>
                  <a:pt x="1023492" y="87630"/>
                </a:lnTo>
                <a:lnTo>
                  <a:pt x="1043051" y="82550"/>
                </a:lnTo>
                <a:lnTo>
                  <a:pt x="1062609" y="73660"/>
                </a:lnTo>
                <a:close/>
              </a:path>
              <a:path w="1923414" h="137160">
                <a:moveTo>
                  <a:pt x="260730" y="59689"/>
                </a:moveTo>
                <a:lnTo>
                  <a:pt x="254126" y="64770"/>
                </a:lnTo>
                <a:lnTo>
                  <a:pt x="247650" y="73660"/>
                </a:lnTo>
                <a:lnTo>
                  <a:pt x="762635" y="73660"/>
                </a:lnTo>
                <a:lnTo>
                  <a:pt x="769238" y="82550"/>
                </a:lnTo>
                <a:lnTo>
                  <a:pt x="782192" y="82550"/>
                </a:lnTo>
                <a:lnTo>
                  <a:pt x="795274" y="78739"/>
                </a:lnTo>
                <a:lnTo>
                  <a:pt x="801751" y="69850"/>
                </a:lnTo>
                <a:lnTo>
                  <a:pt x="260730" y="69850"/>
                </a:lnTo>
                <a:lnTo>
                  <a:pt x="260730" y="59689"/>
                </a:lnTo>
                <a:close/>
              </a:path>
              <a:path w="1923414" h="137160">
                <a:moveTo>
                  <a:pt x="1069086" y="69850"/>
                </a:moveTo>
                <a:lnTo>
                  <a:pt x="801751" y="69850"/>
                </a:lnTo>
                <a:lnTo>
                  <a:pt x="827913" y="78739"/>
                </a:lnTo>
                <a:lnTo>
                  <a:pt x="860425" y="82550"/>
                </a:lnTo>
                <a:lnTo>
                  <a:pt x="873505" y="73660"/>
                </a:lnTo>
                <a:lnTo>
                  <a:pt x="1062609" y="73660"/>
                </a:lnTo>
                <a:lnTo>
                  <a:pt x="1069086" y="69850"/>
                </a:lnTo>
                <a:close/>
              </a:path>
              <a:path w="1923414" h="137160">
                <a:moveTo>
                  <a:pt x="893063" y="73660"/>
                </a:moveTo>
                <a:lnTo>
                  <a:pt x="873505" y="73660"/>
                </a:lnTo>
                <a:lnTo>
                  <a:pt x="873505" y="82550"/>
                </a:lnTo>
                <a:lnTo>
                  <a:pt x="893063" y="73660"/>
                </a:lnTo>
                <a:close/>
              </a:path>
              <a:path w="1923414" h="137160">
                <a:moveTo>
                  <a:pt x="319404" y="55880"/>
                </a:moveTo>
                <a:lnTo>
                  <a:pt x="312800" y="69850"/>
                </a:lnTo>
                <a:lnTo>
                  <a:pt x="1069086" y="69850"/>
                </a:lnTo>
                <a:lnTo>
                  <a:pt x="1069086" y="82550"/>
                </a:lnTo>
                <a:lnTo>
                  <a:pt x="1134364" y="73660"/>
                </a:lnTo>
                <a:lnTo>
                  <a:pt x="1271270" y="73660"/>
                </a:lnTo>
                <a:lnTo>
                  <a:pt x="1316863" y="64770"/>
                </a:lnTo>
                <a:lnTo>
                  <a:pt x="1382014" y="64770"/>
                </a:lnTo>
                <a:lnTo>
                  <a:pt x="1383900" y="59689"/>
                </a:lnTo>
                <a:lnTo>
                  <a:pt x="319404" y="59689"/>
                </a:lnTo>
                <a:lnTo>
                  <a:pt x="319404" y="55880"/>
                </a:lnTo>
                <a:close/>
              </a:path>
              <a:path w="1923414" h="137160">
                <a:moveTo>
                  <a:pt x="1147317" y="73660"/>
                </a:moveTo>
                <a:lnTo>
                  <a:pt x="1134364" y="73660"/>
                </a:lnTo>
                <a:lnTo>
                  <a:pt x="1134364" y="78739"/>
                </a:lnTo>
                <a:lnTo>
                  <a:pt x="1140840" y="78739"/>
                </a:lnTo>
                <a:lnTo>
                  <a:pt x="1147317" y="73660"/>
                </a:lnTo>
                <a:close/>
              </a:path>
              <a:path w="1923414" h="137160">
                <a:moveTo>
                  <a:pt x="1271270" y="73660"/>
                </a:moveTo>
                <a:lnTo>
                  <a:pt x="1219073" y="73660"/>
                </a:lnTo>
                <a:lnTo>
                  <a:pt x="1225550" y="78739"/>
                </a:lnTo>
                <a:lnTo>
                  <a:pt x="1232153" y="78739"/>
                </a:lnTo>
                <a:lnTo>
                  <a:pt x="1271270" y="73660"/>
                </a:lnTo>
                <a:close/>
              </a:path>
              <a:path w="1923414" h="137160">
                <a:moveTo>
                  <a:pt x="1323339" y="64770"/>
                </a:moveTo>
                <a:lnTo>
                  <a:pt x="1316863" y="64770"/>
                </a:lnTo>
                <a:lnTo>
                  <a:pt x="1297304" y="78739"/>
                </a:lnTo>
                <a:lnTo>
                  <a:pt x="1323339" y="64770"/>
                </a:lnTo>
                <a:close/>
              </a:path>
              <a:path w="1923414" h="137160">
                <a:moveTo>
                  <a:pt x="1382014" y="64770"/>
                </a:moveTo>
                <a:lnTo>
                  <a:pt x="1336421" y="64770"/>
                </a:lnTo>
                <a:lnTo>
                  <a:pt x="1336421" y="73660"/>
                </a:lnTo>
                <a:lnTo>
                  <a:pt x="1349502" y="69850"/>
                </a:lnTo>
                <a:lnTo>
                  <a:pt x="1375537" y="69850"/>
                </a:lnTo>
                <a:lnTo>
                  <a:pt x="1382014" y="64770"/>
                </a:lnTo>
                <a:close/>
              </a:path>
              <a:path w="1923414" h="137160">
                <a:moveTo>
                  <a:pt x="286765" y="50800"/>
                </a:moveTo>
                <a:lnTo>
                  <a:pt x="273685" y="50800"/>
                </a:lnTo>
                <a:lnTo>
                  <a:pt x="260730" y="69850"/>
                </a:lnTo>
                <a:lnTo>
                  <a:pt x="312800" y="69850"/>
                </a:lnTo>
                <a:lnTo>
                  <a:pt x="299847" y="59689"/>
                </a:lnTo>
                <a:lnTo>
                  <a:pt x="286765" y="50800"/>
                </a:lnTo>
                <a:close/>
              </a:path>
              <a:path w="1923414" h="137160">
                <a:moveTo>
                  <a:pt x="1486280" y="46989"/>
                </a:moveTo>
                <a:lnTo>
                  <a:pt x="1388617" y="46989"/>
                </a:lnTo>
                <a:lnTo>
                  <a:pt x="1388617" y="55880"/>
                </a:lnTo>
                <a:lnTo>
                  <a:pt x="1395095" y="59689"/>
                </a:lnTo>
                <a:lnTo>
                  <a:pt x="1395095" y="69850"/>
                </a:lnTo>
                <a:lnTo>
                  <a:pt x="1401572" y="64770"/>
                </a:lnTo>
                <a:lnTo>
                  <a:pt x="1417954" y="64770"/>
                </a:lnTo>
                <a:lnTo>
                  <a:pt x="1427734" y="59689"/>
                </a:lnTo>
                <a:lnTo>
                  <a:pt x="1447164" y="55880"/>
                </a:lnTo>
                <a:lnTo>
                  <a:pt x="1490054" y="55880"/>
                </a:lnTo>
                <a:lnTo>
                  <a:pt x="1486280" y="50800"/>
                </a:lnTo>
                <a:lnTo>
                  <a:pt x="1486280" y="46989"/>
                </a:lnTo>
                <a:close/>
              </a:path>
              <a:path w="1923414" h="137160">
                <a:moveTo>
                  <a:pt x="1417954" y="64770"/>
                </a:moveTo>
                <a:lnTo>
                  <a:pt x="1408176" y="64770"/>
                </a:lnTo>
                <a:lnTo>
                  <a:pt x="1408176" y="69850"/>
                </a:lnTo>
                <a:lnTo>
                  <a:pt x="1417954" y="64770"/>
                </a:lnTo>
                <a:close/>
              </a:path>
              <a:path w="1923414" h="137160">
                <a:moveTo>
                  <a:pt x="1490054" y="55880"/>
                </a:moveTo>
                <a:lnTo>
                  <a:pt x="1453769" y="55880"/>
                </a:lnTo>
                <a:lnTo>
                  <a:pt x="1460246" y="69850"/>
                </a:lnTo>
                <a:lnTo>
                  <a:pt x="1492885" y="59689"/>
                </a:lnTo>
                <a:lnTo>
                  <a:pt x="1490054" y="55880"/>
                </a:lnTo>
                <a:close/>
              </a:path>
              <a:path w="1923414" h="137160">
                <a:moveTo>
                  <a:pt x="1851405" y="50800"/>
                </a:moveTo>
                <a:lnTo>
                  <a:pt x="1805813" y="50800"/>
                </a:lnTo>
                <a:lnTo>
                  <a:pt x="1799209" y="59689"/>
                </a:lnTo>
                <a:lnTo>
                  <a:pt x="1805813" y="64770"/>
                </a:lnTo>
                <a:lnTo>
                  <a:pt x="1818766" y="69850"/>
                </a:lnTo>
                <a:lnTo>
                  <a:pt x="1825244" y="69850"/>
                </a:lnTo>
                <a:lnTo>
                  <a:pt x="1857883" y="59689"/>
                </a:lnTo>
                <a:lnTo>
                  <a:pt x="1865693" y="55880"/>
                </a:lnTo>
                <a:lnTo>
                  <a:pt x="1851405" y="55880"/>
                </a:lnTo>
                <a:lnTo>
                  <a:pt x="1851405" y="50800"/>
                </a:lnTo>
                <a:close/>
              </a:path>
              <a:path w="1923414" h="137160">
                <a:moveTo>
                  <a:pt x="1910079" y="50800"/>
                </a:moveTo>
                <a:lnTo>
                  <a:pt x="1896999" y="59689"/>
                </a:lnTo>
                <a:lnTo>
                  <a:pt x="1896999" y="69850"/>
                </a:lnTo>
                <a:lnTo>
                  <a:pt x="1923034" y="69850"/>
                </a:lnTo>
                <a:lnTo>
                  <a:pt x="1923034" y="64770"/>
                </a:lnTo>
                <a:lnTo>
                  <a:pt x="1916557" y="64770"/>
                </a:lnTo>
                <a:lnTo>
                  <a:pt x="1916557" y="55880"/>
                </a:lnTo>
                <a:lnTo>
                  <a:pt x="1910079" y="50800"/>
                </a:lnTo>
                <a:close/>
              </a:path>
              <a:path w="1923414" h="137160">
                <a:moveTo>
                  <a:pt x="1610233" y="50800"/>
                </a:moveTo>
                <a:lnTo>
                  <a:pt x="1558036" y="50800"/>
                </a:lnTo>
                <a:lnTo>
                  <a:pt x="1564513" y="64770"/>
                </a:lnTo>
                <a:lnTo>
                  <a:pt x="1590675" y="59689"/>
                </a:lnTo>
                <a:lnTo>
                  <a:pt x="1603628" y="55880"/>
                </a:lnTo>
                <a:lnTo>
                  <a:pt x="1610233" y="50800"/>
                </a:lnTo>
                <a:close/>
              </a:path>
              <a:path w="1923414" h="137160">
                <a:moveTo>
                  <a:pt x="1733018" y="55880"/>
                </a:moveTo>
                <a:lnTo>
                  <a:pt x="1675384" y="55880"/>
                </a:lnTo>
                <a:lnTo>
                  <a:pt x="1720977" y="64770"/>
                </a:lnTo>
                <a:lnTo>
                  <a:pt x="1733018" y="55880"/>
                </a:lnTo>
                <a:close/>
              </a:path>
              <a:path w="1923414" h="137160">
                <a:moveTo>
                  <a:pt x="1805813" y="50800"/>
                </a:moveTo>
                <a:lnTo>
                  <a:pt x="1773174" y="50800"/>
                </a:lnTo>
                <a:lnTo>
                  <a:pt x="1766697" y="55880"/>
                </a:lnTo>
                <a:lnTo>
                  <a:pt x="1773174" y="59689"/>
                </a:lnTo>
                <a:lnTo>
                  <a:pt x="1786254" y="64770"/>
                </a:lnTo>
                <a:lnTo>
                  <a:pt x="1792732" y="55880"/>
                </a:lnTo>
                <a:lnTo>
                  <a:pt x="1805813" y="50800"/>
                </a:lnTo>
                <a:close/>
              </a:path>
              <a:path w="1923414" h="137160">
                <a:moveTo>
                  <a:pt x="1923034" y="59689"/>
                </a:moveTo>
                <a:lnTo>
                  <a:pt x="1916557" y="64770"/>
                </a:lnTo>
                <a:lnTo>
                  <a:pt x="1923034" y="64770"/>
                </a:lnTo>
                <a:lnTo>
                  <a:pt x="1923034" y="59689"/>
                </a:lnTo>
                <a:close/>
              </a:path>
              <a:path w="1923414" h="137160">
                <a:moveTo>
                  <a:pt x="351916" y="36830"/>
                </a:moveTo>
                <a:lnTo>
                  <a:pt x="345439" y="46989"/>
                </a:lnTo>
                <a:lnTo>
                  <a:pt x="312800" y="46989"/>
                </a:lnTo>
                <a:lnTo>
                  <a:pt x="312800" y="55880"/>
                </a:lnTo>
                <a:lnTo>
                  <a:pt x="325882" y="55880"/>
                </a:lnTo>
                <a:lnTo>
                  <a:pt x="319404" y="59689"/>
                </a:lnTo>
                <a:lnTo>
                  <a:pt x="358521" y="59689"/>
                </a:lnTo>
                <a:lnTo>
                  <a:pt x="351916" y="55880"/>
                </a:lnTo>
                <a:lnTo>
                  <a:pt x="338963" y="50800"/>
                </a:lnTo>
                <a:lnTo>
                  <a:pt x="358521" y="50800"/>
                </a:lnTo>
                <a:lnTo>
                  <a:pt x="351916" y="46989"/>
                </a:lnTo>
                <a:lnTo>
                  <a:pt x="351916" y="36830"/>
                </a:lnTo>
                <a:close/>
              </a:path>
              <a:path w="1923414" h="137160">
                <a:moveTo>
                  <a:pt x="371475" y="50800"/>
                </a:moveTo>
                <a:lnTo>
                  <a:pt x="371475" y="55880"/>
                </a:lnTo>
                <a:lnTo>
                  <a:pt x="358521" y="59689"/>
                </a:lnTo>
                <a:lnTo>
                  <a:pt x="378078" y="59689"/>
                </a:lnTo>
                <a:lnTo>
                  <a:pt x="371475" y="50800"/>
                </a:lnTo>
                <a:close/>
              </a:path>
              <a:path w="1923414" h="137160">
                <a:moveTo>
                  <a:pt x="404113" y="50800"/>
                </a:moveTo>
                <a:lnTo>
                  <a:pt x="397637" y="50800"/>
                </a:lnTo>
                <a:lnTo>
                  <a:pt x="384555" y="59689"/>
                </a:lnTo>
                <a:lnTo>
                  <a:pt x="1383900" y="59689"/>
                </a:lnTo>
                <a:lnTo>
                  <a:pt x="1385315" y="55880"/>
                </a:lnTo>
                <a:lnTo>
                  <a:pt x="404113" y="55880"/>
                </a:lnTo>
                <a:lnTo>
                  <a:pt x="404113" y="50800"/>
                </a:lnTo>
                <a:close/>
              </a:path>
              <a:path w="1923414" h="137160">
                <a:moveTo>
                  <a:pt x="1532001" y="50800"/>
                </a:moveTo>
                <a:lnTo>
                  <a:pt x="1518920" y="50800"/>
                </a:lnTo>
                <a:lnTo>
                  <a:pt x="1512442" y="59689"/>
                </a:lnTo>
                <a:lnTo>
                  <a:pt x="1532001" y="50800"/>
                </a:lnTo>
                <a:close/>
              </a:path>
              <a:path w="1923414" h="137160">
                <a:moveTo>
                  <a:pt x="1538477" y="50800"/>
                </a:moveTo>
                <a:lnTo>
                  <a:pt x="1532001" y="50800"/>
                </a:lnTo>
                <a:lnTo>
                  <a:pt x="1538477" y="59689"/>
                </a:lnTo>
                <a:lnTo>
                  <a:pt x="1538477" y="50800"/>
                </a:lnTo>
                <a:close/>
              </a:path>
              <a:path w="1923414" h="137160">
                <a:moveTo>
                  <a:pt x="1739900" y="50800"/>
                </a:moveTo>
                <a:lnTo>
                  <a:pt x="1610233" y="50800"/>
                </a:lnTo>
                <a:lnTo>
                  <a:pt x="1616710" y="55880"/>
                </a:lnTo>
                <a:lnTo>
                  <a:pt x="1616710" y="59689"/>
                </a:lnTo>
                <a:lnTo>
                  <a:pt x="1636267" y="59689"/>
                </a:lnTo>
                <a:lnTo>
                  <a:pt x="1649349" y="55880"/>
                </a:lnTo>
                <a:lnTo>
                  <a:pt x="1733018" y="55880"/>
                </a:lnTo>
                <a:lnTo>
                  <a:pt x="1739900" y="50800"/>
                </a:lnTo>
                <a:close/>
              </a:path>
              <a:path w="1923414" h="137160">
                <a:moveTo>
                  <a:pt x="1675384" y="55880"/>
                </a:moveTo>
                <a:lnTo>
                  <a:pt x="1649349" y="55880"/>
                </a:lnTo>
                <a:lnTo>
                  <a:pt x="1662302" y="59689"/>
                </a:lnTo>
                <a:lnTo>
                  <a:pt x="1675384" y="59689"/>
                </a:lnTo>
                <a:lnTo>
                  <a:pt x="1675384" y="55880"/>
                </a:lnTo>
                <a:close/>
              </a:path>
              <a:path w="1923414" h="137160">
                <a:moveTo>
                  <a:pt x="1734058" y="22860"/>
                </a:moveTo>
                <a:lnTo>
                  <a:pt x="1720977" y="27939"/>
                </a:lnTo>
                <a:lnTo>
                  <a:pt x="1708023" y="27939"/>
                </a:lnTo>
                <a:lnTo>
                  <a:pt x="1708023" y="36830"/>
                </a:lnTo>
                <a:lnTo>
                  <a:pt x="1701419" y="50800"/>
                </a:lnTo>
                <a:lnTo>
                  <a:pt x="1739900" y="50800"/>
                </a:lnTo>
                <a:lnTo>
                  <a:pt x="1734058" y="55880"/>
                </a:lnTo>
                <a:lnTo>
                  <a:pt x="1740535" y="59689"/>
                </a:lnTo>
                <a:lnTo>
                  <a:pt x="1740535" y="55880"/>
                </a:lnTo>
                <a:lnTo>
                  <a:pt x="1747139" y="50800"/>
                </a:lnTo>
                <a:lnTo>
                  <a:pt x="1753615" y="46989"/>
                </a:lnTo>
                <a:lnTo>
                  <a:pt x="1818766" y="46989"/>
                </a:lnTo>
                <a:lnTo>
                  <a:pt x="1814056" y="36830"/>
                </a:lnTo>
                <a:lnTo>
                  <a:pt x="1734058" y="36830"/>
                </a:lnTo>
                <a:lnTo>
                  <a:pt x="1735824" y="33020"/>
                </a:lnTo>
                <a:lnTo>
                  <a:pt x="1727580" y="33020"/>
                </a:lnTo>
                <a:lnTo>
                  <a:pt x="1734058" y="22860"/>
                </a:lnTo>
                <a:close/>
              </a:path>
              <a:path w="1923414" h="137160">
                <a:moveTo>
                  <a:pt x="1896999" y="46989"/>
                </a:moveTo>
                <a:lnTo>
                  <a:pt x="1891411" y="54610"/>
                </a:lnTo>
                <a:lnTo>
                  <a:pt x="1896999" y="59689"/>
                </a:lnTo>
                <a:lnTo>
                  <a:pt x="1896999" y="46989"/>
                </a:lnTo>
                <a:close/>
              </a:path>
              <a:path w="1923414" h="137160">
                <a:moveTo>
                  <a:pt x="482346" y="33020"/>
                </a:moveTo>
                <a:lnTo>
                  <a:pt x="469264" y="33020"/>
                </a:lnTo>
                <a:lnTo>
                  <a:pt x="456311" y="36830"/>
                </a:lnTo>
                <a:lnTo>
                  <a:pt x="443229" y="36830"/>
                </a:lnTo>
                <a:lnTo>
                  <a:pt x="417195" y="46989"/>
                </a:lnTo>
                <a:lnTo>
                  <a:pt x="417195" y="50800"/>
                </a:lnTo>
                <a:lnTo>
                  <a:pt x="404113" y="55880"/>
                </a:lnTo>
                <a:lnTo>
                  <a:pt x="1385315" y="55880"/>
                </a:lnTo>
                <a:lnTo>
                  <a:pt x="1388617" y="46989"/>
                </a:lnTo>
                <a:lnTo>
                  <a:pt x="495300" y="46989"/>
                </a:lnTo>
                <a:lnTo>
                  <a:pt x="485878" y="36830"/>
                </a:lnTo>
                <a:lnTo>
                  <a:pt x="456311" y="36830"/>
                </a:lnTo>
                <a:lnTo>
                  <a:pt x="449707" y="33020"/>
                </a:lnTo>
                <a:lnTo>
                  <a:pt x="482346" y="33020"/>
                </a:lnTo>
                <a:close/>
              </a:path>
              <a:path w="1923414" h="137160">
                <a:moveTo>
                  <a:pt x="1851405" y="33020"/>
                </a:moveTo>
                <a:lnTo>
                  <a:pt x="1838325" y="46989"/>
                </a:lnTo>
                <a:lnTo>
                  <a:pt x="1760092" y="46989"/>
                </a:lnTo>
                <a:lnTo>
                  <a:pt x="1760092" y="55880"/>
                </a:lnTo>
                <a:lnTo>
                  <a:pt x="1766697" y="50800"/>
                </a:lnTo>
                <a:lnTo>
                  <a:pt x="1851405" y="50800"/>
                </a:lnTo>
                <a:lnTo>
                  <a:pt x="1851405" y="33020"/>
                </a:lnTo>
                <a:close/>
              </a:path>
              <a:path w="1923414" h="137160">
                <a:moveTo>
                  <a:pt x="1864360" y="36830"/>
                </a:moveTo>
                <a:lnTo>
                  <a:pt x="1851405" y="55880"/>
                </a:lnTo>
                <a:lnTo>
                  <a:pt x="1865693" y="55880"/>
                </a:lnTo>
                <a:lnTo>
                  <a:pt x="1883917" y="46989"/>
                </a:lnTo>
                <a:lnTo>
                  <a:pt x="1877440" y="46989"/>
                </a:lnTo>
                <a:lnTo>
                  <a:pt x="1883917" y="41910"/>
                </a:lnTo>
                <a:lnTo>
                  <a:pt x="1864360" y="36830"/>
                </a:lnTo>
                <a:close/>
              </a:path>
              <a:path w="1923414" h="137160">
                <a:moveTo>
                  <a:pt x="1890522" y="53339"/>
                </a:moveTo>
                <a:lnTo>
                  <a:pt x="1890522" y="55880"/>
                </a:lnTo>
                <a:lnTo>
                  <a:pt x="1891411" y="54610"/>
                </a:lnTo>
                <a:lnTo>
                  <a:pt x="1890522" y="53339"/>
                </a:lnTo>
                <a:close/>
              </a:path>
              <a:path w="1923414" h="137160">
                <a:moveTo>
                  <a:pt x="1890522" y="46989"/>
                </a:moveTo>
                <a:lnTo>
                  <a:pt x="1883917" y="46989"/>
                </a:lnTo>
                <a:lnTo>
                  <a:pt x="1890522" y="53339"/>
                </a:lnTo>
                <a:lnTo>
                  <a:pt x="1890522" y="46989"/>
                </a:lnTo>
                <a:close/>
              </a:path>
              <a:path w="1923414" h="137160">
                <a:moveTo>
                  <a:pt x="508380" y="22860"/>
                </a:moveTo>
                <a:lnTo>
                  <a:pt x="495300" y="46989"/>
                </a:lnTo>
                <a:lnTo>
                  <a:pt x="1499362" y="46989"/>
                </a:lnTo>
                <a:lnTo>
                  <a:pt x="1492885" y="50800"/>
                </a:lnTo>
                <a:lnTo>
                  <a:pt x="1701419" y="50800"/>
                </a:lnTo>
                <a:lnTo>
                  <a:pt x="1701419" y="41910"/>
                </a:lnTo>
                <a:lnTo>
                  <a:pt x="1705192" y="36830"/>
                </a:lnTo>
                <a:lnTo>
                  <a:pt x="541020" y="36830"/>
                </a:lnTo>
                <a:lnTo>
                  <a:pt x="521462" y="27939"/>
                </a:lnTo>
                <a:lnTo>
                  <a:pt x="508380" y="22860"/>
                </a:lnTo>
                <a:close/>
              </a:path>
              <a:path w="1923414" h="137160">
                <a:moveTo>
                  <a:pt x="1825244" y="36830"/>
                </a:moveTo>
                <a:lnTo>
                  <a:pt x="1818766" y="46989"/>
                </a:lnTo>
                <a:lnTo>
                  <a:pt x="1838325" y="46989"/>
                </a:lnTo>
                <a:lnTo>
                  <a:pt x="1831848" y="41910"/>
                </a:lnTo>
                <a:lnTo>
                  <a:pt x="1825244" y="36830"/>
                </a:lnTo>
                <a:close/>
              </a:path>
              <a:path w="1923414" h="137160">
                <a:moveTo>
                  <a:pt x="567054" y="27939"/>
                </a:moveTo>
                <a:lnTo>
                  <a:pt x="547497" y="33020"/>
                </a:lnTo>
                <a:lnTo>
                  <a:pt x="541020" y="36830"/>
                </a:lnTo>
                <a:lnTo>
                  <a:pt x="599694" y="36830"/>
                </a:lnTo>
                <a:lnTo>
                  <a:pt x="586613" y="33020"/>
                </a:lnTo>
                <a:lnTo>
                  <a:pt x="567054" y="27939"/>
                </a:lnTo>
                <a:close/>
              </a:path>
              <a:path w="1923414" h="137160">
                <a:moveTo>
                  <a:pt x="599694" y="22860"/>
                </a:moveTo>
                <a:lnTo>
                  <a:pt x="599694" y="36830"/>
                </a:lnTo>
                <a:lnTo>
                  <a:pt x="990853" y="36830"/>
                </a:lnTo>
                <a:lnTo>
                  <a:pt x="990853" y="33020"/>
                </a:lnTo>
                <a:lnTo>
                  <a:pt x="619251" y="33020"/>
                </a:lnTo>
                <a:lnTo>
                  <a:pt x="612775" y="27939"/>
                </a:lnTo>
                <a:lnTo>
                  <a:pt x="599694" y="22860"/>
                </a:lnTo>
                <a:close/>
              </a:path>
              <a:path w="1923414" h="137160">
                <a:moveTo>
                  <a:pt x="1010412" y="27939"/>
                </a:moveTo>
                <a:lnTo>
                  <a:pt x="1003935" y="33020"/>
                </a:lnTo>
                <a:lnTo>
                  <a:pt x="990853" y="36830"/>
                </a:lnTo>
                <a:lnTo>
                  <a:pt x="1003935" y="36830"/>
                </a:lnTo>
                <a:lnTo>
                  <a:pt x="1010412" y="27939"/>
                </a:lnTo>
                <a:close/>
              </a:path>
              <a:path w="1923414" h="137160">
                <a:moveTo>
                  <a:pt x="1023492" y="22860"/>
                </a:moveTo>
                <a:lnTo>
                  <a:pt x="1003935" y="36830"/>
                </a:lnTo>
                <a:lnTo>
                  <a:pt x="1036447" y="36830"/>
                </a:lnTo>
                <a:lnTo>
                  <a:pt x="1029970" y="33020"/>
                </a:lnTo>
                <a:lnTo>
                  <a:pt x="1023492" y="22860"/>
                </a:lnTo>
                <a:close/>
              </a:path>
              <a:path w="1923414" h="137160">
                <a:moveTo>
                  <a:pt x="1069086" y="19050"/>
                </a:moveTo>
                <a:lnTo>
                  <a:pt x="1062609" y="19050"/>
                </a:lnTo>
                <a:lnTo>
                  <a:pt x="1049527" y="22860"/>
                </a:lnTo>
                <a:lnTo>
                  <a:pt x="1036447" y="36830"/>
                </a:lnTo>
                <a:lnTo>
                  <a:pt x="1075689" y="36830"/>
                </a:lnTo>
                <a:lnTo>
                  <a:pt x="1062609" y="22860"/>
                </a:lnTo>
                <a:lnTo>
                  <a:pt x="1075689" y="22860"/>
                </a:lnTo>
                <a:lnTo>
                  <a:pt x="1069086" y="19050"/>
                </a:lnTo>
                <a:close/>
              </a:path>
              <a:path w="1923414" h="137160">
                <a:moveTo>
                  <a:pt x="1082166" y="22860"/>
                </a:moveTo>
                <a:lnTo>
                  <a:pt x="1075689" y="36830"/>
                </a:lnTo>
                <a:lnTo>
                  <a:pt x="1492885" y="36830"/>
                </a:lnTo>
                <a:lnTo>
                  <a:pt x="1479803" y="33020"/>
                </a:lnTo>
                <a:lnTo>
                  <a:pt x="1082166" y="33020"/>
                </a:lnTo>
                <a:lnTo>
                  <a:pt x="1082166" y="22860"/>
                </a:lnTo>
                <a:close/>
              </a:path>
              <a:path w="1923414" h="137160">
                <a:moveTo>
                  <a:pt x="1512442" y="10160"/>
                </a:moveTo>
                <a:lnTo>
                  <a:pt x="1505839" y="10160"/>
                </a:lnTo>
                <a:lnTo>
                  <a:pt x="1499362" y="19050"/>
                </a:lnTo>
                <a:lnTo>
                  <a:pt x="1492885" y="36830"/>
                </a:lnTo>
                <a:lnTo>
                  <a:pt x="1701419" y="36830"/>
                </a:lnTo>
                <a:lnTo>
                  <a:pt x="1701419" y="33020"/>
                </a:lnTo>
                <a:lnTo>
                  <a:pt x="1597152" y="33020"/>
                </a:lnTo>
                <a:lnTo>
                  <a:pt x="1584071" y="27939"/>
                </a:lnTo>
                <a:lnTo>
                  <a:pt x="1584071" y="22860"/>
                </a:lnTo>
                <a:lnTo>
                  <a:pt x="1532001" y="22860"/>
                </a:lnTo>
                <a:lnTo>
                  <a:pt x="1512442" y="10160"/>
                </a:lnTo>
                <a:close/>
              </a:path>
              <a:path w="1923414" h="137160">
                <a:moveTo>
                  <a:pt x="1708023" y="33020"/>
                </a:moveTo>
                <a:lnTo>
                  <a:pt x="1701419" y="36830"/>
                </a:lnTo>
                <a:lnTo>
                  <a:pt x="1705192" y="36830"/>
                </a:lnTo>
                <a:lnTo>
                  <a:pt x="1708023" y="33020"/>
                </a:lnTo>
                <a:close/>
              </a:path>
              <a:path w="1923414" h="137160">
                <a:moveTo>
                  <a:pt x="1753615" y="27939"/>
                </a:moveTo>
                <a:lnTo>
                  <a:pt x="1747139" y="33020"/>
                </a:lnTo>
                <a:lnTo>
                  <a:pt x="1734058" y="36830"/>
                </a:lnTo>
                <a:lnTo>
                  <a:pt x="1799209" y="36830"/>
                </a:lnTo>
                <a:lnTo>
                  <a:pt x="1786254" y="33020"/>
                </a:lnTo>
                <a:lnTo>
                  <a:pt x="1753615" y="27939"/>
                </a:lnTo>
                <a:close/>
              </a:path>
              <a:path w="1923414" h="137160">
                <a:moveTo>
                  <a:pt x="1812289" y="33020"/>
                </a:moveTo>
                <a:lnTo>
                  <a:pt x="1799209" y="36830"/>
                </a:lnTo>
                <a:lnTo>
                  <a:pt x="1814056" y="36830"/>
                </a:lnTo>
                <a:lnTo>
                  <a:pt x="1812289" y="33020"/>
                </a:lnTo>
                <a:close/>
              </a:path>
              <a:path w="1923414" h="137160">
                <a:moveTo>
                  <a:pt x="632333" y="19050"/>
                </a:moveTo>
                <a:lnTo>
                  <a:pt x="632333" y="27939"/>
                </a:lnTo>
                <a:lnTo>
                  <a:pt x="619251" y="33020"/>
                </a:lnTo>
                <a:lnTo>
                  <a:pt x="743076" y="33020"/>
                </a:lnTo>
                <a:lnTo>
                  <a:pt x="736600" y="22860"/>
                </a:lnTo>
                <a:lnTo>
                  <a:pt x="645287" y="22860"/>
                </a:lnTo>
                <a:lnTo>
                  <a:pt x="632333" y="19050"/>
                </a:lnTo>
                <a:close/>
              </a:path>
              <a:path w="1923414" h="137160">
                <a:moveTo>
                  <a:pt x="821309" y="13970"/>
                </a:moveTo>
                <a:lnTo>
                  <a:pt x="795274" y="19050"/>
                </a:lnTo>
                <a:lnTo>
                  <a:pt x="743076" y="33020"/>
                </a:lnTo>
                <a:lnTo>
                  <a:pt x="906145" y="33020"/>
                </a:lnTo>
                <a:lnTo>
                  <a:pt x="899540" y="27939"/>
                </a:lnTo>
                <a:lnTo>
                  <a:pt x="895839" y="22860"/>
                </a:lnTo>
                <a:lnTo>
                  <a:pt x="840866" y="22860"/>
                </a:lnTo>
                <a:lnTo>
                  <a:pt x="834389" y="19050"/>
                </a:lnTo>
                <a:lnTo>
                  <a:pt x="821309" y="13970"/>
                </a:lnTo>
                <a:close/>
              </a:path>
              <a:path w="1923414" h="137160">
                <a:moveTo>
                  <a:pt x="938657" y="13970"/>
                </a:moveTo>
                <a:lnTo>
                  <a:pt x="919099" y="13970"/>
                </a:lnTo>
                <a:lnTo>
                  <a:pt x="919099" y="22860"/>
                </a:lnTo>
                <a:lnTo>
                  <a:pt x="912622" y="22860"/>
                </a:lnTo>
                <a:lnTo>
                  <a:pt x="912622" y="33020"/>
                </a:lnTo>
                <a:lnTo>
                  <a:pt x="990853" y="33020"/>
                </a:lnTo>
                <a:lnTo>
                  <a:pt x="990853" y="27939"/>
                </a:lnTo>
                <a:lnTo>
                  <a:pt x="984376" y="22860"/>
                </a:lnTo>
                <a:lnTo>
                  <a:pt x="938657" y="13970"/>
                </a:lnTo>
                <a:close/>
              </a:path>
              <a:path w="1923414" h="137160">
                <a:moveTo>
                  <a:pt x="1134364" y="19050"/>
                </a:moveTo>
                <a:lnTo>
                  <a:pt x="1121283" y="19050"/>
                </a:lnTo>
                <a:lnTo>
                  <a:pt x="1082166" y="33020"/>
                </a:lnTo>
                <a:lnTo>
                  <a:pt x="1147317" y="33020"/>
                </a:lnTo>
                <a:lnTo>
                  <a:pt x="1134364" y="19050"/>
                </a:lnTo>
                <a:close/>
              </a:path>
              <a:path w="1923414" h="137160">
                <a:moveTo>
                  <a:pt x="1186434" y="22860"/>
                </a:moveTo>
                <a:lnTo>
                  <a:pt x="1153922" y="22860"/>
                </a:lnTo>
                <a:lnTo>
                  <a:pt x="1153922" y="27939"/>
                </a:lnTo>
                <a:lnTo>
                  <a:pt x="1147317" y="33020"/>
                </a:lnTo>
                <a:lnTo>
                  <a:pt x="1219073" y="33020"/>
                </a:lnTo>
                <a:lnTo>
                  <a:pt x="1205991" y="27939"/>
                </a:lnTo>
                <a:lnTo>
                  <a:pt x="1186434" y="22860"/>
                </a:lnTo>
                <a:close/>
              </a:path>
              <a:path w="1923414" h="137160">
                <a:moveTo>
                  <a:pt x="1245108" y="13970"/>
                </a:moveTo>
                <a:lnTo>
                  <a:pt x="1232153" y="19050"/>
                </a:lnTo>
                <a:lnTo>
                  <a:pt x="1219073" y="27939"/>
                </a:lnTo>
                <a:lnTo>
                  <a:pt x="1219073" y="33020"/>
                </a:lnTo>
                <a:lnTo>
                  <a:pt x="1479803" y="33020"/>
                </a:lnTo>
                <a:lnTo>
                  <a:pt x="1483042" y="27939"/>
                </a:lnTo>
                <a:lnTo>
                  <a:pt x="1238630" y="27939"/>
                </a:lnTo>
                <a:lnTo>
                  <a:pt x="1245108" y="13970"/>
                </a:lnTo>
                <a:close/>
              </a:path>
              <a:path w="1923414" h="137160">
                <a:moveTo>
                  <a:pt x="1681861" y="19050"/>
                </a:moveTo>
                <a:lnTo>
                  <a:pt x="1675384" y="27939"/>
                </a:lnTo>
                <a:lnTo>
                  <a:pt x="1655826" y="27939"/>
                </a:lnTo>
                <a:lnTo>
                  <a:pt x="1616710" y="33020"/>
                </a:lnTo>
                <a:lnTo>
                  <a:pt x="1694941" y="33020"/>
                </a:lnTo>
                <a:lnTo>
                  <a:pt x="1688464" y="27939"/>
                </a:lnTo>
                <a:lnTo>
                  <a:pt x="1681861" y="19050"/>
                </a:lnTo>
                <a:close/>
              </a:path>
              <a:path w="1923414" h="137160">
                <a:moveTo>
                  <a:pt x="1694941" y="22860"/>
                </a:moveTo>
                <a:lnTo>
                  <a:pt x="1694941" y="33020"/>
                </a:lnTo>
                <a:lnTo>
                  <a:pt x="1701419" y="33020"/>
                </a:lnTo>
                <a:lnTo>
                  <a:pt x="1694941" y="22860"/>
                </a:lnTo>
                <a:close/>
              </a:path>
              <a:path w="1923414" h="137160">
                <a:moveTo>
                  <a:pt x="1740535" y="22860"/>
                </a:moveTo>
                <a:lnTo>
                  <a:pt x="1727580" y="33020"/>
                </a:lnTo>
                <a:lnTo>
                  <a:pt x="1735824" y="33020"/>
                </a:lnTo>
                <a:lnTo>
                  <a:pt x="1740535" y="22860"/>
                </a:lnTo>
                <a:close/>
              </a:path>
              <a:path w="1923414" h="137160">
                <a:moveTo>
                  <a:pt x="1277747" y="10160"/>
                </a:moveTo>
                <a:lnTo>
                  <a:pt x="1271270" y="19050"/>
                </a:lnTo>
                <a:lnTo>
                  <a:pt x="1238630" y="27939"/>
                </a:lnTo>
                <a:lnTo>
                  <a:pt x="1323339" y="27939"/>
                </a:lnTo>
                <a:lnTo>
                  <a:pt x="1323339" y="22860"/>
                </a:lnTo>
                <a:lnTo>
                  <a:pt x="1290827" y="22860"/>
                </a:lnTo>
                <a:lnTo>
                  <a:pt x="1284224" y="19050"/>
                </a:lnTo>
                <a:lnTo>
                  <a:pt x="1277747" y="10160"/>
                </a:lnTo>
                <a:close/>
              </a:path>
              <a:path w="1923414" h="137160">
                <a:moveTo>
                  <a:pt x="1360677" y="19050"/>
                </a:moveTo>
                <a:lnTo>
                  <a:pt x="1342898" y="19050"/>
                </a:lnTo>
                <a:lnTo>
                  <a:pt x="1342898" y="27939"/>
                </a:lnTo>
                <a:lnTo>
                  <a:pt x="1447164" y="27939"/>
                </a:lnTo>
                <a:lnTo>
                  <a:pt x="1442431" y="22860"/>
                </a:lnTo>
                <a:lnTo>
                  <a:pt x="1369060" y="22860"/>
                </a:lnTo>
                <a:lnTo>
                  <a:pt x="1360677" y="19050"/>
                </a:lnTo>
                <a:close/>
              </a:path>
              <a:path w="1923414" h="137160">
                <a:moveTo>
                  <a:pt x="1479803" y="10160"/>
                </a:moveTo>
                <a:lnTo>
                  <a:pt x="1466723" y="19050"/>
                </a:lnTo>
                <a:lnTo>
                  <a:pt x="1447164" y="27939"/>
                </a:lnTo>
                <a:lnTo>
                  <a:pt x="1483042" y="27939"/>
                </a:lnTo>
                <a:lnTo>
                  <a:pt x="1486280" y="22860"/>
                </a:lnTo>
                <a:lnTo>
                  <a:pt x="1492885" y="13970"/>
                </a:lnTo>
                <a:lnTo>
                  <a:pt x="1479803" y="13970"/>
                </a:lnTo>
                <a:lnTo>
                  <a:pt x="1479803" y="10160"/>
                </a:lnTo>
                <a:close/>
              </a:path>
              <a:path w="1923414" h="137160">
                <a:moveTo>
                  <a:pt x="730123" y="19050"/>
                </a:moveTo>
                <a:lnTo>
                  <a:pt x="697484" y="19050"/>
                </a:lnTo>
                <a:lnTo>
                  <a:pt x="658367" y="22860"/>
                </a:lnTo>
                <a:lnTo>
                  <a:pt x="736600" y="22860"/>
                </a:lnTo>
                <a:lnTo>
                  <a:pt x="730123" y="19050"/>
                </a:lnTo>
                <a:close/>
              </a:path>
              <a:path w="1923414" h="137160">
                <a:moveTo>
                  <a:pt x="867028" y="10160"/>
                </a:moveTo>
                <a:lnTo>
                  <a:pt x="847471" y="10160"/>
                </a:lnTo>
                <a:lnTo>
                  <a:pt x="840866" y="22860"/>
                </a:lnTo>
                <a:lnTo>
                  <a:pt x="895839" y="22860"/>
                </a:lnTo>
                <a:lnTo>
                  <a:pt x="893063" y="19050"/>
                </a:lnTo>
                <a:lnTo>
                  <a:pt x="879983" y="19050"/>
                </a:lnTo>
                <a:lnTo>
                  <a:pt x="867028" y="10160"/>
                </a:lnTo>
                <a:close/>
              </a:path>
              <a:path w="1923414" h="137160">
                <a:moveTo>
                  <a:pt x="1316863" y="5080"/>
                </a:moveTo>
                <a:lnTo>
                  <a:pt x="1310386" y="5080"/>
                </a:lnTo>
                <a:lnTo>
                  <a:pt x="1297304" y="13970"/>
                </a:lnTo>
                <a:lnTo>
                  <a:pt x="1290827" y="22860"/>
                </a:lnTo>
                <a:lnTo>
                  <a:pt x="1323339" y="22860"/>
                </a:lnTo>
                <a:lnTo>
                  <a:pt x="1323339" y="10160"/>
                </a:lnTo>
                <a:lnTo>
                  <a:pt x="1316863" y="5080"/>
                </a:lnTo>
                <a:close/>
              </a:path>
              <a:path w="1923414" h="137160">
                <a:moveTo>
                  <a:pt x="1343895" y="10160"/>
                </a:moveTo>
                <a:lnTo>
                  <a:pt x="1342898" y="10160"/>
                </a:lnTo>
                <a:lnTo>
                  <a:pt x="1329944" y="22860"/>
                </a:lnTo>
                <a:lnTo>
                  <a:pt x="1342898" y="19050"/>
                </a:lnTo>
                <a:lnTo>
                  <a:pt x="1360677" y="19050"/>
                </a:lnTo>
                <a:lnTo>
                  <a:pt x="1349502" y="13970"/>
                </a:lnTo>
                <a:lnTo>
                  <a:pt x="1343895" y="10160"/>
                </a:lnTo>
                <a:close/>
              </a:path>
              <a:path w="1923414" h="137160">
                <a:moveTo>
                  <a:pt x="1382014" y="5080"/>
                </a:moveTo>
                <a:lnTo>
                  <a:pt x="1369060" y="22860"/>
                </a:lnTo>
                <a:lnTo>
                  <a:pt x="1442431" y="22860"/>
                </a:lnTo>
                <a:lnTo>
                  <a:pt x="1438881" y="19050"/>
                </a:lnTo>
                <a:lnTo>
                  <a:pt x="1414652" y="19050"/>
                </a:lnTo>
                <a:lnTo>
                  <a:pt x="1401572" y="13970"/>
                </a:lnTo>
                <a:lnTo>
                  <a:pt x="1401572" y="10160"/>
                </a:lnTo>
                <a:lnTo>
                  <a:pt x="1388617" y="10160"/>
                </a:lnTo>
                <a:lnTo>
                  <a:pt x="1382014" y="5080"/>
                </a:lnTo>
                <a:close/>
              </a:path>
              <a:path w="1923414" h="137160">
                <a:moveTo>
                  <a:pt x="1525397" y="13970"/>
                </a:moveTo>
                <a:lnTo>
                  <a:pt x="1532001" y="22860"/>
                </a:lnTo>
                <a:lnTo>
                  <a:pt x="1558036" y="22860"/>
                </a:lnTo>
                <a:lnTo>
                  <a:pt x="1560811" y="19050"/>
                </a:lnTo>
                <a:lnTo>
                  <a:pt x="1532001" y="19050"/>
                </a:lnTo>
                <a:lnTo>
                  <a:pt x="1525397" y="13970"/>
                </a:lnTo>
                <a:close/>
              </a:path>
              <a:path w="1923414" h="137160">
                <a:moveTo>
                  <a:pt x="1564513" y="19050"/>
                </a:moveTo>
                <a:lnTo>
                  <a:pt x="1571116" y="22860"/>
                </a:lnTo>
                <a:lnTo>
                  <a:pt x="1590675" y="22860"/>
                </a:lnTo>
                <a:lnTo>
                  <a:pt x="1564513" y="19050"/>
                </a:lnTo>
                <a:close/>
              </a:path>
              <a:path w="1923414" h="137160">
                <a:moveTo>
                  <a:pt x="886587" y="5080"/>
                </a:moveTo>
                <a:lnTo>
                  <a:pt x="886587" y="19050"/>
                </a:lnTo>
                <a:lnTo>
                  <a:pt x="893063" y="19050"/>
                </a:lnTo>
                <a:lnTo>
                  <a:pt x="886587" y="5080"/>
                </a:lnTo>
                <a:close/>
              </a:path>
              <a:path w="1923414" h="137160">
                <a:moveTo>
                  <a:pt x="1336421" y="5080"/>
                </a:moveTo>
                <a:lnTo>
                  <a:pt x="1329944" y="5080"/>
                </a:lnTo>
                <a:lnTo>
                  <a:pt x="1329944" y="10160"/>
                </a:lnTo>
                <a:lnTo>
                  <a:pt x="1323339" y="19050"/>
                </a:lnTo>
                <a:lnTo>
                  <a:pt x="1342898" y="10160"/>
                </a:lnTo>
                <a:lnTo>
                  <a:pt x="1343895" y="10160"/>
                </a:lnTo>
                <a:lnTo>
                  <a:pt x="1336421" y="5080"/>
                </a:lnTo>
                <a:close/>
              </a:path>
              <a:path w="1923414" h="137160">
                <a:moveTo>
                  <a:pt x="1421129" y="0"/>
                </a:moveTo>
                <a:lnTo>
                  <a:pt x="1414652" y="5080"/>
                </a:lnTo>
                <a:lnTo>
                  <a:pt x="1414652" y="19050"/>
                </a:lnTo>
                <a:lnTo>
                  <a:pt x="1438881" y="19050"/>
                </a:lnTo>
                <a:lnTo>
                  <a:pt x="1421129" y="0"/>
                </a:lnTo>
                <a:close/>
              </a:path>
              <a:path w="1923414" h="137160">
                <a:moveTo>
                  <a:pt x="1558036" y="10160"/>
                </a:moveTo>
                <a:lnTo>
                  <a:pt x="1551559" y="10160"/>
                </a:lnTo>
                <a:lnTo>
                  <a:pt x="1544954" y="13970"/>
                </a:lnTo>
                <a:lnTo>
                  <a:pt x="1532001" y="19050"/>
                </a:lnTo>
                <a:lnTo>
                  <a:pt x="1560811" y="19050"/>
                </a:lnTo>
                <a:lnTo>
                  <a:pt x="1564513" y="13970"/>
                </a:lnTo>
                <a:lnTo>
                  <a:pt x="1558036" y="10160"/>
                </a:lnTo>
                <a:close/>
              </a:path>
              <a:path w="1923414" h="137160">
                <a:moveTo>
                  <a:pt x="1401572" y="0"/>
                </a:moveTo>
                <a:lnTo>
                  <a:pt x="1395095" y="0"/>
                </a:lnTo>
                <a:lnTo>
                  <a:pt x="1388617" y="10160"/>
                </a:lnTo>
                <a:lnTo>
                  <a:pt x="1401572" y="10160"/>
                </a:lnTo>
                <a:lnTo>
                  <a:pt x="1408176" y="5080"/>
                </a:lnTo>
                <a:lnTo>
                  <a:pt x="1401572" y="0"/>
                </a:lnTo>
                <a:close/>
              </a:path>
            </a:pathLst>
          </a:custGeom>
          <a:solidFill>
            <a:srgbClr val="FFFFFF"/>
          </a:solidFill>
        </p:spPr>
        <p:txBody>
          <a:bodyPr wrap="square" lIns="0" tIns="0" rIns="0" bIns="0" rtlCol="0"/>
          <a:lstStyle/>
          <a:p>
            <a:pPr defTabSz="554492">
              <a:defRPr/>
            </a:pPr>
            <a:endParaRPr sz="1092">
              <a:solidFill>
                <a:sysClr val="windowText" lastClr="000000"/>
              </a:solidFill>
              <a:latin typeface="Calibri"/>
            </a:endParaRPr>
          </a:p>
        </p:txBody>
      </p:sp>
      <p:sp>
        <p:nvSpPr>
          <p:cNvPr id="20" name="object 6">
            <a:extLst>
              <a:ext uri="{FF2B5EF4-FFF2-40B4-BE49-F238E27FC236}">
                <a16:creationId xmlns:a16="http://schemas.microsoft.com/office/drawing/2014/main" id="{CC7BD151-C9BF-B5D0-DEA9-44D443029F72}"/>
              </a:ext>
            </a:extLst>
          </p:cNvPr>
          <p:cNvSpPr/>
          <p:nvPr/>
        </p:nvSpPr>
        <p:spPr>
          <a:xfrm>
            <a:off x="9077953" y="3251150"/>
            <a:ext cx="1894518" cy="816337"/>
          </a:xfrm>
          <a:custGeom>
            <a:avLst/>
            <a:gdLst/>
            <a:ahLst/>
            <a:cxnLst/>
            <a:rect l="l" t="t" r="r" b="b"/>
            <a:pathLst>
              <a:path w="4852670" h="1346200">
                <a:moveTo>
                  <a:pt x="6985" y="1193800"/>
                </a:moveTo>
                <a:lnTo>
                  <a:pt x="0" y="1270000"/>
                </a:lnTo>
                <a:lnTo>
                  <a:pt x="0" y="1346200"/>
                </a:lnTo>
                <a:lnTo>
                  <a:pt x="449325" y="1346200"/>
                </a:lnTo>
                <a:lnTo>
                  <a:pt x="667004" y="1333500"/>
                </a:lnTo>
                <a:lnTo>
                  <a:pt x="1095375" y="1333500"/>
                </a:lnTo>
                <a:lnTo>
                  <a:pt x="1193673" y="1320800"/>
                </a:lnTo>
                <a:lnTo>
                  <a:pt x="119252" y="1320800"/>
                </a:lnTo>
                <a:lnTo>
                  <a:pt x="91186" y="1282700"/>
                </a:lnTo>
                <a:lnTo>
                  <a:pt x="77088" y="1257300"/>
                </a:lnTo>
                <a:lnTo>
                  <a:pt x="63119" y="1219200"/>
                </a:lnTo>
                <a:lnTo>
                  <a:pt x="20955" y="1219200"/>
                </a:lnTo>
                <a:lnTo>
                  <a:pt x="6985" y="1193800"/>
                </a:lnTo>
                <a:close/>
              </a:path>
              <a:path w="4852670" h="1346200">
                <a:moveTo>
                  <a:pt x="1804542" y="1320800"/>
                </a:moveTo>
                <a:lnTo>
                  <a:pt x="1411351" y="1320800"/>
                </a:lnTo>
                <a:lnTo>
                  <a:pt x="1425448" y="1333500"/>
                </a:lnTo>
                <a:lnTo>
                  <a:pt x="1734439" y="1333500"/>
                </a:lnTo>
                <a:lnTo>
                  <a:pt x="1804542" y="1320800"/>
                </a:lnTo>
                <a:close/>
              </a:path>
              <a:path w="4852670" h="1346200">
                <a:moveTo>
                  <a:pt x="2710434" y="1308100"/>
                </a:moveTo>
                <a:lnTo>
                  <a:pt x="210565" y="1308100"/>
                </a:lnTo>
                <a:lnTo>
                  <a:pt x="119252" y="1320800"/>
                </a:lnTo>
                <a:lnTo>
                  <a:pt x="2429637" y="1320800"/>
                </a:lnTo>
                <a:lnTo>
                  <a:pt x="2710434" y="1308100"/>
                </a:lnTo>
                <a:close/>
              </a:path>
              <a:path w="4852670" h="1346200">
                <a:moveTo>
                  <a:pt x="2268092" y="1270000"/>
                </a:moveTo>
                <a:lnTo>
                  <a:pt x="2113534" y="1270000"/>
                </a:lnTo>
                <a:lnTo>
                  <a:pt x="2064385" y="1282700"/>
                </a:lnTo>
                <a:lnTo>
                  <a:pt x="1664208" y="1294967"/>
                </a:lnTo>
                <a:lnTo>
                  <a:pt x="1664208" y="1295400"/>
                </a:lnTo>
                <a:lnTo>
                  <a:pt x="849503" y="1295400"/>
                </a:lnTo>
                <a:lnTo>
                  <a:pt x="744219" y="1308100"/>
                </a:lnTo>
                <a:lnTo>
                  <a:pt x="2998342" y="1308100"/>
                </a:lnTo>
                <a:lnTo>
                  <a:pt x="3560191" y="1282700"/>
                </a:lnTo>
                <a:lnTo>
                  <a:pt x="2253995" y="1282700"/>
                </a:lnTo>
                <a:lnTo>
                  <a:pt x="2268092" y="1270000"/>
                </a:lnTo>
                <a:close/>
              </a:path>
              <a:path w="4852670" h="1346200">
                <a:moveTo>
                  <a:pt x="1664208" y="1282700"/>
                </a:moveTo>
                <a:lnTo>
                  <a:pt x="1572894" y="1282700"/>
                </a:lnTo>
                <a:lnTo>
                  <a:pt x="1432433" y="1295400"/>
                </a:lnTo>
                <a:lnTo>
                  <a:pt x="1650111" y="1295400"/>
                </a:lnTo>
                <a:lnTo>
                  <a:pt x="1664208" y="1294967"/>
                </a:lnTo>
                <a:lnTo>
                  <a:pt x="1664208" y="1282700"/>
                </a:lnTo>
                <a:close/>
              </a:path>
              <a:path w="4852670" h="1346200">
                <a:moveTo>
                  <a:pt x="2373376" y="1270000"/>
                </a:moveTo>
                <a:lnTo>
                  <a:pt x="2303144" y="1270000"/>
                </a:lnTo>
                <a:lnTo>
                  <a:pt x="2253995" y="1282700"/>
                </a:lnTo>
                <a:lnTo>
                  <a:pt x="2464689" y="1282700"/>
                </a:lnTo>
                <a:lnTo>
                  <a:pt x="2373376" y="1270000"/>
                </a:lnTo>
                <a:close/>
              </a:path>
              <a:path w="4852670" h="1346200">
                <a:moveTo>
                  <a:pt x="2717418" y="1270000"/>
                </a:moveTo>
                <a:lnTo>
                  <a:pt x="2534919" y="1270000"/>
                </a:lnTo>
                <a:lnTo>
                  <a:pt x="2471801" y="1282700"/>
                </a:lnTo>
                <a:lnTo>
                  <a:pt x="2640330" y="1282700"/>
                </a:lnTo>
                <a:lnTo>
                  <a:pt x="2717418" y="1270000"/>
                </a:lnTo>
                <a:close/>
              </a:path>
              <a:path w="4852670" h="1346200">
                <a:moveTo>
                  <a:pt x="4121912" y="1270000"/>
                </a:moveTo>
                <a:lnTo>
                  <a:pt x="2935224" y="1270000"/>
                </a:lnTo>
                <a:lnTo>
                  <a:pt x="2871978" y="1282700"/>
                </a:lnTo>
                <a:lnTo>
                  <a:pt x="3560191" y="1282700"/>
                </a:lnTo>
                <a:lnTo>
                  <a:pt x="4121912" y="1270000"/>
                </a:lnTo>
                <a:close/>
              </a:path>
              <a:path w="4852670" h="1346200">
                <a:moveTo>
                  <a:pt x="2345309" y="1257300"/>
                </a:moveTo>
                <a:lnTo>
                  <a:pt x="2282063" y="1257300"/>
                </a:lnTo>
                <a:lnTo>
                  <a:pt x="2253995" y="1270000"/>
                </a:lnTo>
                <a:lnTo>
                  <a:pt x="2317241" y="1270000"/>
                </a:lnTo>
                <a:lnTo>
                  <a:pt x="2345309" y="1257300"/>
                </a:lnTo>
                <a:close/>
              </a:path>
              <a:path w="4852670" h="1346200">
                <a:moveTo>
                  <a:pt x="4746879" y="1257300"/>
                </a:moveTo>
                <a:lnTo>
                  <a:pt x="2731516" y="1257300"/>
                </a:lnTo>
                <a:lnTo>
                  <a:pt x="2710434" y="1270000"/>
                </a:lnTo>
                <a:lnTo>
                  <a:pt x="4704715" y="1270000"/>
                </a:lnTo>
                <a:lnTo>
                  <a:pt x="4746879" y="1257300"/>
                </a:lnTo>
                <a:close/>
              </a:path>
              <a:path w="4852670" h="1346200">
                <a:moveTo>
                  <a:pt x="4704715" y="0"/>
                </a:moveTo>
                <a:lnTo>
                  <a:pt x="4402836" y="0"/>
                </a:lnTo>
                <a:lnTo>
                  <a:pt x="4367657" y="12700"/>
                </a:lnTo>
                <a:lnTo>
                  <a:pt x="2717418" y="12700"/>
                </a:lnTo>
                <a:lnTo>
                  <a:pt x="2598166" y="25400"/>
                </a:lnTo>
                <a:lnTo>
                  <a:pt x="4543170" y="25400"/>
                </a:lnTo>
                <a:lnTo>
                  <a:pt x="4585335" y="38100"/>
                </a:lnTo>
                <a:lnTo>
                  <a:pt x="4648581" y="38100"/>
                </a:lnTo>
                <a:lnTo>
                  <a:pt x="4655566" y="50800"/>
                </a:lnTo>
                <a:lnTo>
                  <a:pt x="4662678" y="101600"/>
                </a:lnTo>
                <a:lnTo>
                  <a:pt x="4662678" y="177800"/>
                </a:lnTo>
                <a:lnTo>
                  <a:pt x="4655566" y="381000"/>
                </a:lnTo>
                <a:lnTo>
                  <a:pt x="4655566" y="482600"/>
                </a:lnTo>
                <a:lnTo>
                  <a:pt x="4662678" y="584200"/>
                </a:lnTo>
                <a:lnTo>
                  <a:pt x="4676648" y="673100"/>
                </a:lnTo>
                <a:lnTo>
                  <a:pt x="4683633" y="698500"/>
                </a:lnTo>
                <a:lnTo>
                  <a:pt x="4697730" y="723900"/>
                </a:lnTo>
                <a:lnTo>
                  <a:pt x="4697730" y="749300"/>
                </a:lnTo>
                <a:lnTo>
                  <a:pt x="4704715" y="774700"/>
                </a:lnTo>
                <a:lnTo>
                  <a:pt x="4704715" y="800100"/>
                </a:lnTo>
                <a:lnTo>
                  <a:pt x="4697730" y="838200"/>
                </a:lnTo>
                <a:lnTo>
                  <a:pt x="4676648" y="914400"/>
                </a:lnTo>
                <a:lnTo>
                  <a:pt x="4655566" y="1003300"/>
                </a:lnTo>
                <a:lnTo>
                  <a:pt x="4648581" y="1041400"/>
                </a:lnTo>
                <a:lnTo>
                  <a:pt x="4655566" y="1079500"/>
                </a:lnTo>
                <a:lnTo>
                  <a:pt x="4655566" y="1143000"/>
                </a:lnTo>
                <a:lnTo>
                  <a:pt x="4641595" y="1155700"/>
                </a:lnTo>
                <a:lnTo>
                  <a:pt x="4634611" y="1181100"/>
                </a:lnTo>
                <a:lnTo>
                  <a:pt x="4613529" y="1193800"/>
                </a:lnTo>
                <a:lnTo>
                  <a:pt x="4585335" y="1206500"/>
                </a:lnTo>
                <a:lnTo>
                  <a:pt x="4627499" y="1206500"/>
                </a:lnTo>
                <a:lnTo>
                  <a:pt x="4613529" y="1219200"/>
                </a:lnTo>
                <a:lnTo>
                  <a:pt x="4171061" y="1219200"/>
                </a:lnTo>
                <a:lnTo>
                  <a:pt x="4079748" y="1231900"/>
                </a:lnTo>
                <a:lnTo>
                  <a:pt x="3791839" y="1231900"/>
                </a:lnTo>
                <a:lnTo>
                  <a:pt x="3805936" y="1244600"/>
                </a:lnTo>
                <a:lnTo>
                  <a:pt x="3349498" y="1244600"/>
                </a:lnTo>
                <a:lnTo>
                  <a:pt x="2977261" y="1257300"/>
                </a:lnTo>
                <a:lnTo>
                  <a:pt x="4760976" y="1257300"/>
                </a:lnTo>
                <a:lnTo>
                  <a:pt x="4774945" y="1244600"/>
                </a:lnTo>
                <a:lnTo>
                  <a:pt x="4789043" y="1219200"/>
                </a:lnTo>
                <a:lnTo>
                  <a:pt x="4803140" y="1181100"/>
                </a:lnTo>
                <a:lnTo>
                  <a:pt x="4803140" y="1155700"/>
                </a:lnTo>
                <a:lnTo>
                  <a:pt x="4810125" y="1079500"/>
                </a:lnTo>
                <a:lnTo>
                  <a:pt x="4810125" y="1028700"/>
                </a:lnTo>
                <a:lnTo>
                  <a:pt x="4831207" y="889000"/>
                </a:lnTo>
                <a:lnTo>
                  <a:pt x="4838192" y="787400"/>
                </a:lnTo>
                <a:lnTo>
                  <a:pt x="4845177" y="723900"/>
                </a:lnTo>
                <a:lnTo>
                  <a:pt x="4852162" y="723900"/>
                </a:lnTo>
                <a:lnTo>
                  <a:pt x="4852162" y="660400"/>
                </a:lnTo>
                <a:lnTo>
                  <a:pt x="4845177" y="660400"/>
                </a:lnTo>
                <a:lnTo>
                  <a:pt x="4831207" y="609600"/>
                </a:lnTo>
                <a:lnTo>
                  <a:pt x="4824095" y="558800"/>
                </a:lnTo>
                <a:lnTo>
                  <a:pt x="4817110" y="508000"/>
                </a:lnTo>
                <a:lnTo>
                  <a:pt x="4810125" y="444500"/>
                </a:lnTo>
                <a:lnTo>
                  <a:pt x="4824095" y="444500"/>
                </a:lnTo>
                <a:lnTo>
                  <a:pt x="4824095" y="406400"/>
                </a:lnTo>
                <a:lnTo>
                  <a:pt x="4817110" y="381000"/>
                </a:lnTo>
                <a:lnTo>
                  <a:pt x="4831143" y="381000"/>
                </a:lnTo>
                <a:lnTo>
                  <a:pt x="4838192" y="368300"/>
                </a:lnTo>
                <a:lnTo>
                  <a:pt x="4831207" y="342900"/>
                </a:lnTo>
                <a:lnTo>
                  <a:pt x="4827650" y="330200"/>
                </a:lnTo>
                <a:lnTo>
                  <a:pt x="4803140" y="330200"/>
                </a:lnTo>
                <a:lnTo>
                  <a:pt x="4789043" y="279400"/>
                </a:lnTo>
                <a:lnTo>
                  <a:pt x="4774945" y="254000"/>
                </a:lnTo>
                <a:lnTo>
                  <a:pt x="4767961" y="254000"/>
                </a:lnTo>
                <a:lnTo>
                  <a:pt x="4767961" y="241300"/>
                </a:lnTo>
                <a:lnTo>
                  <a:pt x="4782058" y="228600"/>
                </a:lnTo>
                <a:lnTo>
                  <a:pt x="4782058" y="203200"/>
                </a:lnTo>
                <a:lnTo>
                  <a:pt x="4767961" y="203200"/>
                </a:lnTo>
                <a:lnTo>
                  <a:pt x="4746879" y="190500"/>
                </a:lnTo>
                <a:lnTo>
                  <a:pt x="4739894" y="165100"/>
                </a:lnTo>
                <a:lnTo>
                  <a:pt x="4732782" y="139700"/>
                </a:lnTo>
                <a:lnTo>
                  <a:pt x="4725796" y="114300"/>
                </a:lnTo>
                <a:lnTo>
                  <a:pt x="4725796" y="12700"/>
                </a:lnTo>
                <a:lnTo>
                  <a:pt x="4704715" y="0"/>
                </a:lnTo>
                <a:close/>
              </a:path>
              <a:path w="4852670" h="1346200">
                <a:moveTo>
                  <a:pt x="6985" y="1143000"/>
                </a:moveTo>
                <a:lnTo>
                  <a:pt x="13970" y="1168400"/>
                </a:lnTo>
                <a:lnTo>
                  <a:pt x="13970" y="1193800"/>
                </a:lnTo>
                <a:lnTo>
                  <a:pt x="28067" y="1193800"/>
                </a:lnTo>
                <a:lnTo>
                  <a:pt x="20955" y="1219200"/>
                </a:lnTo>
                <a:lnTo>
                  <a:pt x="63119" y="1219200"/>
                </a:lnTo>
                <a:lnTo>
                  <a:pt x="56134" y="1181100"/>
                </a:lnTo>
                <a:lnTo>
                  <a:pt x="56134" y="1168400"/>
                </a:lnTo>
                <a:lnTo>
                  <a:pt x="28067" y="1168400"/>
                </a:lnTo>
                <a:lnTo>
                  <a:pt x="13970" y="1155700"/>
                </a:lnTo>
                <a:lnTo>
                  <a:pt x="6985" y="1143000"/>
                </a:lnTo>
                <a:close/>
              </a:path>
              <a:path w="4852670" h="1346200">
                <a:moveTo>
                  <a:pt x="4578350" y="1206500"/>
                </a:moveTo>
                <a:lnTo>
                  <a:pt x="4585335" y="1219200"/>
                </a:lnTo>
                <a:lnTo>
                  <a:pt x="4599432" y="1219200"/>
                </a:lnTo>
                <a:lnTo>
                  <a:pt x="4578350" y="1206500"/>
                </a:lnTo>
                <a:close/>
              </a:path>
              <a:path w="4852670" h="1346200">
                <a:moveTo>
                  <a:pt x="344043" y="50800"/>
                </a:moveTo>
                <a:lnTo>
                  <a:pt x="259714" y="152400"/>
                </a:lnTo>
                <a:lnTo>
                  <a:pt x="175513" y="279400"/>
                </a:lnTo>
                <a:lnTo>
                  <a:pt x="147447" y="330200"/>
                </a:lnTo>
                <a:lnTo>
                  <a:pt x="126364" y="381000"/>
                </a:lnTo>
                <a:lnTo>
                  <a:pt x="112268" y="431800"/>
                </a:lnTo>
                <a:lnTo>
                  <a:pt x="119252" y="444500"/>
                </a:lnTo>
                <a:lnTo>
                  <a:pt x="126364" y="469900"/>
                </a:lnTo>
                <a:lnTo>
                  <a:pt x="98171" y="482600"/>
                </a:lnTo>
                <a:lnTo>
                  <a:pt x="84200" y="508000"/>
                </a:lnTo>
                <a:lnTo>
                  <a:pt x="77088" y="533400"/>
                </a:lnTo>
                <a:lnTo>
                  <a:pt x="77088" y="685800"/>
                </a:lnTo>
                <a:lnTo>
                  <a:pt x="49022" y="876300"/>
                </a:lnTo>
                <a:lnTo>
                  <a:pt x="35051" y="977900"/>
                </a:lnTo>
                <a:lnTo>
                  <a:pt x="28067" y="1079500"/>
                </a:lnTo>
                <a:lnTo>
                  <a:pt x="35051" y="1117600"/>
                </a:lnTo>
                <a:lnTo>
                  <a:pt x="28067" y="1168400"/>
                </a:lnTo>
                <a:lnTo>
                  <a:pt x="56134" y="1168400"/>
                </a:lnTo>
                <a:lnTo>
                  <a:pt x="56134" y="1104900"/>
                </a:lnTo>
                <a:lnTo>
                  <a:pt x="77088" y="1028700"/>
                </a:lnTo>
                <a:lnTo>
                  <a:pt x="98171" y="952500"/>
                </a:lnTo>
                <a:lnTo>
                  <a:pt x="126364" y="863600"/>
                </a:lnTo>
                <a:lnTo>
                  <a:pt x="182499" y="723900"/>
                </a:lnTo>
                <a:lnTo>
                  <a:pt x="196596" y="723900"/>
                </a:lnTo>
                <a:lnTo>
                  <a:pt x="196596" y="711200"/>
                </a:lnTo>
                <a:lnTo>
                  <a:pt x="189737" y="698500"/>
                </a:lnTo>
                <a:lnTo>
                  <a:pt x="194881" y="660400"/>
                </a:lnTo>
                <a:lnTo>
                  <a:pt x="182499" y="660400"/>
                </a:lnTo>
                <a:lnTo>
                  <a:pt x="182499" y="596900"/>
                </a:lnTo>
                <a:lnTo>
                  <a:pt x="219879" y="596900"/>
                </a:lnTo>
                <a:lnTo>
                  <a:pt x="224536" y="571500"/>
                </a:lnTo>
                <a:lnTo>
                  <a:pt x="224536" y="482600"/>
                </a:lnTo>
                <a:lnTo>
                  <a:pt x="238633" y="457200"/>
                </a:lnTo>
                <a:lnTo>
                  <a:pt x="245618" y="419100"/>
                </a:lnTo>
                <a:lnTo>
                  <a:pt x="245618" y="368300"/>
                </a:lnTo>
                <a:lnTo>
                  <a:pt x="238633" y="355600"/>
                </a:lnTo>
                <a:lnTo>
                  <a:pt x="252730" y="355600"/>
                </a:lnTo>
                <a:lnTo>
                  <a:pt x="266700" y="254000"/>
                </a:lnTo>
                <a:lnTo>
                  <a:pt x="273812" y="241300"/>
                </a:lnTo>
                <a:lnTo>
                  <a:pt x="280797" y="241300"/>
                </a:lnTo>
                <a:lnTo>
                  <a:pt x="287782" y="228600"/>
                </a:lnTo>
                <a:lnTo>
                  <a:pt x="273812" y="203200"/>
                </a:lnTo>
                <a:lnTo>
                  <a:pt x="287782" y="203200"/>
                </a:lnTo>
                <a:lnTo>
                  <a:pt x="322961" y="139700"/>
                </a:lnTo>
                <a:lnTo>
                  <a:pt x="344043" y="50800"/>
                </a:lnTo>
                <a:close/>
              </a:path>
              <a:path w="4852670" h="1346200">
                <a:moveTo>
                  <a:pt x="196596" y="723900"/>
                </a:moveTo>
                <a:lnTo>
                  <a:pt x="182499" y="723900"/>
                </a:lnTo>
                <a:lnTo>
                  <a:pt x="189484" y="736600"/>
                </a:lnTo>
                <a:lnTo>
                  <a:pt x="196596" y="749300"/>
                </a:lnTo>
                <a:lnTo>
                  <a:pt x="196596" y="723900"/>
                </a:lnTo>
                <a:close/>
              </a:path>
              <a:path w="4852670" h="1346200">
                <a:moveTo>
                  <a:pt x="196596" y="647700"/>
                </a:moveTo>
                <a:lnTo>
                  <a:pt x="182499" y="660400"/>
                </a:lnTo>
                <a:lnTo>
                  <a:pt x="194881" y="660400"/>
                </a:lnTo>
                <a:lnTo>
                  <a:pt x="196596" y="647700"/>
                </a:lnTo>
                <a:close/>
              </a:path>
              <a:path w="4852670" h="1346200">
                <a:moveTo>
                  <a:pt x="4852162" y="647700"/>
                </a:moveTo>
                <a:lnTo>
                  <a:pt x="4845177" y="660400"/>
                </a:lnTo>
                <a:lnTo>
                  <a:pt x="4852162" y="660400"/>
                </a:lnTo>
                <a:lnTo>
                  <a:pt x="4852162" y="647700"/>
                </a:lnTo>
                <a:close/>
              </a:path>
              <a:path w="4852670" h="1346200">
                <a:moveTo>
                  <a:pt x="219879" y="596900"/>
                </a:moveTo>
                <a:lnTo>
                  <a:pt x="182499" y="596900"/>
                </a:lnTo>
                <a:lnTo>
                  <a:pt x="196596" y="609600"/>
                </a:lnTo>
                <a:lnTo>
                  <a:pt x="217550" y="609600"/>
                </a:lnTo>
                <a:lnTo>
                  <a:pt x="219879" y="596900"/>
                </a:lnTo>
                <a:close/>
              </a:path>
              <a:path w="4852670" h="1346200">
                <a:moveTo>
                  <a:pt x="4824095" y="444500"/>
                </a:moveTo>
                <a:lnTo>
                  <a:pt x="4810125" y="444500"/>
                </a:lnTo>
                <a:lnTo>
                  <a:pt x="4824095" y="482600"/>
                </a:lnTo>
                <a:lnTo>
                  <a:pt x="4824095" y="444500"/>
                </a:lnTo>
                <a:close/>
              </a:path>
              <a:path w="4852670" h="1346200">
                <a:moveTo>
                  <a:pt x="4831143" y="381000"/>
                </a:moveTo>
                <a:lnTo>
                  <a:pt x="4817110" y="381000"/>
                </a:lnTo>
                <a:lnTo>
                  <a:pt x="4824095" y="393700"/>
                </a:lnTo>
                <a:lnTo>
                  <a:pt x="4831143" y="381000"/>
                </a:lnTo>
                <a:close/>
              </a:path>
              <a:path w="4852670" h="1346200">
                <a:moveTo>
                  <a:pt x="4817110" y="292100"/>
                </a:moveTo>
                <a:lnTo>
                  <a:pt x="4804791" y="292100"/>
                </a:lnTo>
                <a:lnTo>
                  <a:pt x="4810125" y="304800"/>
                </a:lnTo>
                <a:lnTo>
                  <a:pt x="4817110" y="317500"/>
                </a:lnTo>
                <a:lnTo>
                  <a:pt x="4803140" y="317500"/>
                </a:lnTo>
                <a:lnTo>
                  <a:pt x="4803140" y="330200"/>
                </a:lnTo>
                <a:lnTo>
                  <a:pt x="4827650" y="330200"/>
                </a:lnTo>
                <a:lnTo>
                  <a:pt x="4824095" y="317500"/>
                </a:lnTo>
                <a:lnTo>
                  <a:pt x="4817110" y="292100"/>
                </a:lnTo>
                <a:close/>
              </a:path>
              <a:path w="4852670" h="1346200">
                <a:moveTo>
                  <a:pt x="4803140" y="203200"/>
                </a:moveTo>
                <a:lnTo>
                  <a:pt x="4782058" y="203200"/>
                </a:lnTo>
                <a:lnTo>
                  <a:pt x="4796028" y="215900"/>
                </a:lnTo>
                <a:lnTo>
                  <a:pt x="4810125" y="254000"/>
                </a:lnTo>
                <a:lnTo>
                  <a:pt x="4824095" y="279400"/>
                </a:lnTo>
                <a:lnTo>
                  <a:pt x="4831207" y="304800"/>
                </a:lnTo>
                <a:lnTo>
                  <a:pt x="4831207" y="279400"/>
                </a:lnTo>
                <a:lnTo>
                  <a:pt x="4824095" y="254000"/>
                </a:lnTo>
                <a:lnTo>
                  <a:pt x="4803140" y="203200"/>
                </a:lnTo>
                <a:close/>
              </a:path>
              <a:path w="4852670" h="1346200">
                <a:moveTo>
                  <a:pt x="280797" y="241300"/>
                </a:moveTo>
                <a:lnTo>
                  <a:pt x="273812" y="241300"/>
                </a:lnTo>
                <a:lnTo>
                  <a:pt x="273812" y="254000"/>
                </a:lnTo>
                <a:lnTo>
                  <a:pt x="280797" y="241300"/>
                </a:lnTo>
                <a:close/>
              </a:path>
              <a:path w="4852670" h="1346200">
                <a:moveTo>
                  <a:pt x="4774945" y="152400"/>
                </a:moveTo>
                <a:lnTo>
                  <a:pt x="4767961" y="203200"/>
                </a:lnTo>
                <a:lnTo>
                  <a:pt x="4796028" y="203200"/>
                </a:lnTo>
                <a:lnTo>
                  <a:pt x="4782058" y="190500"/>
                </a:lnTo>
                <a:lnTo>
                  <a:pt x="4774945" y="152400"/>
                </a:lnTo>
                <a:close/>
              </a:path>
              <a:path w="4852670" h="1346200">
                <a:moveTo>
                  <a:pt x="1790573" y="38100"/>
                </a:moveTo>
                <a:lnTo>
                  <a:pt x="1664208" y="38100"/>
                </a:lnTo>
                <a:lnTo>
                  <a:pt x="1636014" y="50800"/>
                </a:lnTo>
                <a:lnTo>
                  <a:pt x="1790573" y="38100"/>
                </a:lnTo>
                <a:close/>
              </a:path>
              <a:path w="4852670" h="1346200">
                <a:moveTo>
                  <a:pt x="2190877" y="38100"/>
                </a:moveTo>
                <a:lnTo>
                  <a:pt x="1945005" y="38100"/>
                </a:lnTo>
                <a:lnTo>
                  <a:pt x="1853818" y="50800"/>
                </a:lnTo>
                <a:lnTo>
                  <a:pt x="2050414" y="50800"/>
                </a:lnTo>
                <a:lnTo>
                  <a:pt x="2190877" y="38100"/>
                </a:lnTo>
                <a:close/>
              </a:path>
              <a:path w="4852670" h="1346200">
                <a:moveTo>
                  <a:pt x="2584068" y="38100"/>
                </a:moveTo>
                <a:lnTo>
                  <a:pt x="2310257" y="38100"/>
                </a:lnTo>
                <a:lnTo>
                  <a:pt x="2380361" y="50800"/>
                </a:lnTo>
                <a:lnTo>
                  <a:pt x="2478786" y="50800"/>
                </a:lnTo>
                <a:lnTo>
                  <a:pt x="2584068" y="38100"/>
                </a:lnTo>
                <a:close/>
              </a:path>
              <a:path w="4852670" h="1346200">
                <a:moveTo>
                  <a:pt x="2127631" y="25400"/>
                </a:moveTo>
                <a:lnTo>
                  <a:pt x="2001265" y="38100"/>
                </a:lnTo>
                <a:lnTo>
                  <a:pt x="2057400" y="38100"/>
                </a:lnTo>
                <a:lnTo>
                  <a:pt x="2127631" y="25400"/>
                </a:lnTo>
                <a:close/>
              </a:path>
              <a:path w="4852670" h="1346200">
                <a:moveTo>
                  <a:pt x="2900044" y="25400"/>
                </a:moveTo>
                <a:lnTo>
                  <a:pt x="2275078" y="25400"/>
                </a:lnTo>
                <a:lnTo>
                  <a:pt x="2169794" y="38100"/>
                </a:lnTo>
                <a:lnTo>
                  <a:pt x="2893060" y="38100"/>
                </a:lnTo>
                <a:lnTo>
                  <a:pt x="2900044" y="25400"/>
                </a:lnTo>
                <a:close/>
              </a:path>
              <a:path w="4852670" h="1346200">
                <a:moveTo>
                  <a:pt x="2998342" y="25400"/>
                </a:moveTo>
                <a:lnTo>
                  <a:pt x="2977261" y="25400"/>
                </a:lnTo>
                <a:lnTo>
                  <a:pt x="2963291" y="38100"/>
                </a:lnTo>
                <a:lnTo>
                  <a:pt x="2998342" y="25400"/>
                </a:lnTo>
                <a:close/>
              </a:path>
              <a:path w="4852670" h="1346200">
                <a:moveTo>
                  <a:pt x="3286252" y="25400"/>
                </a:moveTo>
                <a:lnTo>
                  <a:pt x="3019425" y="25400"/>
                </a:lnTo>
                <a:lnTo>
                  <a:pt x="3089656" y="38100"/>
                </a:lnTo>
                <a:lnTo>
                  <a:pt x="3286252" y="25400"/>
                </a:lnTo>
                <a:close/>
              </a:path>
              <a:path w="4852670" h="1346200">
                <a:moveTo>
                  <a:pt x="3763771" y="25400"/>
                </a:moveTo>
                <a:lnTo>
                  <a:pt x="3482848" y="25400"/>
                </a:lnTo>
                <a:lnTo>
                  <a:pt x="3265296" y="38100"/>
                </a:lnTo>
                <a:lnTo>
                  <a:pt x="3518027" y="38100"/>
                </a:lnTo>
                <a:lnTo>
                  <a:pt x="3763771" y="25400"/>
                </a:lnTo>
                <a:close/>
              </a:path>
              <a:path w="4852670" h="1346200">
                <a:moveTo>
                  <a:pt x="2513838" y="12700"/>
                </a:moveTo>
                <a:lnTo>
                  <a:pt x="2485770" y="12700"/>
                </a:lnTo>
                <a:lnTo>
                  <a:pt x="2415540" y="25400"/>
                </a:lnTo>
                <a:lnTo>
                  <a:pt x="2527935" y="25400"/>
                </a:lnTo>
                <a:lnTo>
                  <a:pt x="2513838" y="12700"/>
                </a:lnTo>
                <a:close/>
              </a:path>
              <a:path w="4852670" h="1346200">
                <a:moveTo>
                  <a:pt x="3265296" y="0"/>
                </a:moveTo>
                <a:lnTo>
                  <a:pt x="3279266" y="12700"/>
                </a:lnTo>
                <a:lnTo>
                  <a:pt x="3440811" y="12700"/>
                </a:lnTo>
                <a:lnTo>
                  <a:pt x="3265296" y="0"/>
                </a:lnTo>
                <a:close/>
              </a:path>
              <a:path w="4852670" h="1346200">
                <a:moveTo>
                  <a:pt x="4227195" y="0"/>
                </a:moveTo>
                <a:lnTo>
                  <a:pt x="3770757" y="0"/>
                </a:lnTo>
                <a:lnTo>
                  <a:pt x="3616325" y="12700"/>
                </a:lnTo>
                <a:lnTo>
                  <a:pt x="4318508" y="12700"/>
                </a:lnTo>
                <a:lnTo>
                  <a:pt x="4227195" y="0"/>
                </a:lnTo>
                <a:close/>
              </a:path>
            </a:pathLst>
          </a:custGeom>
          <a:solidFill>
            <a:srgbClr val="FFFFFF"/>
          </a:solidFill>
        </p:spPr>
        <p:txBody>
          <a:bodyPr wrap="square" lIns="0" tIns="0" rIns="0" bIns="0" rtlCol="0"/>
          <a:lstStyle/>
          <a:p>
            <a:pPr defTabSz="554492">
              <a:defRPr/>
            </a:pPr>
            <a:endParaRPr sz="1092">
              <a:solidFill>
                <a:sysClr val="windowText" lastClr="000000"/>
              </a:solidFill>
              <a:latin typeface="Calibri"/>
            </a:endParaRPr>
          </a:p>
        </p:txBody>
      </p:sp>
      <p:pic>
        <p:nvPicPr>
          <p:cNvPr id="21" name="object 7">
            <a:extLst>
              <a:ext uri="{FF2B5EF4-FFF2-40B4-BE49-F238E27FC236}">
                <a16:creationId xmlns:a16="http://schemas.microsoft.com/office/drawing/2014/main" id="{4E6938A4-2D83-6323-1640-1425F685B5CA}"/>
              </a:ext>
            </a:extLst>
          </p:cNvPr>
          <p:cNvPicPr/>
          <p:nvPr/>
        </p:nvPicPr>
        <p:blipFill>
          <a:blip r:embed="rId6" cstate="print"/>
          <a:stretch>
            <a:fillRect/>
          </a:stretch>
        </p:blipFill>
        <p:spPr>
          <a:xfrm>
            <a:off x="8744334" y="2412430"/>
            <a:ext cx="852071" cy="745485"/>
          </a:xfrm>
          <a:prstGeom prst="rect">
            <a:avLst/>
          </a:prstGeom>
        </p:spPr>
      </p:pic>
      <p:sp>
        <p:nvSpPr>
          <p:cNvPr id="23" name="object 5">
            <a:extLst>
              <a:ext uri="{FF2B5EF4-FFF2-40B4-BE49-F238E27FC236}">
                <a16:creationId xmlns:a16="http://schemas.microsoft.com/office/drawing/2014/main" id="{4A92AAAE-5E6D-3108-B49F-AB8875941804}"/>
              </a:ext>
            </a:extLst>
          </p:cNvPr>
          <p:cNvSpPr/>
          <p:nvPr/>
        </p:nvSpPr>
        <p:spPr>
          <a:xfrm>
            <a:off x="529550" y="2887688"/>
            <a:ext cx="2075113" cy="2075113"/>
          </a:xfrm>
          <a:custGeom>
            <a:avLst/>
            <a:gdLst/>
            <a:ahLst/>
            <a:cxnLst/>
            <a:rect l="l" t="t" r="r" b="b"/>
            <a:pathLst>
              <a:path w="3422015" h="3422015">
                <a:moveTo>
                  <a:pt x="1732983" y="0"/>
                </a:moveTo>
                <a:lnTo>
                  <a:pt x="1688457" y="0"/>
                </a:lnTo>
                <a:lnTo>
                  <a:pt x="1643943" y="1151"/>
                </a:lnTo>
                <a:lnTo>
                  <a:pt x="1599466" y="3454"/>
                </a:lnTo>
                <a:lnTo>
                  <a:pt x="1555049" y="6909"/>
                </a:lnTo>
                <a:lnTo>
                  <a:pt x="1510717" y="11516"/>
                </a:lnTo>
                <a:lnTo>
                  <a:pt x="1466494" y="17274"/>
                </a:lnTo>
                <a:lnTo>
                  <a:pt x="1422405" y="24184"/>
                </a:lnTo>
                <a:lnTo>
                  <a:pt x="1378473" y="32245"/>
                </a:lnTo>
                <a:lnTo>
                  <a:pt x="1334723" y="41458"/>
                </a:lnTo>
                <a:lnTo>
                  <a:pt x="1291180" y="51823"/>
                </a:lnTo>
                <a:lnTo>
                  <a:pt x="1247867" y="63339"/>
                </a:lnTo>
                <a:lnTo>
                  <a:pt x="1204808" y="76007"/>
                </a:lnTo>
                <a:lnTo>
                  <a:pt x="1162029" y="89826"/>
                </a:lnTo>
                <a:lnTo>
                  <a:pt x="1119552" y="104797"/>
                </a:lnTo>
                <a:lnTo>
                  <a:pt x="1077403" y="120920"/>
                </a:lnTo>
                <a:lnTo>
                  <a:pt x="1035606" y="138194"/>
                </a:lnTo>
                <a:lnTo>
                  <a:pt x="994185" y="156620"/>
                </a:lnTo>
                <a:lnTo>
                  <a:pt x="953164" y="176198"/>
                </a:lnTo>
                <a:lnTo>
                  <a:pt x="912567" y="196927"/>
                </a:lnTo>
                <a:lnTo>
                  <a:pt x="872419" y="218808"/>
                </a:lnTo>
                <a:lnTo>
                  <a:pt x="832744" y="241840"/>
                </a:lnTo>
                <a:lnTo>
                  <a:pt x="793567" y="266025"/>
                </a:lnTo>
                <a:lnTo>
                  <a:pt x="754911" y="291360"/>
                </a:lnTo>
                <a:lnTo>
                  <a:pt x="716800" y="317848"/>
                </a:lnTo>
                <a:lnTo>
                  <a:pt x="679260" y="345487"/>
                </a:lnTo>
                <a:lnTo>
                  <a:pt x="642314" y="374277"/>
                </a:lnTo>
                <a:lnTo>
                  <a:pt x="605986" y="404219"/>
                </a:lnTo>
                <a:lnTo>
                  <a:pt x="570301" y="435313"/>
                </a:lnTo>
                <a:lnTo>
                  <a:pt x="535283" y="467559"/>
                </a:lnTo>
                <a:lnTo>
                  <a:pt x="500957" y="500956"/>
                </a:lnTo>
                <a:lnTo>
                  <a:pt x="467559" y="535282"/>
                </a:lnTo>
                <a:lnTo>
                  <a:pt x="435314" y="570300"/>
                </a:lnTo>
                <a:lnTo>
                  <a:pt x="404220" y="605985"/>
                </a:lnTo>
                <a:lnTo>
                  <a:pt x="374278" y="642313"/>
                </a:lnTo>
                <a:lnTo>
                  <a:pt x="345487" y="679259"/>
                </a:lnTo>
                <a:lnTo>
                  <a:pt x="317848" y="716800"/>
                </a:lnTo>
                <a:lnTo>
                  <a:pt x="291361" y="754910"/>
                </a:lnTo>
                <a:lnTo>
                  <a:pt x="266025" y="793566"/>
                </a:lnTo>
                <a:lnTo>
                  <a:pt x="241841" y="832744"/>
                </a:lnTo>
                <a:lnTo>
                  <a:pt x="218808" y="872419"/>
                </a:lnTo>
                <a:lnTo>
                  <a:pt x="196927" y="912567"/>
                </a:lnTo>
                <a:lnTo>
                  <a:pt x="176198" y="953164"/>
                </a:lnTo>
                <a:lnTo>
                  <a:pt x="156621" y="994185"/>
                </a:lnTo>
                <a:lnTo>
                  <a:pt x="138195" y="1035606"/>
                </a:lnTo>
                <a:lnTo>
                  <a:pt x="120920" y="1077403"/>
                </a:lnTo>
                <a:lnTo>
                  <a:pt x="104797" y="1119552"/>
                </a:lnTo>
                <a:lnTo>
                  <a:pt x="89826" y="1162028"/>
                </a:lnTo>
                <a:lnTo>
                  <a:pt x="76007" y="1204808"/>
                </a:lnTo>
                <a:lnTo>
                  <a:pt x="63339" y="1247867"/>
                </a:lnTo>
                <a:lnTo>
                  <a:pt x="51823" y="1291180"/>
                </a:lnTo>
                <a:lnTo>
                  <a:pt x="41458" y="1334723"/>
                </a:lnTo>
                <a:lnTo>
                  <a:pt x="32245" y="1378473"/>
                </a:lnTo>
                <a:lnTo>
                  <a:pt x="24184" y="1422405"/>
                </a:lnTo>
                <a:lnTo>
                  <a:pt x="17274" y="1466494"/>
                </a:lnTo>
                <a:lnTo>
                  <a:pt x="11516" y="1510717"/>
                </a:lnTo>
                <a:lnTo>
                  <a:pt x="6909" y="1555049"/>
                </a:lnTo>
                <a:lnTo>
                  <a:pt x="3454" y="1599466"/>
                </a:lnTo>
                <a:lnTo>
                  <a:pt x="1151" y="1643943"/>
                </a:lnTo>
                <a:lnTo>
                  <a:pt x="0" y="1688457"/>
                </a:lnTo>
                <a:lnTo>
                  <a:pt x="0" y="1732983"/>
                </a:lnTo>
                <a:lnTo>
                  <a:pt x="1151" y="1777497"/>
                </a:lnTo>
                <a:lnTo>
                  <a:pt x="3454" y="1821974"/>
                </a:lnTo>
                <a:lnTo>
                  <a:pt x="6909" y="1866391"/>
                </a:lnTo>
                <a:lnTo>
                  <a:pt x="11516" y="1910723"/>
                </a:lnTo>
                <a:lnTo>
                  <a:pt x="17274" y="1954946"/>
                </a:lnTo>
                <a:lnTo>
                  <a:pt x="24184" y="1999035"/>
                </a:lnTo>
                <a:lnTo>
                  <a:pt x="32245" y="2042967"/>
                </a:lnTo>
                <a:lnTo>
                  <a:pt x="41458" y="2086716"/>
                </a:lnTo>
                <a:lnTo>
                  <a:pt x="51823" y="2130260"/>
                </a:lnTo>
                <a:lnTo>
                  <a:pt x="63339" y="2173573"/>
                </a:lnTo>
                <a:lnTo>
                  <a:pt x="76007" y="2216632"/>
                </a:lnTo>
                <a:lnTo>
                  <a:pt x="89826" y="2259411"/>
                </a:lnTo>
                <a:lnTo>
                  <a:pt x="104797" y="2301888"/>
                </a:lnTo>
                <a:lnTo>
                  <a:pt x="120920" y="2344037"/>
                </a:lnTo>
                <a:lnTo>
                  <a:pt x="138195" y="2385834"/>
                </a:lnTo>
                <a:lnTo>
                  <a:pt x="156621" y="2427255"/>
                </a:lnTo>
                <a:lnTo>
                  <a:pt x="176198" y="2468276"/>
                </a:lnTo>
                <a:lnTo>
                  <a:pt x="196927" y="2508873"/>
                </a:lnTo>
                <a:lnTo>
                  <a:pt x="218808" y="2549021"/>
                </a:lnTo>
                <a:lnTo>
                  <a:pt x="241841" y="2588696"/>
                </a:lnTo>
                <a:lnTo>
                  <a:pt x="266025" y="2627874"/>
                </a:lnTo>
                <a:lnTo>
                  <a:pt x="291361" y="2666530"/>
                </a:lnTo>
                <a:lnTo>
                  <a:pt x="317848" y="2704640"/>
                </a:lnTo>
                <a:lnTo>
                  <a:pt x="345487" y="2742181"/>
                </a:lnTo>
                <a:lnTo>
                  <a:pt x="374278" y="2779127"/>
                </a:lnTo>
                <a:lnTo>
                  <a:pt x="404220" y="2815455"/>
                </a:lnTo>
                <a:lnTo>
                  <a:pt x="435314" y="2851140"/>
                </a:lnTo>
                <a:lnTo>
                  <a:pt x="467559" y="2886157"/>
                </a:lnTo>
                <a:lnTo>
                  <a:pt x="500957" y="2920484"/>
                </a:lnTo>
                <a:lnTo>
                  <a:pt x="535283" y="2953881"/>
                </a:lnTo>
                <a:lnTo>
                  <a:pt x="570301" y="2986127"/>
                </a:lnTo>
                <a:lnTo>
                  <a:pt x="605986" y="3017221"/>
                </a:lnTo>
                <a:lnTo>
                  <a:pt x="642314" y="3047163"/>
                </a:lnTo>
                <a:lnTo>
                  <a:pt x="679260" y="3075953"/>
                </a:lnTo>
                <a:lnTo>
                  <a:pt x="716800" y="3103592"/>
                </a:lnTo>
                <a:lnTo>
                  <a:pt x="754911" y="3130080"/>
                </a:lnTo>
                <a:lnTo>
                  <a:pt x="793567" y="3155415"/>
                </a:lnTo>
                <a:lnTo>
                  <a:pt x="832744" y="3179599"/>
                </a:lnTo>
                <a:lnTo>
                  <a:pt x="872419" y="3202632"/>
                </a:lnTo>
                <a:lnTo>
                  <a:pt x="912567" y="3224513"/>
                </a:lnTo>
                <a:lnTo>
                  <a:pt x="953164" y="3245242"/>
                </a:lnTo>
                <a:lnTo>
                  <a:pt x="994185" y="3264820"/>
                </a:lnTo>
                <a:lnTo>
                  <a:pt x="1035606" y="3283246"/>
                </a:lnTo>
                <a:lnTo>
                  <a:pt x="1077403" y="3300520"/>
                </a:lnTo>
                <a:lnTo>
                  <a:pt x="1119552" y="3316643"/>
                </a:lnTo>
                <a:lnTo>
                  <a:pt x="1162029" y="3331614"/>
                </a:lnTo>
                <a:lnTo>
                  <a:pt x="1204808" y="3345433"/>
                </a:lnTo>
                <a:lnTo>
                  <a:pt x="1247867" y="3358101"/>
                </a:lnTo>
                <a:lnTo>
                  <a:pt x="1291180" y="3369617"/>
                </a:lnTo>
                <a:lnTo>
                  <a:pt x="1334723" y="3379982"/>
                </a:lnTo>
                <a:lnTo>
                  <a:pt x="1378473" y="3389195"/>
                </a:lnTo>
                <a:lnTo>
                  <a:pt x="1422405" y="3397256"/>
                </a:lnTo>
                <a:lnTo>
                  <a:pt x="1466494" y="3404166"/>
                </a:lnTo>
                <a:lnTo>
                  <a:pt x="1510717" y="3409924"/>
                </a:lnTo>
                <a:lnTo>
                  <a:pt x="1555049" y="3414531"/>
                </a:lnTo>
                <a:lnTo>
                  <a:pt x="1599466" y="3417986"/>
                </a:lnTo>
                <a:lnTo>
                  <a:pt x="1643943" y="3420289"/>
                </a:lnTo>
                <a:lnTo>
                  <a:pt x="1688457" y="3421440"/>
                </a:lnTo>
                <a:lnTo>
                  <a:pt x="1732983" y="3421440"/>
                </a:lnTo>
                <a:lnTo>
                  <a:pt x="1777497" y="3420289"/>
                </a:lnTo>
                <a:lnTo>
                  <a:pt x="1821974" y="3417986"/>
                </a:lnTo>
                <a:lnTo>
                  <a:pt x="1866391" y="3414531"/>
                </a:lnTo>
                <a:lnTo>
                  <a:pt x="1910723" y="3409924"/>
                </a:lnTo>
                <a:lnTo>
                  <a:pt x="1954945" y="3404166"/>
                </a:lnTo>
                <a:lnTo>
                  <a:pt x="1999035" y="3397256"/>
                </a:lnTo>
                <a:lnTo>
                  <a:pt x="2042967" y="3389195"/>
                </a:lnTo>
                <a:lnTo>
                  <a:pt x="2086716" y="3379982"/>
                </a:lnTo>
                <a:lnTo>
                  <a:pt x="2130260" y="3369617"/>
                </a:lnTo>
                <a:lnTo>
                  <a:pt x="2173573" y="3358101"/>
                </a:lnTo>
                <a:lnTo>
                  <a:pt x="2216632" y="3345433"/>
                </a:lnTo>
                <a:lnTo>
                  <a:pt x="2259411" y="3331614"/>
                </a:lnTo>
                <a:lnTo>
                  <a:pt x="2301888" y="3316643"/>
                </a:lnTo>
                <a:lnTo>
                  <a:pt x="2344037" y="3300520"/>
                </a:lnTo>
                <a:lnTo>
                  <a:pt x="2385834" y="3283246"/>
                </a:lnTo>
                <a:lnTo>
                  <a:pt x="2427255" y="3264820"/>
                </a:lnTo>
                <a:lnTo>
                  <a:pt x="2468276" y="3245242"/>
                </a:lnTo>
                <a:lnTo>
                  <a:pt x="2508873" y="3224513"/>
                </a:lnTo>
                <a:lnTo>
                  <a:pt x="2549021" y="3202632"/>
                </a:lnTo>
                <a:lnTo>
                  <a:pt x="2588696" y="3179599"/>
                </a:lnTo>
                <a:lnTo>
                  <a:pt x="2627873" y="3155415"/>
                </a:lnTo>
                <a:lnTo>
                  <a:pt x="2666529" y="3130080"/>
                </a:lnTo>
                <a:lnTo>
                  <a:pt x="2704640" y="3103592"/>
                </a:lnTo>
                <a:lnTo>
                  <a:pt x="2742180" y="3075953"/>
                </a:lnTo>
                <a:lnTo>
                  <a:pt x="2779127" y="3047163"/>
                </a:lnTo>
                <a:lnTo>
                  <a:pt x="2815454" y="3017221"/>
                </a:lnTo>
                <a:lnTo>
                  <a:pt x="2851139" y="2986127"/>
                </a:lnTo>
                <a:lnTo>
                  <a:pt x="2886157" y="2953881"/>
                </a:lnTo>
                <a:lnTo>
                  <a:pt x="2920484" y="2920484"/>
                </a:lnTo>
                <a:lnTo>
                  <a:pt x="2953881" y="2886157"/>
                </a:lnTo>
                <a:lnTo>
                  <a:pt x="2986127" y="2851140"/>
                </a:lnTo>
                <a:lnTo>
                  <a:pt x="3017220" y="2815455"/>
                </a:lnTo>
                <a:lnTo>
                  <a:pt x="3047163" y="2779127"/>
                </a:lnTo>
                <a:lnTo>
                  <a:pt x="3075953" y="2742181"/>
                </a:lnTo>
                <a:lnTo>
                  <a:pt x="3103592" y="2704640"/>
                </a:lnTo>
                <a:lnTo>
                  <a:pt x="3130080" y="2666530"/>
                </a:lnTo>
                <a:lnTo>
                  <a:pt x="3155415" y="2627874"/>
                </a:lnTo>
                <a:lnTo>
                  <a:pt x="3179600" y="2588696"/>
                </a:lnTo>
                <a:lnTo>
                  <a:pt x="3202632" y="2549021"/>
                </a:lnTo>
                <a:lnTo>
                  <a:pt x="3224513" y="2508873"/>
                </a:lnTo>
                <a:lnTo>
                  <a:pt x="3245242" y="2468276"/>
                </a:lnTo>
                <a:lnTo>
                  <a:pt x="3264820" y="2427255"/>
                </a:lnTo>
                <a:lnTo>
                  <a:pt x="3283246" y="2385834"/>
                </a:lnTo>
                <a:lnTo>
                  <a:pt x="3300520" y="2344037"/>
                </a:lnTo>
                <a:lnTo>
                  <a:pt x="3316643" y="2301888"/>
                </a:lnTo>
                <a:lnTo>
                  <a:pt x="3331614" y="2259411"/>
                </a:lnTo>
                <a:lnTo>
                  <a:pt x="3345434" y="2216632"/>
                </a:lnTo>
                <a:lnTo>
                  <a:pt x="3358102" y="2173573"/>
                </a:lnTo>
                <a:lnTo>
                  <a:pt x="3369618" y="2130260"/>
                </a:lnTo>
                <a:lnTo>
                  <a:pt x="3379982" y="2086716"/>
                </a:lnTo>
                <a:lnTo>
                  <a:pt x="3389195" y="2042967"/>
                </a:lnTo>
                <a:lnTo>
                  <a:pt x="3397257" y="1999035"/>
                </a:lnTo>
                <a:lnTo>
                  <a:pt x="3404167" y="1954946"/>
                </a:lnTo>
                <a:lnTo>
                  <a:pt x="3409925" y="1910723"/>
                </a:lnTo>
                <a:lnTo>
                  <a:pt x="3414531" y="1866391"/>
                </a:lnTo>
                <a:lnTo>
                  <a:pt x="3417986" y="1821974"/>
                </a:lnTo>
                <a:lnTo>
                  <a:pt x="3420289" y="1777497"/>
                </a:lnTo>
                <a:lnTo>
                  <a:pt x="3421441" y="1732983"/>
                </a:lnTo>
                <a:lnTo>
                  <a:pt x="3421441" y="1688457"/>
                </a:lnTo>
                <a:lnTo>
                  <a:pt x="3420289" y="1643943"/>
                </a:lnTo>
                <a:lnTo>
                  <a:pt x="3417986" y="1599466"/>
                </a:lnTo>
                <a:lnTo>
                  <a:pt x="3414531" y="1555049"/>
                </a:lnTo>
                <a:lnTo>
                  <a:pt x="3409925" y="1510717"/>
                </a:lnTo>
                <a:lnTo>
                  <a:pt x="3404167" y="1466494"/>
                </a:lnTo>
                <a:lnTo>
                  <a:pt x="3397257" y="1422405"/>
                </a:lnTo>
                <a:lnTo>
                  <a:pt x="3389195" y="1378473"/>
                </a:lnTo>
                <a:lnTo>
                  <a:pt x="3379982" y="1334723"/>
                </a:lnTo>
                <a:lnTo>
                  <a:pt x="3369618" y="1291180"/>
                </a:lnTo>
                <a:lnTo>
                  <a:pt x="3358102" y="1247867"/>
                </a:lnTo>
                <a:lnTo>
                  <a:pt x="3345434" y="1204808"/>
                </a:lnTo>
                <a:lnTo>
                  <a:pt x="3331614" y="1162028"/>
                </a:lnTo>
                <a:lnTo>
                  <a:pt x="3316643" y="1119552"/>
                </a:lnTo>
                <a:lnTo>
                  <a:pt x="3300520" y="1077403"/>
                </a:lnTo>
                <a:lnTo>
                  <a:pt x="3283246" y="1035606"/>
                </a:lnTo>
                <a:lnTo>
                  <a:pt x="3264820" y="994185"/>
                </a:lnTo>
                <a:lnTo>
                  <a:pt x="3245242" y="953164"/>
                </a:lnTo>
                <a:lnTo>
                  <a:pt x="3224513" y="912567"/>
                </a:lnTo>
                <a:lnTo>
                  <a:pt x="3202632" y="872419"/>
                </a:lnTo>
                <a:lnTo>
                  <a:pt x="3179600" y="832744"/>
                </a:lnTo>
                <a:lnTo>
                  <a:pt x="3155415" y="793566"/>
                </a:lnTo>
                <a:lnTo>
                  <a:pt x="3130080" y="754910"/>
                </a:lnTo>
                <a:lnTo>
                  <a:pt x="3103592" y="716800"/>
                </a:lnTo>
                <a:lnTo>
                  <a:pt x="3075953" y="679259"/>
                </a:lnTo>
                <a:lnTo>
                  <a:pt x="3047163" y="642313"/>
                </a:lnTo>
                <a:lnTo>
                  <a:pt x="3017220" y="605985"/>
                </a:lnTo>
                <a:lnTo>
                  <a:pt x="2986127" y="570300"/>
                </a:lnTo>
                <a:lnTo>
                  <a:pt x="2953881" y="535282"/>
                </a:lnTo>
                <a:lnTo>
                  <a:pt x="2920484" y="500956"/>
                </a:lnTo>
                <a:lnTo>
                  <a:pt x="2886157" y="467559"/>
                </a:lnTo>
                <a:lnTo>
                  <a:pt x="2851139" y="435313"/>
                </a:lnTo>
                <a:lnTo>
                  <a:pt x="2815454" y="404219"/>
                </a:lnTo>
                <a:lnTo>
                  <a:pt x="2779127" y="374277"/>
                </a:lnTo>
                <a:lnTo>
                  <a:pt x="2742180" y="345487"/>
                </a:lnTo>
                <a:lnTo>
                  <a:pt x="2704640" y="317848"/>
                </a:lnTo>
                <a:lnTo>
                  <a:pt x="2666529" y="291360"/>
                </a:lnTo>
                <a:lnTo>
                  <a:pt x="2627873" y="266025"/>
                </a:lnTo>
                <a:lnTo>
                  <a:pt x="2588696" y="241840"/>
                </a:lnTo>
                <a:lnTo>
                  <a:pt x="2549021" y="218808"/>
                </a:lnTo>
                <a:lnTo>
                  <a:pt x="2508873" y="196927"/>
                </a:lnTo>
                <a:lnTo>
                  <a:pt x="2468276" y="176198"/>
                </a:lnTo>
                <a:lnTo>
                  <a:pt x="2427255" y="156620"/>
                </a:lnTo>
                <a:lnTo>
                  <a:pt x="2385834" y="138194"/>
                </a:lnTo>
                <a:lnTo>
                  <a:pt x="2344037" y="120920"/>
                </a:lnTo>
                <a:lnTo>
                  <a:pt x="2301888" y="104797"/>
                </a:lnTo>
                <a:lnTo>
                  <a:pt x="2259411" y="89826"/>
                </a:lnTo>
                <a:lnTo>
                  <a:pt x="2216632" y="76007"/>
                </a:lnTo>
                <a:lnTo>
                  <a:pt x="2173573" y="63339"/>
                </a:lnTo>
                <a:lnTo>
                  <a:pt x="2130260" y="51823"/>
                </a:lnTo>
                <a:lnTo>
                  <a:pt x="2086716" y="41458"/>
                </a:lnTo>
                <a:lnTo>
                  <a:pt x="2042967" y="32245"/>
                </a:lnTo>
                <a:lnTo>
                  <a:pt x="1999035" y="24184"/>
                </a:lnTo>
                <a:lnTo>
                  <a:pt x="1954945" y="17274"/>
                </a:lnTo>
                <a:lnTo>
                  <a:pt x="1910723" y="11516"/>
                </a:lnTo>
                <a:lnTo>
                  <a:pt x="1866391" y="6909"/>
                </a:lnTo>
                <a:lnTo>
                  <a:pt x="1821974" y="3454"/>
                </a:lnTo>
                <a:lnTo>
                  <a:pt x="1777497" y="1151"/>
                </a:lnTo>
                <a:lnTo>
                  <a:pt x="1732983" y="0"/>
                </a:lnTo>
                <a:close/>
              </a:path>
            </a:pathLst>
          </a:custGeom>
          <a:solidFill>
            <a:srgbClr val="38464C"/>
          </a:solidFill>
        </p:spPr>
        <p:txBody>
          <a:bodyPr wrap="square" lIns="0" tIns="0" rIns="0" bIns="0" rtlCol="0"/>
          <a:lstStyle/>
          <a:p>
            <a:pPr defTabSz="554492"/>
            <a:endParaRPr sz="1092" kern="0">
              <a:solidFill>
                <a:sysClr val="windowText" lastClr="000000"/>
              </a:solidFill>
            </a:endParaRPr>
          </a:p>
        </p:txBody>
      </p:sp>
      <p:sp>
        <p:nvSpPr>
          <p:cNvPr id="24" name="object 6">
            <a:extLst>
              <a:ext uri="{FF2B5EF4-FFF2-40B4-BE49-F238E27FC236}">
                <a16:creationId xmlns:a16="http://schemas.microsoft.com/office/drawing/2014/main" id="{C6B0E1A6-40B6-F47F-4EA6-6C84A9C72A54}"/>
              </a:ext>
            </a:extLst>
          </p:cNvPr>
          <p:cNvSpPr txBox="1"/>
          <p:nvPr/>
        </p:nvSpPr>
        <p:spPr>
          <a:xfrm rot="19993440">
            <a:off x="553021" y="3311640"/>
            <a:ext cx="1940770" cy="315292"/>
          </a:xfrm>
          <a:prstGeom prst="rect">
            <a:avLst/>
          </a:prstGeom>
        </p:spPr>
        <p:txBody>
          <a:bodyPr vert="horz" wrap="square" lIns="0" tIns="7316" rIns="0" bIns="0" rtlCol="0">
            <a:spAutoFit/>
          </a:bodyPr>
          <a:lstStyle/>
          <a:p>
            <a:pPr marL="7701" defTabSz="554492">
              <a:spcBef>
                <a:spcPts val="58"/>
              </a:spcBef>
            </a:pPr>
            <a:r>
              <a:rPr lang="en-US" sz="2001" b="1" kern="0" spc="-130" dirty="0">
                <a:solidFill>
                  <a:srgbClr val="FFFFFF"/>
                </a:solidFill>
                <a:latin typeface="Arial"/>
                <a:cs typeface="Arial"/>
              </a:rPr>
              <a:t>OOP Concepts</a:t>
            </a:r>
            <a:endParaRPr sz="2001" kern="0" dirty="0">
              <a:solidFill>
                <a:sysClr val="windowText" lastClr="000000"/>
              </a:solidFill>
              <a:latin typeface="Arial"/>
              <a:cs typeface="Arial"/>
            </a:endParaRPr>
          </a:p>
        </p:txBody>
      </p:sp>
      <p:sp>
        <p:nvSpPr>
          <p:cNvPr id="25" name="object 11">
            <a:extLst>
              <a:ext uri="{FF2B5EF4-FFF2-40B4-BE49-F238E27FC236}">
                <a16:creationId xmlns:a16="http://schemas.microsoft.com/office/drawing/2014/main" id="{C75D59DC-600A-569A-CA9A-D8F40D5F5F55}"/>
              </a:ext>
            </a:extLst>
          </p:cNvPr>
          <p:cNvSpPr/>
          <p:nvPr/>
        </p:nvSpPr>
        <p:spPr>
          <a:xfrm>
            <a:off x="1790581" y="3044435"/>
            <a:ext cx="2075113" cy="2075113"/>
          </a:xfrm>
          <a:custGeom>
            <a:avLst/>
            <a:gdLst/>
            <a:ahLst/>
            <a:cxnLst/>
            <a:rect l="l" t="t" r="r" b="b"/>
            <a:pathLst>
              <a:path w="3422015" h="3422015">
                <a:moveTo>
                  <a:pt x="1732977" y="0"/>
                </a:moveTo>
                <a:lnTo>
                  <a:pt x="1688452" y="0"/>
                </a:lnTo>
                <a:lnTo>
                  <a:pt x="1643938" y="1151"/>
                </a:lnTo>
                <a:lnTo>
                  <a:pt x="1599460" y="3454"/>
                </a:lnTo>
                <a:lnTo>
                  <a:pt x="1555044" y="6909"/>
                </a:lnTo>
                <a:lnTo>
                  <a:pt x="1510712" y="11516"/>
                </a:lnTo>
                <a:lnTo>
                  <a:pt x="1466489" y="17274"/>
                </a:lnTo>
                <a:lnTo>
                  <a:pt x="1422400" y="24184"/>
                </a:lnTo>
                <a:lnTo>
                  <a:pt x="1378468" y="32245"/>
                </a:lnTo>
                <a:lnTo>
                  <a:pt x="1334718" y="41458"/>
                </a:lnTo>
                <a:lnTo>
                  <a:pt x="1291175" y="51823"/>
                </a:lnTo>
                <a:lnTo>
                  <a:pt x="1247862" y="63339"/>
                </a:lnTo>
                <a:lnTo>
                  <a:pt x="1204803" y="76007"/>
                </a:lnTo>
                <a:lnTo>
                  <a:pt x="1162024" y="89826"/>
                </a:lnTo>
                <a:lnTo>
                  <a:pt x="1119547" y="104797"/>
                </a:lnTo>
                <a:lnTo>
                  <a:pt x="1077398" y="120920"/>
                </a:lnTo>
                <a:lnTo>
                  <a:pt x="1035601" y="138194"/>
                </a:lnTo>
                <a:lnTo>
                  <a:pt x="994180" y="156620"/>
                </a:lnTo>
                <a:lnTo>
                  <a:pt x="953159" y="176198"/>
                </a:lnTo>
                <a:lnTo>
                  <a:pt x="912562" y="196927"/>
                </a:lnTo>
                <a:lnTo>
                  <a:pt x="872414" y="218808"/>
                </a:lnTo>
                <a:lnTo>
                  <a:pt x="832739" y="241840"/>
                </a:lnTo>
                <a:lnTo>
                  <a:pt x="793561" y="266025"/>
                </a:lnTo>
                <a:lnTo>
                  <a:pt x="754905" y="291360"/>
                </a:lnTo>
                <a:lnTo>
                  <a:pt x="716795" y="317848"/>
                </a:lnTo>
                <a:lnTo>
                  <a:pt x="679254" y="345487"/>
                </a:lnTo>
                <a:lnTo>
                  <a:pt x="642308" y="374277"/>
                </a:lnTo>
                <a:lnTo>
                  <a:pt x="605980" y="404219"/>
                </a:lnTo>
                <a:lnTo>
                  <a:pt x="570295" y="435313"/>
                </a:lnTo>
                <a:lnTo>
                  <a:pt x="535277" y="467559"/>
                </a:lnTo>
                <a:lnTo>
                  <a:pt x="500950" y="500956"/>
                </a:lnTo>
                <a:lnTo>
                  <a:pt x="467554" y="535282"/>
                </a:lnTo>
                <a:lnTo>
                  <a:pt x="435308" y="570300"/>
                </a:lnTo>
                <a:lnTo>
                  <a:pt x="404215" y="605985"/>
                </a:lnTo>
                <a:lnTo>
                  <a:pt x="374273" y="642313"/>
                </a:lnTo>
                <a:lnTo>
                  <a:pt x="345483" y="679259"/>
                </a:lnTo>
                <a:lnTo>
                  <a:pt x="317844" y="716800"/>
                </a:lnTo>
                <a:lnTo>
                  <a:pt x="291357" y="754910"/>
                </a:lnTo>
                <a:lnTo>
                  <a:pt x="266022" y="793566"/>
                </a:lnTo>
                <a:lnTo>
                  <a:pt x="241838" y="832744"/>
                </a:lnTo>
                <a:lnTo>
                  <a:pt x="218806" y="872419"/>
                </a:lnTo>
                <a:lnTo>
                  <a:pt x="196925" y="912567"/>
                </a:lnTo>
                <a:lnTo>
                  <a:pt x="176196" y="953164"/>
                </a:lnTo>
                <a:lnTo>
                  <a:pt x="156619" y="994185"/>
                </a:lnTo>
                <a:lnTo>
                  <a:pt x="138193" y="1035606"/>
                </a:lnTo>
                <a:lnTo>
                  <a:pt x="120919" y="1077403"/>
                </a:lnTo>
                <a:lnTo>
                  <a:pt x="104796" y="1119552"/>
                </a:lnTo>
                <a:lnTo>
                  <a:pt x="89825" y="1162028"/>
                </a:lnTo>
                <a:lnTo>
                  <a:pt x="76006" y="1204808"/>
                </a:lnTo>
                <a:lnTo>
                  <a:pt x="63338" y="1247867"/>
                </a:lnTo>
                <a:lnTo>
                  <a:pt x="51822" y="1291180"/>
                </a:lnTo>
                <a:lnTo>
                  <a:pt x="41457" y="1334723"/>
                </a:lnTo>
                <a:lnTo>
                  <a:pt x="32245" y="1378473"/>
                </a:lnTo>
                <a:lnTo>
                  <a:pt x="24183" y="1422405"/>
                </a:lnTo>
                <a:lnTo>
                  <a:pt x="17274" y="1466494"/>
                </a:lnTo>
                <a:lnTo>
                  <a:pt x="11516" y="1510717"/>
                </a:lnTo>
                <a:lnTo>
                  <a:pt x="6909" y="1555049"/>
                </a:lnTo>
                <a:lnTo>
                  <a:pt x="3454" y="1599466"/>
                </a:lnTo>
                <a:lnTo>
                  <a:pt x="1151" y="1643943"/>
                </a:lnTo>
                <a:lnTo>
                  <a:pt x="0" y="1688457"/>
                </a:lnTo>
                <a:lnTo>
                  <a:pt x="0" y="1732983"/>
                </a:lnTo>
                <a:lnTo>
                  <a:pt x="1151" y="1777497"/>
                </a:lnTo>
                <a:lnTo>
                  <a:pt x="3454" y="1821974"/>
                </a:lnTo>
                <a:lnTo>
                  <a:pt x="6909" y="1866391"/>
                </a:lnTo>
                <a:lnTo>
                  <a:pt x="11516" y="1910723"/>
                </a:lnTo>
                <a:lnTo>
                  <a:pt x="17274" y="1954946"/>
                </a:lnTo>
                <a:lnTo>
                  <a:pt x="24183" y="1999035"/>
                </a:lnTo>
                <a:lnTo>
                  <a:pt x="32245" y="2042967"/>
                </a:lnTo>
                <a:lnTo>
                  <a:pt x="41457" y="2086716"/>
                </a:lnTo>
                <a:lnTo>
                  <a:pt x="51822" y="2130260"/>
                </a:lnTo>
                <a:lnTo>
                  <a:pt x="63338" y="2173573"/>
                </a:lnTo>
                <a:lnTo>
                  <a:pt x="76006" y="2216632"/>
                </a:lnTo>
                <a:lnTo>
                  <a:pt x="89825" y="2259411"/>
                </a:lnTo>
                <a:lnTo>
                  <a:pt x="104796" y="2301888"/>
                </a:lnTo>
                <a:lnTo>
                  <a:pt x="120919" y="2344037"/>
                </a:lnTo>
                <a:lnTo>
                  <a:pt x="138193" y="2385834"/>
                </a:lnTo>
                <a:lnTo>
                  <a:pt x="156619" y="2427255"/>
                </a:lnTo>
                <a:lnTo>
                  <a:pt x="176196" y="2468276"/>
                </a:lnTo>
                <a:lnTo>
                  <a:pt x="196925" y="2508873"/>
                </a:lnTo>
                <a:lnTo>
                  <a:pt x="218806" y="2549021"/>
                </a:lnTo>
                <a:lnTo>
                  <a:pt x="241838" y="2588696"/>
                </a:lnTo>
                <a:lnTo>
                  <a:pt x="266022" y="2627874"/>
                </a:lnTo>
                <a:lnTo>
                  <a:pt x="291357" y="2666530"/>
                </a:lnTo>
                <a:lnTo>
                  <a:pt x="317844" y="2704640"/>
                </a:lnTo>
                <a:lnTo>
                  <a:pt x="345483" y="2742181"/>
                </a:lnTo>
                <a:lnTo>
                  <a:pt x="374273" y="2779127"/>
                </a:lnTo>
                <a:lnTo>
                  <a:pt x="404215" y="2815455"/>
                </a:lnTo>
                <a:lnTo>
                  <a:pt x="435308" y="2851140"/>
                </a:lnTo>
                <a:lnTo>
                  <a:pt x="467554" y="2886157"/>
                </a:lnTo>
                <a:lnTo>
                  <a:pt x="500950" y="2920484"/>
                </a:lnTo>
                <a:lnTo>
                  <a:pt x="535277" y="2953881"/>
                </a:lnTo>
                <a:lnTo>
                  <a:pt x="570295" y="2986127"/>
                </a:lnTo>
                <a:lnTo>
                  <a:pt x="605980" y="3017221"/>
                </a:lnTo>
                <a:lnTo>
                  <a:pt x="642308" y="3047163"/>
                </a:lnTo>
                <a:lnTo>
                  <a:pt x="679254" y="3075953"/>
                </a:lnTo>
                <a:lnTo>
                  <a:pt x="716795" y="3103592"/>
                </a:lnTo>
                <a:lnTo>
                  <a:pt x="754905" y="3130080"/>
                </a:lnTo>
                <a:lnTo>
                  <a:pt x="793561" y="3155415"/>
                </a:lnTo>
                <a:lnTo>
                  <a:pt x="832739" y="3179599"/>
                </a:lnTo>
                <a:lnTo>
                  <a:pt x="872414" y="3202632"/>
                </a:lnTo>
                <a:lnTo>
                  <a:pt x="912562" y="3224513"/>
                </a:lnTo>
                <a:lnTo>
                  <a:pt x="953159" y="3245242"/>
                </a:lnTo>
                <a:lnTo>
                  <a:pt x="994180" y="3264820"/>
                </a:lnTo>
                <a:lnTo>
                  <a:pt x="1035601" y="3283246"/>
                </a:lnTo>
                <a:lnTo>
                  <a:pt x="1077398" y="3300520"/>
                </a:lnTo>
                <a:lnTo>
                  <a:pt x="1119547" y="3316643"/>
                </a:lnTo>
                <a:lnTo>
                  <a:pt x="1162024" y="3331614"/>
                </a:lnTo>
                <a:lnTo>
                  <a:pt x="1204803" y="3345433"/>
                </a:lnTo>
                <a:lnTo>
                  <a:pt x="1247862" y="3358101"/>
                </a:lnTo>
                <a:lnTo>
                  <a:pt x="1291175" y="3369617"/>
                </a:lnTo>
                <a:lnTo>
                  <a:pt x="1334718" y="3379982"/>
                </a:lnTo>
                <a:lnTo>
                  <a:pt x="1378468" y="3389195"/>
                </a:lnTo>
                <a:lnTo>
                  <a:pt x="1422400" y="3397256"/>
                </a:lnTo>
                <a:lnTo>
                  <a:pt x="1466489" y="3404166"/>
                </a:lnTo>
                <a:lnTo>
                  <a:pt x="1510712" y="3409924"/>
                </a:lnTo>
                <a:lnTo>
                  <a:pt x="1555044" y="3414531"/>
                </a:lnTo>
                <a:lnTo>
                  <a:pt x="1599460" y="3417986"/>
                </a:lnTo>
                <a:lnTo>
                  <a:pt x="1643938" y="3420289"/>
                </a:lnTo>
                <a:lnTo>
                  <a:pt x="1688452" y="3421440"/>
                </a:lnTo>
                <a:lnTo>
                  <a:pt x="1732977" y="3421440"/>
                </a:lnTo>
                <a:lnTo>
                  <a:pt x="1777491" y="3420289"/>
                </a:lnTo>
                <a:lnTo>
                  <a:pt x="1821969" y="3417986"/>
                </a:lnTo>
                <a:lnTo>
                  <a:pt x="1866385" y="3414531"/>
                </a:lnTo>
                <a:lnTo>
                  <a:pt x="1910717" y="3409924"/>
                </a:lnTo>
                <a:lnTo>
                  <a:pt x="1954940" y="3404166"/>
                </a:lnTo>
                <a:lnTo>
                  <a:pt x="1999029" y="3397256"/>
                </a:lnTo>
                <a:lnTo>
                  <a:pt x="2042961" y="3389195"/>
                </a:lnTo>
                <a:lnTo>
                  <a:pt x="2086711" y="3379982"/>
                </a:lnTo>
                <a:lnTo>
                  <a:pt x="2130254" y="3369617"/>
                </a:lnTo>
                <a:lnTo>
                  <a:pt x="2173567" y="3358101"/>
                </a:lnTo>
                <a:lnTo>
                  <a:pt x="2216626" y="3345433"/>
                </a:lnTo>
                <a:lnTo>
                  <a:pt x="2259405" y="3331614"/>
                </a:lnTo>
                <a:lnTo>
                  <a:pt x="2301882" y="3316643"/>
                </a:lnTo>
                <a:lnTo>
                  <a:pt x="2344031" y="3300520"/>
                </a:lnTo>
                <a:lnTo>
                  <a:pt x="2385828" y="3283246"/>
                </a:lnTo>
                <a:lnTo>
                  <a:pt x="2427249" y="3264820"/>
                </a:lnTo>
                <a:lnTo>
                  <a:pt x="2468270" y="3245242"/>
                </a:lnTo>
                <a:lnTo>
                  <a:pt x="2508867" y="3224513"/>
                </a:lnTo>
                <a:lnTo>
                  <a:pt x="2549015" y="3202632"/>
                </a:lnTo>
                <a:lnTo>
                  <a:pt x="2588690" y="3179599"/>
                </a:lnTo>
                <a:lnTo>
                  <a:pt x="2627867" y="3155415"/>
                </a:lnTo>
                <a:lnTo>
                  <a:pt x="2666524" y="3130080"/>
                </a:lnTo>
                <a:lnTo>
                  <a:pt x="2704634" y="3103592"/>
                </a:lnTo>
                <a:lnTo>
                  <a:pt x="2742175" y="3075953"/>
                </a:lnTo>
                <a:lnTo>
                  <a:pt x="2779121" y="3047163"/>
                </a:lnTo>
                <a:lnTo>
                  <a:pt x="2815449" y="3017221"/>
                </a:lnTo>
                <a:lnTo>
                  <a:pt x="2851134" y="2986127"/>
                </a:lnTo>
                <a:lnTo>
                  <a:pt x="2886152" y="2953881"/>
                </a:lnTo>
                <a:lnTo>
                  <a:pt x="2920479" y="2920484"/>
                </a:lnTo>
                <a:lnTo>
                  <a:pt x="2953876" y="2886157"/>
                </a:lnTo>
                <a:lnTo>
                  <a:pt x="2986122" y="2851140"/>
                </a:lnTo>
                <a:lnTo>
                  <a:pt x="3017215" y="2815455"/>
                </a:lnTo>
                <a:lnTo>
                  <a:pt x="3047158" y="2779127"/>
                </a:lnTo>
                <a:lnTo>
                  <a:pt x="3075949" y="2742181"/>
                </a:lnTo>
                <a:lnTo>
                  <a:pt x="3103588" y="2704640"/>
                </a:lnTo>
                <a:lnTo>
                  <a:pt x="3130075" y="2666530"/>
                </a:lnTo>
                <a:lnTo>
                  <a:pt x="3155411" y="2627874"/>
                </a:lnTo>
                <a:lnTo>
                  <a:pt x="3179595" y="2588696"/>
                </a:lnTo>
                <a:lnTo>
                  <a:pt x="3202628" y="2549021"/>
                </a:lnTo>
                <a:lnTo>
                  <a:pt x="3224509" y="2508873"/>
                </a:lnTo>
                <a:lnTo>
                  <a:pt x="3245238" y="2468276"/>
                </a:lnTo>
                <a:lnTo>
                  <a:pt x="3264816" y="2427255"/>
                </a:lnTo>
                <a:lnTo>
                  <a:pt x="3283242" y="2385834"/>
                </a:lnTo>
                <a:lnTo>
                  <a:pt x="3300516" y="2344037"/>
                </a:lnTo>
                <a:lnTo>
                  <a:pt x="3316639" y="2301888"/>
                </a:lnTo>
                <a:lnTo>
                  <a:pt x="3331610" y="2259411"/>
                </a:lnTo>
                <a:lnTo>
                  <a:pt x="3345430" y="2216632"/>
                </a:lnTo>
                <a:lnTo>
                  <a:pt x="3358098" y="2173573"/>
                </a:lnTo>
                <a:lnTo>
                  <a:pt x="3369614" y="2130260"/>
                </a:lnTo>
                <a:lnTo>
                  <a:pt x="3379979" y="2086716"/>
                </a:lnTo>
                <a:lnTo>
                  <a:pt x="3389192" y="2042967"/>
                </a:lnTo>
                <a:lnTo>
                  <a:pt x="3397253" y="1999035"/>
                </a:lnTo>
                <a:lnTo>
                  <a:pt x="3404163" y="1954946"/>
                </a:lnTo>
                <a:lnTo>
                  <a:pt x="3409921" y="1910723"/>
                </a:lnTo>
                <a:lnTo>
                  <a:pt x="3414527" y="1866391"/>
                </a:lnTo>
                <a:lnTo>
                  <a:pt x="3417982" y="1821974"/>
                </a:lnTo>
                <a:lnTo>
                  <a:pt x="3420286" y="1777497"/>
                </a:lnTo>
                <a:lnTo>
                  <a:pt x="3421437" y="1732983"/>
                </a:lnTo>
                <a:lnTo>
                  <a:pt x="3421437" y="1688457"/>
                </a:lnTo>
                <a:lnTo>
                  <a:pt x="3420286" y="1643943"/>
                </a:lnTo>
                <a:lnTo>
                  <a:pt x="3417982" y="1599466"/>
                </a:lnTo>
                <a:lnTo>
                  <a:pt x="3414527" y="1555049"/>
                </a:lnTo>
                <a:lnTo>
                  <a:pt x="3409921" y="1510717"/>
                </a:lnTo>
                <a:lnTo>
                  <a:pt x="3404163" y="1466494"/>
                </a:lnTo>
                <a:lnTo>
                  <a:pt x="3397253" y="1422405"/>
                </a:lnTo>
                <a:lnTo>
                  <a:pt x="3389192" y="1378473"/>
                </a:lnTo>
                <a:lnTo>
                  <a:pt x="3379979" y="1334723"/>
                </a:lnTo>
                <a:lnTo>
                  <a:pt x="3369614" y="1291180"/>
                </a:lnTo>
                <a:lnTo>
                  <a:pt x="3358098" y="1247867"/>
                </a:lnTo>
                <a:lnTo>
                  <a:pt x="3345430" y="1204808"/>
                </a:lnTo>
                <a:lnTo>
                  <a:pt x="3331610" y="1162028"/>
                </a:lnTo>
                <a:lnTo>
                  <a:pt x="3316639" y="1119552"/>
                </a:lnTo>
                <a:lnTo>
                  <a:pt x="3300516" y="1077403"/>
                </a:lnTo>
                <a:lnTo>
                  <a:pt x="3283242" y="1035606"/>
                </a:lnTo>
                <a:lnTo>
                  <a:pt x="3264816" y="994185"/>
                </a:lnTo>
                <a:lnTo>
                  <a:pt x="3245238" y="953164"/>
                </a:lnTo>
                <a:lnTo>
                  <a:pt x="3224509" y="912567"/>
                </a:lnTo>
                <a:lnTo>
                  <a:pt x="3202628" y="872419"/>
                </a:lnTo>
                <a:lnTo>
                  <a:pt x="3179595" y="832744"/>
                </a:lnTo>
                <a:lnTo>
                  <a:pt x="3155411" y="793566"/>
                </a:lnTo>
                <a:lnTo>
                  <a:pt x="3130075" y="754910"/>
                </a:lnTo>
                <a:lnTo>
                  <a:pt x="3103588" y="716800"/>
                </a:lnTo>
                <a:lnTo>
                  <a:pt x="3075949" y="679259"/>
                </a:lnTo>
                <a:lnTo>
                  <a:pt x="3047158" y="642313"/>
                </a:lnTo>
                <a:lnTo>
                  <a:pt x="3017215" y="605985"/>
                </a:lnTo>
                <a:lnTo>
                  <a:pt x="2986122" y="570300"/>
                </a:lnTo>
                <a:lnTo>
                  <a:pt x="2953876" y="535282"/>
                </a:lnTo>
                <a:lnTo>
                  <a:pt x="2920479" y="500956"/>
                </a:lnTo>
                <a:lnTo>
                  <a:pt x="2886152" y="467559"/>
                </a:lnTo>
                <a:lnTo>
                  <a:pt x="2851134" y="435313"/>
                </a:lnTo>
                <a:lnTo>
                  <a:pt x="2815449" y="404219"/>
                </a:lnTo>
                <a:lnTo>
                  <a:pt x="2779121" y="374277"/>
                </a:lnTo>
                <a:lnTo>
                  <a:pt x="2742175" y="345487"/>
                </a:lnTo>
                <a:lnTo>
                  <a:pt x="2704634" y="317848"/>
                </a:lnTo>
                <a:lnTo>
                  <a:pt x="2666524" y="291360"/>
                </a:lnTo>
                <a:lnTo>
                  <a:pt x="2627867" y="266025"/>
                </a:lnTo>
                <a:lnTo>
                  <a:pt x="2588690" y="241840"/>
                </a:lnTo>
                <a:lnTo>
                  <a:pt x="2549015" y="218808"/>
                </a:lnTo>
                <a:lnTo>
                  <a:pt x="2508867" y="196927"/>
                </a:lnTo>
                <a:lnTo>
                  <a:pt x="2468270" y="176198"/>
                </a:lnTo>
                <a:lnTo>
                  <a:pt x="2427249" y="156620"/>
                </a:lnTo>
                <a:lnTo>
                  <a:pt x="2385828" y="138194"/>
                </a:lnTo>
                <a:lnTo>
                  <a:pt x="2344031" y="120920"/>
                </a:lnTo>
                <a:lnTo>
                  <a:pt x="2301882" y="104797"/>
                </a:lnTo>
                <a:lnTo>
                  <a:pt x="2259405" y="89826"/>
                </a:lnTo>
                <a:lnTo>
                  <a:pt x="2216626" y="76007"/>
                </a:lnTo>
                <a:lnTo>
                  <a:pt x="2173567" y="63339"/>
                </a:lnTo>
                <a:lnTo>
                  <a:pt x="2130254" y="51823"/>
                </a:lnTo>
                <a:lnTo>
                  <a:pt x="2086711" y="41458"/>
                </a:lnTo>
                <a:lnTo>
                  <a:pt x="2042961" y="32245"/>
                </a:lnTo>
                <a:lnTo>
                  <a:pt x="1999029" y="24184"/>
                </a:lnTo>
                <a:lnTo>
                  <a:pt x="1954940" y="17274"/>
                </a:lnTo>
                <a:lnTo>
                  <a:pt x="1910717" y="11516"/>
                </a:lnTo>
                <a:lnTo>
                  <a:pt x="1866385" y="6909"/>
                </a:lnTo>
                <a:lnTo>
                  <a:pt x="1821969" y="3454"/>
                </a:lnTo>
                <a:lnTo>
                  <a:pt x="1777491" y="1151"/>
                </a:lnTo>
                <a:lnTo>
                  <a:pt x="1732977" y="0"/>
                </a:lnTo>
                <a:close/>
              </a:path>
            </a:pathLst>
          </a:custGeom>
          <a:solidFill>
            <a:srgbClr val="F8DC3C"/>
          </a:solidFill>
        </p:spPr>
        <p:txBody>
          <a:bodyPr wrap="square" lIns="0" tIns="0" rIns="0" bIns="0" rtlCol="0"/>
          <a:lstStyle/>
          <a:p>
            <a:pPr defTabSz="554492"/>
            <a:endParaRPr sz="1092" kern="0">
              <a:solidFill>
                <a:sysClr val="windowText" lastClr="000000"/>
              </a:solidFill>
            </a:endParaRPr>
          </a:p>
        </p:txBody>
      </p:sp>
      <p:sp>
        <p:nvSpPr>
          <p:cNvPr id="26" name="object 12">
            <a:extLst>
              <a:ext uri="{FF2B5EF4-FFF2-40B4-BE49-F238E27FC236}">
                <a16:creationId xmlns:a16="http://schemas.microsoft.com/office/drawing/2014/main" id="{7FC0043D-F576-2BB3-B916-BF8F100E6AE4}"/>
              </a:ext>
            </a:extLst>
          </p:cNvPr>
          <p:cNvSpPr txBox="1"/>
          <p:nvPr/>
        </p:nvSpPr>
        <p:spPr>
          <a:xfrm rot="20117597">
            <a:off x="1786466" y="3286596"/>
            <a:ext cx="2714349" cy="253609"/>
          </a:xfrm>
          <a:prstGeom prst="rect">
            <a:avLst/>
          </a:prstGeom>
        </p:spPr>
        <p:txBody>
          <a:bodyPr vert="horz" wrap="square" lIns="0" tIns="7316" rIns="0" bIns="0" rtlCol="0">
            <a:spAutoFit/>
          </a:bodyPr>
          <a:lstStyle/>
          <a:p>
            <a:pPr marL="7701" defTabSz="554492">
              <a:spcBef>
                <a:spcPts val="58"/>
              </a:spcBef>
            </a:pPr>
            <a:r>
              <a:rPr lang="en-US" sz="1600" b="1" kern="0" spc="-36" dirty="0">
                <a:solidFill>
                  <a:srgbClr val="444444"/>
                </a:solidFill>
                <a:latin typeface="Arial"/>
                <a:cs typeface="Arial"/>
              </a:rPr>
              <a:t>SOLID Principles</a:t>
            </a:r>
            <a:endParaRPr sz="1600" kern="0" dirty="0">
              <a:solidFill>
                <a:sysClr val="windowText" lastClr="000000"/>
              </a:solidFill>
              <a:latin typeface="Arial"/>
              <a:cs typeface="Arial"/>
            </a:endParaRPr>
          </a:p>
        </p:txBody>
      </p:sp>
      <p:grpSp>
        <p:nvGrpSpPr>
          <p:cNvPr id="33" name="object 12">
            <a:extLst>
              <a:ext uri="{FF2B5EF4-FFF2-40B4-BE49-F238E27FC236}">
                <a16:creationId xmlns:a16="http://schemas.microsoft.com/office/drawing/2014/main" id="{96A1F89F-A782-28E9-A618-8A653D27CC32}"/>
              </a:ext>
            </a:extLst>
          </p:cNvPr>
          <p:cNvGrpSpPr/>
          <p:nvPr/>
        </p:nvGrpSpPr>
        <p:grpSpPr>
          <a:xfrm rot="7393496">
            <a:off x="1183221" y="5156418"/>
            <a:ext cx="634586" cy="317678"/>
            <a:chOff x="4909132" y="1558300"/>
            <a:chExt cx="1046480" cy="523875"/>
          </a:xfrm>
          <a:solidFill>
            <a:srgbClr val="FFFF00"/>
          </a:solidFill>
        </p:grpSpPr>
        <p:sp>
          <p:nvSpPr>
            <p:cNvPr id="34" name="object 13">
              <a:extLst>
                <a:ext uri="{FF2B5EF4-FFF2-40B4-BE49-F238E27FC236}">
                  <a16:creationId xmlns:a16="http://schemas.microsoft.com/office/drawing/2014/main" id="{766883AC-88AD-B6E3-1153-DBEE5F9A2802}"/>
                </a:ext>
              </a:extLst>
            </p:cNvPr>
            <p:cNvSpPr/>
            <p:nvPr/>
          </p:nvSpPr>
          <p:spPr>
            <a:xfrm>
              <a:off x="4977133" y="1660204"/>
              <a:ext cx="962660" cy="406400"/>
            </a:xfrm>
            <a:custGeom>
              <a:avLst/>
              <a:gdLst/>
              <a:ahLst/>
              <a:cxnLst/>
              <a:rect l="l" t="t" r="r" b="b"/>
              <a:pathLst>
                <a:path w="962660" h="406400">
                  <a:moveTo>
                    <a:pt x="962213" y="406163"/>
                  </a:moveTo>
                  <a:lnTo>
                    <a:pt x="903116" y="404020"/>
                  </a:lnTo>
                  <a:lnTo>
                    <a:pt x="845520" y="400380"/>
                  </a:lnTo>
                  <a:lnTo>
                    <a:pt x="789425" y="395242"/>
                  </a:lnTo>
                  <a:lnTo>
                    <a:pt x="734830" y="388606"/>
                  </a:lnTo>
                  <a:lnTo>
                    <a:pt x="681736" y="380473"/>
                  </a:lnTo>
                  <a:lnTo>
                    <a:pt x="630143" y="370842"/>
                  </a:lnTo>
                  <a:lnTo>
                    <a:pt x="580050" y="359714"/>
                  </a:lnTo>
                  <a:lnTo>
                    <a:pt x="531457" y="347088"/>
                  </a:lnTo>
                  <a:lnTo>
                    <a:pt x="484366" y="332965"/>
                  </a:lnTo>
                  <a:lnTo>
                    <a:pt x="438775" y="317344"/>
                  </a:lnTo>
                  <a:lnTo>
                    <a:pt x="394684" y="300226"/>
                  </a:lnTo>
                  <a:lnTo>
                    <a:pt x="352095" y="281610"/>
                  </a:lnTo>
                  <a:lnTo>
                    <a:pt x="311006" y="261496"/>
                  </a:lnTo>
                  <a:lnTo>
                    <a:pt x="271417" y="239885"/>
                  </a:lnTo>
                  <a:lnTo>
                    <a:pt x="233329" y="216777"/>
                  </a:lnTo>
                  <a:lnTo>
                    <a:pt x="196742" y="192171"/>
                  </a:lnTo>
                  <a:lnTo>
                    <a:pt x="161656" y="166067"/>
                  </a:lnTo>
                  <a:lnTo>
                    <a:pt x="128070" y="138466"/>
                  </a:lnTo>
                  <a:lnTo>
                    <a:pt x="95984" y="109367"/>
                  </a:lnTo>
                  <a:lnTo>
                    <a:pt x="65400" y="78771"/>
                  </a:lnTo>
                  <a:lnTo>
                    <a:pt x="36316" y="46678"/>
                  </a:lnTo>
                  <a:lnTo>
                    <a:pt x="8732" y="13086"/>
                  </a:lnTo>
                  <a:lnTo>
                    <a:pt x="0" y="0"/>
                  </a:lnTo>
                </a:path>
              </a:pathLst>
            </a:custGeom>
            <a:grpFill/>
            <a:ln w="31412">
              <a:solidFill>
                <a:srgbClr val="FFFF00"/>
              </a:solidFill>
            </a:ln>
          </p:spPr>
          <p:txBody>
            <a:bodyPr wrap="square" lIns="0" tIns="0" rIns="0" bIns="0" rtlCol="0"/>
            <a:lstStyle/>
            <a:p>
              <a:pPr defTabSz="554492"/>
              <a:endParaRPr sz="1092" kern="0">
                <a:solidFill>
                  <a:sysClr val="windowText" lastClr="000000"/>
                </a:solidFill>
              </a:endParaRPr>
            </a:p>
          </p:txBody>
        </p:sp>
        <p:sp>
          <p:nvSpPr>
            <p:cNvPr id="35" name="object 14">
              <a:extLst>
                <a:ext uri="{FF2B5EF4-FFF2-40B4-BE49-F238E27FC236}">
                  <a16:creationId xmlns:a16="http://schemas.microsoft.com/office/drawing/2014/main" id="{D9DF7EBA-6844-4ECA-5B09-77AB22C43712}"/>
                </a:ext>
              </a:extLst>
            </p:cNvPr>
            <p:cNvSpPr/>
            <p:nvPr/>
          </p:nvSpPr>
          <p:spPr>
            <a:xfrm>
              <a:off x="4909132" y="1558300"/>
              <a:ext cx="134620" cy="153670"/>
            </a:xfrm>
            <a:custGeom>
              <a:avLst/>
              <a:gdLst/>
              <a:ahLst/>
              <a:cxnLst/>
              <a:rect l="l" t="t" r="r" b="b"/>
              <a:pathLst>
                <a:path w="134620" h="153669">
                  <a:moveTo>
                    <a:pt x="0" y="0"/>
                  </a:moveTo>
                  <a:lnTo>
                    <a:pt x="19235" y="153328"/>
                  </a:lnTo>
                  <a:lnTo>
                    <a:pt x="134203" y="76609"/>
                  </a:lnTo>
                  <a:lnTo>
                    <a:pt x="0" y="0"/>
                  </a:lnTo>
                  <a:close/>
                </a:path>
              </a:pathLst>
            </a:custGeom>
            <a:grpFill/>
            <a:ln>
              <a:solidFill>
                <a:srgbClr val="FFFF00"/>
              </a:solidFill>
            </a:ln>
          </p:spPr>
          <p:txBody>
            <a:bodyPr wrap="square" lIns="0" tIns="0" rIns="0" bIns="0" rtlCol="0"/>
            <a:lstStyle/>
            <a:p>
              <a:pPr defTabSz="554492"/>
              <a:endParaRPr sz="1400" kern="0" dirty="0">
                <a:solidFill>
                  <a:sysClr val="windowText" lastClr="000000"/>
                </a:solidFil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28" y="0"/>
            <a:ext cx="12191144" cy="6854149"/>
            <a:chOff x="0" y="0"/>
            <a:chExt cx="20104100" cy="11303000"/>
          </a:xfrm>
        </p:grpSpPr>
        <p:sp>
          <p:nvSpPr>
            <p:cNvPr id="3" name="object 3"/>
            <p:cNvSpPr/>
            <p:nvPr/>
          </p:nvSpPr>
          <p:spPr>
            <a:xfrm>
              <a:off x="0" y="1361215"/>
              <a:ext cx="6362700" cy="9941560"/>
            </a:xfrm>
            <a:custGeom>
              <a:avLst/>
              <a:gdLst/>
              <a:ahLst/>
              <a:cxnLst/>
              <a:rect l="l" t="t" r="r" b="b"/>
              <a:pathLst>
                <a:path w="6362700" h="9941560">
                  <a:moveTo>
                    <a:pt x="6362216" y="0"/>
                  </a:moveTo>
                  <a:lnTo>
                    <a:pt x="0" y="0"/>
                  </a:lnTo>
                  <a:lnTo>
                    <a:pt x="0" y="9941240"/>
                  </a:lnTo>
                  <a:lnTo>
                    <a:pt x="6362216" y="9941240"/>
                  </a:lnTo>
                  <a:lnTo>
                    <a:pt x="6362216" y="0"/>
                  </a:lnTo>
                  <a:close/>
                </a:path>
              </a:pathLst>
            </a:custGeom>
            <a:solidFill>
              <a:srgbClr val="E7E7E7"/>
            </a:solidFill>
          </p:spPr>
          <p:txBody>
            <a:bodyPr wrap="square" lIns="0" tIns="0" rIns="0" bIns="0" rtlCol="0"/>
            <a:lstStyle/>
            <a:p>
              <a:pPr defTabSz="554492"/>
              <a:endParaRPr sz="2000" kern="0" dirty="0">
                <a:solidFill>
                  <a:sysClr val="windowText" lastClr="000000"/>
                </a:solidFill>
              </a:endParaRPr>
            </a:p>
          </p:txBody>
        </p:sp>
        <p:pic>
          <p:nvPicPr>
            <p:cNvPr id="4" name="object 4"/>
            <p:cNvPicPr/>
            <p:nvPr/>
          </p:nvPicPr>
          <p:blipFill>
            <a:blip r:embed="rId2" cstate="print"/>
            <a:stretch>
              <a:fillRect/>
            </a:stretch>
          </p:blipFill>
          <p:spPr>
            <a:xfrm>
              <a:off x="0" y="0"/>
              <a:ext cx="20104099" cy="1361215"/>
            </a:xfrm>
            <a:prstGeom prst="rect">
              <a:avLst/>
            </a:prstGeom>
          </p:spPr>
        </p:pic>
      </p:grpSp>
      <p:sp>
        <p:nvSpPr>
          <p:cNvPr id="5" name="object 5"/>
          <p:cNvSpPr txBox="1"/>
          <p:nvPr/>
        </p:nvSpPr>
        <p:spPr>
          <a:xfrm>
            <a:off x="371666" y="1200506"/>
            <a:ext cx="3175628" cy="430645"/>
          </a:xfrm>
          <a:prstGeom prst="rect">
            <a:avLst/>
          </a:prstGeom>
          <a:solidFill>
            <a:srgbClr val="FFFF00"/>
          </a:solidFill>
        </p:spPr>
        <p:txBody>
          <a:bodyPr vert="horz" wrap="square" lIns="0" tIns="121680" rIns="0" bIns="0" rtlCol="0">
            <a:spAutoFit/>
          </a:bodyPr>
          <a:lstStyle/>
          <a:p>
            <a:pPr algn="ctr" defTabSz="554492">
              <a:spcBef>
                <a:spcPts val="958"/>
              </a:spcBef>
            </a:pPr>
            <a:r>
              <a:rPr lang="en-US" sz="2000" b="1" kern="0" dirty="0">
                <a:solidFill>
                  <a:srgbClr val="444444"/>
                </a:solidFill>
                <a:cs typeface="Arial"/>
              </a:rPr>
              <a:t>Proxy</a:t>
            </a:r>
          </a:p>
        </p:txBody>
      </p:sp>
      <p:sp>
        <p:nvSpPr>
          <p:cNvPr id="6" name="object 6"/>
          <p:cNvSpPr txBox="1"/>
          <p:nvPr/>
        </p:nvSpPr>
        <p:spPr>
          <a:xfrm>
            <a:off x="366239" y="3216125"/>
            <a:ext cx="3175628" cy="430645"/>
          </a:xfrm>
          <a:prstGeom prst="rect">
            <a:avLst/>
          </a:prstGeom>
          <a:solidFill>
            <a:srgbClr val="D6D6D6"/>
          </a:solidFill>
        </p:spPr>
        <p:txBody>
          <a:bodyPr vert="horz" wrap="square" lIns="0" tIns="121680" rIns="0" bIns="0" rtlCol="0">
            <a:spAutoFit/>
          </a:bodyPr>
          <a:lstStyle/>
          <a:p>
            <a:pPr marL="200618" algn="ctr" defTabSz="554492">
              <a:spcBef>
                <a:spcPts val="958"/>
              </a:spcBef>
            </a:pPr>
            <a:r>
              <a:rPr lang="en-US" sz="2000" b="1" kern="0" dirty="0">
                <a:solidFill>
                  <a:srgbClr val="444444"/>
                </a:solidFill>
                <a:cs typeface="Arial"/>
              </a:rPr>
              <a:t>Flyweight</a:t>
            </a:r>
          </a:p>
        </p:txBody>
      </p:sp>
      <p:sp>
        <p:nvSpPr>
          <p:cNvPr id="7" name="object 7"/>
          <p:cNvSpPr txBox="1"/>
          <p:nvPr/>
        </p:nvSpPr>
        <p:spPr>
          <a:xfrm>
            <a:off x="351271" y="2731051"/>
            <a:ext cx="3175628" cy="430645"/>
          </a:xfrm>
          <a:prstGeom prst="rect">
            <a:avLst/>
          </a:prstGeom>
          <a:solidFill>
            <a:srgbClr val="D6D6D6"/>
          </a:solidFill>
        </p:spPr>
        <p:txBody>
          <a:bodyPr vert="horz" wrap="square" lIns="0" tIns="121680" rIns="0" bIns="0" rtlCol="0">
            <a:spAutoFit/>
          </a:bodyPr>
          <a:lstStyle/>
          <a:p>
            <a:pPr algn="ctr" defTabSz="554492">
              <a:spcBef>
                <a:spcPts val="958"/>
              </a:spcBef>
            </a:pPr>
            <a:r>
              <a:rPr lang="en-US" sz="2000" b="1" kern="0" spc="49" dirty="0">
                <a:solidFill>
                  <a:srgbClr val="444444"/>
                </a:solidFill>
                <a:cs typeface="Arial"/>
              </a:rPr>
              <a:t>Adapter</a:t>
            </a:r>
          </a:p>
        </p:txBody>
      </p:sp>
      <p:sp>
        <p:nvSpPr>
          <p:cNvPr id="8" name="object 8"/>
          <p:cNvSpPr txBox="1"/>
          <p:nvPr/>
        </p:nvSpPr>
        <p:spPr>
          <a:xfrm>
            <a:off x="348695" y="2225051"/>
            <a:ext cx="3175628" cy="430645"/>
          </a:xfrm>
          <a:prstGeom prst="rect">
            <a:avLst/>
          </a:prstGeom>
          <a:solidFill>
            <a:srgbClr val="FFFF00"/>
          </a:solidFill>
        </p:spPr>
        <p:txBody>
          <a:bodyPr vert="horz" wrap="square" lIns="0" tIns="121680" rIns="0" bIns="0" rtlCol="0">
            <a:spAutoFit/>
          </a:bodyPr>
          <a:lstStyle/>
          <a:p>
            <a:pPr marL="68541" algn="ctr" defTabSz="554492">
              <a:spcBef>
                <a:spcPts val="958"/>
              </a:spcBef>
            </a:pPr>
            <a:r>
              <a:rPr lang="en-US" sz="2000" b="1" kern="0" dirty="0">
                <a:solidFill>
                  <a:srgbClr val="444444"/>
                </a:solidFill>
                <a:cs typeface="Arial"/>
              </a:rPr>
              <a:t> Facade</a:t>
            </a:r>
          </a:p>
        </p:txBody>
      </p:sp>
      <p:sp>
        <p:nvSpPr>
          <p:cNvPr id="36" name="Title 35">
            <a:extLst>
              <a:ext uri="{FF2B5EF4-FFF2-40B4-BE49-F238E27FC236}">
                <a16:creationId xmlns:a16="http://schemas.microsoft.com/office/drawing/2014/main" id="{5D2FAB82-52C0-92BD-9A19-71B2A4E2167C}"/>
              </a:ext>
            </a:extLst>
          </p:cNvPr>
          <p:cNvSpPr>
            <a:spLocks noGrp="1"/>
          </p:cNvSpPr>
          <p:nvPr>
            <p:ph type="title"/>
          </p:nvPr>
        </p:nvSpPr>
        <p:spPr>
          <a:xfrm>
            <a:off x="366275" y="178023"/>
            <a:ext cx="6704359" cy="503984"/>
          </a:xfrm>
        </p:spPr>
        <p:txBody>
          <a:bodyPr/>
          <a:lstStyle/>
          <a:p>
            <a:r>
              <a:rPr lang="en-US" sz="3275" dirty="0"/>
              <a:t>Structural Design Patterns</a:t>
            </a:r>
          </a:p>
        </p:txBody>
      </p:sp>
      <p:sp>
        <p:nvSpPr>
          <p:cNvPr id="39" name="object 5">
            <a:extLst>
              <a:ext uri="{FF2B5EF4-FFF2-40B4-BE49-F238E27FC236}">
                <a16:creationId xmlns:a16="http://schemas.microsoft.com/office/drawing/2014/main" id="{98C8FABE-37CF-B804-5111-19DE955816B6}"/>
              </a:ext>
            </a:extLst>
          </p:cNvPr>
          <p:cNvSpPr txBox="1"/>
          <p:nvPr/>
        </p:nvSpPr>
        <p:spPr>
          <a:xfrm>
            <a:off x="371666" y="1701297"/>
            <a:ext cx="3175628" cy="430645"/>
          </a:xfrm>
          <a:prstGeom prst="rect">
            <a:avLst/>
          </a:prstGeom>
          <a:solidFill>
            <a:srgbClr val="FFFF00"/>
          </a:solidFill>
        </p:spPr>
        <p:txBody>
          <a:bodyPr vert="horz" wrap="square" lIns="0" tIns="121680" rIns="0" bIns="0" rtlCol="0">
            <a:spAutoFit/>
          </a:bodyPr>
          <a:lstStyle/>
          <a:p>
            <a:pPr algn="ctr" defTabSz="554492">
              <a:spcBef>
                <a:spcPts val="958"/>
              </a:spcBef>
            </a:pPr>
            <a:r>
              <a:rPr lang="en-US" sz="2000" b="1" kern="0" dirty="0">
                <a:solidFill>
                  <a:srgbClr val="444444"/>
                </a:solidFill>
                <a:cs typeface="Arial"/>
              </a:rPr>
              <a:t>Decorator</a:t>
            </a:r>
          </a:p>
        </p:txBody>
      </p:sp>
      <p:sp>
        <p:nvSpPr>
          <p:cNvPr id="9" name="object 6">
            <a:extLst>
              <a:ext uri="{FF2B5EF4-FFF2-40B4-BE49-F238E27FC236}">
                <a16:creationId xmlns:a16="http://schemas.microsoft.com/office/drawing/2014/main" id="{F9F7E3B2-5303-78FB-96CA-EE8CFEDA4B7A}"/>
              </a:ext>
            </a:extLst>
          </p:cNvPr>
          <p:cNvSpPr txBox="1"/>
          <p:nvPr/>
        </p:nvSpPr>
        <p:spPr>
          <a:xfrm>
            <a:off x="348695" y="3720046"/>
            <a:ext cx="3175628" cy="430645"/>
          </a:xfrm>
          <a:prstGeom prst="rect">
            <a:avLst/>
          </a:prstGeom>
          <a:solidFill>
            <a:srgbClr val="D6D6D6"/>
          </a:solidFill>
        </p:spPr>
        <p:txBody>
          <a:bodyPr vert="horz" wrap="square" lIns="0" tIns="121680" rIns="0" bIns="0" rtlCol="0">
            <a:spAutoFit/>
          </a:bodyPr>
          <a:lstStyle/>
          <a:p>
            <a:pPr marL="200618" algn="ctr" defTabSz="554492">
              <a:spcBef>
                <a:spcPts val="958"/>
              </a:spcBef>
            </a:pPr>
            <a:r>
              <a:rPr lang="en-US" sz="2000" b="1" kern="0" dirty="0">
                <a:solidFill>
                  <a:srgbClr val="444444"/>
                </a:solidFill>
                <a:cs typeface="Arial"/>
              </a:rPr>
              <a:t>Composite</a:t>
            </a:r>
          </a:p>
        </p:txBody>
      </p:sp>
      <p:sp>
        <p:nvSpPr>
          <p:cNvPr id="11" name="object 6">
            <a:extLst>
              <a:ext uri="{FF2B5EF4-FFF2-40B4-BE49-F238E27FC236}">
                <a16:creationId xmlns:a16="http://schemas.microsoft.com/office/drawing/2014/main" id="{32F6E231-67AE-0B35-A57E-9B7E26739AD8}"/>
              </a:ext>
            </a:extLst>
          </p:cNvPr>
          <p:cNvSpPr txBox="1"/>
          <p:nvPr/>
        </p:nvSpPr>
        <p:spPr>
          <a:xfrm>
            <a:off x="341787" y="4229457"/>
            <a:ext cx="3175628" cy="430645"/>
          </a:xfrm>
          <a:prstGeom prst="rect">
            <a:avLst/>
          </a:prstGeom>
          <a:solidFill>
            <a:srgbClr val="D6D6D6"/>
          </a:solidFill>
        </p:spPr>
        <p:txBody>
          <a:bodyPr vert="horz" wrap="square" lIns="0" tIns="121680" rIns="0" bIns="0" rtlCol="0">
            <a:spAutoFit/>
          </a:bodyPr>
          <a:lstStyle/>
          <a:p>
            <a:pPr marL="200618" algn="ctr" defTabSz="554492">
              <a:spcBef>
                <a:spcPts val="958"/>
              </a:spcBef>
            </a:pPr>
            <a:r>
              <a:rPr lang="en-US" sz="2000" b="1" kern="0" dirty="0">
                <a:solidFill>
                  <a:srgbClr val="444444"/>
                </a:solidFill>
                <a:cs typeface="Arial"/>
              </a:rPr>
              <a:t>Bridge</a:t>
            </a:r>
          </a:p>
        </p:txBody>
      </p:sp>
      <p:sp>
        <p:nvSpPr>
          <p:cNvPr id="15" name="object 11">
            <a:extLst>
              <a:ext uri="{FF2B5EF4-FFF2-40B4-BE49-F238E27FC236}">
                <a16:creationId xmlns:a16="http://schemas.microsoft.com/office/drawing/2014/main" id="{5DA7113A-B3CE-26CD-ABDB-3409653234AC}"/>
              </a:ext>
            </a:extLst>
          </p:cNvPr>
          <p:cNvSpPr txBox="1"/>
          <p:nvPr/>
        </p:nvSpPr>
        <p:spPr>
          <a:xfrm>
            <a:off x="4143611" y="1143993"/>
            <a:ext cx="5854045" cy="1507863"/>
          </a:xfrm>
          <a:prstGeom prst="rect">
            <a:avLst/>
          </a:prstGeom>
          <a:solidFill>
            <a:srgbClr val="D6D6D6"/>
          </a:solidFill>
        </p:spPr>
        <p:txBody>
          <a:bodyPr vert="horz" wrap="square" lIns="0" tIns="121680" rIns="0" bIns="0" rtlCol="0">
            <a:spAutoFit/>
          </a:bodyPr>
          <a:lstStyle/>
          <a:p>
            <a:pPr defTabSz="554492">
              <a:spcBef>
                <a:spcPts val="958"/>
              </a:spcBef>
            </a:pPr>
            <a:r>
              <a:rPr lang="en-US" kern="0" dirty="0">
                <a:solidFill>
                  <a:srgbClr val="444444"/>
                </a:solidFill>
                <a:cs typeface="Arial"/>
              </a:rPr>
              <a:t>The Façade pattern provides an interface which shields clients from complex functionality in one or more subsystems. It is a simple pattern that may seem trivial but it is powerful and extremely useful. It is often present in systems that are built around a multi-layer architecture.</a:t>
            </a:r>
            <a:endParaRPr kern="0" dirty="0">
              <a:solidFill>
                <a:sysClr val="windowText" lastClr="000000"/>
              </a:solidFill>
              <a:cs typeface="Arial"/>
            </a:endParaRPr>
          </a:p>
        </p:txBody>
      </p:sp>
      <p:pic>
        <p:nvPicPr>
          <p:cNvPr id="2050" name="Picture 2" descr="Diagram JavaScript Façade Design Pattern">
            <a:extLst>
              <a:ext uri="{FF2B5EF4-FFF2-40B4-BE49-F238E27FC236}">
                <a16:creationId xmlns:a16="http://schemas.microsoft.com/office/drawing/2014/main" id="{29451C4A-CFEF-480E-A702-61EB5278C5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4786" y="2976919"/>
            <a:ext cx="5854045" cy="2505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13713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28" y="0"/>
            <a:ext cx="12191144" cy="6854149"/>
            <a:chOff x="0" y="0"/>
            <a:chExt cx="20104100" cy="11303000"/>
          </a:xfrm>
        </p:grpSpPr>
        <p:sp>
          <p:nvSpPr>
            <p:cNvPr id="3" name="object 3"/>
            <p:cNvSpPr/>
            <p:nvPr/>
          </p:nvSpPr>
          <p:spPr>
            <a:xfrm>
              <a:off x="0" y="1361215"/>
              <a:ext cx="6362700" cy="9941560"/>
            </a:xfrm>
            <a:custGeom>
              <a:avLst/>
              <a:gdLst/>
              <a:ahLst/>
              <a:cxnLst/>
              <a:rect l="l" t="t" r="r" b="b"/>
              <a:pathLst>
                <a:path w="6362700" h="9941560">
                  <a:moveTo>
                    <a:pt x="6362216" y="0"/>
                  </a:moveTo>
                  <a:lnTo>
                    <a:pt x="0" y="0"/>
                  </a:lnTo>
                  <a:lnTo>
                    <a:pt x="0" y="9941240"/>
                  </a:lnTo>
                  <a:lnTo>
                    <a:pt x="6362216" y="9941240"/>
                  </a:lnTo>
                  <a:lnTo>
                    <a:pt x="6362216" y="0"/>
                  </a:lnTo>
                  <a:close/>
                </a:path>
              </a:pathLst>
            </a:custGeom>
            <a:solidFill>
              <a:srgbClr val="E7E7E7"/>
            </a:solidFill>
          </p:spPr>
          <p:txBody>
            <a:bodyPr wrap="square" lIns="0" tIns="0" rIns="0" bIns="0" rtlCol="0"/>
            <a:lstStyle/>
            <a:p>
              <a:pPr defTabSz="554492"/>
              <a:endParaRPr sz="2000" kern="0" dirty="0">
                <a:solidFill>
                  <a:sysClr val="windowText" lastClr="000000"/>
                </a:solidFill>
              </a:endParaRPr>
            </a:p>
          </p:txBody>
        </p:sp>
        <p:pic>
          <p:nvPicPr>
            <p:cNvPr id="4" name="object 4"/>
            <p:cNvPicPr/>
            <p:nvPr/>
          </p:nvPicPr>
          <p:blipFill>
            <a:blip r:embed="rId2" cstate="print"/>
            <a:stretch>
              <a:fillRect/>
            </a:stretch>
          </p:blipFill>
          <p:spPr>
            <a:xfrm>
              <a:off x="0" y="0"/>
              <a:ext cx="20104099" cy="1361215"/>
            </a:xfrm>
            <a:prstGeom prst="rect">
              <a:avLst/>
            </a:prstGeom>
          </p:spPr>
        </p:pic>
      </p:grpSp>
      <p:sp>
        <p:nvSpPr>
          <p:cNvPr id="5" name="object 5"/>
          <p:cNvSpPr txBox="1"/>
          <p:nvPr/>
        </p:nvSpPr>
        <p:spPr>
          <a:xfrm>
            <a:off x="371666" y="1200506"/>
            <a:ext cx="3175628" cy="430645"/>
          </a:xfrm>
          <a:prstGeom prst="rect">
            <a:avLst/>
          </a:prstGeom>
          <a:solidFill>
            <a:srgbClr val="FFFF00"/>
          </a:solidFill>
        </p:spPr>
        <p:txBody>
          <a:bodyPr vert="horz" wrap="square" lIns="0" tIns="121680" rIns="0" bIns="0" rtlCol="0">
            <a:spAutoFit/>
          </a:bodyPr>
          <a:lstStyle/>
          <a:p>
            <a:pPr algn="ctr" defTabSz="554492">
              <a:spcBef>
                <a:spcPts val="958"/>
              </a:spcBef>
            </a:pPr>
            <a:r>
              <a:rPr lang="en-US" sz="2000" b="1" kern="0" dirty="0">
                <a:solidFill>
                  <a:srgbClr val="444444"/>
                </a:solidFill>
                <a:cs typeface="Arial"/>
              </a:rPr>
              <a:t>Proxy</a:t>
            </a:r>
          </a:p>
        </p:txBody>
      </p:sp>
      <p:sp>
        <p:nvSpPr>
          <p:cNvPr id="6" name="object 6"/>
          <p:cNvSpPr txBox="1"/>
          <p:nvPr/>
        </p:nvSpPr>
        <p:spPr>
          <a:xfrm>
            <a:off x="366239" y="3216125"/>
            <a:ext cx="3175628" cy="430645"/>
          </a:xfrm>
          <a:prstGeom prst="rect">
            <a:avLst/>
          </a:prstGeom>
          <a:solidFill>
            <a:srgbClr val="D6D6D6"/>
          </a:solidFill>
        </p:spPr>
        <p:txBody>
          <a:bodyPr vert="horz" wrap="square" lIns="0" tIns="121680" rIns="0" bIns="0" rtlCol="0">
            <a:spAutoFit/>
          </a:bodyPr>
          <a:lstStyle/>
          <a:p>
            <a:pPr marL="200618" algn="ctr" defTabSz="554492">
              <a:spcBef>
                <a:spcPts val="958"/>
              </a:spcBef>
            </a:pPr>
            <a:r>
              <a:rPr lang="en-US" sz="2000" b="1" kern="0" dirty="0">
                <a:solidFill>
                  <a:srgbClr val="444444"/>
                </a:solidFill>
                <a:cs typeface="Arial"/>
              </a:rPr>
              <a:t>Flyweight</a:t>
            </a:r>
          </a:p>
        </p:txBody>
      </p:sp>
      <p:sp>
        <p:nvSpPr>
          <p:cNvPr id="7" name="object 7"/>
          <p:cNvSpPr txBox="1"/>
          <p:nvPr/>
        </p:nvSpPr>
        <p:spPr>
          <a:xfrm>
            <a:off x="351271" y="2731051"/>
            <a:ext cx="3175628" cy="430645"/>
          </a:xfrm>
          <a:prstGeom prst="rect">
            <a:avLst/>
          </a:prstGeom>
          <a:solidFill>
            <a:srgbClr val="FFFF00"/>
          </a:solidFill>
        </p:spPr>
        <p:txBody>
          <a:bodyPr vert="horz" wrap="square" lIns="0" tIns="121680" rIns="0" bIns="0" rtlCol="0">
            <a:spAutoFit/>
          </a:bodyPr>
          <a:lstStyle/>
          <a:p>
            <a:pPr algn="ctr" defTabSz="554492">
              <a:spcBef>
                <a:spcPts val="958"/>
              </a:spcBef>
            </a:pPr>
            <a:r>
              <a:rPr lang="en-US" sz="2000" b="1" kern="0" spc="49" dirty="0">
                <a:solidFill>
                  <a:srgbClr val="444444"/>
                </a:solidFill>
                <a:cs typeface="Arial"/>
              </a:rPr>
              <a:t>Adapter</a:t>
            </a:r>
          </a:p>
        </p:txBody>
      </p:sp>
      <p:sp>
        <p:nvSpPr>
          <p:cNvPr id="8" name="object 8"/>
          <p:cNvSpPr txBox="1"/>
          <p:nvPr/>
        </p:nvSpPr>
        <p:spPr>
          <a:xfrm>
            <a:off x="348695" y="2225051"/>
            <a:ext cx="3175628" cy="430645"/>
          </a:xfrm>
          <a:prstGeom prst="rect">
            <a:avLst/>
          </a:prstGeom>
          <a:solidFill>
            <a:srgbClr val="FFFF00"/>
          </a:solidFill>
        </p:spPr>
        <p:txBody>
          <a:bodyPr vert="horz" wrap="square" lIns="0" tIns="121680" rIns="0" bIns="0" rtlCol="0">
            <a:spAutoFit/>
          </a:bodyPr>
          <a:lstStyle/>
          <a:p>
            <a:pPr marL="68541" algn="ctr" defTabSz="554492">
              <a:spcBef>
                <a:spcPts val="958"/>
              </a:spcBef>
            </a:pPr>
            <a:r>
              <a:rPr lang="en-US" sz="2000" b="1" kern="0" dirty="0">
                <a:solidFill>
                  <a:srgbClr val="444444"/>
                </a:solidFill>
                <a:cs typeface="Arial"/>
              </a:rPr>
              <a:t> Facade</a:t>
            </a:r>
          </a:p>
        </p:txBody>
      </p:sp>
      <p:sp>
        <p:nvSpPr>
          <p:cNvPr id="36" name="Title 35">
            <a:extLst>
              <a:ext uri="{FF2B5EF4-FFF2-40B4-BE49-F238E27FC236}">
                <a16:creationId xmlns:a16="http://schemas.microsoft.com/office/drawing/2014/main" id="{5D2FAB82-52C0-92BD-9A19-71B2A4E2167C}"/>
              </a:ext>
            </a:extLst>
          </p:cNvPr>
          <p:cNvSpPr>
            <a:spLocks noGrp="1"/>
          </p:cNvSpPr>
          <p:nvPr>
            <p:ph type="title"/>
          </p:nvPr>
        </p:nvSpPr>
        <p:spPr>
          <a:xfrm>
            <a:off x="366275" y="178023"/>
            <a:ext cx="6704359" cy="503984"/>
          </a:xfrm>
        </p:spPr>
        <p:txBody>
          <a:bodyPr/>
          <a:lstStyle/>
          <a:p>
            <a:r>
              <a:rPr lang="en-US" sz="3275" dirty="0"/>
              <a:t>Structural Design Patterns</a:t>
            </a:r>
          </a:p>
        </p:txBody>
      </p:sp>
      <p:sp>
        <p:nvSpPr>
          <p:cNvPr id="39" name="object 5">
            <a:extLst>
              <a:ext uri="{FF2B5EF4-FFF2-40B4-BE49-F238E27FC236}">
                <a16:creationId xmlns:a16="http://schemas.microsoft.com/office/drawing/2014/main" id="{98C8FABE-37CF-B804-5111-19DE955816B6}"/>
              </a:ext>
            </a:extLst>
          </p:cNvPr>
          <p:cNvSpPr txBox="1"/>
          <p:nvPr/>
        </p:nvSpPr>
        <p:spPr>
          <a:xfrm>
            <a:off x="371666" y="1701297"/>
            <a:ext cx="3175628" cy="430645"/>
          </a:xfrm>
          <a:prstGeom prst="rect">
            <a:avLst/>
          </a:prstGeom>
          <a:solidFill>
            <a:srgbClr val="FFFF00"/>
          </a:solidFill>
        </p:spPr>
        <p:txBody>
          <a:bodyPr vert="horz" wrap="square" lIns="0" tIns="121680" rIns="0" bIns="0" rtlCol="0">
            <a:spAutoFit/>
          </a:bodyPr>
          <a:lstStyle/>
          <a:p>
            <a:pPr algn="ctr" defTabSz="554492">
              <a:spcBef>
                <a:spcPts val="958"/>
              </a:spcBef>
            </a:pPr>
            <a:r>
              <a:rPr lang="en-US" sz="2000" b="1" kern="0" dirty="0">
                <a:solidFill>
                  <a:srgbClr val="444444"/>
                </a:solidFill>
                <a:cs typeface="Arial"/>
              </a:rPr>
              <a:t>Decorator</a:t>
            </a:r>
          </a:p>
        </p:txBody>
      </p:sp>
      <p:sp>
        <p:nvSpPr>
          <p:cNvPr id="9" name="object 6">
            <a:extLst>
              <a:ext uri="{FF2B5EF4-FFF2-40B4-BE49-F238E27FC236}">
                <a16:creationId xmlns:a16="http://schemas.microsoft.com/office/drawing/2014/main" id="{F9F7E3B2-5303-78FB-96CA-EE8CFEDA4B7A}"/>
              </a:ext>
            </a:extLst>
          </p:cNvPr>
          <p:cNvSpPr txBox="1"/>
          <p:nvPr/>
        </p:nvSpPr>
        <p:spPr>
          <a:xfrm>
            <a:off x="348695" y="3720046"/>
            <a:ext cx="3175628" cy="430645"/>
          </a:xfrm>
          <a:prstGeom prst="rect">
            <a:avLst/>
          </a:prstGeom>
          <a:solidFill>
            <a:srgbClr val="D6D6D6"/>
          </a:solidFill>
        </p:spPr>
        <p:txBody>
          <a:bodyPr vert="horz" wrap="square" lIns="0" tIns="121680" rIns="0" bIns="0" rtlCol="0">
            <a:spAutoFit/>
          </a:bodyPr>
          <a:lstStyle/>
          <a:p>
            <a:pPr marL="200618" algn="ctr" defTabSz="554492">
              <a:spcBef>
                <a:spcPts val="958"/>
              </a:spcBef>
            </a:pPr>
            <a:r>
              <a:rPr lang="en-US" sz="2000" b="1" kern="0" dirty="0">
                <a:solidFill>
                  <a:srgbClr val="444444"/>
                </a:solidFill>
                <a:cs typeface="Arial"/>
              </a:rPr>
              <a:t>Composite</a:t>
            </a:r>
          </a:p>
        </p:txBody>
      </p:sp>
      <p:sp>
        <p:nvSpPr>
          <p:cNvPr id="11" name="object 6">
            <a:extLst>
              <a:ext uri="{FF2B5EF4-FFF2-40B4-BE49-F238E27FC236}">
                <a16:creationId xmlns:a16="http://schemas.microsoft.com/office/drawing/2014/main" id="{32F6E231-67AE-0B35-A57E-9B7E26739AD8}"/>
              </a:ext>
            </a:extLst>
          </p:cNvPr>
          <p:cNvSpPr txBox="1"/>
          <p:nvPr/>
        </p:nvSpPr>
        <p:spPr>
          <a:xfrm>
            <a:off x="341787" y="4229457"/>
            <a:ext cx="3175628" cy="430645"/>
          </a:xfrm>
          <a:prstGeom prst="rect">
            <a:avLst/>
          </a:prstGeom>
          <a:solidFill>
            <a:srgbClr val="D6D6D6"/>
          </a:solidFill>
        </p:spPr>
        <p:txBody>
          <a:bodyPr vert="horz" wrap="square" lIns="0" tIns="121680" rIns="0" bIns="0" rtlCol="0">
            <a:spAutoFit/>
          </a:bodyPr>
          <a:lstStyle/>
          <a:p>
            <a:pPr marL="200618" algn="ctr" defTabSz="554492">
              <a:spcBef>
                <a:spcPts val="958"/>
              </a:spcBef>
            </a:pPr>
            <a:r>
              <a:rPr lang="en-US" sz="2000" b="1" kern="0" dirty="0">
                <a:solidFill>
                  <a:srgbClr val="444444"/>
                </a:solidFill>
                <a:cs typeface="Arial"/>
              </a:rPr>
              <a:t>Bridge</a:t>
            </a:r>
          </a:p>
        </p:txBody>
      </p:sp>
      <p:sp>
        <p:nvSpPr>
          <p:cNvPr id="15" name="object 11">
            <a:extLst>
              <a:ext uri="{FF2B5EF4-FFF2-40B4-BE49-F238E27FC236}">
                <a16:creationId xmlns:a16="http://schemas.microsoft.com/office/drawing/2014/main" id="{5DA7113A-B3CE-26CD-ABDB-3409653234AC}"/>
              </a:ext>
            </a:extLst>
          </p:cNvPr>
          <p:cNvSpPr txBox="1"/>
          <p:nvPr/>
        </p:nvSpPr>
        <p:spPr>
          <a:xfrm>
            <a:off x="4143611" y="1143993"/>
            <a:ext cx="5854045" cy="1507863"/>
          </a:xfrm>
          <a:prstGeom prst="rect">
            <a:avLst/>
          </a:prstGeom>
          <a:solidFill>
            <a:srgbClr val="D6D6D6"/>
          </a:solidFill>
        </p:spPr>
        <p:txBody>
          <a:bodyPr vert="horz" wrap="square" lIns="0" tIns="121680" rIns="0" bIns="0" rtlCol="0">
            <a:spAutoFit/>
          </a:bodyPr>
          <a:lstStyle/>
          <a:p>
            <a:pPr defTabSz="554492">
              <a:spcBef>
                <a:spcPts val="958"/>
              </a:spcBef>
            </a:pPr>
            <a:r>
              <a:rPr lang="en-US" kern="0" dirty="0">
                <a:solidFill>
                  <a:srgbClr val="444444"/>
                </a:solidFill>
                <a:cs typeface="Arial"/>
              </a:rPr>
              <a:t>The Adapter pattern translates one interface (an object‘s properties and methods) to another. Adapters allows programming components to work together that otherwise wouldn’t because of mismatched interfaces. The Adapter pattern is also referred to as the Wrapper Pattern.</a:t>
            </a:r>
            <a:endParaRPr kern="0" dirty="0">
              <a:solidFill>
                <a:sysClr val="windowText" lastClr="000000"/>
              </a:solidFill>
              <a:cs typeface="Arial"/>
            </a:endParaRPr>
          </a:p>
        </p:txBody>
      </p:sp>
      <p:pic>
        <p:nvPicPr>
          <p:cNvPr id="3074" name="Picture 2" descr="Diagram JavaScript Adapter Design Pattern">
            <a:extLst>
              <a:ext uri="{FF2B5EF4-FFF2-40B4-BE49-F238E27FC236}">
                <a16:creationId xmlns:a16="http://schemas.microsoft.com/office/drawing/2014/main" id="{4BED6CDD-327D-4085-B177-F46C5CDCD0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2100" y="2976562"/>
            <a:ext cx="6468629" cy="2266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3762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4716" y="0"/>
            <a:ext cx="12191144" cy="6854149"/>
            <a:chOff x="0" y="0"/>
            <a:chExt cx="20104100" cy="11303000"/>
          </a:xfrm>
        </p:grpSpPr>
        <p:sp>
          <p:nvSpPr>
            <p:cNvPr id="3" name="object 3"/>
            <p:cNvSpPr/>
            <p:nvPr/>
          </p:nvSpPr>
          <p:spPr>
            <a:xfrm>
              <a:off x="0" y="1361215"/>
              <a:ext cx="6362700" cy="9941560"/>
            </a:xfrm>
            <a:custGeom>
              <a:avLst/>
              <a:gdLst/>
              <a:ahLst/>
              <a:cxnLst/>
              <a:rect l="l" t="t" r="r" b="b"/>
              <a:pathLst>
                <a:path w="6362700" h="9941560">
                  <a:moveTo>
                    <a:pt x="6362216" y="0"/>
                  </a:moveTo>
                  <a:lnTo>
                    <a:pt x="0" y="0"/>
                  </a:lnTo>
                  <a:lnTo>
                    <a:pt x="0" y="9941240"/>
                  </a:lnTo>
                  <a:lnTo>
                    <a:pt x="6362216" y="9941240"/>
                  </a:lnTo>
                  <a:lnTo>
                    <a:pt x="6362216" y="0"/>
                  </a:lnTo>
                  <a:close/>
                </a:path>
              </a:pathLst>
            </a:custGeom>
            <a:solidFill>
              <a:srgbClr val="E7E7E7"/>
            </a:solidFill>
          </p:spPr>
          <p:txBody>
            <a:bodyPr wrap="square" lIns="0" tIns="0" rIns="0" bIns="0" rtlCol="0"/>
            <a:lstStyle/>
            <a:p>
              <a:pPr defTabSz="554492"/>
              <a:endParaRPr sz="2000" kern="0" dirty="0">
                <a:solidFill>
                  <a:sysClr val="windowText" lastClr="000000"/>
                </a:solidFill>
              </a:endParaRPr>
            </a:p>
          </p:txBody>
        </p:sp>
        <p:pic>
          <p:nvPicPr>
            <p:cNvPr id="4" name="object 4"/>
            <p:cNvPicPr/>
            <p:nvPr/>
          </p:nvPicPr>
          <p:blipFill>
            <a:blip r:embed="rId2" cstate="print"/>
            <a:stretch>
              <a:fillRect/>
            </a:stretch>
          </p:blipFill>
          <p:spPr>
            <a:xfrm>
              <a:off x="0" y="0"/>
              <a:ext cx="20104099" cy="1361215"/>
            </a:xfrm>
            <a:prstGeom prst="rect">
              <a:avLst/>
            </a:prstGeom>
          </p:spPr>
        </p:pic>
      </p:grpSp>
      <p:sp>
        <p:nvSpPr>
          <p:cNvPr id="5" name="object 5"/>
          <p:cNvSpPr txBox="1"/>
          <p:nvPr/>
        </p:nvSpPr>
        <p:spPr>
          <a:xfrm>
            <a:off x="371666" y="1200506"/>
            <a:ext cx="3175628" cy="430645"/>
          </a:xfrm>
          <a:prstGeom prst="rect">
            <a:avLst/>
          </a:prstGeom>
          <a:solidFill>
            <a:srgbClr val="FFFF00"/>
          </a:solidFill>
        </p:spPr>
        <p:txBody>
          <a:bodyPr vert="horz" wrap="square" lIns="0" tIns="121680" rIns="0" bIns="0" rtlCol="0">
            <a:spAutoFit/>
          </a:bodyPr>
          <a:lstStyle/>
          <a:p>
            <a:pPr algn="ctr" defTabSz="554492">
              <a:spcBef>
                <a:spcPts val="958"/>
              </a:spcBef>
            </a:pPr>
            <a:r>
              <a:rPr lang="en-US" sz="2000" b="1" kern="0" dirty="0">
                <a:solidFill>
                  <a:srgbClr val="444444"/>
                </a:solidFill>
                <a:cs typeface="Arial"/>
              </a:rPr>
              <a:t>Proxy</a:t>
            </a:r>
          </a:p>
        </p:txBody>
      </p:sp>
      <p:sp>
        <p:nvSpPr>
          <p:cNvPr id="6" name="object 6"/>
          <p:cNvSpPr txBox="1"/>
          <p:nvPr/>
        </p:nvSpPr>
        <p:spPr>
          <a:xfrm>
            <a:off x="366239" y="3216125"/>
            <a:ext cx="3175628" cy="430645"/>
          </a:xfrm>
          <a:prstGeom prst="rect">
            <a:avLst/>
          </a:prstGeom>
          <a:solidFill>
            <a:srgbClr val="FFFF00"/>
          </a:solidFill>
        </p:spPr>
        <p:txBody>
          <a:bodyPr vert="horz" wrap="square" lIns="0" tIns="121680" rIns="0" bIns="0" rtlCol="0">
            <a:spAutoFit/>
          </a:bodyPr>
          <a:lstStyle/>
          <a:p>
            <a:pPr marL="200618" algn="ctr" defTabSz="554492">
              <a:spcBef>
                <a:spcPts val="958"/>
              </a:spcBef>
            </a:pPr>
            <a:r>
              <a:rPr lang="en-US" sz="2000" b="1" kern="0" dirty="0">
                <a:solidFill>
                  <a:srgbClr val="444444"/>
                </a:solidFill>
                <a:cs typeface="Arial"/>
              </a:rPr>
              <a:t>Flyweight</a:t>
            </a:r>
          </a:p>
        </p:txBody>
      </p:sp>
      <p:sp>
        <p:nvSpPr>
          <p:cNvPr id="7" name="object 7"/>
          <p:cNvSpPr txBox="1"/>
          <p:nvPr/>
        </p:nvSpPr>
        <p:spPr>
          <a:xfrm>
            <a:off x="351271" y="2731051"/>
            <a:ext cx="3175628" cy="430645"/>
          </a:xfrm>
          <a:prstGeom prst="rect">
            <a:avLst/>
          </a:prstGeom>
          <a:solidFill>
            <a:srgbClr val="FFFF00"/>
          </a:solidFill>
        </p:spPr>
        <p:txBody>
          <a:bodyPr vert="horz" wrap="square" lIns="0" tIns="121680" rIns="0" bIns="0" rtlCol="0">
            <a:spAutoFit/>
          </a:bodyPr>
          <a:lstStyle/>
          <a:p>
            <a:pPr algn="ctr" defTabSz="554492">
              <a:spcBef>
                <a:spcPts val="958"/>
              </a:spcBef>
            </a:pPr>
            <a:r>
              <a:rPr lang="en-US" sz="2000" b="1" kern="0" spc="49" dirty="0">
                <a:solidFill>
                  <a:srgbClr val="444444"/>
                </a:solidFill>
                <a:cs typeface="Arial"/>
              </a:rPr>
              <a:t>Adapter</a:t>
            </a:r>
          </a:p>
        </p:txBody>
      </p:sp>
      <p:sp>
        <p:nvSpPr>
          <p:cNvPr id="8" name="object 8"/>
          <p:cNvSpPr txBox="1"/>
          <p:nvPr/>
        </p:nvSpPr>
        <p:spPr>
          <a:xfrm>
            <a:off x="348695" y="2225051"/>
            <a:ext cx="3175628" cy="430645"/>
          </a:xfrm>
          <a:prstGeom prst="rect">
            <a:avLst/>
          </a:prstGeom>
          <a:solidFill>
            <a:srgbClr val="FFFF00"/>
          </a:solidFill>
        </p:spPr>
        <p:txBody>
          <a:bodyPr vert="horz" wrap="square" lIns="0" tIns="121680" rIns="0" bIns="0" rtlCol="0">
            <a:spAutoFit/>
          </a:bodyPr>
          <a:lstStyle/>
          <a:p>
            <a:pPr marL="68541" algn="ctr" defTabSz="554492">
              <a:spcBef>
                <a:spcPts val="958"/>
              </a:spcBef>
            </a:pPr>
            <a:r>
              <a:rPr lang="en-US" sz="2000" b="1" kern="0" dirty="0">
                <a:solidFill>
                  <a:srgbClr val="444444"/>
                </a:solidFill>
                <a:cs typeface="Arial"/>
              </a:rPr>
              <a:t> Facade</a:t>
            </a:r>
          </a:p>
        </p:txBody>
      </p:sp>
      <p:sp>
        <p:nvSpPr>
          <p:cNvPr id="36" name="Title 35">
            <a:extLst>
              <a:ext uri="{FF2B5EF4-FFF2-40B4-BE49-F238E27FC236}">
                <a16:creationId xmlns:a16="http://schemas.microsoft.com/office/drawing/2014/main" id="{5D2FAB82-52C0-92BD-9A19-71B2A4E2167C}"/>
              </a:ext>
            </a:extLst>
          </p:cNvPr>
          <p:cNvSpPr>
            <a:spLocks noGrp="1"/>
          </p:cNvSpPr>
          <p:nvPr>
            <p:ph type="title"/>
          </p:nvPr>
        </p:nvSpPr>
        <p:spPr>
          <a:xfrm>
            <a:off x="366275" y="178023"/>
            <a:ext cx="6704359" cy="503984"/>
          </a:xfrm>
        </p:spPr>
        <p:txBody>
          <a:bodyPr/>
          <a:lstStyle/>
          <a:p>
            <a:r>
              <a:rPr lang="en-US" sz="3275" dirty="0"/>
              <a:t>Structural Design Patterns</a:t>
            </a:r>
          </a:p>
        </p:txBody>
      </p:sp>
      <p:sp>
        <p:nvSpPr>
          <p:cNvPr id="39" name="object 5">
            <a:extLst>
              <a:ext uri="{FF2B5EF4-FFF2-40B4-BE49-F238E27FC236}">
                <a16:creationId xmlns:a16="http://schemas.microsoft.com/office/drawing/2014/main" id="{98C8FABE-37CF-B804-5111-19DE955816B6}"/>
              </a:ext>
            </a:extLst>
          </p:cNvPr>
          <p:cNvSpPr txBox="1"/>
          <p:nvPr/>
        </p:nvSpPr>
        <p:spPr>
          <a:xfrm>
            <a:off x="371666" y="1701297"/>
            <a:ext cx="3175628" cy="430645"/>
          </a:xfrm>
          <a:prstGeom prst="rect">
            <a:avLst/>
          </a:prstGeom>
          <a:solidFill>
            <a:srgbClr val="FFFF00"/>
          </a:solidFill>
        </p:spPr>
        <p:txBody>
          <a:bodyPr vert="horz" wrap="square" lIns="0" tIns="121680" rIns="0" bIns="0" rtlCol="0">
            <a:spAutoFit/>
          </a:bodyPr>
          <a:lstStyle/>
          <a:p>
            <a:pPr algn="ctr" defTabSz="554492">
              <a:spcBef>
                <a:spcPts val="958"/>
              </a:spcBef>
            </a:pPr>
            <a:r>
              <a:rPr lang="en-US" sz="2000" b="1" kern="0" dirty="0">
                <a:solidFill>
                  <a:srgbClr val="444444"/>
                </a:solidFill>
                <a:cs typeface="Arial"/>
              </a:rPr>
              <a:t>Decorator</a:t>
            </a:r>
          </a:p>
        </p:txBody>
      </p:sp>
      <p:sp>
        <p:nvSpPr>
          <p:cNvPr id="9" name="object 6">
            <a:extLst>
              <a:ext uri="{FF2B5EF4-FFF2-40B4-BE49-F238E27FC236}">
                <a16:creationId xmlns:a16="http://schemas.microsoft.com/office/drawing/2014/main" id="{F9F7E3B2-5303-78FB-96CA-EE8CFEDA4B7A}"/>
              </a:ext>
            </a:extLst>
          </p:cNvPr>
          <p:cNvSpPr txBox="1"/>
          <p:nvPr/>
        </p:nvSpPr>
        <p:spPr>
          <a:xfrm>
            <a:off x="348695" y="3720046"/>
            <a:ext cx="3175628" cy="430645"/>
          </a:xfrm>
          <a:prstGeom prst="rect">
            <a:avLst/>
          </a:prstGeom>
          <a:solidFill>
            <a:srgbClr val="D6D6D6"/>
          </a:solidFill>
        </p:spPr>
        <p:txBody>
          <a:bodyPr vert="horz" wrap="square" lIns="0" tIns="121680" rIns="0" bIns="0" rtlCol="0">
            <a:spAutoFit/>
          </a:bodyPr>
          <a:lstStyle/>
          <a:p>
            <a:pPr marL="200618" algn="ctr" defTabSz="554492">
              <a:spcBef>
                <a:spcPts val="958"/>
              </a:spcBef>
            </a:pPr>
            <a:r>
              <a:rPr lang="en-US" sz="2000" b="1" kern="0" dirty="0">
                <a:solidFill>
                  <a:srgbClr val="444444"/>
                </a:solidFill>
                <a:cs typeface="Arial"/>
              </a:rPr>
              <a:t>Composite</a:t>
            </a:r>
          </a:p>
        </p:txBody>
      </p:sp>
      <p:sp>
        <p:nvSpPr>
          <p:cNvPr id="11" name="object 6">
            <a:extLst>
              <a:ext uri="{FF2B5EF4-FFF2-40B4-BE49-F238E27FC236}">
                <a16:creationId xmlns:a16="http://schemas.microsoft.com/office/drawing/2014/main" id="{32F6E231-67AE-0B35-A57E-9B7E26739AD8}"/>
              </a:ext>
            </a:extLst>
          </p:cNvPr>
          <p:cNvSpPr txBox="1"/>
          <p:nvPr/>
        </p:nvSpPr>
        <p:spPr>
          <a:xfrm>
            <a:off x="341787" y="4229457"/>
            <a:ext cx="3175628" cy="430645"/>
          </a:xfrm>
          <a:prstGeom prst="rect">
            <a:avLst/>
          </a:prstGeom>
          <a:solidFill>
            <a:srgbClr val="D6D6D6"/>
          </a:solidFill>
        </p:spPr>
        <p:txBody>
          <a:bodyPr vert="horz" wrap="square" lIns="0" tIns="121680" rIns="0" bIns="0" rtlCol="0">
            <a:spAutoFit/>
          </a:bodyPr>
          <a:lstStyle/>
          <a:p>
            <a:pPr marL="200618" algn="ctr" defTabSz="554492">
              <a:spcBef>
                <a:spcPts val="958"/>
              </a:spcBef>
            </a:pPr>
            <a:r>
              <a:rPr lang="en-US" sz="2000" b="1" kern="0" dirty="0">
                <a:solidFill>
                  <a:srgbClr val="444444"/>
                </a:solidFill>
                <a:cs typeface="Arial"/>
              </a:rPr>
              <a:t>Bridge</a:t>
            </a:r>
          </a:p>
        </p:txBody>
      </p:sp>
      <p:sp>
        <p:nvSpPr>
          <p:cNvPr id="15" name="object 11">
            <a:extLst>
              <a:ext uri="{FF2B5EF4-FFF2-40B4-BE49-F238E27FC236}">
                <a16:creationId xmlns:a16="http://schemas.microsoft.com/office/drawing/2014/main" id="{5DA7113A-B3CE-26CD-ABDB-3409653234AC}"/>
              </a:ext>
            </a:extLst>
          </p:cNvPr>
          <p:cNvSpPr txBox="1"/>
          <p:nvPr/>
        </p:nvSpPr>
        <p:spPr>
          <a:xfrm>
            <a:off x="4143611" y="1143993"/>
            <a:ext cx="5854045" cy="1507863"/>
          </a:xfrm>
          <a:prstGeom prst="rect">
            <a:avLst/>
          </a:prstGeom>
          <a:solidFill>
            <a:srgbClr val="D6D6D6"/>
          </a:solidFill>
        </p:spPr>
        <p:txBody>
          <a:bodyPr vert="horz" wrap="square" lIns="0" tIns="121680" rIns="0" bIns="0" rtlCol="0">
            <a:spAutoFit/>
          </a:bodyPr>
          <a:lstStyle/>
          <a:p>
            <a:pPr defTabSz="554492">
              <a:spcBef>
                <a:spcPts val="958"/>
              </a:spcBef>
            </a:pPr>
            <a:r>
              <a:rPr lang="en-US" kern="0" dirty="0">
                <a:solidFill>
                  <a:srgbClr val="444444"/>
                </a:solidFill>
                <a:cs typeface="Arial"/>
              </a:rPr>
              <a:t>The Flyweight pattern conserves memory by sharing large numbers of fine-grained objects efficiently. Shared flyweight objects are immutable, that is, they cannot be changed as they represent the characteristics that are shared with other objects.</a:t>
            </a:r>
            <a:endParaRPr kern="0" dirty="0">
              <a:solidFill>
                <a:sysClr val="windowText" lastClr="000000"/>
              </a:solidFill>
              <a:cs typeface="Arial"/>
            </a:endParaRPr>
          </a:p>
        </p:txBody>
      </p:sp>
      <p:pic>
        <p:nvPicPr>
          <p:cNvPr id="4098" name="Picture 2" descr="Diagram JavaScript Flyweight Design Pattern">
            <a:extLst>
              <a:ext uri="{FF2B5EF4-FFF2-40B4-BE49-F238E27FC236}">
                <a16:creationId xmlns:a16="http://schemas.microsoft.com/office/drawing/2014/main" id="{935859E2-FC5D-424B-B814-062A5D9FBD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1" y="2839815"/>
            <a:ext cx="5305426" cy="2117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45732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28" y="0"/>
            <a:ext cx="12191144" cy="6854149"/>
            <a:chOff x="0" y="0"/>
            <a:chExt cx="20104100" cy="11303000"/>
          </a:xfrm>
        </p:grpSpPr>
        <p:sp>
          <p:nvSpPr>
            <p:cNvPr id="3" name="object 3"/>
            <p:cNvSpPr/>
            <p:nvPr/>
          </p:nvSpPr>
          <p:spPr>
            <a:xfrm>
              <a:off x="0" y="1361215"/>
              <a:ext cx="6362700" cy="9941560"/>
            </a:xfrm>
            <a:custGeom>
              <a:avLst/>
              <a:gdLst/>
              <a:ahLst/>
              <a:cxnLst/>
              <a:rect l="l" t="t" r="r" b="b"/>
              <a:pathLst>
                <a:path w="6362700" h="9941560">
                  <a:moveTo>
                    <a:pt x="6362216" y="0"/>
                  </a:moveTo>
                  <a:lnTo>
                    <a:pt x="0" y="0"/>
                  </a:lnTo>
                  <a:lnTo>
                    <a:pt x="0" y="9941240"/>
                  </a:lnTo>
                  <a:lnTo>
                    <a:pt x="6362216" y="9941240"/>
                  </a:lnTo>
                  <a:lnTo>
                    <a:pt x="6362216" y="0"/>
                  </a:lnTo>
                  <a:close/>
                </a:path>
              </a:pathLst>
            </a:custGeom>
            <a:solidFill>
              <a:srgbClr val="E7E7E7"/>
            </a:solidFill>
          </p:spPr>
          <p:txBody>
            <a:bodyPr wrap="square" lIns="0" tIns="0" rIns="0" bIns="0" rtlCol="0"/>
            <a:lstStyle/>
            <a:p>
              <a:pPr defTabSz="554492"/>
              <a:endParaRPr sz="2000" kern="0" dirty="0">
                <a:solidFill>
                  <a:sysClr val="windowText" lastClr="000000"/>
                </a:solidFill>
              </a:endParaRPr>
            </a:p>
          </p:txBody>
        </p:sp>
        <p:pic>
          <p:nvPicPr>
            <p:cNvPr id="4" name="object 4"/>
            <p:cNvPicPr/>
            <p:nvPr/>
          </p:nvPicPr>
          <p:blipFill>
            <a:blip r:embed="rId2" cstate="print"/>
            <a:stretch>
              <a:fillRect/>
            </a:stretch>
          </p:blipFill>
          <p:spPr>
            <a:xfrm>
              <a:off x="0" y="0"/>
              <a:ext cx="20104099" cy="1361215"/>
            </a:xfrm>
            <a:prstGeom prst="rect">
              <a:avLst/>
            </a:prstGeom>
          </p:spPr>
        </p:pic>
      </p:grpSp>
      <p:sp>
        <p:nvSpPr>
          <p:cNvPr id="5" name="object 5"/>
          <p:cNvSpPr txBox="1"/>
          <p:nvPr/>
        </p:nvSpPr>
        <p:spPr>
          <a:xfrm>
            <a:off x="371666" y="1200506"/>
            <a:ext cx="3175628" cy="430645"/>
          </a:xfrm>
          <a:prstGeom prst="rect">
            <a:avLst/>
          </a:prstGeom>
          <a:solidFill>
            <a:srgbClr val="FFFF00"/>
          </a:solidFill>
        </p:spPr>
        <p:txBody>
          <a:bodyPr vert="horz" wrap="square" lIns="0" tIns="121680" rIns="0" bIns="0" rtlCol="0">
            <a:spAutoFit/>
          </a:bodyPr>
          <a:lstStyle/>
          <a:p>
            <a:pPr algn="ctr" defTabSz="554492">
              <a:spcBef>
                <a:spcPts val="958"/>
              </a:spcBef>
            </a:pPr>
            <a:r>
              <a:rPr lang="en-US" sz="2000" b="1" kern="0" dirty="0">
                <a:solidFill>
                  <a:srgbClr val="444444"/>
                </a:solidFill>
                <a:cs typeface="Arial"/>
              </a:rPr>
              <a:t>Proxy</a:t>
            </a:r>
          </a:p>
        </p:txBody>
      </p:sp>
      <p:sp>
        <p:nvSpPr>
          <p:cNvPr id="6" name="object 6"/>
          <p:cNvSpPr txBox="1"/>
          <p:nvPr/>
        </p:nvSpPr>
        <p:spPr>
          <a:xfrm>
            <a:off x="366239" y="3216125"/>
            <a:ext cx="3175628" cy="430645"/>
          </a:xfrm>
          <a:prstGeom prst="rect">
            <a:avLst/>
          </a:prstGeom>
          <a:solidFill>
            <a:srgbClr val="FFFF00"/>
          </a:solidFill>
        </p:spPr>
        <p:txBody>
          <a:bodyPr vert="horz" wrap="square" lIns="0" tIns="121680" rIns="0" bIns="0" rtlCol="0">
            <a:spAutoFit/>
          </a:bodyPr>
          <a:lstStyle/>
          <a:p>
            <a:pPr marL="200618" algn="ctr" defTabSz="554492">
              <a:spcBef>
                <a:spcPts val="958"/>
              </a:spcBef>
            </a:pPr>
            <a:r>
              <a:rPr lang="en-US" sz="2000" b="1" kern="0" dirty="0">
                <a:solidFill>
                  <a:srgbClr val="444444"/>
                </a:solidFill>
                <a:cs typeface="Arial"/>
              </a:rPr>
              <a:t>Flyweight</a:t>
            </a:r>
          </a:p>
        </p:txBody>
      </p:sp>
      <p:sp>
        <p:nvSpPr>
          <p:cNvPr id="7" name="object 7"/>
          <p:cNvSpPr txBox="1"/>
          <p:nvPr/>
        </p:nvSpPr>
        <p:spPr>
          <a:xfrm>
            <a:off x="351271" y="2731051"/>
            <a:ext cx="3175628" cy="430645"/>
          </a:xfrm>
          <a:prstGeom prst="rect">
            <a:avLst/>
          </a:prstGeom>
          <a:solidFill>
            <a:srgbClr val="FFFF00"/>
          </a:solidFill>
        </p:spPr>
        <p:txBody>
          <a:bodyPr vert="horz" wrap="square" lIns="0" tIns="121680" rIns="0" bIns="0" rtlCol="0">
            <a:spAutoFit/>
          </a:bodyPr>
          <a:lstStyle/>
          <a:p>
            <a:pPr algn="ctr" defTabSz="554492">
              <a:spcBef>
                <a:spcPts val="958"/>
              </a:spcBef>
            </a:pPr>
            <a:r>
              <a:rPr lang="en-US" sz="2000" b="1" kern="0" spc="49" dirty="0">
                <a:solidFill>
                  <a:srgbClr val="444444"/>
                </a:solidFill>
                <a:cs typeface="Arial"/>
              </a:rPr>
              <a:t>Adapter</a:t>
            </a:r>
          </a:p>
        </p:txBody>
      </p:sp>
      <p:sp>
        <p:nvSpPr>
          <p:cNvPr id="8" name="object 8"/>
          <p:cNvSpPr txBox="1"/>
          <p:nvPr/>
        </p:nvSpPr>
        <p:spPr>
          <a:xfrm>
            <a:off x="348695" y="2225051"/>
            <a:ext cx="3175628" cy="430645"/>
          </a:xfrm>
          <a:prstGeom prst="rect">
            <a:avLst/>
          </a:prstGeom>
          <a:solidFill>
            <a:srgbClr val="FFFF00"/>
          </a:solidFill>
        </p:spPr>
        <p:txBody>
          <a:bodyPr vert="horz" wrap="square" lIns="0" tIns="121680" rIns="0" bIns="0" rtlCol="0">
            <a:spAutoFit/>
          </a:bodyPr>
          <a:lstStyle/>
          <a:p>
            <a:pPr marL="68541" algn="ctr" defTabSz="554492">
              <a:spcBef>
                <a:spcPts val="958"/>
              </a:spcBef>
            </a:pPr>
            <a:r>
              <a:rPr lang="en-US" sz="2000" b="1" kern="0" dirty="0">
                <a:solidFill>
                  <a:srgbClr val="444444"/>
                </a:solidFill>
                <a:cs typeface="Arial"/>
              </a:rPr>
              <a:t> Facade</a:t>
            </a:r>
          </a:p>
        </p:txBody>
      </p:sp>
      <p:sp>
        <p:nvSpPr>
          <p:cNvPr id="36" name="Title 35">
            <a:extLst>
              <a:ext uri="{FF2B5EF4-FFF2-40B4-BE49-F238E27FC236}">
                <a16:creationId xmlns:a16="http://schemas.microsoft.com/office/drawing/2014/main" id="{5D2FAB82-52C0-92BD-9A19-71B2A4E2167C}"/>
              </a:ext>
            </a:extLst>
          </p:cNvPr>
          <p:cNvSpPr>
            <a:spLocks noGrp="1"/>
          </p:cNvSpPr>
          <p:nvPr>
            <p:ph type="title"/>
          </p:nvPr>
        </p:nvSpPr>
        <p:spPr>
          <a:xfrm>
            <a:off x="366275" y="178023"/>
            <a:ext cx="6704359" cy="503984"/>
          </a:xfrm>
        </p:spPr>
        <p:txBody>
          <a:bodyPr/>
          <a:lstStyle/>
          <a:p>
            <a:r>
              <a:rPr lang="en-US" sz="3275" dirty="0"/>
              <a:t>Structural Design Patterns</a:t>
            </a:r>
          </a:p>
        </p:txBody>
      </p:sp>
      <p:sp>
        <p:nvSpPr>
          <p:cNvPr id="39" name="object 5">
            <a:extLst>
              <a:ext uri="{FF2B5EF4-FFF2-40B4-BE49-F238E27FC236}">
                <a16:creationId xmlns:a16="http://schemas.microsoft.com/office/drawing/2014/main" id="{98C8FABE-37CF-B804-5111-19DE955816B6}"/>
              </a:ext>
            </a:extLst>
          </p:cNvPr>
          <p:cNvSpPr txBox="1"/>
          <p:nvPr/>
        </p:nvSpPr>
        <p:spPr>
          <a:xfrm>
            <a:off x="371666" y="1701297"/>
            <a:ext cx="3175628" cy="430645"/>
          </a:xfrm>
          <a:prstGeom prst="rect">
            <a:avLst/>
          </a:prstGeom>
          <a:solidFill>
            <a:srgbClr val="FFFF00"/>
          </a:solidFill>
        </p:spPr>
        <p:txBody>
          <a:bodyPr vert="horz" wrap="square" lIns="0" tIns="121680" rIns="0" bIns="0" rtlCol="0">
            <a:spAutoFit/>
          </a:bodyPr>
          <a:lstStyle/>
          <a:p>
            <a:pPr algn="ctr" defTabSz="554492">
              <a:spcBef>
                <a:spcPts val="958"/>
              </a:spcBef>
            </a:pPr>
            <a:r>
              <a:rPr lang="en-US" sz="2000" b="1" kern="0" dirty="0">
                <a:solidFill>
                  <a:srgbClr val="444444"/>
                </a:solidFill>
                <a:cs typeface="Arial"/>
              </a:rPr>
              <a:t>Decorator</a:t>
            </a:r>
          </a:p>
        </p:txBody>
      </p:sp>
      <p:sp>
        <p:nvSpPr>
          <p:cNvPr id="9" name="object 6">
            <a:extLst>
              <a:ext uri="{FF2B5EF4-FFF2-40B4-BE49-F238E27FC236}">
                <a16:creationId xmlns:a16="http://schemas.microsoft.com/office/drawing/2014/main" id="{F9F7E3B2-5303-78FB-96CA-EE8CFEDA4B7A}"/>
              </a:ext>
            </a:extLst>
          </p:cNvPr>
          <p:cNvSpPr txBox="1"/>
          <p:nvPr/>
        </p:nvSpPr>
        <p:spPr>
          <a:xfrm>
            <a:off x="348695" y="3720046"/>
            <a:ext cx="3175628" cy="430645"/>
          </a:xfrm>
          <a:prstGeom prst="rect">
            <a:avLst/>
          </a:prstGeom>
          <a:solidFill>
            <a:srgbClr val="FFFF00"/>
          </a:solidFill>
        </p:spPr>
        <p:txBody>
          <a:bodyPr vert="horz" wrap="square" lIns="0" tIns="121680" rIns="0" bIns="0" rtlCol="0">
            <a:spAutoFit/>
          </a:bodyPr>
          <a:lstStyle/>
          <a:p>
            <a:pPr marL="200618" algn="ctr" defTabSz="554492">
              <a:spcBef>
                <a:spcPts val="958"/>
              </a:spcBef>
            </a:pPr>
            <a:r>
              <a:rPr lang="en-US" sz="2000" b="1" kern="0" dirty="0">
                <a:solidFill>
                  <a:srgbClr val="444444"/>
                </a:solidFill>
                <a:cs typeface="Arial"/>
              </a:rPr>
              <a:t>Composite</a:t>
            </a:r>
          </a:p>
        </p:txBody>
      </p:sp>
      <p:sp>
        <p:nvSpPr>
          <p:cNvPr id="11" name="object 6">
            <a:extLst>
              <a:ext uri="{FF2B5EF4-FFF2-40B4-BE49-F238E27FC236}">
                <a16:creationId xmlns:a16="http://schemas.microsoft.com/office/drawing/2014/main" id="{32F6E231-67AE-0B35-A57E-9B7E26739AD8}"/>
              </a:ext>
            </a:extLst>
          </p:cNvPr>
          <p:cNvSpPr txBox="1"/>
          <p:nvPr/>
        </p:nvSpPr>
        <p:spPr>
          <a:xfrm>
            <a:off x="341787" y="4229457"/>
            <a:ext cx="3175628" cy="430645"/>
          </a:xfrm>
          <a:prstGeom prst="rect">
            <a:avLst/>
          </a:prstGeom>
          <a:solidFill>
            <a:srgbClr val="D6D6D6"/>
          </a:solidFill>
        </p:spPr>
        <p:txBody>
          <a:bodyPr vert="horz" wrap="square" lIns="0" tIns="121680" rIns="0" bIns="0" rtlCol="0">
            <a:spAutoFit/>
          </a:bodyPr>
          <a:lstStyle/>
          <a:p>
            <a:pPr marL="200618" algn="ctr" defTabSz="554492">
              <a:spcBef>
                <a:spcPts val="958"/>
              </a:spcBef>
            </a:pPr>
            <a:r>
              <a:rPr lang="en-US" sz="2000" b="1" kern="0" dirty="0">
                <a:solidFill>
                  <a:srgbClr val="444444"/>
                </a:solidFill>
                <a:cs typeface="Arial"/>
              </a:rPr>
              <a:t>Bridge</a:t>
            </a:r>
          </a:p>
        </p:txBody>
      </p:sp>
      <p:sp>
        <p:nvSpPr>
          <p:cNvPr id="15" name="object 11">
            <a:extLst>
              <a:ext uri="{FF2B5EF4-FFF2-40B4-BE49-F238E27FC236}">
                <a16:creationId xmlns:a16="http://schemas.microsoft.com/office/drawing/2014/main" id="{5DA7113A-B3CE-26CD-ABDB-3409653234AC}"/>
              </a:ext>
            </a:extLst>
          </p:cNvPr>
          <p:cNvSpPr txBox="1"/>
          <p:nvPr/>
        </p:nvSpPr>
        <p:spPr>
          <a:xfrm>
            <a:off x="4143611" y="1143993"/>
            <a:ext cx="5854045" cy="1230864"/>
          </a:xfrm>
          <a:prstGeom prst="rect">
            <a:avLst/>
          </a:prstGeom>
          <a:solidFill>
            <a:srgbClr val="D6D6D6"/>
          </a:solidFill>
        </p:spPr>
        <p:txBody>
          <a:bodyPr vert="horz" wrap="square" lIns="0" tIns="121680" rIns="0" bIns="0" rtlCol="0">
            <a:spAutoFit/>
          </a:bodyPr>
          <a:lstStyle/>
          <a:p>
            <a:pPr defTabSz="554492">
              <a:spcBef>
                <a:spcPts val="958"/>
              </a:spcBef>
            </a:pPr>
            <a:r>
              <a:rPr lang="en-US" kern="0" dirty="0">
                <a:solidFill>
                  <a:srgbClr val="444444"/>
                </a:solidFill>
                <a:cs typeface="Arial"/>
              </a:rPr>
              <a:t>The Composite pattern allows the creation of objects with properties that are primitive items or a collection of objects. Each item in the collection can hold other collections themselves, creating deeply nested structures.</a:t>
            </a:r>
            <a:endParaRPr kern="0" dirty="0">
              <a:solidFill>
                <a:sysClr val="windowText" lastClr="000000"/>
              </a:solidFill>
              <a:cs typeface="Arial"/>
            </a:endParaRPr>
          </a:p>
        </p:txBody>
      </p:sp>
      <p:pic>
        <p:nvPicPr>
          <p:cNvPr id="5122" name="Picture 2" descr="Diagram JavaScript Composite Design Pattern">
            <a:extLst>
              <a:ext uri="{FF2B5EF4-FFF2-40B4-BE49-F238E27FC236}">
                <a16:creationId xmlns:a16="http://schemas.microsoft.com/office/drawing/2014/main" id="{FE3C68CA-5567-48B7-BE9E-0C6117183D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2163" y="2801502"/>
            <a:ext cx="5654255" cy="3199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79543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28" y="0"/>
            <a:ext cx="12191144" cy="6854149"/>
            <a:chOff x="0" y="0"/>
            <a:chExt cx="20104100" cy="11303000"/>
          </a:xfrm>
        </p:grpSpPr>
        <p:sp>
          <p:nvSpPr>
            <p:cNvPr id="3" name="object 3"/>
            <p:cNvSpPr/>
            <p:nvPr/>
          </p:nvSpPr>
          <p:spPr>
            <a:xfrm>
              <a:off x="0" y="1361215"/>
              <a:ext cx="6362700" cy="9941560"/>
            </a:xfrm>
            <a:custGeom>
              <a:avLst/>
              <a:gdLst/>
              <a:ahLst/>
              <a:cxnLst/>
              <a:rect l="l" t="t" r="r" b="b"/>
              <a:pathLst>
                <a:path w="6362700" h="9941560">
                  <a:moveTo>
                    <a:pt x="6362216" y="0"/>
                  </a:moveTo>
                  <a:lnTo>
                    <a:pt x="0" y="0"/>
                  </a:lnTo>
                  <a:lnTo>
                    <a:pt x="0" y="9941240"/>
                  </a:lnTo>
                  <a:lnTo>
                    <a:pt x="6362216" y="9941240"/>
                  </a:lnTo>
                  <a:lnTo>
                    <a:pt x="6362216" y="0"/>
                  </a:lnTo>
                  <a:close/>
                </a:path>
              </a:pathLst>
            </a:custGeom>
            <a:solidFill>
              <a:srgbClr val="E7E7E7"/>
            </a:solidFill>
          </p:spPr>
          <p:txBody>
            <a:bodyPr wrap="square" lIns="0" tIns="0" rIns="0" bIns="0" rtlCol="0"/>
            <a:lstStyle/>
            <a:p>
              <a:pPr defTabSz="554492"/>
              <a:endParaRPr sz="2000" kern="0" dirty="0">
                <a:solidFill>
                  <a:sysClr val="windowText" lastClr="000000"/>
                </a:solidFill>
              </a:endParaRPr>
            </a:p>
          </p:txBody>
        </p:sp>
        <p:pic>
          <p:nvPicPr>
            <p:cNvPr id="4" name="object 4"/>
            <p:cNvPicPr/>
            <p:nvPr/>
          </p:nvPicPr>
          <p:blipFill>
            <a:blip r:embed="rId2" cstate="print"/>
            <a:stretch>
              <a:fillRect/>
            </a:stretch>
          </p:blipFill>
          <p:spPr>
            <a:xfrm>
              <a:off x="0" y="0"/>
              <a:ext cx="20104099" cy="1361215"/>
            </a:xfrm>
            <a:prstGeom prst="rect">
              <a:avLst/>
            </a:prstGeom>
          </p:spPr>
        </p:pic>
      </p:grpSp>
      <p:sp>
        <p:nvSpPr>
          <p:cNvPr id="5" name="object 5"/>
          <p:cNvSpPr txBox="1"/>
          <p:nvPr/>
        </p:nvSpPr>
        <p:spPr>
          <a:xfrm>
            <a:off x="371666" y="1200506"/>
            <a:ext cx="3175628" cy="430645"/>
          </a:xfrm>
          <a:prstGeom prst="rect">
            <a:avLst/>
          </a:prstGeom>
          <a:solidFill>
            <a:srgbClr val="FFFF00"/>
          </a:solidFill>
        </p:spPr>
        <p:txBody>
          <a:bodyPr vert="horz" wrap="square" lIns="0" tIns="121680" rIns="0" bIns="0" rtlCol="0">
            <a:spAutoFit/>
          </a:bodyPr>
          <a:lstStyle/>
          <a:p>
            <a:pPr algn="ctr" defTabSz="554492">
              <a:spcBef>
                <a:spcPts val="958"/>
              </a:spcBef>
            </a:pPr>
            <a:r>
              <a:rPr lang="en-US" sz="2000" b="1" kern="0" dirty="0">
                <a:solidFill>
                  <a:srgbClr val="444444"/>
                </a:solidFill>
                <a:cs typeface="Arial"/>
              </a:rPr>
              <a:t>Strategy</a:t>
            </a:r>
            <a:endParaRPr sz="2000" b="1" kern="0" dirty="0">
              <a:solidFill>
                <a:sysClr val="windowText" lastClr="000000"/>
              </a:solidFill>
              <a:cs typeface="Arial"/>
            </a:endParaRPr>
          </a:p>
        </p:txBody>
      </p:sp>
      <p:sp>
        <p:nvSpPr>
          <p:cNvPr id="6" name="object 6"/>
          <p:cNvSpPr txBox="1"/>
          <p:nvPr/>
        </p:nvSpPr>
        <p:spPr>
          <a:xfrm>
            <a:off x="366239" y="3216125"/>
            <a:ext cx="3175628" cy="430645"/>
          </a:xfrm>
          <a:prstGeom prst="rect">
            <a:avLst/>
          </a:prstGeom>
          <a:solidFill>
            <a:srgbClr val="D6D6D6"/>
          </a:solidFill>
        </p:spPr>
        <p:txBody>
          <a:bodyPr vert="horz" wrap="square" lIns="0" tIns="121680" rIns="0" bIns="0" rtlCol="0">
            <a:spAutoFit/>
          </a:bodyPr>
          <a:lstStyle/>
          <a:p>
            <a:pPr marL="200618" algn="ctr" defTabSz="554492">
              <a:spcBef>
                <a:spcPts val="958"/>
              </a:spcBef>
            </a:pPr>
            <a:r>
              <a:rPr lang="en-US" sz="2000" b="1" kern="0" dirty="0">
                <a:solidFill>
                  <a:srgbClr val="444444"/>
                </a:solidFill>
                <a:cs typeface="Arial"/>
              </a:rPr>
              <a:t>Observer</a:t>
            </a:r>
            <a:endParaRPr lang="en-US" sz="2000" b="1" kern="0" dirty="0">
              <a:solidFill>
                <a:sysClr val="windowText" lastClr="000000"/>
              </a:solidFill>
              <a:cs typeface="Arial"/>
            </a:endParaRPr>
          </a:p>
        </p:txBody>
      </p:sp>
      <p:sp>
        <p:nvSpPr>
          <p:cNvPr id="7" name="object 7"/>
          <p:cNvSpPr txBox="1"/>
          <p:nvPr/>
        </p:nvSpPr>
        <p:spPr>
          <a:xfrm>
            <a:off x="351271" y="2731051"/>
            <a:ext cx="3175628" cy="430645"/>
          </a:xfrm>
          <a:prstGeom prst="rect">
            <a:avLst/>
          </a:prstGeom>
          <a:solidFill>
            <a:srgbClr val="D6D6D6"/>
          </a:solidFill>
        </p:spPr>
        <p:txBody>
          <a:bodyPr vert="horz" wrap="square" lIns="0" tIns="121680" rIns="0" bIns="0" rtlCol="0">
            <a:spAutoFit/>
          </a:bodyPr>
          <a:lstStyle/>
          <a:p>
            <a:pPr algn="ctr" defTabSz="554492">
              <a:spcBef>
                <a:spcPts val="958"/>
              </a:spcBef>
            </a:pPr>
            <a:r>
              <a:rPr lang="en-US" sz="2000" b="1" kern="0" spc="49" dirty="0">
                <a:solidFill>
                  <a:srgbClr val="444444"/>
                </a:solidFill>
                <a:cs typeface="Arial"/>
              </a:rPr>
              <a:t>Visitor</a:t>
            </a:r>
          </a:p>
        </p:txBody>
      </p:sp>
      <p:sp>
        <p:nvSpPr>
          <p:cNvPr id="8" name="object 8"/>
          <p:cNvSpPr txBox="1"/>
          <p:nvPr/>
        </p:nvSpPr>
        <p:spPr>
          <a:xfrm>
            <a:off x="348695" y="2225051"/>
            <a:ext cx="3175628" cy="430645"/>
          </a:xfrm>
          <a:prstGeom prst="rect">
            <a:avLst/>
          </a:prstGeom>
          <a:solidFill>
            <a:srgbClr val="D6D6D6"/>
          </a:solidFill>
        </p:spPr>
        <p:txBody>
          <a:bodyPr vert="horz" wrap="square" lIns="0" tIns="121680" rIns="0" bIns="0" rtlCol="0">
            <a:spAutoFit/>
          </a:bodyPr>
          <a:lstStyle/>
          <a:p>
            <a:pPr marL="68541" algn="ctr" defTabSz="554492">
              <a:spcBef>
                <a:spcPts val="958"/>
              </a:spcBef>
            </a:pPr>
            <a:r>
              <a:rPr lang="en-US" sz="2000" b="1" kern="0" dirty="0">
                <a:solidFill>
                  <a:srgbClr val="444444"/>
                </a:solidFill>
                <a:cs typeface="Arial"/>
              </a:rPr>
              <a:t> Template Method</a:t>
            </a:r>
          </a:p>
        </p:txBody>
      </p:sp>
      <p:sp>
        <p:nvSpPr>
          <p:cNvPr id="36" name="Title 35">
            <a:extLst>
              <a:ext uri="{FF2B5EF4-FFF2-40B4-BE49-F238E27FC236}">
                <a16:creationId xmlns:a16="http://schemas.microsoft.com/office/drawing/2014/main" id="{5D2FAB82-52C0-92BD-9A19-71B2A4E2167C}"/>
              </a:ext>
            </a:extLst>
          </p:cNvPr>
          <p:cNvSpPr>
            <a:spLocks noGrp="1"/>
          </p:cNvSpPr>
          <p:nvPr>
            <p:ph type="title"/>
          </p:nvPr>
        </p:nvSpPr>
        <p:spPr>
          <a:xfrm>
            <a:off x="366275" y="178023"/>
            <a:ext cx="6704359" cy="503984"/>
          </a:xfrm>
        </p:spPr>
        <p:txBody>
          <a:bodyPr/>
          <a:lstStyle/>
          <a:p>
            <a:r>
              <a:rPr lang="en-US" sz="3275" dirty="0"/>
              <a:t>Behavioral Design Patterns</a:t>
            </a:r>
          </a:p>
        </p:txBody>
      </p:sp>
      <p:sp>
        <p:nvSpPr>
          <p:cNvPr id="39" name="object 5">
            <a:extLst>
              <a:ext uri="{FF2B5EF4-FFF2-40B4-BE49-F238E27FC236}">
                <a16:creationId xmlns:a16="http://schemas.microsoft.com/office/drawing/2014/main" id="{98C8FABE-37CF-B804-5111-19DE955816B6}"/>
              </a:ext>
            </a:extLst>
          </p:cNvPr>
          <p:cNvSpPr txBox="1"/>
          <p:nvPr/>
        </p:nvSpPr>
        <p:spPr>
          <a:xfrm>
            <a:off x="371666" y="1701297"/>
            <a:ext cx="3175628" cy="430645"/>
          </a:xfrm>
          <a:prstGeom prst="rect">
            <a:avLst/>
          </a:prstGeom>
          <a:solidFill>
            <a:schemeClr val="bg1">
              <a:lumMod val="85000"/>
            </a:schemeClr>
          </a:solidFill>
        </p:spPr>
        <p:txBody>
          <a:bodyPr vert="horz" wrap="square" lIns="0" tIns="121680" rIns="0" bIns="0" rtlCol="0">
            <a:spAutoFit/>
          </a:bodyPr>
          <a:lstStyle/>
          <a:p>
            <a:pPr algn="ctr" defTabSz="554492">
              <a:spcBef>
                <a:spcPts val="958"/>
              </a:spcBef>
            </a:pPr>
            <a:r>
              <a:rPr lang="en-US" sz="2000" b="1" kern="0" dirty="0">
                <a:solidFill>
                  <a:srgbClr val="444444"/>
                </a:solidFill>
                <a:cs typeface="Arial"/>
              </a:rPr>
              <a:t>State</a:t>
            </a:r>
            <a:endParaRPr sz="2000" b="1" kern="0" dirty="0">
              <a:solidFill>
                <a:sysClr val="windowText" lastClr="000000"/>
              </a:solidFill>
              <a:cs typeface="Arial"/>
            </a:endParaRPr>
          </a:p>
        </p:txBody>
      </p:sp>
      <p:sp>
        <p:nvSpPr>
          <p:cNvPr id="9" name="object 6">
            <a:extLst>
              <a:ext uri="{FF2B5EF4-FFF2-40B4-BE49-F238E27FC236}">
                <a16:creationId xmlns:a16="http://schemas.microsoft.com/office/drawing/2014/main" id="{F9F7E3B2-5303-78FB-96CA-EE8CFEDA4B7A}"/>
              </a:ext>
            </a:extLst>
          </p:cNvPr>
          <p:cNvSpPr txBox="1"/>
          <p:nvPr/>
        </p:nvSpPr>
        <p:spPr>
          <a:xfrm>
            <a:off x="348695" y="3720046"/>
            <a:ext cx="3175628" cy="430645"/>
          </a:xfrm>
          <a:prstGeom prst="rect">
            <a:avLst/>
          </a:prstGeom>
          <a:solidFill>
            <a:srgbClr val="D6D6D6"/>
          </a:solidFill>
        </p:spPr>
        <p:txBody>
          <a:bodyPr vert="horz" wrap="square" lIns="0" tIns="121680" rIns="0" bIns="0" rtlCol="0">
            <a:spAutoFit/>
          </a:bodyPr>
          <a:lstStyle/>
          <a:p>
            <a:pPr marL="200618" algn="ctr" defTabSz="554492">
              <a:spcBef>
                <a:spcPts val="958"/>
              </a:spcBef>
            </a:pPr>
            <a:r>
              <a:rPr lang="en-US" sz="2000" b="1" kern="0" dirty="0">
                <a:solidFill>
                  <a:srgbClr val="444444"/>
                </a:solidFill>
                <a:cs typeface="Arial"/>
              </a:rPr>
              <a:t>Memento</a:t>
            </a:r>
            <a:endParaRPr lang="en-US" sz="2000" b="1" kern="0" dirty="0">
              <a:solidFill>
                <a:sysClr val="windowText" lastClr="000000"/>
              </a:solidFill>
              <a:cs typeface="Arial"/>
            </a:endParaRPr>
          </a:p>
        </p:txBody>
      </p:sp>
      <p:sp>
        <p:nvSpPr>
          <p:cNvPr id="10" name="object 6">
            <a:extLst>
              <a:ext uri="{FF2B5EF4-FFF2-40B4-BE49-F238E27FC236}">
                <a16:creationId xmlns:a16="http://schemas.microsoft.com/office/drawing/2014/main" id="{8703054F-D184-33BC-5207-98F7A0CE5440}"/>
              </a:ext>
            </a:extLst>
          </p:cNvPr>
          <p:cNvSpPr txBox="1"/>
          <p:nvPr/>
        </p:nvSpPr>
        <p:spPr>
          <a:xfrm>
            <a:off x="348695" y="4738868"/>
            <a:ext cx="3175628" cy="430645"/>
          </a:xfrm>
          <a:prstGeom prst="rect">
            <a:avLst/>
          </a:prstGeom>
          <a:solidFill>
            <a:srgbClr val="D6D6D6"/>
          </a:solidFill>
        </p:spPr>
        <p:txBody>
          <a:bodyPr vert="horz" wrap="square" lIns="0" tIns="121680" rIns="0" bIns="0" rtlCol="0">
            <a:spAutoFit/>
          </a:bodyPr>
          <a:lstStyle/>
          <a:p>
            <a:pPr marL="200618" algn="ctr" defTabSz="554492">
              <a:spcBef>
                <a:spcPts val="958"/>
              </a:spcBef>
            </a:pPr>
            <a:r>
              <a:rPr lang="en-US" sz="2000" b="1" kern="0" dirty="0">
                <a:solidFill>
                  <a:srgbClr val="444444"/>
                </a:solidFill>
                <a:cs typeface="Arial"/>
              </a:rPr>
              <a:t>Iterator</a:t>
            </a:r>
            <a:endParaRPr lang="en-US" sz="2000" b="1" kern="0" dirty="0">
              <a:solidFill>
                <a:sysClr val="windowText" lastClr="000000"/>
              </a:solidFill>
              <a:cs typeface="Arial"/>
            </a:endParaRPr>
          </a:p>
        </p:txBody>
      </p:sp>
      <p:sp>
        <p:nvSpPr>
          <p:cNvPr id="11" name="object 6">
            <a:extLst>
              <a:ext uri="{FF2B5EF4-FFF2-40B4-BE49-F238E27FC236}">
                <a16:creationId xmlns:a16="http://schemas.microsoft.com/office/drawing/2014/main" id="{32F6E231-67AE-0B35-A57E-9B7E26739AD8}"/>
              </a:ext>
            </a:extLst>
          </p:cNvPr>
          <p:cNvSpPr txBox="1"/>
          <p:nvPr/>
        </p:nvSpPr>
        <p:spPr>
          <a:xfrm>
            <a:off x="341787" y="4229457"/>
            <a:ext cx="3175628" cy="430645"/>
          </a:xfrm>
          <a:prstGeom prst="rect">
            <a:avLst/>
          </a:prstGeom>
          <a:solidFill>
            <a:srgbClr val="D6D6D6"/>
          </a:solidFill>
        </p:spPr>
        <p:txBody>
          <a:bodyPr vert="horz" wrap="square" lIns="0" tIns="121680" rIns="0" bIns="0" rtlCol="0">
            <a:spAutoFit/>
          </a:bodyPr>
          <a:lstStyle/>
          <a:p>
            <a:pPr marL="200618" algn="ctr" defTabSz="554492">
              <a:spcBef>
                <a:spcPts val="958"/>
              </a:spcBef>
            </a:pPr>
            <a:r>
              <a:rPr lang="en-US" sz="2000" b="1" kern="0" dirty="0">
                <a:solidFill>
                  <a:srgbClr val="444444"/>
                </a:solidFill>
                <a:cs typeface="Arial"/>
              </a:rPr>
              <a:t>Mediator</a:t>
            </a:r>
            <a:endParaRPr lang="en-US" sz="2000" b="1" kern="0" dirty="0">
              <a:solidFill>
                <a:sysClr val="windowText" lastClr="000000"/>
              </a:solidFill>
              <a:cs typeface="Arial"/>
            </a:endParaRPr>
          </a:p>
        </p:txBody>
      </p:sp>
      <p:sp>
        <p:nvSpPr>
          <p:cNvPr id="12" name="object 6">
            <a:extLst>
              <a:ext uri="{FF2B5EF4-FFF2-40B4-BE49-F238E27FC236}">
                <a16:creationId xmlns:a16="http://schemas.microsoft.com/office/drawing/2014/main" id="{5C01CF4B-5576-EE4D-0D31-B15F79992029}"/>
              </a:ext>
            </a:extLst>
          </p:cNvPr>
          <p:cNvSpPr txBox="1"/>
          <p:nvPr/>
        </p:nvSpPr>
        <p:spPr>
          <a:xfrm>
            <a:off x="348695" y="5230659"/>
            <a:ext cx="3175628" cy="430645"/>
          </a:xfrm>
          <a:prstGeom prst="rect">
            <a:avLst/>
          </a:prstGeom>
          <a:solidFill>
            <a:srgbClr val="D6D6D6"/>
          </a:solidFill>
        </p:spPr>
        <p:txBody>
          <a:bodyPr vert="horz" wrap="square" lIns="0" tIns="121680" rIns="0" bIns="0" rtlCol="0">
            <a:spAutoFit/>
          </a:bodyPr>
          <a:lstStyle/>
          <a:p>
            <a:pPr marL="200618" algn="ctr" defTabSz="554492">
              <a:spcBef>
                <a:spcPts val="958"/>
              </a:spcBef>
            </a:pPr>
            <a:r>
              <a:rPr lang="en-US" sz="2000" b="1" kern="0" dirty="0">
                <a:solidFill>
                  <a:srgbClr val="444444"/>
                </a:solidFill>
                <a:cs typeface="Arial"/>
              </a:rPr>
              <a:t>Interpreter</a:t>
            </a:r>
            <a:endParaRPr lang="en-US" sz="2000" b="1" kern="0" dirty="0">
              <a:solidFill>
                <a:sysClr val="windowText" lastClr="000000"/>
              </a:solidFill>
              <a:cs typeface="Arial"/>
            </a:endParaRPr>
          </a:p>
        </p:txBody>
      </p:sp>
      <p:sp>
        <p:nvSpPr>
          <p:cNvPr id="13" name="object 6">
            <a:extLst>
              <a:ext uri="{FF2B5EF4-FFF2-40B4-BE49-F238E27FC236}">
                <a16:creationId xmlns:a16="http://schemas.microsoft.com/office/drawing/2014/main" id="{64499276-D51D-C476-954F-E47CB06164C9}"/>
              </a:ext>
            </a:extLst>
          </p:cNvPr>
          <p:cNvSpPr txBox="1"/>
          <p:nvPr/>
        </p:nvSpPr>
        <p:spPr>
          <a:xfrm>
            <a:off x="366239" y="6196053"/>
            <a:ext cx="3175628" cy="430645"/>
          </a:xfrm>
          <a:prstGeom prst="rect">
            <a:avLst/>
          </a:prstGeom>
          <a:solidFill>
            <a:srgbClr val="D6D6D6"/>
          </a:solidFill>
        </p:spPr>
        <p:txBody>
          <a:bodyPr vert="horz" wrap="square" lIns="0" tIns="121680" rIns="0" bIns="0" rtlCol="0">
            <a:spAutoFit/>
          </a:bodyPr>
          <a:lstStyle/>
          <a:p>
            <a:pPr marL="200618" algn="ctr" defTabSz="554492">
              <a:spcBef>
                <a:spcPts val="958"/>
              </a:spcBef>
            </a:pPr>
            <a:r>
              <a:rPr lang="en-US" sz="2000" b="1" kern="0" dirty="0">
                <a:solidFill>
                  <a:srgbClr val="444444"/>
                </a:solidFill>
                <a:cs typeface="Arial"/>
              </a:rPr>
              <a:t> Chain of Resp.</a:t>
            </a:r>
          </a:p>
        </p:txBody>
      </p:sp>
      <p:sp>
        <p:nvSpPr>
          <p:cNvPr id="14" name="object 6">
            <a:extLst>
              <a:ext uri="{FF2B5EF4-FFF2-40B4-BE49-F238E27FC236}">
                <a16:creationId xmlns:a16="http://schemas.microsoft.com/office/drawing/2014/main" id="{F1301712-E259-5C34-590F-DA2C83F24DC0}"/>
              </a:ext>
            </a:extLst>
          </p:cNvPr>
          <p:cNvSpPr txBox="1"/>
          <p:nvPr/>
        </p:nvSpPr>
        <p:spPr>
          <a:xfrm>
            <a:off x="366239" y="5704262"/>
            <a:ext cx="3175628" cy="430645"/>
          </a:xfrm>
          <a:prstGeom prst="rect">
            <a:avLst/>
          </a:prstGeom>
          <a:solidFill>
            <a:srgbClr val="D6D6D6"/>
          </a:solidFill>
        </p:spPr>
        <p:txBody>
          <a:bodyPr vert="horz" wrap="square" lIns="0" tIns="121680" rIns="0" bIns="0" rtlCol="0">
            <a:spAutoFit/>
          </a:bodyPr>
          <a:lstStyle/>
          <a:p>
            <a:pPr marL="200618" algn="ctr" defTabSz="554492">
              <a:spcBef>
                <a:spcPts val="958"/>
              </a:spcBef>
            </a:pPr>
            <a:r>
              <a:rPr lang="en-US" sz="2000" b="1" kern="0" dirty="0">
                <a:solidFill>
                  <a:srgbClr val="444444"/>
                </a:solidFill>
                <a:cs typeface="Arial"/>
              </a:rPr>
              <a:t>Command</a:t>
            </a:r>
            <a:endParaRPr lang="en-US" sz="2000" b="1" kern="0" dirty="0">
              <a:solidFill>
                <a:sysClr val="windowText" lastClr="000000"/>
              </a:solidFill>
              <a:cs typeface="Arial"/>
            </a:endParaRPr>
          </a:p>
        </p:txBody>
      </p:sp>
      <p:sp>
        <p:nvSpPr>
          <p:cNvPr id="15" name="object 11">
            <a:extLst>
              <a:ext uri="{FF2B5EF4-FFF2-40B4-BE49-F238E27FC236}">
                <a16:creationId xmlns:a16="http://schemas.microsoft.com/office/drawing/2014/main" id="{5DA7113A-B3CE-26CD-ABDB-3409653234AC}"/>
              </a:ext>
            </a:extLst>
          </p:cNvPr>
          <p:cNvSpPr txBox="1"/>
          <p:nvPr/>
        </p:nvSpPr>
        <p:spPr>
          <a:xfrm>
            <a:off x="4143611" y="1143993"/>
            <a:ext cx="5854045" cy="1507863"/>
          </a:xfrm>
          <a:prstGeom prst="rect">
            <a:avLst/>
          </a:prstGeom>
          <a:solidFill>
            <a:srgbClr val="D6D6D6"/>
          </a:solidFill>
        </p:spPr>
        <p:txBody>
          <a:bodyPr vert="horz" wrap="square" lIns="0" tIns="121680" rIns="0" bIns="0" rtlCol="0">
            <a:spAutoFit/>
          </a:bodyPr>
          <a:lstStyle/>
          <a:p>
            <a:pPr defTabSz="554492">
              <a:spcBef>
                <a:spcPts val="958"/>
              </a:spcBef>
            </a:pPr>
            <a:r>
              <a:rPr lang="en-US" kern="0" dirty="0">
                <a:solidFill>
                  <a:srgbClr val="444444"/>
                </a:solidFill>
                <a:cs typeface="Arial"/>
              </a:rPr>
              <a:t>The Strategy pattern encapsulates alternative algorithms (or strategies) for a particular </a:t>
            </a:r>
            <a:r>
              <a:rPr lang="en-US" kern="0" dirty="0" err="1">
                <a:solidFill>
                  <a:srgbClr val="444444"/>
                </a:solidFill>
                <a:cs typeface="Arial"/>
              </a:rPr>
              <a:t>task,It</a:t>
            </a:r>
            <a:r>
              <a:rPr lang="en-US" kern="0" dirty="0">
                <a:solidFill>
                  <a:srgbClr val="444444"/>
                </a:solidFill>
                <a:cs typeface="Arial"/>
              </a:rPr>
              <a:t> allows a method to be swapped out at runtime by any other method (strategy) without the client realizing it, Essentially Strategy is a group of algorithms that are interchangeable.</a:t>
            </a:r>
            <a:endParaRPr kern="0" dirty="0">
              <a:solidFill>
                <a:sysClr val="windowText" lastClr="000000"/>
              </a:solidFill>
              <a:cs typeface="Arial"/>
            </a:endParaRPr>
          </a:p>
        </p:txBody>
      </p:sp>
      <p:pic>
        <p:nvPicPr>
          <p:cNvPr id="4098" name="Picture 2" descr="Diagram JavaScript Strategy Design Pattern">
            <a:extLst>
              <a:ext uri="{FF2B5EF4-FFF2-40B4-BE49-F238E27FC236}">
                <a16:creationId xmlns:a16="http://schemas.microsoft.com/office/drawing/2014/main" id="{D65F9D91-9523-61E9-5B31-E13CEB7B05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7733" y="2946373"/>
            <a:ext cx="5854045" cy="2379771"/>
          </a:xfrm>
          <a:prstGeom prst="rect">
            <a:avLst/>
          </a:prstGeom>
          <a:noFill/>
          <a:extLst>
            <a:ext uri="{909E8E84-426E-40DD-AFC4-6F175D3DCCD1}">
              <a14:hiddenFill xmlns:a14="http://schemas.microsoft.com/office/drawing/2010/main">
                <a:solidFill>
                  <a:srgbClr val="FFFFFF"/>
                </a:solidFill>
              </a14:hiddenFill>
            </a:ext>
          </a:extLst>
        </p:spPr>
      </p:pic>
      <p:sp>
        <p:nvSpPr>
          <p:cNvPr id="19" name="object 5">
            <a:extLst>
              <a:ext uri="{FF2B5EF4-FFF2-40B4-BE49-F238E27FC236}">
                <a16:creationId xmlns:a16="http://schemas.microsoft.com/office/drawing/2014/main" id="{B14EE6BC-8CF9-41DD-BCE0-59B4D8198E46}"/>
              </a:ext>
            </a:extLst>
          </p:cNvPr>
          <p:cNvSpPr txBox="1"/>
          <p:nvPr/>
        </p:nvSpPr>
        <p:spPr>
          <a:xfrm>
            <a:off x="371666" y="1200506"/>
            <a:ext cx="3175628" cy="430645"/>
          </a:xfrm>
          <a:prstGeom prst="rect">
            <a:avLst/>
          </a:prstGeom>
          <a:solidFill>
            <a:srgbClr val="FFFF00"/>
          </a:solidFill>
        </p:spPr>
        <p:txBody>
          <a:bodyPr vert="horz" wrap="square" lIns="0" tIns="121680" rIns="0" bIns="0" rtlCol="0">
            <a:spAutoFit/>
          </a:bodyPr>
          <a:lstStyle/>
          <a:p>
            <a:pPr algn="ctr" defTabSz="554492">
              <a:spcBef>
                <a:spcPts val="958"/>
              </a:spcBef>
            </a:pPr>
            <a:r>
              <a:rPr lang="en-US" sz="2000" b="1" kern="0" dirty="0">
                <a:solidFill>
                  <a:srgbClr val="444444"/>
                </a:solidFill>
                <a:cs typeface="Arial"/>
              </a:rPr>
              <a:t>Strategy</a:t>
            </a:r>
            <a:endParaRPr sz="2000" b="1" kern="0" dirty="0">
              <a:solidFill>
                <a:sysClr val="windowText" lastClr="000000"/>
              </a:solidFill>
              <a:cs typeface="Arial"/>
            </a:endParaRPr>
          </a:p>
        </p:txBody>
      </p:sp>
      <p:sp>
        <p:nvSpPr>
          <p:cNvPr id="20" name="object 6">
            <a:extLst>
              <a:ext uri="{FF2B5EF4-FFF2-40B4-BE49-F238E27FC236}">
                <a16:creationId xmlns:a16="http://schemas.microsoft.com/office/drawing/2014/main" id="{59E1786E-1C31-4B71-8EE4-44218B119D82}"/>
              </a:ext>
            </a:extLst>
          </p:cNvPr>
          <p:cNvSpPr txBox="1"/>
          <p:nvPr/>
        </p:nvSpPr>
        <p:spPr>
          <a:xfrm>
            <a:off x="348695" y="3771608"/>
            <a:ext cx="3175628" cy="430645"/>
          </a:xfrm>
          <a:prstGeom prst="rect">
            <a:avLst/>
          </a:prstGeom>
          <a:solidFill>
            <a:srgbClr val="D6D6D6"/>
          </a:solidFill>
        </p:spPr>
        <p:txBody>
          <a:bodyPr vert="horz" wrap="square" lIns="0" tIns="121680" rIns="0" bIns="0" rtlCol="0">
            <a:spAutoFit/>
          </a:bodyPr>
          <a:lstStyle/>
          <a:p>
            <a:pPr marL="200618" algn="ctr" defTabSz="554492">
              <a:spcBef>
                <a:spcPts val="958"/>
              </a:spcBef>
            </a:pPr>
            <a:r>
              <a:rPr lang="en-US" sz="2000" b="1" kern="0" dirty="0">
                <a:solidFill>
                  <a:srgbClr val="444444"/>
                </a:solidFill>
                <a:cs typeface="Arial"/>
              </a:rPr>
              <a:t>Observer</a:t>
            </a:r>
            <a:endParaRPr lang="en-US" sz="2000" b="1" kern="0" dirty="0">
              <a:solidFill>
                <a:sysClr val="windowText" lastClr="000000"/>
              </a:solidFill>
              <a:cs typeface="Arial"/>
            </a:endParaRPr>
          </a:p>
        </p:txBody>
      </p:sp>
      <p:sp>
        <p:nvSpPr>
          <p:cNvPr id="21" name="object 7">
            <a:extLst>
              <a:ext uri="{FF2B5EF4-FFF2-40B4-BE49-F238E27FC236}">
                <a16:creationId xmlns:a16="http://schemas.microsoft.com/office/drawing/2014/main" id="{C8F4953C-4B29-4928-92F3-1F6B06FF908D}"/>
              </a:ext>
            </a:extLst>
          </p:cNvPr>
          <p:cNvSpPr txBox="1"/>
          <p:nvPr/>
        </p:nvSpPr>
        <p:spPr>
          <a:xfrm>
            <a:off x="348695" y="3271568"/>
            <a:ext cx="3175628" cy="430645"/>
          </a:xfrm>
          <a:prstGeom prst="rect">
            <a:avLst/>
          </a:prstGeom>
          <a:solidFill>
            <a:srgbClr val="D6D6D6"/>
          </a:solidFill>
        </p:spPr>
        <p:txBody>
          <a:bodyPr vert="horz" wrap="square" lIns="0" tIns="121680" rIns="0" bIns="0" rtlCol="0">
            <a:spAutoFit/>
          </a:bodyPr>
          <a:lstStyle/>
          <a:p>
            <a:pPr algn="ctr" defTabSz="554492">
              <a:spcBef>
                <a:spcPts val="958"/>
              </a:spcBef>
            </a:pPr>
            <a:r>
              <a:rPr lang="en-US" sz="2000" b="1" kern="0" spc="49" dirty="0">
                <a:solidFill>
                  <a:srgbClr val="444444"/>
                </a:solidFill>
                <a:cs typeface="Arial"/>
              </a:rPr>
              <a:t>Visitor</a:t>
            </a:r>
          </a:p>
        </p:txBody>
      </p:sp>
      <p:sp>
        <p:nvSpPr>
          <p:cNvPr id="22" name="object 8">
            <a:extLst>
              <a:ext uri="{FF2B5EF4-FFF2-40B4-BE49-F238E27FC236}">
                <a16:creationId xmlns:a16="http://schemas.microsoft.com/office/drawing/2014/main" id="{CC926701-ECC4-45CB-8E20-D095815E28A7}"/>
              </a:ext>
            </a:extLst>
          </p:cNvPr>
          <p:cNvSpPr txBox="1"/>
          <p:nvPr/>
        </p:nvSpPr>
        <p:spPr>
          <a:xfrm>
            <a:off x="348695" y="2225051"/>
            <a:ext cx="3175628" cy="430645"/>
          </a:xfrm>
          <a:prstGeom prst="rect">
            <a:avLst/>
          </a:prstGeom>
          <a:solidFill>
            <a:schemeClr val="bg1">
              <a:lumMod val="85000"/>
            </a:schemeClr>
          </a:solidFill>
        </p:spPr>
        <p:txBody>
          <a:bodyPr vert="horz" wrap="square" lIns="0" tIns="121680" rIns="0" bIns="0" rtlCol="0">
            <a:spAutoFit/>
          </a:bodyPr>
          <a:lstStyle/>
          <a:p>
            <a:pPr marL="68541" algn="ctr" defTabSz="554492">
              <a:spcBef>
                <a:spcPts val="958"/>
              </a:spcBef>
            </a:pPr>
            <a:r>
              <a:rPr lang="en-US" sz="2000" b="1" kern="0" dirty="0">
                <a:solidFill>
                  <a:srgbClr val="444444"/>
                </a:solidFill>
                <a:cs typeface="Arial"/>
              </a:rPr>
              <a:t> Template Method</a:t>
            </a:r>
          </a:p>
        </p:txBody>
      </p:sp>
      <p:sp>
        <p:nvSpPr>
          <p:cNvPr id="23" name="object 5">
            <a:extLst>
              <a:ext uri="{FF2B5EF4-FFF2-40B4-BE49-F238E27FC236}">
                <a16:creationId xmlns:a16="http://schemas.microsoft.com/office/drawing/2014/main" id="{4E7851E0-F321-4A16-81C7-C963948945A5}"/>
              </a:ext>
            </a:extLst>
          </p:cNvPr>
          <p:cNvSpPr txBox="1"/>
          <p:nvPr/>
        </p:nvSpPr>
        <p:spPr>
          <a:xfrm>
            <a:off x="371666" y="1701297"/>
            <a:ext cx="3175628" cy="430645"/>
          </a:xfrm>
          <a:prstGeom prst="rect">
            <a:avLst/>
          </a:prstGeom>
          <a:solidFill>
            <a:schemeClr val="bg1">
              <a:lumMod val="85000"/>
            </a:schemeClr>
          </a:solidFill>
        </p:spPr>
        <p:txBody>
          <a:bodyPr vert="horz" wrap="square" lIns="0" tIns="121680" rIns="0" bIns="0" rtlCol="0">
            <a:spAutoFit/>
          </a:bodyPr>
          <a:lstStyle/>
          <a:p>
            <a:pPr algn="ctr" defTabSz="554492">
              <a:spcBef>
                <a:spcPts val="958"/>
              </a:spcBef>
            </a:pPr>
            <a:r>
              <a:rPr lang="en-US" sz="2000" b="1" kern="0" dirty="0">
                <a:solidFill>
                  <a:srgbClr val="444444"/>
                </a:solidFill>
                <a:cs typeface="Arial"/>
              </a:rPr>
              <a:t>State</a:t>
            </a:r>
            <a:endParaRPr sz="2000" b="1" kern="0" dirty="0">
              <a:solidFill>
                <a:sysClr val="windowText" lastClr="000000"/>
              </a:solidFill>
              <a:cs typeface="Arial"/>
            </a:endParaRPr>
          </a:p>
        </p:txBody>
      </p:sp>
      <p:sp>
        <p:nvSpPr>
          <p:cNvPr id="24" name="object 6">
            <a:extLst>
              <a:ext uri="{FF2B5EF4-FFF2-40B4-BE49-F238E27FC236}">
                <a16:creationId xmlns:a16="http://schemas.microsoft.com/office/drawing/2014/main" id="{5D74FE55-FD7B-447F-BE1D-5CC79C6F369E}"/>
              </a:ext>
            </a:extLst>
          </p:cNvPr>
          <p:cNvSpPr txBox="1"/>
          <p:nvPr/>
        </p:nvSpPr>
        <p:spPr>
          <a:xfrm>
            <a:off x="331151" y="4275529"/>
            <a:ext cx="3175628" cy="430645"/>
          </a:xfrm>
          <a:prstGeom prst="rect">
            <a:avLst/>
          </a:prstGeom>
          <a:solidFill>
            <a:srgbClr val="D6D6D6"/>
          </a:solidFill>
        </p:spPr>
        <p:txBody>
          <a:bodyPr vert="horz" wrap="square" lIns="0" tIns="121680" rIns="0" bIns="0" rtlCol="0">
            <a:spAutoFit/>
          </a:bodyPr>
          <a:lstStyle/>
          <a:p>
            <a:pPr marL="200618" algn="ctr" defTabSz="554492">
              <a:spcBef>
                <a:spcPts val="958"/>
              </a:spcBef>
            </a:pPr>
            <a:r>
              <a:rPr lang="en-US" sz="2000" b="1" kern="0" dirty="0">
                <a:solidFill>
                  <a:srgbClr val="444444"/>
                </a:solidFill>
                <a:cs typeface="Arial"/>
              </a:rPr>
              <a:t>Memento</a:t>
            </a:r>
            <a:endParaRPr lang="en-US" sz="2000" b="1" kern="0" dirty="0">
              <a:solidFill>
                <a:sysClr val="windowText" lastClr="000000"/>
              </a:solidFill>
              <a:cs typeface="Arial"/>
            </a:endParaRPr>
          </a:p>
        </p:txBody>
      </p:sp>
      <p:sp>
        <p:nvSpPr>
          <p:cNvPr id="25" name="object 6">
            <a:extLst>
              <a:ext uri="{FF2B5EF4-FFF2-40B4-BE49-F238E27FC236}">
                <a16:creationId xmlns:a16="http://schemas.microsoft.com/office/drawing/2014/main" id="{21C5818D-1044-4C1A-A6EE-FA7B28101C37}"/>
              </a:ext>
            </a:extLst>
          </p:cNvPr>
          <p:cNvSpPr txBox="1"/>
          <p:nvPr/>
        </p:nvSpPr>
        <p:spPr>
          <a:xfrm>
            <a:off x="331151" y="5294351"/>
            <a:ext cx="3175628" cy="430645"/>
          </a:xfrm>
          <a:prstGeom prst="rect">
            <a:avLst/>
          </a:prstGeom>
          <a:solidFill>
            <a:srgbClr val="D6D6D6"/>
          </a:solidFill>
        </p:spPr>
        <p:txBody>
          <a:bodyPr vert="horz" wrap="square" lIns="0" tIns="121680" rIns="0" bIns="0" rtlCol="0">
            <a:spAutoFit/>
          </a:bodyPr>
          <a:lstStyle/>
          <a:p>
            <a:pPr marL="200618" algn="ctr" defTabSz="554492">
              <a:spcBef>
                <a:spcPts val="958"/>
              </a:spcBef>
            </a:pPr>
            <a:r>
              <a:rPr lang="en-US" sz="2000" b="1" kern="0" dirty="0">
                <a:solidFill>
                  <a:srgbClr val="444444"/>
                </a:solidFill>
                <a:cs typeface="Arial"/>
              </a:rPr>
              <a:t>Iterator</a:t>
            </a:r>
            <a:endParaRPr lang="en-US" sz="2000" b="1" kern="0" dirty="0">
              <a:solidFill>
                <a:sysClr val="windowText" lastClr="000000"/>
              </a:solidFill>
              <a:cs typeface="Arial"/>
            </a:endParaRPr>
          </a:p>
        </p:txBody>
      </p:sp>
      <p:sp>
        <p:nvSpPr>
          <p:cNvPr id="26" name="object 6">
            <a:extLst>
              <a:ext uri="{FF2B5EF4-FFF2-40B4-BE49-F238E27FC236}">
                <a16:creationId xmlns:a16="http://schemas.microsoft.com/office/drawing/2014/main" id="{19468F9F-D49E-4AF1-B477-9B6872480B62}"/>
              </a:ext>
            </a:extLst>
          </p:cNvPr>
          <p:cNvSpPr txBox="1"/>
          <p:nvPr/>
        </p:nvSpPr>
        <p:spPr>
          <a:xfrm>
            <a:off x="324243" y="4784940"/>
            <a:ext cx="3175628" cy="430645"/>
          </a:xfrm>
          <a:prstGeom prst="rect">
            <a:avLst/>
          </a:prstGeom>
          <a:solidFill>
            <a:srgbClr val="D6D6D6"/>
          </a:solidFill>
        </p:spPr>
        <p:txBody>
          <a:bodyPr vert="horz" wrap="square" lIns="0" tIns="121680" rIns="0" bIns="0" rtlCol="0">
            <a:spAutoFit/>
          </a:bodyPr>
          <a:lstStyle/>
          <a:p>
            <a:pPr marL="200618" algn="ctr" defTabSz="554492">
              <a:spcBef>
                <a:spcPts val="958"/>
              </a:spcBef>
            </a:pPr>
            <a:r>
              <a:rPr lang="en-US" sz="2000" b="1" kern="0" dirty="0">
                <a:solidFill>
                  <a:srgbClr val="444444"/>
                </a:solidFill>
                <a:cs typeface="Arial"/>
              </a:rPr>
              <a:t>Mediator</a:t>
            </a:r>
            <a:endParaRPr lang="en-US" sz="2000" b="1" kern="0" dirty="0">
              <a:solidFill>
                <a:sysClr val="windowText" lastClr="000000"/>
              </a:solidFill>
              <a:cs typeface="Arial"/>
            </a:endParaRPr>
          </a:p>
        </p:txBody>
      </p:sp>
      <p:sp>
        <p:nvSpPr>
          <p:cNvPr id="27" name="object 6">
            <a:extLst>
              <a:ext uri="{FF2B5EF4-FFF2-40B4-BE49-F238E27FC236}">
                <a16:creationId xmlns:a16="http://schemas.microsoft.com/office/drawing/2014/main" id="{505C4273-D554-4A9C-9634-9933DA9528B9}"/>
              </a:ext>
            </a:extLst>
          </p:cNvPr>
          <p:cNvSpPr txBox="1"/>
          <p:nvPr/>
        </p:nvSpPr>
        <p:spPr>
          <a:xfrm>
            <a:off x="331151" y="5786142"/>
            <a:ext cx="3175628" cy="430645"/>
          </a:xfrm>
          <a:prstGeom prst="rect">
            <a:avLst/>
          </a:prstGeom>
          <a:solidFill>
            <a:srgbClr val="D6D6D6"/>
          </a:solidFill>
        </p:spPr>
        <p:txBody>
          <a:bodyPr vert="horz" wrap="square" lIns="0" tIns="121680" rIns="0" bIns="0" rtlCol="0">
            <a:spAutoFit/>
          </a:bodyPr>
          <a:lstStyle/>
          <a:p>
            <a:pPr marL="200618" algn="ctr" defTabSz="554492">
              <a:spcBef>
                <a:spcPts val="958"/>
              </a:spcBef>
            </a:pPr>
            <a:r>
              <a:rPr lang="en-US" sz="2000" b="1" kern="0" dirty="0">
                <a:solidFill>
                  <a:srgbClr val="444444"/>
                </a:solidFill>
                <a:cs typeface="Arial"/>
              </a:rPr>
              <a:t>Interpreter</a:t>
            </a:r>
            <a:endParaRPr lang="en-US" sz="2000" b="1" kern="0" dirty="0">
              <a:solidFill>
                <a:sysClr val="windowText" lastClr="000000"/>
              </a:solidFill>
              <a:cs typeface="Arial"/>
            </a:endParaRPr>
          </a:p>
        </p:txBody>
      </p:sp>
      <p:sp>
        <p:nvSpPr>
          <p:cNvPr id="28" name="object 6">
            <a:extLst>
              <a:ext uri="{FF2B5EF4-FFF2-40B4-BE49-F238E27FC236}">
                <a16:creationId xmlns:a16="http://schemas.microsoft.com/office/drawing/2014/main" id="{83B5BCDC-20E9-4B5C-A7DD-366B4A156A54}"/>
              </a:ext>
            </a:extLst>
          </p:cNvPr>
          <p:cNvSpPr txBox="1"/>
          <p:nvPr/>
        </p:nvSpPr>
        <p:spPr>
          <a:xfrm>
            <a:off x="348695" y="2702734"/>
            <a:ext cx="3175628" cy="430645"/>
          </a:xfrm>
          <a:prstGeom prst="rect">
            <a:avLst/>
          </a:prstGeom>
          <a:solidFill>
            <a:srgbClr val="D6D6D6"/>
          </a:solidFill>
        </p:spPr>
        <p:txBody>
          <a:bodyPr vert="horz" wrap="square" lIns="0" tIns="121680" rIns="0" bIns="0" rtlCol="0">
            <a:spAutoFit/>
          </a:bodyPr>
          <a:lstStyle/>
          <a:p>
            <a:pPr marL="200618" algn="ctr" defTabSz="554492">
              <a:spcBef>
                <a:spcPts val="958"/>
              </a:spcBef>
            </a:pPr>
            <a:r>
              <a:rPr lang="en-US" sz="2000" b="1" kern="0" dirty="0">
                <a:solidFill>
                  <a:srgbClr val="444444"/>
                </a:solidFill>
                <a:cs typeface="Arial"/>
              </a:rPr>
              <a:t> Chain of Resp.</a:t>
            </a:r>
          </a:p>
        </p:txBody>
      </p:sp>
      <p:sp>
        <p:nvSpPr>
          <p:cNvPr id="29" name="object 6">
            <a:extLst>
              <a:ext uri="{FF2B5EF4-FFF2-40B4-BE49-F238E27FC236}">
                <a16:creationId xmlns:a16="http://schemas.microsoft.com/office/drawing/2014/main" id="{F402B7B7-5FE5-4295-BFF9-BB4D04F0E3DB}"/>
              </a:ext>
            </a:extLst>
          </p:cNvPr>
          <p:cNvSpPr txBox="1"/>
          <p:nvPr/>
        </p:nvSpPr>
        <p:spPr>
          <a:xfrm>
            <a:off x="348695" y="6259745"/>
            <a:ext cx="3175628" cy="430645"/>
          </a:xfrm>
          <a:prstGeom prst="rect">
            <a:avLst/>
          </a:prstGeom>
          <a:solidFill>
            <a:srgbClr val="D6D6D6"/>
          </a:solidFill>
        </p:spPr>
        <p:txBody>
          <a:bodyPr vert="horz" wrap="square" lIns="0" tIns="121680" rIns="0" bIns="0" rtlCol="0">
            <a:spAutoFit/>
          </a:bodyPr>
          <a:lstStyle/>
          <a:p>
            <a:pPr marL="200618" algn="ctr" defTabSz="554492">
              <a:spcBef>
                <a:spcPts val="958"/>
              </a:spcBef>
            </a:pPr>
            <a:r>
              <a:rPr lang="en-US" sz="2000" b="1" kern="0" dirty="0">
                <a:solidFill>
                  <a:srgbClr val="444444"/>
                </a:solidFill>
                <a:cs typeface="Arial"/>
              </a:rPr>
              <a:t>Command</a:t>
            </a:r>
            <a:endParaRPr lang="en-US" sz="2000" b="1" kern="0" dirty="0">
              <a:solidFill>
                <a:sysClr val="windowText" lastClr="000000"/>
              </a:solidFill>
              <a:cs typeface="Arial"/>
            </a:endParaRPr>
          </a:p>
        </p:txBody>
      </p:sp>
    </p:spTree>
    <p:extLst>
      <p:ext uri="{BB962C8B-B14F-4D97-AF65-F5344CB8AC3E}">
        <p14:creationId xmlns:p14="http://schemas.microsoft.com/office/powerpoint/2010/main" val="27917602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28" y="0"/>
            <a:ext cx="12191144" cy="6854149"/>
            <a:chOff x="0" y="0"/>
            <a:chExt cx="20104100" cy="11303000"/>
          </a:xfrm>
        </p:grpSpPr>
        <p:sp>
          <p:nvSpPr>
            <p:cNvPr id="3" name="object 3"/>
            <p:cNvSpPr/>
            <p:nvPr/>
          </p:nvSpPr>
          <p:spPr>
            <a:xfrm>
              <a:off x="0" y="1361215"/>
              <a:ext cx="6362700" cy="9941560"/>
            </a:xfrm>
            <a:custGeom>
              <a:avLst/>
              <a:gdLst/>
              <a:ahLst/>
              <a:cxnLst/>
              <a:rect l="l" t="t" r="r" b="b"/>
              <a:pathLst>
                <a:path w="6362700" h="9941560">
                  <a:moveTo>
                    <a:pt x="6362216" y="0"/>
                  </a:moveTo>
                  <a:lnTo>
                    <a:pt x="0" y="0"/>
                  </a:lnTo>
                  <a:lnTo>
                    <a:pt x="0" y="9941240"/>
                  </a:lnTo>
                  <a:lnTo>
                    <a:pt x="6362216" y="9941240"/>
                  </a:lnTo>
                  <a:lnTo>
                    <a:pt x="6362216" y="0"/>
                  </a:lnTo>
                  <a:close/>
                </a:path>
              </a:pathLst>
            </a:custGeom>
            <a:solidFill>
              <a:srgbClr val="E7E7E7"/>
            </a:solidFill>
          </p:spPr>
          <p:txBody>
            <a:bodyPr wrap="square" lIns="0" tIns="0" rIns="0" bIns="0" rtlCol="0"/>
            <a:lstStyle/>
            <a:p>
              <a:pPr defTabSz="554492"/>
              <a:endParaRPr sz="2000" kern="0" dirty="0">
                <a:solidFill>
                  <a:sysClr val="windowText" lastClr="000000"/>
                </a:solidFill>
              </a:endParaRPr>
            </a:p>
          </p:txBody>
        </p:sp>
        <p:pic>
          <p:nvPicPr>
            <p:cNvPr id="4" name="object 4"/>
            <p:cNvPicPr/>
            <p:nvPr/>
          </p:nvPicPr>
          <p:blipFill>
            <a:blip r:embed="rId2" cstate="print"/>
            <a:stretch>
              <a:fillRect/>
            </a:stretch>
          </p:blipFill>
          <p:spPr>
            <a:xfrm>
              <a:off x="0" y="0"/>
              <a:ext cx="20104099" cy="1361215"/>
            </a:xfrm>
            <a:prstGeom prst="rect">
              <a:avLst/>
            </a:prstGeom>
          </p:spPr>
        </p:pic>
      </p:grpSp>
      <p:sp>
        <p:nvSpPr>
          <p:cNvPr id="5" name="object 5"/>
          <p:cNvSpPr txBox="1"/>
          <p:nvPr/>
        </p:nvSpPr>
        <p:spPr>
          <a:xfrm>
            <a:off x="371666" y="1200506"/>
            <a:ext cx="3175628" cy="430645"/>
          </a:xfrm>
          <a:prstGeom prst="rect">
            <a:avLst/>
          </a:prstGeom>
          <a:solidFill>
            <a:srgbClr val="FFFF00"/>
          </a:solidFill>
        </p:spPr>
        <p:txBody>
          <a:bodyPr vert="horz" wrap="square" lIns="0" tIns="121680" rIns="0" bIns="0" rtlCol="0">
            <a:spAutoFit/>
          </a:bodyPr>
          <a:lstStyle/>
          <a:p>
            <a:pPr algn="ctr" defTabSz="554492">
              <a:spcBef>
                <a:spcPts val="958"/>
              </a:spcBef>
            </a:pPr>
            <a:r>
              <a:rPr lang="en-US" sz="2000" b="1" kern="0" dirty="0">
                <a:solidFill>
                  <a:srgbClr val="444444"/>
                </a:solidFill>
                <a:cs typeface="Arial"/>
              </a:rPr>
              <a:t>Strategy</a:t>
            </a:r>
            <a:endParaRPr sz="2000" b="1" kern="0" dirty="0">
              <a:solidFill>
                <a:sysClr val="windowText" lastClr="000000"/>
              </a:solidFill>
              <a:cs typeface="Arial"/>
            </a:endParaRPr>
          </a:p>
        </p:txBody>
      </p:sp>
      <p:sp>
        <p:nvSpPr>
          <p:cNvPr id="6" name="object 6"/>
          <p:cNvSpPr txBox="1"/>
          <p:nvPr/>
        </p:nvSpPr>
        <p:spPr>
          <a:xfrm>
            <a:off x="366239" y="3216125"/>
            <a:ext cx="3175628" cy="430645"/>
          </a:xfrm>
          <a:prstGeom prst="rect">
            <a:avLst/>
          </a:prstGeom>
          <a:solidFill>
            <a:srgbClr val="D6D6D6"/>
          </a:solidFill>
        </p:spPr>
        <p:txBody>
          <a:bodyPr vert="horz" wrap="square" lIns="0" tIns="121680" rIns="0" bIns="0" rtlCol="0">
            <a:spAutoFit/>
          </a:bodyPr>
          <a:lstStyle/>
          <a:p>
            <a:pPr marL="200618" algn="ctr" defTabSz="554492">
              <a:spcBef>
                <a:spcPts val="958"/>
              </a:spcBef>
            </a:pPr>
            <a:r>
              <a:rPr lang="en-US" sz="2000" b="1" kern="0" dirty="0">
                <a:solidFill>
                  <a:srgbClr val="444444"/>
                </a:solidFill>
                <a:cs typeface="Arial"/>
              </a:rPr>
              <a:t>Observer</a:t>
            </a:r>
            <a:endParaRPr lang="en-US" sz="2000" b="1" kern="0" dirty="0">
              <a:solidFill>
                <a:sysClr val="windowText" lastClr="000000"/>
              </a:solidFill>
              <a:cs typeface="Arial"/>
            </a:endParaRPr>
          </a:p>
        </p:txBody>
      </p:sp>
      <p:sp>
        <p:nvSpPr>
          <p:cNvPr id="7" name="object 7"/>
          <p:cNvSpPr txBox="1"/>
          <p:nvPr/>
        </p:nvSpPr>
        <p:spPr>
          <a:xfrm>
            <a:off x="351271" y="2731051"/>
            <a:ext cx="3175628" cy="430645"/>
          </a:xfrm>
          <a:prstGeom prst="rect">
            <a:avLst/>
          </a:prstGeom>
          <a:solidFill>
            <a:srgbClr val="D6D6D6"/>
          </a:solidFill>
        </p:spPr>
        <p:txBody>
          <a:bodyPr vert="horz" wrap="square" lIns="0" tIns="121680" rIns="0" bIns="0" rtlCol="0">
            <a:spAutoFit/>
          </a:bodyPr>
          <a:lstStyle/>
          <a:p>
            <a:pPr algn="ctr" defTabSz="554492">
              <a:spcBef>
                <a:spcPts val="958"/>
              </a:spcBef>
            </a:pPr>
            <a:r>
              <a:rPr lang="en-US" sz="2000" b="1" kern="0" spc="49" dirty="0">
                <a:solidFill>
                  <a:srgbClr val="444444"/>
                </a:solidFill>
                <a:cs typeface="Arial"/>
              </a:rPr>
              <a:t>Visitor</a:t>
            </a:r>
          </a:p>
        </p:txBody>
      </p:sp>
      <p:sp>
        <p:nvSpPr>
          <p:cNvPr id="8" name="object 8"/>
          <p:cNvSpPr txBox="1"/>
          <p:nvPr/>
        </p:nvSpPr>
        <p:spPr>
          <a:xfrm>
            <a:off x="348695" y="2225051"/>
            <a:ext cx="3175628" cy="430645"/>
          </a:xfrm>
          <a:prstGeom prst="rect">
            <a:avLst/>
          </a:prstGeom>
          <a:solidFill>
            <a:srgbClr val="D6D6D6"/>
          </a:solidFill>
        </p:spPr>
        <p:txBody>
          <a:bodyPr vert="horz" wrap="square" lIns="0" tIns="121680" rIns="0" bIns="0" rtlCol="0">
            <a:spAutoFit/>
          </a:bodyPr>
          <a:lstStyle/>
          <a:p>
            <a:pPr marL="68541" algn="ctr" defTabSz="554492">
              <a:spcBef>
                <a:spcPts val="958"/>
              </a:spcBef>
            </a:pPr>
            <a:r>
              <a:rPr lang="en-US" sz="2000" b="1" kern="0" dirty="0">
                <a:solidFill>
                  <a:srgbClr val="444444"/>
                </a:solidFill>
                <a:cs typeface="Arial"/>
              </a:rPr>
              <a:t> Template Method</a:t>
            </a:r>
          </a:p>
        </p:txBody>
      </p:sp>
      <p:sp>
        <p:nvSpPr>
          <p:cNvPr id="36" name="Title 35">
            <a:extLst>
              <a:ext uri="{FF2B5EF4-FFF2-40B4-BE49-F238E27FC236}">
                <a16:creationId xmlns:a16="http://schemas.microsoft.com/office/drawing/2014/main" id="{5D2FAB82-52C0-92BD-9A19-71B2A4E2167C}"/>
              </a:ext>
            </a:extLst>
          </p:cNvPr>
          <p:cNvSpPr>
            <a:spLocks noGrp="1"/>
          </p:cNvSpPr>
          <p:nvPr>
            <p:ph type="title"/>
          </p:nvPr>
        </p:nvSpPr>
        <p:spPr>
          <a:xfrm>
            <a:off x="366275" y="178023"/>
            <a:ext cx="6704359" cy="503984"/>
          </a:xfrm>
        </p:spPr>
        <p:txBody>
          <a:bodyPr/>
          <a:lstStyle/>
          <a:p>
            <a:r>
              <a:rPr lang="en-US" sz="3275" dirty="0"/>
              <a:t>Behavioral Design Patterns</a:t>
            </a:r>
          </a:p>
        </p:txBody>
      </p:sp>
      <p:sp>
        <p:nvSpPr>
          <p:cNvPr id="39" name="object 5">
            <a:extLst>
              <a:ext uri="{FF2B5EF4-FFF2-40B4-BE49-F238E27FC236}">
                <a16:creationId xmlns:a16="http://schemas.microsoft.com/office/drawing/2014/main" id="{98C8FABE-37CF-B804-5111-19DE955816B6}"/>
              </a:ext>
            </a:extLst>
          </p:cNvPr>
          <p:cNvSpPr txBox="1"/>
          <p:nvPr/>
        </p:nvSpPr>
        <p:spPr>
          <a:xfrm>
            <a:off x="371666" y="1701297"/>
            <a:ext cx="3175628" cy="430645"/>
          </a:xfrm>
          <a:prstGeom prst="rect">
            <a:avLst/>
          </a:prstGeom>
          <a:solidFill>
            <a:srgbClr val="FFFF00"/>
          </a:solidFill>
        </p:spPr>
        <p:txBody>
          <a:bodyPr vert="horz" wrap="square" lIns="0" tIns="121680" rIns="0" bIns="0" rtlCol="0">
            <a:spAutoFit/>
          </a:bodyPr>
          <a:lstStyle/>
          <a:p>
            <a:pPr algn="ctr" defTabSz="554492">
              <a:spcBef>
                <a:spcPts val="958"/>
              </a:spcBef>
            </a:pPr>
            <a:r>
              <a:rPr lang="en-US" sz="2000" b="1" kern="0" dirty="0">
                <a:solidFill>
                  <a:srgbClr val="444444"/>
                </a:solidFill>
                <a:cs typeface="Arial"/>
              </a:rPr>
              <a:t>State</a:t>
            </a:r>
            <a:endParaRPr sz="2000" b="1" kern="0" dirty="0">
              <a:solidFill>
                <a:sysClr val="windowText" lastClr="000000"/>
              </a:solidFill>
              <a:cs typeface="Arial"/>
            </a:endParaRPr>
          </a:p>
        </p:txBody>
      </p:sp>
      <p:sp>
        <p:nvSpPr>
          <p:cNvPr id="9" name="object 6">
            <a:extLst>
              <a:ext uri="{FF2B5EF4-FFF2-40B4-BE49-F238E27FC236}">
                <a16:creationId xmlns:a16="http://schemas.microsoft.com/office/drawing/2014/main" id="{F9F7E3B2-5303-78FB-96CA-EE8CFEDA4B7A}"/>
              </a:ext>
            </a:extLst>
          </p:cNvPr>
          <p:cNvSpPr txBox="1"/>
          <p:nvPr/>
        </p:nvSpPr>
        <p:spPr>
          <a:xfrm>
            <a:off x="348695" y="3720046"/>
            <a:ext cx="3175628" cy="430645"/>
          </a:xfrm>
          <a:prstGeom prst="rect">
            <a:avLst/>
          </a:prstGeom>
          <a:solidFill>
            <a:srgbClr val="D6D6D6"/>
          </a:solidFill>
        </p:spPr>
        <p:txBody>
          <a:bodyPr vert="horz" wrap="square" lIns="0" tIns="121680" rIns="0" bIns="0" rtlCol="0">
            <a:spAutoFit/>
          </a:bodyPr>
          <a:lstStyle/>
          <a:p>
            <a:pPr marL="200618" algn="ctr" defTabSz="554492">
              <a:spcBef>
                <a:spcPts val="958"/>
              </a:spcBef>
            </a:pPr>
            <a:r>
              <a:rPr lang="en-US" sz="2000" b="1" kern="0" dirty="0">
                <a:solidFill>
                  <a:srgbClr val="444444"/>
                </a:solidFill>
                <a:cs typeface="Arial"/>
              </a:rPr>
              <a:t>Memento</a:t>
            </a:r>
            <a:endParaRPr lang="en-US" sz="2000" b="1" kern="0" dirty="0">
              <a:solidFill>
                <a:sysClr val="windowText" lastClr="000000"/>
              </a:solidFill>
              <a:cs typeface="Arial"/>
            </a:endParaRPr>
          </a:p>
        </p:txBody>
      </p:sp>
      <p:sp>
        <p:nvSpPr>
          <p:cNvPr id="10" name="object 6">
            <a:extLst>
              <a:ext uri="{FF2B5EF4-FFF2-40B4-BE49-F238E27FC236}">
                <a16:creationId xmlns:a16="http://schemas.microsoft.com/office/drawing/2014/main" id="{8703054F-D184-33BC-5207-98F7A0CE5440}"/>
              </a:ext>
            </a:extLst>
          </p:cNvPr>
          <p:cNvSpPr txBox="1"/>
          <p:nvPr/>
        </p:nvSpPr>
        <p:spPr>
          <a:xfrm>
            <a:off x="348695" y="4738868"/>
            <a:ext cx="3175628" cy="430645"/>
          </a:xfrm>
          <a:prstGeom prst="rect">
            <a:avLst/>
          </a:prstGeom>
          <a:solidFill>
            <a:srgbClr val="D6D6D6"/>
          </a:solidFill>
        </p:spPr>
        <p:txBody>
          <a:bodyPr vert="horz" wrap="square" lIns="0" tIns="121680" rIns="0" bIns="0" rtlCol="0">
            <a:spAutoFit/>
          </a:bodyPr>
          <a:lstStyle/>
          <a:p>
            <a:pPr marL="200618" algn="ctr" defTabSz="554492">
              <a:spcBef>
                <a:spcPts val="958"/>
              </a:spcBef>
            </a:pPr>
            <a:r>
              <a:rPr lang="en-US" sz="2000" b="1" kern="0" dirty="0">
                <a:solidFill>
                  <a:srgbClr val="444444"/>
                </a:solidFill>
                <a:cs typeface="Arial"/>
              </a:rPr>
              <a:t>Iterator</a:t>
            </a:r>
            <a:endParaRPr lang="en-US" sz="2000" b="1" kern="0" dirty="0">
              <a:solidFill>
                <a:sysClr val="windowText" lastClr="000000"/>
              </a:solidFill>
              <a:cs typeface="Arial"/>
            </a:endParaRPr>
          </a:p>
        </p:txBody>
      </p:sp>
      <p:sp>
        <p:nvSpPr>
          <p:cNvPr id="11" name="object 6">
            <a:extLst>
              <a:ext uri="{FF2B5EF4-FFF2-40B4-BE49-F238E27FC236}">
                <a16:creationId xmlns:a16="http://schemas.microsoft.com/office/drawing/2014/main" id="{32F6E231-67AE-0B35-A57E-9B7E26739AD8}"/>
              </a:ext>
            </a:extLst>
          </p:cNvPr>
          <p:cNvSpPr txBox="1"/>
          <p:nvPr/>
        </p:nvSpPr>
        <p:spPr>
          <a:xfrm>
            <a:off x="341787" y="4229457"/>
            <a:ext cx="3175628" cy="430645"/>
          </a:xfrm>
          <a:prstGeom prst="rect">
            <a:avLst/>
          </a:prstGeom>
          <a:solidFill>
            <a:srgbClr val="D6D6D6"/>
          </a:solidFill>
        </p:spPr>
        <p:txBody>
          <a:bodyPr vert="horz" wrap="square" lIns="0" tIns="121680" rIns="0" bIns="0" rtlCol="0">
            <a:spAutoFit/>
          </a:bodyPr>
          <a:lstStyle/>
          <a:p>
            <a:pPr marL="200618" algn="ctr" defTabSz="554492">
              <a:spcBef>
                <a:spcPts val="958"/>
              </a:spcBef>
            </a:pPr>
            <a:r>
              <a:rPr lang="en-US" sz="2000" b="1" kern="0" dirty="0">
                <a:solidFill>
                  <a:srgbClr val="444444"/>
                </a:solidFill>
                <a:cs typeface="Arial"/>
              </a:rPr>
              <a:t>Mediator</a:t>
            </a:r>
            <a:endParaRPr lang="en-US" sz="2000" b="1" kern="0" dirty="0">
              <a:solidFill>
                <a:sysClr val="windowText" lastClr="000000"/>
              </a:solidFill>
              <a:cs typeface="Arial"/>
            </a:endParaRPr>
          </a:p>
        </p:txBody>
      </p:sp>
      <p:sp>
        <p:nvSpPr>
          <p:cNvPr id="12" name="object 6">
            <a:extLst>
              <a:ext uri="{FF2B5EF4-FFF2-40B4-BE49-F238E27FC236}">
                <a16:creationId xmlns:a16="http://schemas.microsoft.com/office/drawing/2014/main" id="{5C01CF4B-5576-EE4D-0D31-B15F79992029}"/>
              </a:ext>
            </a:extLst>
          </p:cNvPr>
          <p:cNvSpPr txBox="1"/>
          <p:nvPr/>
        </p:nvSpPr>
        <p:spPr>
          <a:xfrm>
            <a:off x="348695" y="5230659"/>
            <a:ext cx="3175628" cy="430645"/>
          </a:xfrm>
          <a:prstGeom prst="rect">
            <a:avLst/>
          </a:prstGeom>
          <a:solidFill>
            <a:srgbClr val="D6D6D6"/>
          </a:solidFill>
        </p:spPr>
        <p:txBody>
          <a:bodyPr vert="horz" wrap="square" lIns="0" tIns="121680" rIns="0" bIns="0" rtlCol="0">
            <a:spAutoFit/>
          </a:bodyPr>
          <a:lstStyle/>
          <a:p>
            <a:pPr marL="200618" algn="ctr" defTabSz="554492">
              <a:spcBef>
                <a:spcPts val="958"/>
              </a:spcBef>
            </a:pPr>
            <a:r>
              <a:rPr lang="en-US" sz="2000" b="1" kern="0" dirty="0">
                <a:solidFill>
                  <a:srgbClr val="444444"/>
                </a:solidFill>
                <a:cs typeface="Arial"/>
              </a:rPr>
              <a:t>Interpreter</a:t>
            </a:r>
            <a:endParaRPr lang="en-US" sz="2000" b="1" kern="0" dirty="0">
              <a:solidFill>
                <a:sysClr val="windowText" lastClr="000000"/>
              </a:solidFill>
              <a:cs typeface="Arial"/>
            </a:endParaRPr>
          </a:p>
        </p:txBody>
      </p:sp>
      <p:sp>
        <p:nvSpPr>
          <p:cNvPr id="13" name="object 6">
            <a:extLst>
              <a:ext uri="{FF2B5EF4-FFF2-40B4-BE49-F238E27FC236}">
                <a16:creationId xmlns:a16="http://schemas.microsoft.com/office/drawing/2014/main" id="{64499276-D51D-C476-954F-E47CB06164C9}"/>
              </a:ext>
            </a:extLst>
          </p:cNvPr>
          <p:cNvSpPr txBox="1"/>
          <p:nvPr/>
        </p:nvSpPr>
        <p:spPr>
          <a:xfrm>
            <a:off x="366239" y="6196053"/>
            <a:ext cx="3175628" cy="430645"/>
          </a:xfrm>
          <a:prstGeom prst="rect">
            <a:avLst/>
          </a:prstGeom>
          <a:solidFill>
            <a:srgbClr val="D6D6D6"/>
          </a:solidFill>
        </p:spPr>
        <p:txBody>
          <a:bodyPr vert="horz" wrap="square" lIns="0" tIns="121680" rIns="0" bIns="0" rtlCol="0">
            <a:spAutoFit/>
          </a:bodyPr>
          <a:lstStyle/>
          <a:p>
            <a:pPr marL="200618" algn="ctr" defTabSz="554492">
              <a:spcBef>
                <a:spcPts val="958"/>
              </a:spcBef>
            </a:pPr>
            <a:r>
              <a:rPr lang="en-US" sz="2000" b="1" kern="0" dirty="0">
                <a:solidFill>
                  <a:srgbClr val="444444"/>
                </a:solidFill>
                <a:cs typeface="Arial"/>
              </a:rPr>
              <a:t> Chain of Resp.</a:t>
            </a:r>
          </a:p>
        </p:txBody>
      </p:sp>
      <p:sp>
        <p:nvSpPr>
          <p:cNvPr id="14" name="object 6">
            <a:extLst>
              <a:ext uri="{FF2B5EF4-FFF2-40B4-BE49-F238E27FC236}">
                <a16:creationId xmlns:a16="http://schemas.microsoft.com/office/drawing/2014/main" id="{F1301712-E259-5C34-590F-DA2C83F24DC0}"/>
              </a:ext>
            </a:extLst>
          </p:cNvPr>
          <p:cNvSpPr txBox="1"/>
          <p:nvPr/>
        </p:nvSpPr>
        <p:spPr>
          <a:xfrm>
            <a:off x="366239" y="5704262"/>
            <a:ext cx="3175628" cy="430645"/>
          </a:xfrm>
          <a:prstGeom prst="rect">
            <a:avLst/>
          </a:prstGeom>
          <a:solidFill>
            <a:srgbClr val="D6D6D6"/>
          </a:solidFill>
        </p:spPr>
        <p:txBody>
          <a:bodyPr vert="horz" wrap="square" lIns="0" tIns="121680" rIns="0" bIns="0" rtlCol="0">
            <a:spAutoFit/>
          </a:bodyPr>
          <a:lstStyle/>
          <a:p>
            <a:pPr marL="200618" algn="ctr" defTabSz="554492">
              <a:spcBef>
                <a:spcPts val="958"/>
              </a:spcBef>
            </a:pPr>
            <a:r>
              <a:rPr lang="en-US" sz="2000" b="1" kern="0" dirty="0">
                <a:solidFill>
                  <a:srgbClr val="444444"/>
                </a:solidFill>
                <a:cs typeface="Arial"/>
              </a:rPr>
              <a:t>Command</a:t>
            </a:r>
            <a:endParaRPr lang="en-US" sz="2000" b="1" kern="0" dirty="0">
              <a:solidFill>
                <a:sysClr val="windowText" lastClr="000000"/>
              </a:solidFill>
              <a:cs typeface="Arial"/>
            </a:endParaRPr>
          </a:p>
        </p:txBody>
      </p:sp>
      <p:sp>
        <p:nvSpPr>
          <p:cNvPr id="15" name="object 11">
            <a:extLst>
              <a:ext uri="{FF2B5EF4-FFF2-40B4-BE49-F238E27FC236}">
                <a16:creationId xmlns:a16="http://schemas.microsoft.com/office/drawing/2014/main" id="{5DA7113A-B3CE-26CD-ABDB-3409653234AC}"/>
              </a:ext>
            </a:extLst>
          </p:cNvPr>
          <p:cNvSpPr txBox="1"/>
          <p:nvPr/>
        </p:nvSpPr>
        <p:spPr>
          <a:xfrm>
            <a:off x="4143611" y="1143993"/>
            <a:ext cx="5854045" cy="953865"/>
          </a:xfrm>
          <a:prstGeom prst="rect">
            <a:avLst/>
          </a:prstGeom>
          <a:solidFill>
            <a:srgbClr val="D6D6D6"/>
          </a:solidFill>
        </p:spPr>
        <p:txBody>
          <a:bodyPr vert="horz" wrap="square" lIns="0" tIns="121680" rIns="0" bIns="0" rtlCol="0">
            <a:spAutoFit/>
          </a:bodyPr>
          <a:lstStyle/>
          <a:p>
            <a:pPr defTabSz="554492">
              <a:spcBef>
                <a:spcPts val="958"/>
              </a:spcBef>
            </a:pPr>
            <a:r>
              <a:rPr lang="en-US" kern="0" dirty="0">
                <a:solidFill>
                  <a:srgbClr val="444444"/>
                </a:solidFill>
                <a:cs typeface="Arial"/>
              </a:rPr>
              <a:t>The State pattern provides state-specific logic to a limited set of objects in which each object represents a particular state, This is best explained with an example.</a:t>
            </a:r>
            <a:endParaRPr kern="0" dirty="0">
              <a:solidFill>
                <a:sysClr val="windowText" lastClr="000000"/>
              </a:solidFill>
              <a:cs typeface="Arial"/>
            </a:endParaRPr>
          </a:p>
        </p:txBody>
      </p:sp>
      <p:pic>
        <p:nvPicPr>
          <p:cNvPr id="5122" name="Picture 2" descr="Diagram JavaScript State Design Pattern">
            <a:extLst>
              <a:ext uri="{FF2B5EF4-FFF2-40B4-BE49-F238E27FC236}">
                <a16:creationId xmlns:a16="http://schemas.microsoft.com/office/drawing/2014/main" id="{407DC4CB-51BA-4B57-9C82-91A7034AA9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440373"/>
            <a:ext cx="5401843" cy="2200275"/>
          </a:xfrm>
          <a:prstGeom prst="rect">
            <a:avLst/>
          </a:prstGeom>
          <a:noFill/>
          <a:extLst>
            <a:ext uri="{909E8E84-426E-40DD-AFC4-6F175D3DCCD1}">
              <a14:hiddenFill xmlns:a14="http://schemas.microsoft.com/office/drawing/2010/main">
                <a:solidFill>
                  <a:srgbClr val="FFFFFF"/>
                </a:solidFill>
              </a14:hiddenFill>
            </a:ext>
          </a:extLst>
        </p:spPr>
      </p:pic>
      <p:sp>
        <p:nvSpPr>
          <p:cNvPr id="19" name="object 6">
            <a:extLst>
              <a:ext uri="{FF2B5EF4-FFF2-40B4-BE49-F238E27FC236}">
                <a16:creationId xmlns:a16="http://schemas.microsoft.com/office/drawing/2014/main" id="{C98CBD3F-34AD-4423-814F-85F1F641C756}"/>
              </a:ext>
            </a:extLst>
          </p:cNvPr>
          <p:cNvSpPr txBox="1"/>
          <p:nvPr/>
        </p:nvSpPr>
        <p:spPr>
          <a:xfrm>
            <a:off x="348695" y="3771608"/>
            <a:ext cx="3175628" cy="430645"/>
          </a:xfrm>
          <a:prstGeom prst="rect">
            <a:avLst/>
          </a:prstGeom>
          <a:solidFill>
            <a:srgbClr val="D6D6D6"/>
          </a:solidFill>
        </p:spPr>
        <p:txBody>
          <a:bodyPr vert="horz" wrap="square" lIns="0" tIns="121680" rIns="0" bIns="0" rtlCol="0">
            <a:spAutoFit/>
          </a:bodyPr>
          <a:lstStyle/>
          <a:p>
            <a:pPr marL="200618" algn="ctr" defTabSz="554492">
              <a:spcBef>
                <a:spcPts val="958"/>
              </a:spcBef>
            </a:pPr>
            <a:r>
              <a:rPr lang="en-US" sz="2000" b="1" kern="0" dirty="0">
                <a:solidFill>
                  <a:srgbClr val="444444"/>
                </a:solidFill>
                <a:cs typeface="Arial"/>
              </a:rPr>
              <a:t>Observer</a:t>
            </a:r>
            <a:endParaRPr lang="en-US" sz="2000" b="1" kern="0" dirty="0">
              <a:solidFill>
                <a:sysClr val="windowText" lastClr="000000"/>
              </a:solidFill>
              <a:cs typeface="Arial"/>
            </a:endParaRPr>
          </a:p>
        </p:txBody>
      </p:sp>
      <p:sp>
        <p:nvSpPr>
          <p:cNvPr id="20" name="object 7">
            <a:extLst>
              <a:ext uri="{FF2B5EF4-FFF2-40B4-BE49-F238E27FC236}">
                <a16:creationId xmlns:a16="http://schemas.microsoft.com/office/drawing/2014/main" id="{E0371F57-E2E3-4141-B55F-17B0103919CC}"/>
              </a:ext>
            </a:extLst>
          </p:cNvPr>
          <p:cNvSpPr txBox="1"/>
          <p:nvPr/>
        </p:nvSpPr>
        <p:spPr>
          <a:xfrm>
            <a:off x="348695" y="3271568"/>
            <a:ext cx="3175628" cy="430645"/>
          </a:xfrm>
          <a:prstGeom prst="rect">
            <a:avLst/>
          </a:prstGeom>
          <a:solidFill>
            <a:srgbClr val="D6D6D6"/>
          </a:solidFill>
        </p:spPr>
        <p:txBody>
          <a:bodyPr vert="horz" wrap="square" lIns="0" tIns="121680" rIns="0" bIns="0" rtlCol="0">
            <a:spAutoFit/>
          </a:bodyPr>
          <a:lstStyle/>
          <a:p>
            <a:pPr algn="ctr" defTabSz="554492">
              <a:spcBef>
                <a:spcPts val="958"/>
              </a:spcBef>
            </a:pPr>
            <a:r>
              <a:rPr lang="en-US" sz="2000" b="1" kern="0" spc="49" dirty="0">
                <a:solidFill>
                  <a:srgbClr val="444444"/>
                </a:solidFill>
                <a:cs typeface="Arial"/>
              </a:rPr>
              <a:t>Visitor</a:t>
            </a:r>
          </a:p>
        </p:txBody>
      </p:sp>
      <p:sp>
        <p:nvSpPr>
          <p:cNvPr id="21" name="object 6">
            <a:extLst>
              <a:ext uri="{FF2B5EF4-FFF2-40B4-BE49-F238E27FC236}">
                <a16:creationId xmlns:a16="http://schemas.microsoft.com/office/drawing/2014/main" id="{896C159A-3C98-4218-86E2-B88E756B300B}"/>
              </a:ext>
            </a:extLst>
          </p:cNvPr>
          <p:cNvSpPr txBox="1"/>
          <p:nvPr/>
        </p:nvSpPr>
        <p:spPr>
          <a:xfrm>
            <a:off x="331151" y="4275529"/>
            <a:ext cx="3175628" cy="430645"/>
          </a:xfrm>
          <a:prstGeom prst="rect">
            <a:avLst/>
          </a:prstGeom>
          <a:solidFill>
            <a:srgbClr val="D6D6D6"/>
          </a:solidFill>
        </p:spPr>
        <p:txBody>
          <a:bodyPr vert="horz" wrap="square" lIns="0" tIns="121680" rIns="0" bIns="0" rtlCol="0">
            <a:spAutoFit/>
          </a:bodyPr>
          <a:lstStyle/>
          <a:p>
            <a:pPr marL="200618" algn="ctr" defTabSz="554492">
              <a:spcBef>
                <a:spcPts val="958"/>
              </a:spcBef>
            </a:pPr>
            <a:r>
              <a:rPr lang="en-US" sz="2000" b="1" kern="0" dirty="0">
                <a:solidFill>
                  <a:srgbClr val="444444"/>
                </a:solidFill>
                <a:cs typeface="Arial"/>
              </a:rPr>
              <a:t>Memento</a:t>
            </a:r>
            <a:endParaRPr lang="en-US" sz="2000" b="1" kern="0" dirty="0">
              <a:solidFill>
                <a:sysClr val="windowText" lastClr="000000"/>
              </a:solidFill>
              <a:cs typeface="Arial"/>
            </a:endParaRPr>
          </a:p>
        </p:txBody>
      </p:sp>
      <p:sp>
        <p:nvSpPr>
          <p:cNvPr id="22" name="object 6">
            <a:extLst>
              <a:ext uri="{FF2B5EF4-FFF2-40B4-BE49-F238E27FC236}">
                <a16:creationId xmlns:a16="http://schemas.microsoft.com/office/drawing/2014/main" id="{E12A6C8B-5B2C-4582-9FFA-AAE7C9660CEE}"/>
              </a:ext>
            </a:extLst>
          </p:cNvPr>
          <p:cNvSpPr txBox="1"/>
          <p:nvPr/>
        </p:nvSpPr>
        <p:spPr>
          <a:xfrm>
            <a:off x="331151" y="5294351"/>
            <a:ext cx="3175628" cy="430645"/>
          </a:xfrm>
          <a:prstGeom prst="rect">
            <a:avLst/>
          </a:prstGeom>
          <a:solidFill>
            <a:srgbClr val="D6D6D6"/>
          </a:solidFill>
        </p:spPr>
        <p:txBody>
          <a:bodyPr vert="horz" wrap="square" lIns="0" tIns="121680" rIns="0" bIns="0" rtlCol="0">
            <a:spAutoFit/>
          </a:bodyPr>
          <a:lstStyle/>
          <a:p>
            <a:pPr marL="200618" algn="ctr" defTabSz="554492">
              <a:spcBef>
                <a:spcPts val="958"/>
              </a:spcBef>
            </a:pPr>
            <a:r>
              <a:rPr lang="en-US" sz="2000" b="1" kern="0" dirty="0">
                <a:solidFill>
                  <a:srgbClr val="444444"/>
                </a:solidFill>
                <a:cs typeface="Arial"/>
              </a:rPr>
              <a:t>Iterator</a:t>
            </a:r>
            <a:endParaRPr lang="en-US" sz="2000" b="1" kern="0" dirty="0">
              <a:solidFill>
                <a:sysClr val="windowText" lastClr="000000"/>
              </a:solidFill>
              <a:cs typeface="Arial"/>
            </a:endParaRPr>
          </a:p>
        </p:txBody>
      </p:sp>
      <p:sp>
        <p:nvSpPr>
          <p:cNvPr id="23" name="object 6">
            <a:extLst>
              <a:ext uri="{FF2B5EF4-FFF2-40B4-BE49-F238E27FC236}">
                <a16:creationId xmlns:a16="http://schemas.microsoft.com/office/drawing/2014/main" id="{30749150-788D-4D55-B8BF-87F87D3F2BB0}"/>
              </a:ext>
            </a:extLst>
          </p:cNvPr>
          <p:cNvSpPr txBox="1"/>
          <p:nvPr/>
        </p:nvSpPr>
        <p:spPr>
          <a:xfrm>
            <a:off x="324243" y="4784940"/>
            <a:ext cx="3175628" cy="430645"/>
          </a:xfrm>
          <a:prstGeom prst="rect">
            <a:avLst/>
          </a:prstGeom>
          <a:solidFill>
            <a:srgbClr val="D6D6D6"/>
          </a:solidFill>
        </p:spPr>
        <p:txBody>
          <a:bodyPr vert="horz" wrap="square" lIns="0" tIns="121680" rIns="0" bIns="0" rtlCol="0">
            <a:spAutoFit/>
          </a:bodyPr>
          <a:lstStyle/>
          <a:p>
            <a:pPr marL="200618" algn="ctr" defTabSz="554492">
              <a:spcBef>
                <a:spcPts val="958"/>
              </a:spcBef>
            </a:pPr>
            <a:r>
              <a:rPr lang="en-US" sz="2000" b="1" kern="0" dirty="0">
                <a:solidFill>
                  <a:srgbClr val="444444"/>
                </a:solidFill>
                <a:cs typeface="Arial"/>
              </a:rPr>
              <a:t>Mediator</a:t>
            </a:r>
            <a:endParaRPr lang="en-US" sz="2000" b="1" kern="0" dirty="0">
              <a:solidFill>
                <a:sysClr val="windowText" lastClr="000000"/>
              </a:solidFill>
              <a:cs typeface="Arial"/>
            </a:endParaRPr>
          </a:p>
        </p:txBody>
      </p:sp>
      <p:sp>
        <p:nvSpPr>
          <p:cNvPr id="24" name="object 6">
            <a:extLst>
              <a:ext uri="{FF2B5EF4-FFF2-40B4-BE49-F238E27FC236}">
                <a16:creationId xmlns:a16="http://schemas.microsoft.com/office/drawing/2014/main" id="{6E4DCBC9-E1FC-43A6-9FD5-A0AB23F3C93B}"/>
              </a:ext>
            </a:extLst>
          </p:cNvPr>
          <p:cNvSpPr txBox="1"/>
          <p:nvPr/>
        </p:nvSpPr>
        <p:spPr>
          <a:xfrm>
            <a:off x="331151" y="5786142"/>
            <a:ext cx="3175628" cy="430645"/>
          </a:xfrm>
          <a:prstGeom prst="rect">
            <a:avLst/>
          </a:prstGeom>
          <a:solidFill>
            <a:srgbClr val="D6D6D6"/>
          </a:solidFill>
        </p:spPr>
        <p:txBody>
          <a:bodyPr vert="horz" wrap="square" lIns="0" tIns="121680" rIns="0" bIns="0" rtlCol="0">
            <a:spAutoFit/>
          </a:bodyPr>
          <a:lstStyle/>
          <a:p>
            <a:pPr marL="200618" algn="ctr" defTabSz="554492">
              <a:spcBef>
                <a:spcPts val="958"/>
              </a:spcBef>
            </a:pPr>
            <a:r>
              <a:rPr lang="en-US" sz="2000" b="1" kern="0" dirty="0">
                <a:solidFill>
                  <a:srgbClr val="444444"/>
                </a:solidFill>
                <a:cs typeface="Arial"/>
              </a:rPr>
              <a:t>Interpreter</a:t>
            </a:r>
            <a:endParaRPr lang="en-US" sz="2000" b="1" kern="0" dirty="0">
              <a:solidFill>
                <a:sysClr val="windowText" lastClr="000000"/>
              </a:solidFill>
              <a:cs typeface="Arial"/>
            </a:endParaRPr>
          </a:p>
        </p:txBody>
      </p:sp>
      <p:sp>
        <p:nvSpPr>
          <p:cNvPr id="25" name="object 6">
            <a:extLst>
              <a:ext uri="{FF2B5EF4-FFF2-40B4-BE49-F238E27FC236}">
                <a16:creationId xmlns:a16="http://schemas.microsoft.com/office/drawing/2014/main" id="{826F2684-46DC-44A2-821F-14C5D7E0BCCB}"/>
              </a:ext>
            </a:extLst>
          </p:cNvPr>
          <p:cNvSpPr txBox="1"/>
          <p:nvPr/>
        </p:nvSpPr>
        <p:spPr>
          <a:xfrm>
            <a:off x="366275" y="2790447"/>
            <a:ext cx="3175628" cy="430645"/>
          </a:xfrm>
          <a:prstGeom prst="rect">
            <a:avLst/>
          </a:prstGeom>
          <a:solidFill>
            <a:srgbClr val="D6D6D6"/>
          </a:solidFill>
        </p:spPr>
        <p:txBody>
          <a:bodyPr vert="horz" wrap="square" lIns="0" tIns="121680" rIns="0" bIns="0" rtlCol="0">
            <a:spAutoFit/>
          </a:bodyPr>
          <a:lstStyle/>
          <a:p>
            <a:pPr marL="200618" algn="ctr" defTabSz="554492">
              <a:spcBef>
                <a:spcPts val="958"/>
              </a:spcBef>
            </a:pPr>
            <a:r>
              <a:rPr lang="en-US" sz="2000" b="1" kern="0" dirty="0">
                <a:solidFill>
                  <a:srgbClr val="444444"/>
                </a:solidFill>
                <a:cs typeface="Arial"/>
              </a:rPr>
              <a:t> Chain of Resp.</a:t>
            </a:r>
          </a:p>
        </p:txBody>
      </p:sp>
      <p:sp>
        <p:nvSpPr>
          <p:cNvPr id="26" name="object 6">
            <a:extLst>
              <a:ext uri="{FF2B5EF4-FFF2-40B4-BE49-F238E27FC236}">
                <a16:creationId xmlns:a16="http://schemas.microsoft.com/office/drawing/2014/main" id="{0073991B-4F0C-420C-B33C-84E88832A2E6}"/>
              </a:ext>
            </a:extLst>
          </p:cNvPr>
          <p:cNvSpPr txBox="1"/>
          <p:nvPr/>
        </p:nvSpPr>
        <p:spPr>
          <a:xfrm>
            <a:off x="348695" y="6259745"/>
            <a:ext cx="3175628" cy="430645"/>
          </a:xfrm>
          <a:prstGeom prst="rect">
            <a:avLst/>
          </a:prstGeom>
          <a:solidFill>
            <a:srgbClr val="D6D6D6"/>
          </a:solidFill>
        </p:spPr>
        <p:txBody>
          <a:bodyPr vert="horz" wrap="square" lIns="0" tIns="121680" rIns="0" bIns="0" rtlCol="0">
            <a:spAutoFit/>
          </a:bodyPr>
          <a:lstStyle/>
          <a:p>
            <a:pPr marL="200618" algn="ctr" defTabSz="554492">
              <a:spcBef>
                <a:spcPts val="958"/>
              </a:spcBef>
            </a:pPr>
            <a:r>
              <a:rPr lang="en-US" sz="2000" b="1" kern="0" dirty="0">
                <a:solidFill>
                  <a:srgbClr val="444444"/>
                </a:solidFill>
                <a:cs typeface="Arial"/>
              </a:rPr>
              <a:t>Command</a:t>
            </a:r>
            <a:endParaRPr lang="en-US" sz="2000" b="1" kern="0" dirty="0">
              <a:solidFill>
                <a:sysClr val="windowText" lastClr="000000"/>
              </a:solidFill>
              <a:cs typeface="Arial"/>
            </a:endParaRPr>
          </a:p>
        </p:txBody>
      </p:sp>
      <p:sp>
        <p:nvSpPr>
          <p:cNvPr id="27" name="object 6">
            <a:extLst>
              <a:ext uri="{FF2B5EF4-FFF2-40B4-BE49-F238E27FC236}">
                <a16:creationId xmlns:a16="http://schemas.microsoft.com/office/drawing/2014/main" id="{A9E889D0-B2E8-4020-9B3C-247C303D7956}"/>
              </a:ext>
            </a:extLst>
          </p:cNvPr>
          <p:cNvSpPr txBox="1"/>
          <p:nvPr/>
        </p:nvSpPr>
        <p:spPr>
          <a:xfrm>
            <a:off x="366239" y="3255486"/>
            <a:ext cx="3175628" cy="430645"/>
          </a:xfrm>
          <a:prstGeom prst="rect">
            <a:avLst/>
          </a:prstGeom>
          <a:solidFill>
            <a:srgbClr val="D6D6D6"/>
          </a:solidFill>
        </p:spPr>
        <p:txBody>
          <a:bodyPr vert="horz" wrap="square" lIns="0" tIns="121680" rIns="0" bIns="0" rtlCol="0">
            <a:spAutoFit/>
          </a:bodyPr>
          <a:lstStyle/>
          <a:p>
            <a:pPr marL="200618" algn="ctr" defTabSz="554492">
              <a:spcBef>
                <a:spcPts val="958"/>
              </a:spcBef>
            </a:pPr>
            <a:r>
              <a:rPr lang="en-US" sz="2000" b="1" kern="0" dirty="0">
                <a:solidFill>
                  <a:srgbClr val="444444"/>
                </a:solidFill>
                <a:cs typeface="Arial"/>
              </a:rPr>
              <a:t>Observer</a:t>
            </a:r>
            <a:endParaRPr lang="en-US" sz="2000" b="1" kern="0" dirty="0">
              <a:solidFill>
                <a:sysClr val="windowText" lastClr="000000"/>
              </a:solidFill>
              <a:cs typeface="Arial"/>
            </a:endParaRPr>
          </a:p>
        </p:txBody>
      </p:sp>
      <p:sp>
        <p:nvSpPr>
          <p:cNvPr id="28" name="object 7">
            <a:extLst>
              <a:ext uri="{FF2B5EF4-FFF2-40B4-BE49-F238E27FC236}">
                <a16:creationId xmlns:a16="http://schemas.microsoft.com/office/drawing/2014/main" id="{5B324E69-1DEA-4D88-AD2E-7733C3A6A368}"/>
              </a:ext>
            </a:extLst>
          </p:cNvPr>
          <p:cNvSpPr txBox="1"/>
          <p:nvPr/>
        </p:nvSpPr>
        <p:spPr>
          <a:xfrm>
            <a:off x="366239" y="3764489"/>
            <a:ext cx="3175628" cy="430645"/>
          </a:xfrm>
          <a:prstGeom prst="rect">
            <a:avLst/>
          </a:prstGeom>
          <a:solidFill>
            <a:srgbClr val="D6D6D6"/>
          </a:solidFill>
        </p:spPr>
        <p:txBody>
          <a:bodyPr vert="horz" wrap="square" lIns="0" tIns="121680" rIns="0" bIns="0" rtlCol="0">
            <a:spAutoFit/>
          </a:bodyPr>
          <a:lstStyle/>
          <a:p>
            <a:pPr algn="ctr" defTabSz="554492">
              <a:spcBef>
                <a:spcPts val="958"/>
              </a:spcBef>
            </a:pPr>
            <a:r>
              <a:rPr lang="en-US" sz="2000" b="1" kern="0" spc="49" dirty="0">
                <a:solidFill>
                  <a:srgbClr val="444444"/>
                </a:solidFill>
                <a:cs typeface="Arial"/>
              </a:rPr>
              <a:t>Visitor</a:t>
            </a:r>
          </a:p>
        </p:txBody>
      </p:sp>
      <p:sp>
        <p:nvSpPr>
          <p:cNvPr id="29" name="object 6">
            <a:extLst>
              <a:ext uri="{FF2B5EF4-FFF2-40B4-BE49-F238E27FC236}">
                <a16:creationId xmlns:a16="http://schemas.microsoft.com/office/drawing/2014/main" id="{27DAB91E-2BAF-4FE4-82E3-BCAB81E048B2}"/>
              </a:ext>
            </a:extLst>
          </p:cNvPr>
          <p:cNvSpPr txBox="1"/>
          <p:nvPr/>
        </p:nvSpPr>
        <p:spPr>
          <a:xfrm>
            <a:off x="324243" y="4247186"/>
            <a:ext cx="3175628" cy="430645"/>
          </a:xfrm>
          <a:prstGeom prst="rect">
            <a:avLst/>
          </a:prstGeom>
          <a:solidFill>
            <a:srgbClr val="D6D6D6"/>
          </a:solidFill>
        </p:spPr>
        <p:txBody>
          <a:bodyPr vert="horz" wrap="square" lIns="0" tIns="121680" rIns="0" bIns="0" rtlCol="0">
            <a:spAutoFit/>
          </a:bodyPr>
          <a:lstStyle/>
          <a:p>
            <a:pPr marL="200618" algn="ctr" defTabSz="554492">
              <a:spcBef>
                <a:spcPts val="958"/>
              </a:spcBef>
            </a:pPr>
            <a:r>
              <a:rPr lang="en-US" sz="2000" b="1" kern="0" dirty="0">
                <a:solidFill>
                  <a:srgbClr val="444444"/>
                </a:solidFill>
                <a:cs typeface="Arial"/>
              </a:rPr>
              <a:t>Memento</a:t>
            </a:r>
            <a:endParaRPr lang="en-US" sz="2000" b="1" kern="0" dirty="0">
              <a:solidFill>
                <a:sysClr val="windowText" lastClr="000000"/>
              </a:solidFill>
              <a:cs typeface="Arial"/>
            </a:endParaRPr>
          </a:p>
        </p:txBody>
      </p:sp>
      <p:sp>
        <p:nvSpPr>
          <p:cNvPr id="30" name="object 6">
            <a:extLst>
              <a:ext uri="{FF2B5EF4-FFF2-40B4-BE49-F238E27FC236}">
                <a16:creationId xmlns:a16="http://schemas.microsoft.com/office/drawing/2014/main" id="{EC18FEE2-1FF2-4FBB-A4C3-14D16B13981D}"/>
              </a:ext>
            </a:extLst>
          </p:cNvPr>
          <p:cNvSpPr txBox="1"/>
          <p:nvPr/>
        </p:nvSpPr>
        <p:spPr>
          <a:xfrm>
            <a:off x="324243" y="5266008"/>
            <a:ext cx="3175628" cy="430645"/>
          </a:xfrm>
          <a:prstGeom prst="rect">
            <a:avLst/>
          </a:prstGeom>
          <a:solidFill>
            <a:srgbClr val="D6D6D6"/>
          </a:solidFill>
        </p:spPr>
        <p:txBody>
          <a:bodyPr vert="horz" wrap="square" lIns="0" tIns="121680" rIns="0" bIns="0" rtlCol="0">
            <a:spAutoFit/>
          </a:bodyPr>
          <a:lstStyle/>
          <a:p>
            <a:pPr marL="200618" algn="ctr" defTabSz="554492">
              <a:spcBef>
                <a:spcPts val="958"/>
              </a:spcBef>
            </a:pPr>
            <a:r>
              <a:rPr lang="en-US" sz="2000" b="1" kern="0" dirty="0">
                <a:solidFill>
                  <a:srgbClr val="444444"/>
                </a:solidFill>
                <a:cs typeface="Arial"/>
              </a:rPr>
              <a:t>Iterator</a:t>
            </a:r>
            <a:endParaRPr lang="en-US" sz="2000" b="1" kern="0" dirty="0">
              <a:solidFill>
                <a:sysClr val="windowText" lastClr="000000"/>
              </a:solidFill>
              <a:cs typeface="Arial"/>
            </a:endParaRPr>
          </a:p>
        </p:txBody>
      </p:sp>
      <p:sp>
        <p:nvSpPr>
          <p:cNvPr id="31" name="object 6">
            <a:extLst>
              <a:ext uri="{FF2B5EF4-FFF2-40B4-BE49-F238E27FC236}">
                <a16:creationId xmlns:a16="http://schemas.microsoft.com/office/drawing/2014/main" id="{E9D0F9C1-46F7-44B1-9934-5A2678EA6156}"/>
              </a:ext>
            </a:extLst>
          </p:cNvPr>
          <p:cNvSpPr txBox="1"/>
          <p:nvPr/>
        </p:nvSpPr>
        <p:spPr>
          <a:xfrm>
            <a:off x="317335" y="4756597"/>
            <a:ext cx="3175628" cy="430645"/>
          </a:xfrm>
          <a:prstGeom prst="rect">
            <a:avLst/>
          </a:prstGeom>
          <a:solidFill>
            <a:srgbClr val="D6D6D6"/>
          </a:solidFill>
        </p:spPr>
        <p:txBody>
          <a:bodyPr vert="horz" wrap="square" lIns="0" tIns="121680" rIns="0" bIns="0" rtlCol="0">
            <a:spAutoFit/>
          </a:bodyPr>
          <a:lstStyle/>
          <a:p>
            <a:pPr marL="200618" algn="ctr" defTabSz="554492">
              <a:spcBef>
                <a:spcPts val="958"/>
              </a:spcBef>
            </a:pPr>
            <a:r>
              <a:rPr lang="en-US" sz="2000" b="1" kern="0" dirty="0">
                <a:solidFill>
                  <a:srgbClr val="444444"/>
                </a:solidFill>
                <a:cs typeface="Arial"/>
              </a:rPr>
              <a:t>Mediator</a:t>
            </a:r>
            <a:endParaRPr lang="en-US" sz="2000" b="1" kern="0" dirty="0">
              <a:solidFill>
                <a:sysClr val="windowText" lastClr="000000"/>
              </a:solidFill>
              <a:cs typeface="Arial"/>
            </a:endParaRPr>
          </a:p>
        </p:txBody>
      </p:sp>
      <p:sp>
        <p:nvSpPr>
          <p:cNvPr id="32" name="object 6">
            <a:extLst>
              <a:ext uri="{FF2B5EF4-FFF2-40B4-BE49-F238E27FC236}">
                <a16:creationId xmlns:a16="http://schemas.microsoft.com/office/drawing/2014/main" id="{5AC93770-7830-4B21-AE96-6A7F02A5D9C1}"/>
              </a:ext>
            </a:extLst>
          </p:cNvPr>
          <p:cNvSpPr txBox="1"/>
          <p:nvPr/>
        </p:nvSpPr>
        <p:spPr>
          <a:xfrm>
            <a:off x="324243" y="5757799"/>
            <a:ext cx="3175628" cy="430645"/>
          </a:xfrm>
          <a:prstGeom prst="rect">
            <a:avLst/>
          </a:prstGeom>
          <a:solidFill>
            <a:srgbClr val="D6D6D6"/>
          </a:solidFill>
        </p:spPr>
        <p:txBody>
          <a:bodyPr vert="horz" wrap="square" lIns="0" tIns="121680" rIns="0" bIns="0" rtlCol="0">
            <a:spAutoFit/>
          </a:bodyPr>
          <a:lstStyle/>
          <a:p>
            <a:pPr marL="200618" algn="ctr" defTabSz="554492">
              <a:spcBef>
                <a:spcPts val="958"/>
              </a:spcBef>
            </a:pPr>
            <a:r>
              <a:rPr lang="en-US" sz="2000" b="1" kern="0" dirty="0">
                <a:solidFill>
                  <a:srgbClr val="444444"/>
                </a:solidFill>
                <a:cs typeface="Arial"/>
              </a:rPr>
              <a:t>Interpreter</a:t>
            </a:r>
            <a:endParaRPr lang="en-US" sz="2000" b="1" kern="0" dirty="0">
              <a:solidFill>
                <a:sysClr val="windowText" lastClr="000000"/>
              </a:solidFill>
              <a:cs typeface="Arial"/>
            </a:endParaRPr>
          </a:p>
        </p:txBody>
      </p:sp>
      <p:sp>
        <p:nvSpPr>
          <p:cNvPr id="33" name="object 6">
            <a:extLst>
              <a:ext uri="{FF2B5EF4-FFF2-40B4-BE49-F238E27FC236}">
                <a16:creationId xmlns:a16="http://schemas.microsoft.com/office/drawing/2014/main" id="{DA33DE3B-E3BC-4D65-A5C9-A4B0F97B7A65}"/>
              </a:ext>
            </a:extLst>
          </p:cNvPr>
          <p:cNvSpPr txBox="1"/>
          <p:nvPr/>
        </p:nvSpPr>
        <p:spPr>
          <a:xfrm>
            <a:off x="341787" y="6231402"/>
            <a:ext cx="3175628" cy="430645"/>
          </a:xfrm>
          <a:prstGeom prst="rect">
            <a:avLst/>
          </a:prstGeom>
          <a:solidFill>
            <a:srgbClr val="D6D6D6"/>
          </a:solidFill>
        </p:spPr>
        <p:txBody>
          <a:bodyPr vert="horz" wrap="square" lIns="0" tIns="121680" rIns="0" bIns="0" rtlCol="0">
            <a:spAutoFit/>
          </a:bodyPr>
          <a:lstStyle/>
          <a:p>
            <a:pPr marL="200618" algn="ctr" defTabSz="554492">
              <a:spcBef>
                <a:spcPts val="958"/>
              </a:spcBef>
            </a:pPr>
            <a:r>
              <a:rPr lang="en-US" sz="2000" b="1" kern="0" dirty="0">
                <a:solidFill>
                  <a:srgbClr val="444444"/>
                </a:solidFill>
                <a:cs typeface="Arial"/>
              </a:rPr>
              <a:t>Command</a:t>
            </a:r>
            <a:endParaRPr lang="en-US" sz="2000" b="1" kern="0" dirty="0">
              <a:solidFill>
                <a:sysClr val="windowText" lastClr="000000"/>
              </a:solidFill>
              <a:cs typeface="Arial"/>
            </a:endParaRPr>
          </a:p>
        </p:txBody>
      </p:sp>
    </p:spTree>
    <p:extLst>
      <p:ext uri="{BB962C8B-B14F-4D97-AF65-F5344CB8AC3E}">
        <p14:creationId xmlns:p14="http://schemas.microsoft.com/office/powerpoint/2010/main" val="41402372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28" y="0"/>
            <a:ext cx="12191144" cy="6854149"/>
            <a:chOff x="0" y="0"/>
            <a:chExt cx="20104100" cy="11303000"/>
          </a:xfrm>
        </p:grpSpPr>
        <p:sp>
          <p:nvSpPr>
            <p:cNvPr id="3" name="object 3"/>
            <p:cNvSpPr/>
            <p:nvPr/>
          </p:nvSpPr>
          <p:spPr>
            <a:xfrm>
              <a:off x="0" y="1361215"/>
              <a:ext cx="6362700" cy="9941560"/>
            </a:xfrm>
            <a:custGeom>
              <a:avLst/>
              <a:gdLst/>
              <a:ahLst/>
              <a:cxnLst/>
              <a:rect l="l" t="t" r="r" b="b"/>
              <a:pathLst>
                <a:path w="6362700" h="9941560">
                  <a:moveTo>
                    <a:pt x="6362216" y="0"/>
                  </a:moveTo>
                  <a:lnTo>
                    <a:pt x="0" y="0"/>
                  </a:lnTo>
                  <a:lnTo>
                    <a:pt x="0" y="9941240"/>
                  </a:lnTo>
                  <a:lnTo>
                    <a:pt x="6362216" y="9941240"/>
                  </a:lnTo>
                  <a:lnTo>
                    <a:pt x="6362216" y="0"/>
                  </a:lnTo>
                  <a:close/>
                </a:path>
              </a:pathLst>
            </a:custGeom>
            <a:solidFill>
              <a:srgbClr val="E7E7E7"/>
            </a:solidFill>
          </p:spPr>
          <p:txBody>
            <a:bodyPr wrap="square" lIns="0" tIns="0" rIns="0" bIns="0" rtlCol="0"/>
            <a:lstStyle/>
            <a:p>
              <a:pPr defTabSz="554492"/>
              <a:endParaRPr sz="2000" kern="0" dirty="0">
                <a:solidFill>
                  <a:sysClr val="windowText" lastClr="000000"/>
                </a:solidFill>
              </a:endParaRPr>
            </a:p>
          </p:txBody>
        </p:sp>
        <p:pic>
          <p:nvPicPr>
            <p:cNvPr id="4" name="object 4"/>
            <p:cNvPicPr/>
            <p:nvPr/>
          </p:nvPicPr>
          <p:blipFill>
            <a:blip r:embed="rId2" cstate="print"/>
            <a:stretch>
              <a:fillRect/>
            </a:stretch>
          </p:blipFill>
          <p:spPr>
            <a:xfrm>
              <a:off x="0" y="0"/>
              <a:ext cx="20104099" cy="1361215"/>
            </a:xfrm>
            <a:prstGeom prst="rect">
              <a:avLst/>
            </a:prstGeom>
          </p:spPr>
        </p:pic>
      </p:grpSp>
      <p:sp>
        <p:nvSpPr>
          <p:cNvPr id="5" name="object 5"/>
          <p:cNvSpPr txBox="1"/>
          <p:nvPr/>
        </p:nvSpPr>
        <p:spPr>
          <a:xfrm>
            <a:off x="371666" y="1200506"/>
            <a:ext cx="3175628" cy="430645"/>
          </a:xfrm>
          <a:prstGeom prst="rect">
            <a:avLst/>
          </a:prstGeom>
          <a:solidFill>
            <a:srgbClr val="FFFF00"/>
          </a:solidFill>
        </p:spPr>
        <p:txBody>
          <a:bodyPr vert="horz" wrap="square" lIns="0" tIns="121680" rIns="0" bIns="0" rtlCol="0">
            <a:spAutoFit/>
          </a:bodyPr>
          <a:lstStyle/>
          <a:p>
            <a:pPr algn="ctr" defTabSz="554492">
              <a:spcBef>
                <a:spcPts val="958"/>
              </a:spcBef>
            </a:pPr>
            <a:r>
              <a:rPr lang="en-US" sz="2000" b="1" kern="0" dirty="0">
                <a:solidFill>
                  <a:srgbClr val="444444"/>
                </a:solidFill>
                <a:cs typeface="Arial"/>
              </a:rPr>
              <a:t>Strategy</a:t>
            </a:r>
            <a:endParaRPr sz="2000" b="1" kern="0" dirty="0">
              <a:solidFill>
                <a:sysClr val="windowText" lastClr="000000"/>
              </a:solidFill>
              <a:cs typeface="Arial"/>
            </a:endParaRPr>
          </a:p>
        </p:txBody>
      </p:sp>
      <p:sp>
        <p:nvSpPr>
          <p:cNvPr id="6" name="object 6"/>
          <p:cNvSpPr txBox="1"/>
          <p:nvPr/>
        </p:nvSpPr>
        <p:spPr>
          <a:xfrm>
            <a:off x="348695" y="3771608"/>
            <a:ext cx="3175628" cy="430645"/>
          </a:xfrm>
          <a:prstGeom prst="rect">
            <a:avLst/>
          </a:prstGeom>
          <a:solidFill>
            <a:srgbClr val="D6D6D6"/>
          </a:solidFill>
        </p:spPr>
        <p:txBody>
          <a:bodyPr vert="horz" wrap="square" lIns="0" tIns="121680" rIns="0" bIns="0" rtlCol="0">
            <a:spAutoFit/>
          </a:bodyPr>
          <a:lstStyle/>
          <a:p>
            <a:pPr marL="200618" algn="ctr" defTabSz="554492">
              <a:spcBef>
                <a:spcPts val="958"/>
              </a:spcBef>
            </a:pPr>
            <a:r>
              <a:rPr lang="en-US" sz="2000" b="1" kern="0" dirty="0">
                <a:solidFill>
                  <a:srgbClr val="444444"/>
                </a:solidFill>
                <a:cs typeface="Arial"/>
              </a:rPr>
              <a:t>Observer</a:t>
            </a:r>
            <a:endParaRPr lang="en-US" sz="2000" b="1" kern="0" dirty="0">
              <a:solidFill>
                <a:sysClr val="windowText" lastClr="000000"/>
              </a:solidFill>
              <a:cs typeface="Arial"/>
            </a:endParaRPr>
          </a:p>
        </p:txBody>
      </p:sp>
      <p:sp>
        <p:nvSpPr>
          <p:cNvPr id="7" name="object 7"/>
          <p:cNvSpPr txBox="1"/>
          <p:nvPr/>
        </p:nvSpPr>
        <p:spPr>
          <a:xfrm>
            <a:off x="348695" y="3271568"/>
            <a:ext cx="3175628" cy="430645"/>
          </a:xfrm>
          <a:prstGeom prst="rect">
            <a:avLst/>
          </a:prstGeom>
          <a:solidFill>
            <a:srgbClr val="D6D6D6"/>
          </a:solidFill>
        </p:spPr>
        <p:txBody>
          <a:bodyPr vert="horz" wrap="square" lIns="0" tIns="121680" rIns="0" bIns="0" rtlCol="0">
            <a:spAutoFit/>
          </a:bodyPr>
          <a:lstStyle/>
          <a:p>
            <a:pPr algn="ctr" defTabSz="554492">
              <a:spcBef>
                <a:spcPts val="958"/>
              </a:spcBef>
            </a:pPr>
            <a:r>
              <a:rPr lang="en-US" sz="2000" b="1" kern="0" spc="49" dirty="0">
                <a:solidFill>
                  <a:srgbClr val="444444"/>
                </a:solidFill>
                <a:cs typeface="Arial"/>
              </a:rPr>
              <a:t>Visitor</a:t>
            </a:r>
          </a:p>
        </p:txBody>
      </p:sp>
      <p:sp>
        <p:nvSpPr>
          <p:cNvPr id="8" name="object 8"/>
          <p:cNvSpPr txBox="1"/>
          <p:nvPr/>
        </p:nvSpPr>
        <p:spPr>
          <a:xfrm>
            <a:off x="348695" y="2225051"/>
            <a:ext cx="3175628" cy="430645"/>
          </a:xfrm>
          <a:prstGeom prst="rect">
            <a:avLst/>
          </a:prstGeom>
          <a:solidFill>
            <a:srgbClr val="FFFF00"/>
          </a:solidFill>
        </p:spPr>
        <p:txBody>
          <a:bodyPr vert="horz" wrap="square" lIns="0" tIns="121680" rIns="0" bIns="0" rtlCol="0">
            <a:spAutoFit/>
          </a:bodyPr>
          <a:lstStyle/>
          <a:p>
            <a:pPr marL="68541" algn="ctr" defTabSz="554492">
              <a:spcBef>
                <a:spcPts val="958"/>
              </a:spcBef>
            </a:pPr>
            <a:r>
              <a:rPr lang="en-US" sz="2000" b="1" kern="0" dirty="0">
                <a:solidFill>
                  <a:srgbClr val="444444"/>
                </a:solidFill>
                <a:cs typeface="Arial"/>
              </a:rPr>
              <a:t> Template Method</a:t>
            </a:r>
          </a:p>
        </p:txBody>
      </p:sp>
      <p:sp>
        <p:nvSpPr>
          <p:cNvPr id="36" name="Title 35">
            <a:extLst>
              <a:ext uri="{FF2B5EF4-FFF2-40B4-BE49-F238E27FC236}">
                <a16:creationId xmlns:a16="http://schemas.microsoft.com/office/drawing/2014/main" id="{5D2FAB82-52C0-92BD-9A19-71B2A4E2167C}"/>
              </a:ext>
            </a:extLst>
          </p:cNvPr>
          <p:cNvSpPr>
            <a:spLocks noGrp="1"/>
          </p:cNvSpPr>
          <p:nvPr>
            <p:ph type="title"/>
          </p:nvPr>
        </p:nvSpPr>
        <p:spPr>
          <a:xfrm>
            <a:off x="366275" y="178023"/>
            <a:ext cx="6704359" cy="503984"/>
          </a:xfrm>
        </p:spPr>
        <p:txBody>
          <a:bodyPr/>
          <a:lstStyle/>
          <a:p>
            <a:r>
              <a:rPr lang="en-US" sz="3275" dirty="0"/>
              <a:t>Behavioral Design Patterns</a:t>
            </a:r>
          </a:p>
        </p:txBody>
      </p:sp>
      <p:sp>
        <p:nvSpPr>
          <p:cNvPr id="39" name="object 5">
            <a:extLst>
              <a:ext uri="{FF2B5EF4-FFF2-40B4-BE49-F238E27FC236}">
                <a16:creationId xmlns:a16="http://schemas.microsoft.com/office/drawing/2014/main" id="{98C8FABE-37CF-B804-5111-19DE955816B6}"/>
              </a:ext>
            </a:extLst>
          </p:cNvPr>
          <p:cNvSpPr txBox="1"/>
          <p:nvPr/>
        </p:nvSpPr>
        <p:spPr>
          <a:xfrm>
            <a:off x="371666" y="1701297"/>
            <a:ext cx="3175628" cy="430645"/>
          </a:xfrm>
          <a:prstGeom prst="rect">
            <a:avLst/>
          </a:prstGeom>
          <a:solidFill>
            <a:srgbClr val="FFFF00"/>
          </a:solidFill>
        </p:spPr>
        <p:txBody>
          <a:bodyPr vert="horz" wrap="square" lIns="0" tIns="121680" rIns="0" bIns="0" rtlCol="0">
            <a:spAutoFit/>
          </a:bodyPr>
          <a:lstStyle/>
          <a:p>
            <a:pPr algn="ctr" defTabSz="554492">
              <a:spcBef>
                <a:spcPts val="958"/>
              </a:spcBef>
            </a:pPr>
            <a:r>
              <a:rPr lang="en-US" sz="2000" b="1" kern="0" dirty="0">
                <a:solidFill>
                  <a:srgbClr val="444444"/>
                </a:solidFill>
                <a:cs typeface="Arial"/>
              </a:rPr>
              <a:t>State</a:t>
            </a:r>
            <a:endParaRPr sz="2000" b="1" kern="0" dirty="0">
              <a:solidFill>
                <a:sysClr val="windowText" lastClr="000000"/>
              </a:solidFill>
              <a:cs typeface="Arial"/>
            </a:endParaRPr>
          </a:p>
        </p:txBody>
      </p:sp>
      <p:sp>
        <p:nvSpPr>
          <p:cNvPr id="9" name="object 6">
            <a:extLst>
              <a:ext uri="{FF2B5EF4-FFF2-40B4-BE49-F238E27FC236}">
                <a16:creationId xmlns:a16="http://schemas.microsoft.com/office/drawing/2014/main" id="{F9F7E3B2-5303-78FB-96CA-EE8CFEDA4B7A}"/>
              </a:ext>
            </a:extLst>
          </p:cNvPr>
          <p:cNvSpPr txBox="1"/>
          <p:nvPr/>
        </p:nvSpPr>
        <p:spPr>
          <a:xfrm>
            <a:off x="331151" y="4275529"/>
            <a:ext cx="3175628" cy="430645"/>
          </a:xfrm>
          <a:prstGeom prst="rect">
            <a:avLst/>
          </a:prstGeom>
          <a:solidFill>
            <a:srgbClr val="D6D6D6"/>
          </a:solidFill>
        </p:spPr>
        <p:txBody>
          <a:bodyPr vert="horz" wrap="square" lIns="0" tIns="121680" rIns="0" bIns="0" rtlCol="0">
            <a:spAutoFit/>
          </a:bodyPr>
          <a:lstStyle/>
          <a:p>
            <a:pPr marL="200618" algn="ctr" defTabSz="554492">
              <a:spcBef>
                <a:spcPts val="958"/>
              </a:spcBef>
            </a:pPr>
            <a:r>
              <a:rPr lang="en-US" sz="2000" b="1" kern="0" dirty="0">
                <a:solidFill>
                  <a:srgbClr val="444444"/>
                </a:solidFill>
                <a:cs typeface="Arial"/>
              </a:rPr>
              <a:t>Memento</a:t>
            </a:r>
            <a:endParaRPr lang="en-US" sz="2000" b="1" kern="0" dirty="0">
              <a:solidFill>
                <a:sysClr val="windowText" lastClr="000000"/>
              </a:solidFill>
              <a:cs typeface="Arial"/>
            </a:endParaRPr>
          </a:p>
        </p:txBody>
      </p:sp>
      <p:sp>
        <p:nvSpPr>
          <p:cNvPr id="10" name="object 6">
            <a:extLst>
              <a:ext uri="{FF2B5EF4-FFF2-40B4-BE49-F238E27FC236}">
                <a16:creationId xmlns:a16="http://schemas.microsoft.com/office/drawing/2014/main" id="{8703054F-D184-33BC-5207-98F7A0CE5440}"/>
              </a:ext>
            </a:extLst>
          </p:cNvPr>
          <p:cNvSpPr txBox="1"/>
          <p:nvPr/>
        </p:nvSpPr>
        <p:spPr>
          <a:xfrm>
            <a:off x="331151" y="5294351"/>
            <a:ext cx="3175628" cy="430645"/>
          </a:xfrm>
          <a:prstGeom prst="rect">
            <a:avLst/>
          </a:prstGeom>
          <a:solidFill>
            <a:srgbClr val="D6D6D6"/>
          </a:solidFill>
        </p:spPr>
        <p:txBody>
          <a:bodyPr vert="horz" wrap="square" lIns="0" tIns="121680" rIns="0" bIns="0" rtlCol="0">
            <a:spAutoFit/>
          </a:bodyPr>
          <a:lstStyle/>
          <a:p>
            <a:pPr marL="200618" algn="ctr" defTabSz="554492">
              <a:spcBef>
                <a:spcPts val="958"/>
              </a:spcBef>
            </a:pPr>
            <a:r>
              <a:rPr lang="en-US" sz="2000" b="1" kern="0" dirty="0">
                <a:solidFill>
                  <a:srgbClr val="444444"/>
                </a:solidFill>
                <a:cs typeface="Arial"/>
              </a:rPr>
              <a:t>Iterator</a:t>
            </a:r>
            <a:endParaRPr lang="en-US" sz="2000" b="1" kern="0" dirty="0">
              <a:solidFill>
                <a:sysClr val="windowText" lastClr="000000"/>
              </a:solidFill>
              <a:cs typeface="Arial"/>
            </a:endParaRPr>
          </a:p>
        </p:txBody>
      </p:sp>
      <p:sp>
        <p:nvSpPr>
          <p:cNvPr id="11" name="object 6">
            <a:extLst>
              <a:ext uri="{FF2B5EF4-FFF2-40B4-BE49-F238E27FC236}">
                <a16:creationId xmlns:a16="http://schemas.microsoft.com/office/drawing/2014/main" id="{32F6E231-67AE-0B35-A57E-9B7E26739AD8}"/>
              </a:ext>
            </a:extLst>
          </p:cNvPr>
          <p:cNvSpPr txBox="1"/>
          <p:nvPr/>
        </p:nvSpPr>
        <p:spPr>
          <a:xfrm>
            <a:off x="324243" y="4784940"/>
            <a:ext cx="3175628" cy="430645"/>
          </a:xfrm>
          <a:prstGeom prst="rect">
            <a:avLst/>
          </a:prstGeom>
          <a:solidFill>
            <a:srgbClr val="D6D6D6"/>
          </a:solidFill>
        </p:spPr>
        <p:txBody>
          <a:bodyPr vert="horz" wrap="square" lIns="0" tIns="121680" rIns="0" bIns="0" rtlCol="0">
            <a:spAutoFit/>
          </a:bodyPr>
          <a:lstStyle/>
          <a:p>
            <a:pPr marL="200618" algn="ctr" defTabSz="554492">
              <a:spcBef>
                <a:spcPts val="958"/>
              </a:spcBef>
            </a:pPr>
            <a:r>
              <a:rPr lang="en-US" sz="2000" b="1" kern="0" dirty="0">
                <a:solidFill>
                  <a:srgbClr val="444444"/>
                </a:solidFill>
                <a:cs typeface="Arial"/>
              </a:rPr>
              <a:t>Mediator</a:t>
            </a:r>
            <a:endParaRPr lang="en-US" sz="2000" b="1" kern="0" dirty="0">
              <a:solidFill>
                <a:sysClr val="windowText" lastClr="000000"/>
              </a:solidFill>
              <a:cs typeface="Arial"/>
            </a:endParaRPr>
          </a:p>
        </p:txBody>
      </p:sp>
      <p:sp>
        <p:nvSpPr>
          <p:cNvPr id="12" name="object 6">
            <a:extLst>
              <a:ext uri="{FF2B5EF4-FFF2-40B4-BE49-F238E27FC236}">
                <a16:creationId xmlns:a16="http://schemas.microsoft.com/office/drawing/2014/main" id="{5C01CF4B-5576-EE4D-0D31-B15F79992029}"/>
              </a:ext>
            </a:extLst>
          </p:cNvPr>
          <p:cNvSpPr txBox="1"/>
          <p:nvPr/>
        </p:nvSpPr>
        <p:spPr>
          <a:xfrm>
            <a:off x="331151" y="5786142"/>
            <a:ext cx="3175628" cy="430645"/>
          </a:xfrm>
          <a:prstGeom prst="rect">
            <a:avLst/>
          </a:prstGeom>
          <a:solidFill>
            <a:srgbClr val="D6D6D6"/>
          </a:solidFill>
        </p:spPr>
        <p:txBody>
          <a:bodyPr vert="horz" wrap="square" lIns="0" tIns="121680" rIns="0" bIns="0" rtlCol="0">
            <a:spAutoFit/>
          </a:bodyPr>
          <a:lstStyle/>
          <a:p>
            <a:pPr marL="200618" algn="ctr" defTabSz="554492">
              <a:spcBef>
                <a:spcPts val="958"/>
              </a:spcBef>
            </a:pPr>
            <a:r>
              <a:rPr lang="en-US" sz="2000" b="1" kern="0" dirty="0">
                <a:solidFill>
                  <a:srgbClr val="444444"/>
                </a:solidFill>
                <a:cs typeface="Arial"/>
              </a:rPr>
              <a:t>Interpreter</a:t>
            </a:r>
            <a:endParaRPr lang="en-US" sz="2000" b="1" kern="0" dirty="0">
              <a:solidFill>
                <a:sysClr val="windowText" lastClr="000000"/>
              </a:solidFill>
              <a:cs typeface="Arial"/>
            </a:endParaRPr>
          </a:p>
        </p:txBody>
      </p:sp>
      <p:sp>
        <p:nvSpPr>
          <p:cNvPr id="13" name="object 6">
            <a:extLst>
              <a:ext uri="{FF2B5EF4-FFF2-40B4-BE49-F238E27FC236}">
                <a16:creationId xmlns:a16="http://schemas.microsoft.com/office/drawing/2014/main" id="{64499276-D51D-C476-954F-E47CB06164C9}"/>
              </a:ext>
            </a:extLst>
          </p:cNvPr>
          <p:cNvSpPr txBox="1"/>
          <p:nvPr/>
        </p:nvSpPr>
        <p:spPr>
          <a:xfrm>
            <a:off x="366275" y="2790447"/>
            <a:ext cx="3175628" cy="430645"/>
          </a:xfrm>
          <a:prstGeom prst="rect">
            <a:avLst/>
          </a:prstGeom>
          <a:solidFill>
            <a:srgbClr val="D6D6D6"/>
          </a:solidFill>
        </p:spPr>
        <p:txBody>
          <a:bodyPr vert="horz" wrap="square" lIns="0" tIns="121680" rIns="0" bIns="0" rtlCol="0">
            <a:spAutoFit/>
          </a:bodyPr>
          <a:lstStyle/>
          <a:p>
            <a:pPr marL="200618" algn="ctr" defTabSz="554492">
              <a:spcBef>
                <a:spcPts val="958"/>
              </a:spcBef>
            </a:pPr>
            <a:r>
              <a:rPr lang="en-US" sz="2000" b="1" kern="0" dirty="0">
                <a:solidFill>
                  <a:srgbClr val="444444"/>
                </a:solidFill>
                <a:cs typeface="Arial"/>
              </a:rPr>
              <a:t> Chain of Resp.</a:t>
            </a:r>
          </a:p>
        </p:txBody>
      </p:sp>
      <p:sp>
        <p:nvSpPr>
          <p:cNvPr id="14" name="object 6">
            <a:extLst>
              <a:ext uri="{FF2B5EF4-FFF2-40B4-BE49-F238E27FC236}">
                <a16:creationId xmlns:a16="http://schemas.microsoft.com/office/drawing/2014/main" id="{F1301712-E259-5C34-590F-DA2C83F24DC0}"/>
              </a:ext>
            </a:extLst>
          </p:cNvPr>
          <p:cNvSpPr txBox="1"/>
          <p:nvPr/>
        </p:nvSpPr>
        <p:spPr>
          <a:xfrm>
            <a:off x="348695" y="6259745"/>
            <a:ext cx="3175628" cy="430645"/>
          </a:xfrm>
          <a:prstGeom prst="rect">
            <a:avLst/>
          </a:prstGeom>
          <a:solidFill>
            <a:srgbClr val="D6D6D6"/>
          </a:solidFill>
        </p:spPr>
        <p:txBody>
          <a:bodyPr vert="horz" wrap="square" lIns="0" tIns="121680" rIns="0" bIns="0" rtlCol="0">
            <a:spAutoFit/>
          </a:bodyPr>
          <a:lstStyle/>
          <a:p>
            <a:pPr marL="200618" algn="ctr" defTabSz="554492">
              <a:spcBef>
                <a:spcPts val="958"/>
              </a:spcBef>
            </a:pPr>
            <a:r>
              <a:rPr lang="en-US" sz="2000" b="1" kern="0" dirty="0">
                <a:solidFill>
                  <a:srgbClr val="444444"/>
                </a:solidFill>
                <a:cs typeface="Arial"/>
              </a:rPr>
              <a:t>Command</a:t>
            </a:r>
            <a:endParaRPr lang="en-US" sz="2000" b="1" kern="0" dirty="0">
              <a:solidFill>
                <a:sysClr val="windowText" lastClr="000000"/>
              </a:solidFill>
              <a:cs typeface="Arial"/>
            </a:endParaRPr>
          </a:p>
        </p:txBody>
      </p:sp>
      <p:sp>
        <p:nvSpPr>
          <p:cNvPr id="15" name="object 11">
            <a:extLst>
              <a:ext uri="{FF2B5EF4-FFF2-40B4-BE49-F238E27FC236}">
                <a16:creationId xmlns:a16="http://schemas.microsoft.com/office/drawing/2014/main" id="{5DA7113A-B3CE-26CD-ABDB-3409653234AC}"/>
              </a:ext>
            </a:extLst>
          </p:cNvPr>
          <p:cNvSpPr txBox="1"/>
          <p:nvPr/>
        </p:nvSpPr>
        <p:spPr>
          <a:xfrm>
            <a:off x="4143611" y="1143993"/>
            <a:ext cx="5854045" cy="1507863"/>
          </a:xfrm>
          <a:prstGeom prst="rect">
            <a:avLst/>
          </a:prstGeom>
          <a:solidFill>
            <a:srgbClr val="D6D6D6"/>
          </a:solidFill>
        </p:spPr>
        <p:txBody>
          <a:bodyPr vert="horz" wrap="square" lIns="0" tIns="121680" rIns="0" bIns="0" rtlCol="0">
            <a:spAutoFit/>
          </a:bodyPr>
          <a:lstStyle/>
          <a:p>
            <a:pPr defTabSz="554492">
              <a:spcBef>
                <a:spcPts val="958"/>
              </a:spcBef>
            </a:pPr>
            <a:r>
              <a:rPr lang="en-US" kern="0" dirty="0">
                <a:solidFill>
                  <a:srgbClr val="444444"/>
                </a:solidFill>
                <a:cs typeface="Arial"/>
              </a:rPr>
              <a:t>The Template Method pattern provides an outline of a series of steps for an algorithm, Objects that implement these steps retain the original structure of the algorithm but have the option to redefine or adjust certain steps, This pattern is designed to offer extensibility to the client developer.</a:t>
            </a:r>
            <a:endParaRPr kern="0" dirty="0">
              <a:solidFill>
                <a:sysClr val="windowText" lastClr="000000"/>
              </a:solidFill>
              <a:cs typeface="Arial"/>
            </a:endParaRPr>
          </a:p>
        </p:txBody>
      </p:sp>
      <p:pic>
        <p:nvPicPr>
          <p:cNvPr id="6146" name="Picture 2" descr="Diagram JavaScript Template Method Design Pattern">
            <a:extLst>
              <a:ext uri="{FF2B5EF4-FFF2-40B4-BE49-F238E27FC236}">
                <a16:creationId xmlns:a16="http://schemas.microsoft.com/office/drawing/2014/main" id="{2C20AA98-0A38-BF12-A483-4BB46C34F1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924532"/>
            <a:ext cx="5744729" cy="2609850"/>
          </a:xfrm>
          <a:prstGeom prst="rect">
            <a:avLst/>
          </a:prstGeom>
          <a:noFill/>
          <a:extLst>
            <a:ext uri="{909E8E84-426E-40DD-AFC4-6F175D3DCCD1}">
              <a14:hiddenFill xmlns:a14="http://schemas.microsoft.com/office/drawing/2010/main">
                <a:solidFill>
                  <a:srgbClr val="FFFFFF"/>
                </a:solidFill>
              </a14:hiddenFill>
            </a:ext>
          </a:extLst>
        </p:spPr>
      </p:pic>
      <p:sp>
        <p:nvSpPr>
          <p:cNvPr id="19" name="object 6">
            <a:extLst>
              <a:ext uri="{FF2B5EF4-FFF2-40B4-BE49-F238E27FC236}">
                <a16:creationId xmlns:a16="http://schemas.microsoft.com/office/drawing/2014/main" id="{B1C90B38-E160-4C90-8009-BA201584F848}"/>
              </a:ext>
            </a:extLst>
          </p:cNvPr>
          <p:cNvSpPr txBox="1"/>
          <p:nvPr/>
        </p:nvSpPr>
        <p:spPr>
          <a:xfrm>
            <a:off x="366239" y="3255486"/>
            <a:ext cx="3175628" cy="430645"/>
          </a:xfrm>
          <a:prstGeom prst="rect">
            <a:avLst/>
          </a:prstGeom>
          <a:solidFill>
            <a:srgbClr val="D6D6D6"/>
          </a:solidFill>
        </p:spPr>
        <p:txBody>
          <a:bodyPr vert="horz" wrap="square" lIns="0" tIns="121680" rIns="0" bIns="0" rtlCol="0">
            <a:spAutoFit/>
          </a:bodyPr>
          <a:lstStyle/>
          <a:p>
            <a:pPr marL="200618" algn="ctr" defTabSz="554492">
              <a:spcBef>
                <a:spcPts val="958"/>
              </a:spcBef>
            </a:pPr>
            <a:r>
              <a:rPr lang="en-US" sz="2000" b="1" kern="0" dirty="0">
                <a:solidFill>
                  <a:srgbClr val="444444"/>
                </a:solidFill>
                <a:cs typeface="Arial"/>
              </a:rPr>
              <a:t>Observer</a:t>
            </a:r>
            <a:endParaRPr lang="en-US" sz="2000" b="1" kern="0" dirty="0">
              <a:solidFill>
                <a:sysClr val="windowText" lastClr="000000"/>
              </a:solidFill>
              <a:cs typeface="Arial"/>
            </a:endParaRPr>
          </a:p>
        </p:txBody>
      </p:sp>
      <p:sp>
        <p:nvSpPr>
          <p:cNvPr id="20" name="object 7">
            <a:extLst>
              <a:ext uri="{FF2B5EF4-FFF2-40B4-BE49-F238E27FC236}">
                <a16:creationId xmlns:a16="http://schemas.microsoft.com/office/drawing/2014/main" id="{F92E741C-5F5F-44C8-AEFA-10E451A09454}"/>
              </a:ext>
            </a:extLst>
          </p:cNvPr>
          <p:cNvSpPr txBox="1"/>
          <p:nvPr/>
        </p:nvSpPr>
        <p:spPr>
          <a:xfrm>
            <a:off x="366239" y="3764489"/>
            <a:ext cx="3175628" cy="430645"/>
          </a:xfrm>
          <a:prstGeom prst="rect">
            <a:avLst/>
          </a:prstGeom>
          <a:solidFill>
            <a:srgbClr val="D6D6D6"/>
          </a:solidFill>
        </p:spPr>
        <p:txBody>
          <a:bodyPr vert="horz" wrap="square" lIns="0" tIns="121680" rIns="0" bIns="0" rtlCol="0">
            <a:spAutoFit/>
          </a:bodyPr>
          <a:lstStyle/>
          <a:p>
            <a:pPr algn="ctr" defTabSz="554492">
              <a:spcBef>
                <a:spcPts val="958"/>
              </a:spcBef>
            </a:pPr>
            <a:r>
              <a:rPr lang="en-US" sz="2000" b="1" kern="0" spc="49" dirty="0">
                <a:solidFill>
                  <a:srgbClr val="444444"/>
                </a:solidFill>
                <a:cs typeface="Arial"/>
              </a:rPr>
              <a:t>Visitor</a:t>
            </a:r>
          </a:p>
        </p:txBody>
      </p:sp>
      <p:sp>
        <p:nvSpPr>
          <p:cNvPr id="21" name="object 6">
            <a:extLst>
              <a:ext uri="{FF2B5EF4-FFF2-40B4-BE49-F238E27FC236}">
                <a16:creationId xmlns:a16="http://schemas.microsoft.com/office/drawing/2014/main" id="{481F825E-02DE-40DC-AE0D-3026B3EA3E38}"/>
              </a:ext>
            </a:extLst>
          </p:cNvPr>
          <p:cNvSpPr txBox="1"/>
          <p:nvPr/>
        </p:nvSpPr>
        <p:spPr>
          <a:xfrm>
            <a:off x="324243" y="4247186"/>
            <a:ext cx="3175628" cy="430645"/>
          </a:xfrm>
          <a:prstGeom prst="rect">
            <a:avLst/>
          </a:prstGeom>
          <a:solidFill>
            <a:srgbClr val="D6D6D6"/>
          </a:solidFill>
        </p:spPr>
        <p:txBody>
          <a:bodyPr vert="horz" wrap="square" lIns="0" tIns="121680" rIns="0" bIns="0" rtlCol="0">
            <a:spAutoFit/>
          </a:bodyPr>
          <a:lstStyle/>
          <a:p>
            <a:pPr marL="200618" algn="ctr" defTabSz="554492">
              <a:spcBef>
                <a:spcPts val="958"/>
              </a:spcBef>
            </a:pPr>
            <a:r>
              <a:rPr lang="en-US" sz="2000" b="1" kern="0" dirty="0">
                <a:solidFill>
                  <a:srgbClr val="444444"/>
                </a:solidFill>
                <a:cs typeface="Arial"/>
              </a:rPr>
              <a:t>Memento</a:t>
            </a:r>
            <a:endParaRPr lang="en-US" sz="2000" b="1" kern="0" dirty="0">
              <a:solidFill>
                <a:sysClr val="windowText" lastClr="000000"/>
              </a:solidFill>
              <a:cs typeface="Arial"/>
            </a:endParaRPr>
          </a:p>
        </p:txBody>
      </p:sp>
      <p:sp>
        <p:nvSpPr>
          <p:cNvPr id="22" name="object 6">
            <a:extLst>
              <a:ext uri="{FF2B5EF4-FFF2-40B4-BE49-F238E27FC236}">
                <a16:creationId xmlns:a16="http://schemas.microsoft.com/office/drawing/2014/main" id="{8072AA2B-3CF8-4B74-86C7-EB9C7A72D349}"/>
              </a:ext>
            </a:extLst>
          </p:cNvPr>
          <p:cNvSpPr txBox="1"/>
          <p:nvPr/>
        </p:nvSpPr>
        <p:spPr>
          <a:xfrm>
            <a:off x="324243" y="5266008"/>
            <a:ext cx="3175628" cy="430645"/>
          </a:xfrm>
          <a:prstGeom prst="rect">
            <a:avLst/>
          </a:prstGeom>
          <a:solidFill>
            <a:srgbClr val="D6D6D6"/>
          </a:solidFill>
        </p:spPr>
        <p:txBody>
          <a:bodyPr vert="horz" wrap="square" lIns="0" tIns="121680" rIns="0" bIns="0" rtlCol="0">
            <a:spAutoFit/>
          </a:bodyPr>
          <a:lstStyle/>
          <a:p>
            <a:pPr marL="200618" algn="ctr" defTabSz="554492">
              <a:spcBef>
                <a:spcPts val="958"/>
              </a:spcBef>
            </a:pPr>
            <a:r>
              <a:rPr lang="en-US" sz="2000" b="1" kern="0" dirty="0">
                <a:solidFill>
                  <a:srgbClr val="444444"/>
                </a:solidFill>
                <a:cs typeface="Arial"/>
              </a:rPr>
              <a:t>Iterator</a:t>
            </a:r>
            <a:endParaRPr lang="en-US" sz="2000" b="1" kern="0" dirty="0">
              <a:solidFill>
                <a:sysClr val="windowText" lastClr="000000"/>
              </a:solidFill>
              <a:cs typeface="Arial"/>
            </a:endParaRPr>
          </a:p>
        </p:txBody>
      </p:sp>
      <p:sp>
        <p:nvSpPr>
          <p:cNvPr id="23" name="object 6">
            <a:extLst>
              <a:ext uri="{FF2B5EF4-FFF2-40B4-BE49-F238E27FC236}">
                <a16:creationId xmlns:a16="http://schemas.microsoft.com/office/drawing/2014/main" id="{73F13F14-6DA3-46B2-8858-ABA1CBEF7EAE}"/>
              </a:ext>
            </a:extLst>
          </p:cNvPr>
          <p:cNvSpPr txBox="1"/>
          <p:nvPr/>
        </p:nvSpPr>
        <p:spPr>
          <a:xfrm>
            <a:off x="317335" y="4756597"/>
            <a:ext cx="3175628" cy="430645"/>
          </a:xfrm>
          <a:prstGeom prst="rect">
            <a:avLst/>
          </a:prstGeom>
          <a:solidFill>
            <a:srgbClr val="D6D6D6"/>
          </a:solidFill>
        </p:spPr>
        <p:txBody>
          <a:bodyPr vert="horz" wrap="square" lIns="0" tIns="121680" rIns="0" bIns="0" rtlCol="0">
            <a:spAutoFit/>
          </a:bodyPr>
          <a:lstStyle/>
          <a:p>
            <a:pPr marL="200618" algn="ctr" defTabSz="554492">
              <a:spcBef>
                <a:spcPts val="958"/>
              </a:spcBef>
            </a:pPr>
            <a:r>
              <a:rPr lang="en-US" sz="2000" b="1" kern="0" dirty="0">
                <a:solidFill>
                  <a:srgbClr val="444444"/>
                </a:solidFill>
                <a:cs typeface="Arial"/>
              </a:rPr>
              <a:t>Mediator</a:t>
            </a:r>
            <a:endParaRPr lang="en-US" sz="2000" b="1" kern="0" dirty="0">
              <a:solidFill>
                <a:sysClr val="windowText" lastClr="000000"/>
              </a:solidFill>
              <a:cs typeface="Arial"/>
            </a:endParaRPr>
          </a:p>
        </p:txBody>
      </p:sp>
      <p:sp>
        <p:nvSpPr>
          <p:cNvPr id="24" name="object 6">
            <a:extLst>
              <a:ext uri="{FF2B5EF4-FFF2-40B4-BE49-F238E27FC236}">
                <a16:creationId xmlns:a16="http://schemas.microsoft.com/office/drawing/2014/main" id="{C6E5C1A8-9319-4ED3-9A66-1D1C4EB9C2F6}"/>
              </a:ext>
            </a:extLst>
          </p:cNvPr>
          <p:cNvSpPr txBox="1"/>
          <p:nvPr/>
        </p:nvSpPr>
        <p:spPr>
          <a:xfrm>
            <a:off x="324243" y="5757799"/>
            <a:ext cx="3175628" cy="430645"/>
          </a:xfrm>
          <a:prstGeom prst="rect">
            <a:avLst/>
          </a:prstGeom>
          <a:solidFill>
            <a:srgbClr val="D6D6D6"/>
          </a:solidFill>
        </p:spPr>
        <p:txBody>
          <a:bodyPr vert="horz" wrap="square" lIns="0" tIns="121680" rIns="0" bIns="0" rtlCol="0">
            <a:spAutoFit/>
          </a:bodyPr>
          <a:lstStyle/>
          <a:p>
            <a:pPr marL="200618" algn="ctr" defTabSz="554492">
              <a:spcBef>
                <a:spcPts val="958"/>
              </a:spcBef>
            </a:pPr>
            <a:r>
              <a:rPr lang="en-US" sz="2000" b="1" kern="0" dirty="0">
                <a:solidFill>
                  <a:srgbClr val="444444"/>
                </a:solidFill>
                <a:cs typeface="Arial"/>
              </a:rPr>
              <a:t>Interpreter</a:t>
            </a:r>
            <a:endParaRPr lang="en-US" sz="2000" b="1" kern="0" dirty="0">
              <a:solidFill>
                <a:sysClr val="windowText" lastClr="000000"/>
              </a:solidFill>
              <a:cs typeface="Arial"/>
            </a:endParaRPr>
          </a:p>
        </p:txBody>
      </p:sp>
      <p:sp>
        <p:nvSpPr>
          <p:cNvPr id="25" name="object 6">
            <a:extLst>
              <a:ext uri="{FF2B5EF4-FFF2-40B4-BE49-F238E27FC236}">
                <a16:creationId xmlns:a16="http://schemas.microsoft.com/office/drawing/2014/main" id="{6A68C328-8C0A-4C8B-B385-6067CE6D40EE}"/>
              </a:ext>
            </a:extLst>
          </p:cNvPr>
          <p:cNvSpPr txBox="1"/>
          <p:nvPr/>
        </p:nvSpPr>
        <p:spPr>
          <a:xfrm>
            <a:off x="341787" y="6231402"/>
            <a:ext cx="3175628" cy="430645"/>
          </a:xfrm>
          <a:prstGeom prst="rect">
            <a:avLst/>
          </a:prstGeom>
          <a:solidFill>
            <a:srgbClr val="D6D6D6"/>
          </a:solidFill>
        </p:spPr>
        <p:txBody>
          <a:bodyPr vert="horz" wrap="square" lIns="0" tIns="121680" rIns="0" bIns="0" rtlCol="0">
            <a:spAutoFit/>
          </a:bodyPr>
          <a:lstStyle/>
          <a:p>
            <a:pPr marL="200618" algn="ctr" defTabSz="554492">
              <a:spcBef>
                <a:spcPts val="958"/>
              </a:spcBef>
            </a:pPr>
            <a:r>
              <a:rPr lang="en-US" sz="2000" b="1" kern="0" dirty="0">
                <a:solidFill>
                  <a:srgbClr val="444444"/>
                </a:solidFill>
                <a:cs typeface="Arial"/>
              </a:rPr>
              <a:t>Command</a:t>
            </a:r>
            <a:endParaRPr lang="en-US" sz="2000" b="1" kern="0" dirty="0">
              <a:solidFill>
                <a:sysClr val="windowText" lastClr="000000"/>
              </a:solidFill>
              <a:cs typeface="Arial"/>
            </a:endParaRPr>
          </a:p>
        </p:txBody>
      </p:sp>
    </p:spTree>
    <p:extLst>
      <p:ext uri="{BB962C8B-B14F-4D97-AF65-F5344CB8AC3E}">
        <p14:creationId xmlns:p14="http://schemas.microsoft.com/office/powerpoint/2010/main" val="1531549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28" y="0"/>
            <a:ext cx="12191143" cy="6854013"/>
            <a:chOff x="0" y="0"/>
            <a:chExt cx="20104099" cy="11302776"/>
          </a:xfrm>
        </p:grpSpPr>
        <p:sp>
          <p:nvSpPr>
            <p:cNvPr id="3" name="object 3"/>
            <p:cNvSpPr/>
            <p:nvPr/>
          </p:nvSpPr>
          <p:spPr>
            <a:xfrm>
              <a:off x="0" y="1361215"/>
              <a:ext cx="20104098" cy="9941561"/>
            </a:xfrm>
            <a:custGeom>
              <a:avLst/>
              <a:gdLst/>
              <a:ahLst/>
              <a:cxnLst/>
              <a:rect l="l" t="t" r="r" b="b"/>
              <a:pathLst>
                <a:path w="6362700" h="9941560">
                  <a:moveTo>
                    <a:pt x="6362216" y="0"/>
                  </a:moveTo>
                  <a:lnTo>
                    <a:pt x="0" y="0"/>
                  </a:lnTo>
                  <a:lnTo>
                    <a:pt x="0" y="9941240"/>
                  </a:lnTo>
                  <a:lnTo>
                    <a:pt x="6362216" y="9941240"/>
                  </a:lnTo>
                  <a:lnTo>
                    <a:pt x="6362216" y="0"/>
                  </a:lnTo>
                  <a:close/>
                </a:path>
              </a:pathLst>
            </a:custGeom>
            <a:solidFill>
              <a:srgbClr val="E7E7E7"/>
            </a:solidFill>
          </p:spPr>
          <p:txBody>
            <a:bodyPr wrap="square" lIns="0" tIns="0" rIns="0" bIns="0" rtlCol="0"/>
            <a:lstStyle/>
            <a:p>
              <a:pPr defTabSz="554492"/>
              <a:endParaRPr sz="1092" kern="0" dirty="0">
                <a:solidFill>
                  <a:sysClr val="windowText" lastClr="000000"/>
                </a:solidFill>
              </a:endParaRPr>
            </a:p>
          </p:txBody>
        </p:sp>
        <p:pic>
          <p:nvPicPr>
            <p:cNvPr id="4" name="object 4"/>
            <p:cNvPicPr/>
            <p:nvPr/>
          </p:nvPicPr>
          <p:blipFill>
            <a:blip r:embed="rId2" cstate="print"/>
            <a:stretch>
              <a:fillRect/>
            </a:stretch>
          </p:blipFill>
          <p:spPr>
            <a:xfrm>
              <a:off x="0" y="0"/>
              <a:ext cx="20104099" cy="1361215"/>
            </a:xfrm>
            <a:prstGeom prst="rect">
              <a:avLst/>
            </a:prstGeom>
          </p:spPr>
        </p:pic>
      </p:grpSp>
      <p:sp>
        <p:nvSpPr>
          <p:cNvPr id="13" name="Title 35">
            <a:extLst>
              <a:ext uri="{FF2B5EF4-FFF2-40B4-BE49-F238E27FC236}">
                <a16:creationId xmlns:a16="http://schemas.microsoft.com/office/drawing/2014/main" id="{369F5797-9B16-BFF0-DB36-0EE5BAF6B529}"/>
              </a:ext>
            </a:extLst>
          </p:cNvPr>
          <p:cNvSpPr txBox="1">
            <a:spLocks/>
          </p:cNvSpPr>
          <p:nvPr/>
        </p:nvSpPr>
        <p:spPr>
          <a:xfrm>
            <a:off x="348695" y="187982"/>
            <a:ext cx="6704359" cy="965970"/>
          </a:xfrm>
          <a:prstGeom prst="rect">
            <a:avLst/>
          </a:prstGeom>
        </p:spPr>
        <p:txBody>
          <a:bodyPr wrap="square" lIns="0" tIns="0" rIns="0" bIns="0">
            <a:spAutoFit/>
          </a:bodyPr>
          <a:lstStyle>
            <a:lvl1pPr>
              <a:defRPr sz="3002" b="1" i="0">
                <a:solidFill>
                  <a:srgbClr val="FAFBFB"/>
                </a:solidFill>
                <a:latin typeface="Calibri"/>
                <a:ea typeface="+mj-ea"/>
                <a:cs typeface="Calibri"/>
              </a:defRPr>
            </a:lvl1pPr>
          </a:lstStyle>
          <a:p>
            <a:r>
              <a:rPr lang="en-US" sz="3275" kern="0" dirty="0"/>
              <a:t>Tasks</a:t>
            </a:r>
            <a:br>
              <a:rPr lang="en-US" sz="3275" kern="0" dirty="0"/>
            </a:br>
            <a:endParaRPr lang="en-US" kern="0" dirty="0"/>
          </a:p>
        </p:txBody>
      </p:sp>
      <p:sp>
        <p:nvSpPr>
          <p:cNvPr id="7" name="object 11">
            <a:extLst>
              <a:ext uri="{FF2B5EF4-FFF2-40B4-BE49-F238E27FC236}">
                <a16:creationId xmlns:a16="http://schemas.microsoft.com/office/drawing/2014/main" id="{B2002E21-2CD9-C6CE-B8DC-EF021C0D03AC}"/>
              </a:ext>
            </a:extLst>
          </p:cNvPr>
          <p:cNvSpPr txBox="1"/>
          <p:nvPr/>
        </p:nvSpPr>
        <p:spPr>
          <a:xfrm>
            <a:off x="200599" y="849382"/>
            <a:ext cx="5823126" cy="738421"/>
          </a:xfrm>
          <a:prstGeom prst="rect">
            <a:avLst/>
          </a:prstGeom>
          <a:solidFill>
            <a:srgbClr val="D6D6D6"/>
          </a:solidFill>
        </p:spPr>
        <p:txBody>
          <a:bodyPr vert="horz" wrap="square" lIns="0" tIns="121680" rIns="0" bIns="0" rtlCol="0">
            <a:spAutoFit/>
          </a:bodyPr>
          <a:lstStyle/>
          <a:p>
            <a:pPr defTabSz="554492">
              <a:spcBef>
                <a:spcPts val="958"/>
              </a:spcBef>
            </a:pPr>
            <a:r>
              <a:rPr lang="en-US" sz="2000" kern="0" dirty="0">
                <a:solidFill>
                  <a:schemeClr val="tx2">
                    <a:lumMod val="50000"/>
                  </a:schemeClr>
                </a:solidFill>
                <a:cs typeface="Arial"/>
              </a:rPr>
              <a:t>1- create decorator pattern to make teacher add dynamic property salary ,Nationality , street </a:t>
            </a:r>
            <a:endParaRPr sz="2000" kern="0" dirty="0">
              <a:solidFill>
                <a:schemeClr val="tx2">
                  <a:lumMod val="50000"/>
                </a:schemeClr>
              </a:solidFill>
              <a:cs typeface="Arial"/>
            </a:endParaRPr>
          </a:p>
        </p:txBody>
      </p:sp>
      <p:sp>
        <p:nvSpPr>
          <p:cNvPr id="8" name="object 11">
            <a:extLst>
              <a:ext uri="{FF2B5EF4-FFF2-40B4-BE49-F238E27FC236}">
                <a16:creationId xmlns:a16="http://schemas.microsoft.com/office/drawing/2014/main" id="{850E3BBA-215A-486D-02B6-ECB281F0F5A6}"/>
              </a:ext>
            </a:extLst>
          </p:cNvPr>
          <p:cNvSpPr txBox="1"/>
          <p:nvPr/>
        </p:nvSpPr>
        <p:spPr>
          <a:xfrm>
            <a:off x="6023724" y="1609809"/>
            <a:ext cx="5920033" cy="738421"/>
          </a:xfrm>
          <a:prstGeom prst="rect">
            <a:avLst/>
          </a:prstGeom>
          <a:solidFill>
            <a:srgbClr val="D6D6D6"/>
          </a:solidFill>
        </p:spPr>
        <p:txBody>
          <a:bodyPr vert="horz" wrap="square" lIns="0" tIns="121680" rIns="0" bIns="0" rtlCol="0">
            <a:spAutoFit/>
          </a:bodyPr>
          <a:lstStyle/>
          <a:p>
            <a:pPr defTabSz="554492">
              <a:spcBef>
                <a:spcPts val="958"/>
              </a:spcBef>
            </a:pPr>
            <a:r>
              <a:rPr lang="en-US" sz="2000" kern="0" dirty="0">
                <a:solidFill>
                  <a:schemeClr val="tx2">
                    <a:lumMod val="50000"/>
                  </a:schemeClr>
                </a:solidFill>
                <a:cs typeface="Arial"/>
              </a:rPr>
              <a:t>2- create proxy design pattern to get countries if cached or not </a:t>
            </a:r>
            <a:endParaRPr sz="2000" kern="0" dirty="0">
              <a:solidFill>
                <a:schemeClr val="tx2">
                  <a:lumMod val="50000"/>
                </a:schemeClr>
              </a:solidFill>
              <a:cs typeface="Arial"/>
            </a:endParaRPr>
          </a:p>
        </p:txBody>
      </p:sp>
      <p:sp>
        <p:nvSpPr>
          <p:cNvPr id="9" name="object 11">
            <a:extLst>
              <a:ext uri="{FF2B5EF4-FFF2-40B4-BE49-F238E27FC236}">
                <a16:creationId xmlns:a16="http://schemas.microsoft.com/office/drawing/2014/main" id="{B3B27CF6-51CC-4B9A-B173-4759E6A4B656}"/>
              </a:ext>
            </a:extLst>
          </p:cNvPr>
          <p:cNvSpPr txBox="1"/>
          <p:nvPr/>
        </p:nvSpPr>
        <p:spPr>
          <a:xfrm>
            <a:off x="200599" y="2356416"/>
            <a:ext cx="5920033" cy="1661751"/>
          </a:xfrm>
          <a:prstGeom prst="rect">
            <a:avLst/>
          </a:prstGeom>
          <a:solidFill>
            <a:srgbClr val="D6D6D6"/>
          </a:solidFill>
        </p:spPr>
        <p:txBody>
          <a:bodyPr vert="horz" wrap="square" lIns="0" tIns="121680" rIns="0" bIns="0" rtlCol="0">
            <a:spAutoFit/>
          </a:bodyPr>
          <a:lstStyle/>
          <a:p>
            <a:pPr defTabSz="554492">
              <a:spcBef>
                <a:spcPts val="958"/>
              </a:spcBef>
            </a:pPr>
            <a:r>
              <a:rPr lang="en-US" sz="2000" kern="0" dirty="0">
                <a:solidFill>
                  <a:schemeClr val="tx2">
                    <a:lumMod val="50000"/>
                  </a:schemeClr>
                </a:solidFill>
                <a:cs typeface="Arial"/>
              </a:rPr>
              <a:t>3- create bridge design pattern where TV and speaker share the same interface of [ </a:t>
            </a:r>
            <a:r>
              <a:rPr lang="en-US" sz="2000" kern="0" dirty="0" err="1">
                <a:solidFill>
                  <a:schemeClr val="tx2">
                    <a:lumMod val="50000"/>
                  </a:schemeClr>
                </a:solidFill>
                <a:cs typeface="Arial"/>
              </a:rPr>
              <a:t>increase_volume</a:t>
            </a:r>
            <a:r>
              <a:rPr lang="en-US" sz="2000" kern="0" dirty="0">
                <a:solidFill>
                  <a:schemeClr val="tx2">
                    <a:lumMod val="50000"/>
                  </a:schemeClr>
                </a:solidFill>
                <a:cs typeface="Arial"/>
              </a:rPr>
              <a:t> , </a:t>
            </a:r>
            <a:r>
              <a:rPr lang="en-US" sz="2000" kern="0" dirty="0" err="1">
                <a:solidFill>
                  <a:schemeClr val="tx2">
                    <a:lumMod val="50000"/>
                  </a:schemeClr>
                </a:solidFill>
                <a:cs typeface="Arial"/>
              </a:rPr>
              <a:t>decrease_volume</a:t>
            </a:r>
            <a:r>
              <a:rPr lang="en-US" sz="2000" kern="0" dirty="0">
                <a:solidFill>
                  <a:schemeClr val="tx2">
                    <a:lumMod val="50000"/>
                  </a:schemeClr>
                </a:solidFill>
                <a:cs typeface="Arial"/>
              </a:rPr>
              <a:t> and mute ] , two bridge functions supports increase and decrease but one of them support mute also</a:t>
            </a:r>
            <a:endParaRPr sz="2000" kern="0" dirty="0">
              <a:solidFill>
                <a:schemeClr val="tx2">
                  <a:lumMod val="50000"/>
                </a:schemeClr>
              </a:solidFill>
              <a:cs typeface="Arial"/>
            </a:endParaRPr>
          </a:p>
        </p:txBody>
      </p:sp>
      <p:sp>
        <p:nvSpPr>
          <p:cNvPr id="10" name="object 11">
            <a:extLst>
              <a:ext uri="{FF2B5EF4-FFF2-40B4-BE49-F238E27FC236}">
                <a16:creationId xmlns:a16="http://schemas.microsoft.com/office/drawing/2014/main" id="{7E5641BD-4E4F-48BF-A1CD-EDFC2219C9F0}"/>
              </a:ext>
            </a:extLst>
          </p:cNvPr>
          <p:cNvSpPr txBox="1"/>
          <p:nvPr/>
        </p:nvSpPr>
        <p:spPr>
          <a:xfrm>
            <a:off x="6023724" y="4026353"/>
            <a:ext cx="5920033" cy="738421"/>
          </a:xfrm>
          <a:prstGeom prst="rect">
            <a:avLst/>
          </a:prstGeom>
          <a:solidFill>
            <a:srgbClr val="D6D6D6"/>
          </a:solidFill>
        </p:spPr>
        <p:txBody>
          <a:bodyPr vert="horz" wrap="square" lIns="0" tIns="121680" rIns="0" bIns="0" rtlCol="0">
            <a:spAutoFit/>
          </a:bodyPr>
          <a:lstStyle/>
          <a:p>
            <a:pPr defTabSz="554492">
              <a:spcBef>
                <a:spcPts val="958"/>
              </a:spcBef>
            </a:pPr>
            <a:r>
              <a:rPr lang="en-US" sz="2000" kern="0" dirty="0">
                <a:solidFill>
                  <a:schemeClr val="tx2">
                    <a:lumMod val="50000"/>
                  </a:schemeClr>
                </a:solidFill>
                <a:cs typeface="Arial"/>
              </a:rPr>
              <a:t>4- create composite design pattern where box of books which have a number of pages and show the hierarchy </a:t>
            </a:r>
            <a:endParaRPr sz="2000" kern="0" dirty="0">
              <a:solidFill>
                <a:schemeClr val="tx2">
                  <a:lumMod val="50000"/>
                </a:schemeClr>
              </a:solidFill>
              <a:cs typeface="Arial"/>
            </a:endParaRPr>
          </a:p>
        </p:txBody>
      </p:sp>
      <p:sp>
        <p:nvSpPr>
          <p:cNvPr id="11" name="object 11">
            <a:extLst>
              <a:ext uri="{FF2B5EF4-FFF2-40B4-BE49-F238E27FC236}">
                <a16:creationId xmlns:a16="http://schemas.microsoft.com/office/drawing/2014/main" id="{D1A381FC-A41B-4197-9D53-CD07ACBE91DC}"/>
              </a:ext>
            </a:extLst>
          </p:cNvPr>
          <p:cNvSpPr txBox="1"/>
          <p:nvPr/>
        </p:nvSpPr>
        <p:spPr>
          <a:xfrm>
            <a:off x="200599" y="4940046"/>
            <a:ext cx="11670884" cy="1738695"/>
          </a:xfrm>
          <a:prstGeom prst="rect">
            <a:avLst/>
          </a:prstGeom>
          <a:solidFill>
            <a:srgbClr val="D6D6D6"/>
          </a:solidFill>
        </p:spPr>
        <p:txBody>
          <a:bodyPr vert="horz" wrap="square" lIns="0" tIns="121680" rIns="0" bIns="0" rtlCol="0">
            <a:spAutoFit/>
          </a:bodyPr>
          <a:lstStyle/>
          <a:p>
            <a:pPr defTabSz="554492">
              <a:spcBef>
                <a:spcPts val="958"/>
              </a:spcBef>
            </a:pPr>
            <a:r>
              <a:rPr lang="en-US" sz="2000" kern="0" dirty="0">
                <a:solidFill>
                  <a:schemeClr val="tx2">
                    <a:lumMod val="50000"/>
                  </a:schemeClr>
                </a:solidFill>
                <a:cs typeface="Arial"/>
              </a:rPr>
              <a:t>5-  Let's say you're trying to build an online store. It will have multiple components and</a:t>
            </a:r>
          </a:p>
          <a:p>
            <a:pPr defTabSz="554492">
              <a:spcBef>
                <a:spcPts val="958"/>
              </a:spcBef>
            </a:pPr>
            <a:r>
              <a:rPr lang="en-US" sz="2000" kern="0" dirty="0">
                <a:solidFill>
                  <a:schemeClr val="tx2">
                    <a:lumMod val="50000"/>
                  </a:schemeClr>
                </a:solidFill>
                <a:cs typeface="Arial"/>
              </a:rPr>
              <a:t> complex business logic. you will find a tiny segment of an online</a:t>
            </a:r>
          </a:p>
          <a:p>
            <a:pPr defTabSz="554492">
              <a:spcBef>
                <a:spcPts val="958"/>
              </a:spcBef>
            </a:pPr>
            <a:r>
              <a:rPr lang="en-US" sz="2000" kern="0" dirty="0">
                <a:solidFill>
                  <a:schemeClr val="tx2">
                    <a:lumMod val="50000"/>
                  </a:schemeClr>
                </a:solidFill>
                <a:cs typeface="Arial"/>
              </a:rPr>
              <a:t> store composed together using the Facade design pattern. The various manager and helper</a:t>
            </a:r>
          </a:p>
          <a:p>
            <a:pPr defTabSz="554492">
              <a:spcBef>
                <a:spcPts val="958"/>
              </a:spcBef>
            </a:pPr>
            <a:r>
              <a:rPr lang="en-US" sz="2000" kern="0" dirty="0">
                <a:solidFill>
                  <a:schemeClr val="tx2">
                    <a:lumMod val="50000"/>
                  </a:schemeClr>
                </a:solidFill>
                <a:cs typeface="Arial"/>
              </a:rPr>
              <a:t> classes are defined first of all.</a:t>
            </a:r>
            <a:endParaRPr sz="2000" kern="0" dirty="0">
              <a:solidFill>
                <a:schemeClr val="tx2">
                  <a:lumMod val="50000"/>
                </a:schemeClr>
              </a:solidFill>
              <a:cs typeface="Arial"/>
            </a:endParaRPr>
          </a:p>
        </p:txBody>
      </p:sp>
    </p:spTree>
    <p:extLst>
      <p:ext uri="{BB962C8B-B14F-4D97-AF65-F5344CB8AC3E}">
        <p14:creationId xmlns:p14="http://schemas.microsoft.com/office/powerpoint/2010/main" val="5467179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28" y="0"/>
            <a:ext cx="12191143" cy="6854013"/>
            <a:chOff x="0" y="0"/>
            <a:chExt cx="20104099" cy="11302776"/>
          </a:xfrm>
        </p:grpSpPr>
        <p:sp>
          <p:nvSpPr>
            <p:cNvPr id="3" name="object 3"/>
            <p:cNvSpPr/>
            <p:nvPr/>
          </p:nvSpPr>
          <p:spPr>
            <a:xfrm>
              <a:off x="0" y="1361215"/>
              <a:ext cx="20104098" cy="9941561"/>
            </a:xfrm>
            <a:custGeom>
              <a:avLst/>
              <a:gdLst/>
              <a:ahLst/>
              <a:cxnLst/>
              <a:rect l="l" t="t" r="r" b="b"/>
              <a:pathLst>
                <a:path w="6362700" h="9941560">
                  <a:moveTo>
                    <a:pt x="6362216" y="0"/>
                  </a:moveTo>
                  <a:lnTo>
                    <a:pt x="0" y="0"/>
                  </a:lnTo>
                  <a:lnTo>
                    <a:pt x="0" y="9941240"/>
                  </a:lnTo>
                  <a:lnTo>
                    <a:pt x="6362216" y="9941240"/>
                  </a:lnTo>
                  <a:lnTo>
                    <a:pt x="6362216" y="0"/>
                  </a:lnTo>
                  <a:close/>
                </a:path>
              </a:pathLst>
            </a:custGeom>
            <a:solidFill>
              <a:srgbClr val="E7E7E7"/>
            </a:solidFill>
          </p:spPr>
          <p:txBody>
            <a:bodyPr wrap="square" lIns="0" tIns="0" rIns="0" bIns="0" rtlCol="0"/>
            <a:lstStyle/>
            <a:p>
              <a:pPr defTabSz="554492"/>
              <a:endParaRPr sz="1092" kern="0" dirty="0">
                <a:solidFill>
                  <a:sysClr val="windowText" lastClr="000000"/>
                </a:solidFill>
              </a:endParaRPr>
            </a:p>
          </p:txBody>
        </p:sp>
        <p:pic>
          <p:nvPicPr>
            <p:cNvPr id="4" name="object 4"/>
            <p:cNvPicPr/>
            <p:nvPr/>
          </p:nvPicPr>
          <p:blipFill>
            <a:blip r:embed="rId2" cstate="print"/>
            <a:stretch>
              <a:fillRect/>
            </a:stretch>
          </p:blipFill>
          <p:spPr>
            <a:xfrm>
              <a:off x="0" y="0"/>
              <a:ext cx="20104099" cy="1361215"/>
            </a:xfrm>
            <a:prstGeom prst="rect">
              <a:avLst/>
            </a:prstGeom>
          </p:spPr>
        </p:pic>
      </p:grpSp>
      <p:sp>
        <p:nvSpPr>
          <p:cNvPr id="13" name="Title 35">
            <a:extLst>
              <a:ext uri="{FF2B5EF4-FFF2-40B4-BE49-F238E27FC236}">
                <a16:creationId xmlns:a16="http://schemas.microsoft.com/office/drawing/2014/main" id="{369F5797-9B16-BFF0-DB36-0EE5BAF6B529}"/>
              </a:ext>
            </a:extLst>
          </p:cNvPr>
          <p:cNvSpPr txBox="1">
            <a:spLocks/>
          </p:cNvSpPr>
          <p:nvPr/>
        </p:nvSpPr>
        <p:spPr>
          <a:xfrm>
            <a:off x="348695" y="187982"/>
            <a:ext cx="6704359" cy="965970"/>
          </a:xfrm>
          <a:prstGeom prst="rect">
            <a:avLst/>
          </a:prstGeom>
        </p:spPr>
        <p:txBody>
          <a:bodyPr wrap="square" lIns="0" tIns="0" rIns="0" bIns="0">
            <a:spAutoFit/>
          </a:bodyPr>
          <a:lstStyle>
            <a:lvl1pPr>
              <a:defRPr sz="3002" b="1" i="0">
                <a:solidFill>
                  <a:srgbClr val="FAFBFB"/>
                </a:solidFill>
                <a:latin typeface="Calibri"/>
                <a:ea typeface="+mj-ea"/>
                <a:cs typeface="Calibri"/>
              </a:defRPr>
            </a:lvl1pPr>
          </a:lstStyle>
          <a:p>
            <a:r>
              <a:rPr lang="en-US" sz="3275" kern="0" dirty="0"/>
              <a:t>Tasks</a:t>
            </a:r>
            <a:br>
              <a:rPr lang="en-US" sz="3275" kern="0" dirty="0"/>
            </a:br>
            <a:endParaRPr lang="en-US" kern="0" dirty="0"/>
          </a:p>
        </p:txBody>
      </p:sp>
      <p:sp>
        <p:nvSpPr>
          <p:cNvPr id="5" name="object 11">
            <a:extLst>
              <a:ext uri="{FF2B5EF4-FFF2-40B4-BE49-F238E27FC236}">
                <a16:creationId xmlns:a16="http://schemas.microsoft.com/office/drawing/2014/main" id="{1BD5EE21-53EA-7003-BEE4-8E09F117DB62}"/>
              </a:ext>
            </a:extLst>
          </p:cNvPr>
          <p:cNvSpPr txBox="1"/>
          <p:nvPr/>
        </p:nvSpPr>
        <p:spPr>
          <a:xfrm>
            <a:off x="348695" y="1153952"/>
            <a:ext cx="5823126" cy="1482215"/>
          </a:xfrm>
          <a:prstGeom prst="rect">
            <a:avLst/>
          </a:prstGeom>
          <a:solidFill>
            <a:srgbClr val="D6D6D6"/>
          </a:solidFill>
        </p:spPr>
        <p:txBody>
          <a:bodyPr vert="horz" wrap="square" lIns="0" tIns="121680" rIns="0" bIns="0" rtlCol="0">
            <a:spAutoFit/>
          </a:bodyPr>
          <a:lstStyle/>
          <a:p>
            <a:pPr defTabSz="554492">
              <a:spcBef>
                <a:spcPts val="958"/>
              </a:spcBef>
            </a:pPr>
            <a:r>
              <a:rPr lang="en-US" sz="2000" kern="0" dirty="0">
                <a:solidFill>
                  <a:schemeClr val="tx2">
                    <a:lumMod val="50000"/>
                  </a:schemeClr>
                </a:solidFill>
                <a:cs typeface="Arial"/>
              </a:rPr>
              <a:t>6- Create a </a:t>
            </a:r>
            <a:r>
              <a:rPr lang="en-US" sz="2000" kern="0" dirty="0" err="1">
                <a:solidFill>
                  <a:schemeClr val="tx2">
                    <a:lumMod val="50000"/>
                  </a:schemeClr>
                </a:solidFill>
                <a:cs typeface="Arial"/>
              </a:rPr>
              <a:t>ToDo</a:t>
            </a:r>
            <a:r>
              <a:rPr lang="en-US" sz="2000" kern="0" dirty="0">
                <a:solidFill>
                  <a:schemeClr val="tx2">
                    <a:lumMod val="50000"/>
                  </a:schemeClr>
                </a:solidFill>
                <a:cs typeface="Arial"/>
              </a:rPr>
              <a:t> List , and specify a behavior for          each State </a:t>
            </a:r>
          </a:p>
          <a:p>
            <a:pPr defTabSz="554492">
              <a:spcBef>
                <a:spcPts val="958"/>
              </a:spcBef>
            </a:pPr>
            <a:r>
              <a:rPr lang="en-US" sz="2000" kern="0" dirty="0">
                <a:solidFill>
                  <a:schemeClr val="tx2">
                    <a:lumMod val="50000"/>
                  </a:schemeClr>
                </a:solidFill>
                <a:cs typeface="Arial"/>
              </a:rPr>
              <a:t>   [STATE_IN_PROGRESS , STATE_READY_FOR_REVIEW , STATE_DONE] .</a:t>
            </a:r>
            <a:endParaRPr sz="2000" kern="0" dirty="0">
              <a:solidFill>
                <a:schemeClr val="tx2">
                  <a:lumMod val="50000"/>
                </a:schemeClr>
              </a:solidFill>
              <a:cs typeface="Arial"/>
            </a:endParaRPr>
          </a:p>
        </p:txBody>
      </p:sp>
      <p:pic>
        <p:nvPicPr>
          <p:cNvPr id="6" name="Picture 6" descr="To do list - Free icons">
            <a:extLst>
              <a:ext uri="{FF2B5EF4-FFF2-40B4-BE49-F238E27FC236}">
                <a16:creationId xmlns:a16="http://schemas.microsoft.com/office/drawing/2014/main" id="{03D6A3FD-EC53-27AF-C8F1-62EDB87A62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6050" y="1153952"/>
            <a:ext cx="1697292" cy="1482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4519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28" y="0"/>
            <a:ext cx="12191144" cy="825442"/>
          </a:xfrm>
          <a:prstGeom prst="rect">
            <a:avLst/>
          </a:prstGeom>
        </p:spPr>
      </p:pic>
      <p:sp>
        <p:nvSpPr>
          <p:cNvPr id="3" name="object 3"/>
          <p:cNvSpPr txBox="1">
            <a:spLocks noGrp="1"/>
          </p:cNvSpPr>
          <p:nvPr>
            <p:ph type="title"/>
          </p:nvPr>
        </p:nvSpPr>
        <p:spPr>
          <a:xfrm>
            <a:off x="366275" y="157387"/>
            <a:ext cx="9776208" cy="561385"/>
          </a:xfrm>
          <a:prstGeom prst="rect">
            <a:avLst/>
          </a:prstGeom>
        </p:spPr>
        <p:txBody>
          <a:bodyPr vert="horz" wrap="square" lIns="0" tIns="7316" rIns="0" bIns="0" rtlCol="0">
            <a:spAutoFit/>
          </a:bodyPr>
          <a:lstStyle/>
          <a:p>
            <a:pPr marL="7701">
              <a:spcBef>
                <a:spcPts val="58"/>
              </a:spcBef>
              <a:tabLst>
                <a:tab pos="947257" algn="l"/>
                <a:tab pos="1315764" algn="l"/>
              </a:tabLst>
            </a:pPr>
            <a:r>
              <a:rPr sz="3600" dirty="0">
                <a:latin typeface="Arial" panose="020B0604020202020204" pitchFamily="34" charset="0"/>
                <a:cs typeface="Arial" panose="020B0604020202020204" pitchFamily="34" charset="0"/>
              </a:rPr>
              <a:t>WHAT</a:t>
            </a:r>
            <a:r>
              <a:rPr lang="en-US" sz="3600" dirty="0">
                <a:latin typeface="Arial" panose="020B0604020202020204" pitchFamily="34" charset="0"/>
                <a:cs typeface="Arial" panose="020B0604020202020204" pitchFamily="34" charset="0"/>
              </a:rPr>
              <a:t> </a:t>
            </a:r>
            <a:r>
              <a:rPr sz="3600" dirty="0">
                <a:latin typeface="Arial" panose="020B0604020202020204" pitchFamily="34" charset="0"/>
                <a:cs typeface="Arial" panose="020B0604020202020204" pitchFamily="34" charset="0"/>
              </a:rPr>
              <a:t>IS</a:t>
            </a:r>
            <a:r>
              <a:rPr lang="en-US" sz="3600" dirty="0">
                <a:latin typeface="Arial" panose="020B0604020202020204" pitchFamily="34" charset="0"/>
                <a:cs typeface="Arial" panose="020B0604020202020204" pitchFamily="34" charset="0"/>
              </a:rPr>
              <a:t> Object Oriented Programming</a:t>
            </a:r>
            <a:r>
              <a:rPr sz="3600" dirty="0">
                <a:latin typeface="Arial" panose="020B0604020202020204" pitchFamily="34" charset="0"/>
                <a:cs typeface="Arial" panose="020B0604020202020204" pitchFamily="34" charset="0"/>
              </a:rPr>
              <a:t>?</a:t>
            </a:r>
          </a:p>
        </p:txBody>
      </p:sp>
      <p:sp>
        <p:nvSpPr>
          <p:cNvPr id="4" name="object 4"/>
          <p:cNvSpPr/>
          <p:nvPr/>
        </p:nvSpPr>
        <p:spPr>
          <a:xfrm>
            <a:off x="1650125" y="1723027"/>
            <a:ext cx="8492358" cy="3190620"/>
          </a:xfrm>
          <a:custGeom>
            <a:avLst/>
            <a:gdLst/>
            <a:ahLst/>
            <a:cxnLst/>
            <a:rect l="l" t="t" r="r" b="b"/>
            <a:pathLst>
              <a:path w="9982200" h="4683125">
                <a:moveTo>
                  <a:pt x="9981892" y="0"/>
                </a:moveTo>
                <a:lnTo>
                  <a:pt x="0" y="0"/>
                </a:lnTo>
                <a:lnTo>
                  <a:pt x="0" y="4682824"/>
                </a:lnTo>
                <a:lnTo>
                  <a:pt x="9981892" y="4682824"/>
                </a:lnTo>
                <a:lnTo>
                  <a:pt x="9981892" y="0"/>
                </a:lnTo>
                <a:close/>
              </a:path>
            </a:pathLst>
          </a:custGeom>
          <a:solidFill>
            <a:srgbClr val="E7E7E7"/>
          </a:solidFill>
        </p:spPr>
        <p:txBody>
          <a:bodyPr wrap="square" lIns="0" tIns="0" rIns="0" bIns="0" rtlCol="0"/>
          <a:lstStyle/>
          <a:p>
            <a:pPr defTabSz="554492"/>
            <a:endParaRPr sz="1092" kern="0" dirty="0">
              <a:solidFill>
                <a:sysClr val="windowText" lastClr="000000"/>
              </a:solidFill>
            </a:endParaRPr>
          </a:p>
        </p:txBody>
      </p:sp>
      <p:sp>
        <p:nvSpPr>
          <p:cNvPr id="5" name="object 5"/>
          <p:cNvSpPr txBox="1"/>
          <p:nvPr/>
        </p:nvSpPr>
        <p:spPr>
          <a:xfrm>
            <a:off x="2439089" y="2130843"/>
            <a:ext cx="7565949" cy="2593099"/>
          </a:xfrm>
          <a:prstGeom prst="rect">
            <a:avLst/>
          </a:prstGeom>
        </p:spPr>
        <p:txBody>
          <a:bodyPr vert="horz" wrap="square" lIns="0" tIns="7701"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chemeClr val="accent1">
                    <a:lumMod val="50000"/>
                  </a:schemeClr>
                </a:solidFill>
                <a:effectLst/>
                <a:uLnTx/>
                <a:uFillTx/>
                <a:latin typeface="Calibri"/>
                <a:ea typeface="+mn-ea"/>
                <a:cs typeface="+mn-cs"/>
              </a:rPr>
              <a:t>Is a programming paradigm that relies on the  concept of classes </a:t>
            </a:r>
            <a:r>
              <a:rPr kumimoji="0" lang="en-US" sz="2800" b="0" i="0" u="none" strike="noStrike" kern="1200" cap="none" spc="0" normalizeH="0" baseline="0" noProof="0">
                <a:ln>
                  <a:noFill/>
                </a:ln>
                <a:solidFill>
                  <a:schemeClr val="accent1">
                    <a:lumMod val="50000"/>
                  </a:schemeClr>
                </a:solidFill>
                <a:effectLst/>
                <a:uLnTx/>
                <a:uFillTx/>
                <a:latin typeface="Calibri"/>
                <a:ea typeface="+mn-ea"/>
                <a:cs typeface="+mn-cs"/>
              </a:rPr>
              <a:t>and objects, </a:t>
            </a:r>
            <a:r>
              <a:rPr kumimoji="0" lang="en-US" sz="2800" b="0" i="0" u="none" strike="noStrike" kern="1200" cap="none" spc="0" normalizeH="0" baseline="0" noProof="0" dirty="0">
                <a:ln>
                  <a:noFill/>
                </a:ln>
                <a:solidFill>
                  <a:schemeClr val="accent1">
                    <a:lumMod val="50000"/>
                  </a:schemeClr>
                </a:solidFill>
                <a:effectLst/>
                <a:uLnTx/>
                <a:uFillTx/>
                <a:latin typeface="Calibri"/>
                <a:ea typeface="+mn-ea"/>
                <a:cs typeface="+mn-cs"/>
              </a:rPr>
              <a:t>It is used to structure a software program into simple,  reusable pieces of code blueprints (usually called classes), which are used </a:t>
            </a:r>
            <a:r>
              <a:rPr kumimoji="0" lang="en-US" sz="2800" b="0" i="0" u="none" strike="noStrike" kern="1200" cap="none" spc="0" normalizeH="0" baseline="0" noProof="0">
                <a:ln>
                  <a:noFill/>
                </a:ln>
                <a:solidFill>
                  <a:schemeClr val="accent1">
                    <a:lumMod val="50000"/>
                  </a:schemeClr>
                </a:solidFill>
                <a:effectLst/>
                <a:uLnTx/>
                <a:uFillTx/>
                <a:latin typeface="Calibri"/>
                <a:ea typeface="+mn-ea"/>
                <a:cs typeface="+mn-cs"/>
              </a:rPr>
              <a:t>to create </a:t>
            </a:r>
            <a:r>
              <a:rPr kumimoji="0" lang="en-US" sz="2800" b="0" i="0" u="none" strike="noStrike" kern="1200" cap="none" spc="0" normalizeH="0" baseline="0" noProof="0" dirty="0">
                <a:ln>
                  <a:noFill/>
                </a:ln>
                <a:solidFill>
                  <a:schemeClr val="accent1">
                    <a:lumMod val="50000"/>
                  </a:schemeClr>
                </a:solidFill>
                <a:effectLst/>
                <a:uLnTx/>
                <a:uFillTx/>
                <a:latin typeface="Calibri"/>
                <a:ea typeface="+mn-ea"/>
                <a:cs typeface="+mn-cs"/>
              </a:rPr>
              <a:t>individual instances of objects.</a:t>
            </a:r>
          </a:p>
        </p:txBody>
      </p:sp>
      <p:grpSp>
        <p:nvGrpSpPr>
          <p:cNvPr id="6" name="object 6"/>
          <p:cNvGrpSpPr/>
          <p:nvPr/>
        </p:nvGrpSpPr>
        <p:grpSpPr>
          <a:xfrm>
            <a:off x="859310" y="982829"/>
            <a:ext cx="1884641" cy="1845742"/>
            <a:chOff x="3529667" y="2155934"/>
            <a:chExt cx="5311140" cy="3434715"/>
          </a:xfrm>
        </p:grpSpPr>
        <p:pic>
          <p:nvPicPr>
            <p:cNvPr id="7" name="object 7"/>
            <p:cNvPicPr/>
            <p:nvPr/>
          </p:nvPicPr>
          <p:blipFill>
            <a:blip r:embed="rId3" cstate="print"/>
            <a:stretch>
              <a:fillRect/>
            </a:stretch>
          </p:blipFill>
          <p:spPr>
            <a:xfrm>
              <a:off x="3529667" y="2155934"/>
              <a:ext cx="5310807" cy="3434238"/>
            </a:xfrm>
            <a:prstGeom prst="rect">
              <a:avLst/>
            </a:prstGeom>
          </p:spPr>
        </p:pic>
        <p:pic>
          <p:nvPicPr>
            <p:cNvPr id="8" name="object 8"/>
            <p:cNvPicPr/>
            <p:nvPr/>
          </p:nvPicPr>
          <p:blipFill>
            <a:blip r:embed="rId4" cstate="print"/>
            <a:stretch>
              <a:fillRect/>
            </a:stretch>
          </p:blipFill>
          <p:spPr>
            <a:xfrm>
              <a:off x="4378772" y="2743592"/>
              <a:ext cx="3612598" cy="1736031"/>
            </a:xfrm>
            <a:prstGeom prst="rect">
              <a:avLst/>
            </a:prstGeom>
          </p:spPr>
        </p:pic>
      </p:grpSp>
      <p:sp>
        <p:nvSpPr>
          <p:cNvPr id="9" name="object 9"/>
          <p:cNvSpPr txBox="1"/>
          <p:nvPr/>
        </p:nvSpPr>
        <p:spPr>
          <a:xfrm rot="21000000">
            <a:off x="1483233" y="1576335"/>
            <a:ext cx="1393657" cy="324576"/>
          </a:xfrm>
          <a:prstGeom prst="rect">
            <a:avLst/>
          </a:prstGeom>
        </p:spPr>
        <p:txBody>
          <a:bodyPr vert="horz" wrap="square" lIns="0" tIns="0" rIns="0" bIns="0" rtlCol="0">
            <a:spAutoFit/>
          </a:bodyPr>
          <a:lstStyle/>
          <a:p>
            <a:pPr defTabSz="554492">
              <a:lnSpc>
                <a:spcPts val="2498"/>
              </a:lnSpc>
            </a:pPr>
            <a:r>
              <a:rPr lang="en-US" sz="2486" b="1" kern="0" spc="-182" dirty="0">
                <a:solidFill>
                  <a:srgbClr val="FAFBFB"/>
                </a:solidFill>
                <a:latin typeface="Calibri"/>
                <a:cs typeface="Calibri"/>
              </a:rPr>
              <a:t>OOP</a:t>
            </a:r>
            <a:endParaRPr sz="2486" kern="0" dirty="0">
              <a:solidFill>
                <a:sysClr val="windowText" lastClr="000000"/>
              </a:solidFill>
              <a:latin typeface="Calibri"/>
              <a:cs typeface="Calibri"/>
            </a:endParaRPr>
          </a:p>
        </p:txBody>
      </p:sp>
      <p:pic>
        <p:nvPicPr>
          <p:cNvPr id="13" name="Picture 12">
            <a:extLst>
              <a:ext uri="{FF2B5EF4-FFF2-40B4-BE49-F238E27FC236}">
                <a16:creationId xmlns:a16="http://schemas.microsoft.com/office/drawing/2014/main" id="{D95A4E2E-E48F-182A-D129-9BE9BD3FB65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71120" y="5175464"/>
            <a:ext cx="2754975" cy="144636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28" y="0"/>
            <a:ext cx="12191144" cy="825442"/>
          </a:xfrm>
          <a:prstGeom prst="rect">
            <a:avLst/>
          </a:prstGeom>
        </p:spPr>
      </p:pic>
      <p:sp>
        <p:nvSpPr>
          <p:cNvPr id="3" name="object 3"/>
          <p:cNvSpPr txBox="1">
            <a:spLocks noGrp="1"/>
          </p:cNvSpPr>
          <p:nvPr>
            <p:ph type="title"/>
          </p:nvPr>
        </p:nvSpPr>
        <p:spPr>
          <a:xfrm>
            <a:off x="366275" y="157387"/>
            <a:ext cx="4048184" cy="561385"/>
          </a:xfrm>
          <a:prstGeom prst="rect">
            <a:avLst/>
          </a:prstGeom>
        </p:spPr>
        <p:txBody>
          <a:bodyPr vert="horz" wrap="square" lIns="0" tIns="7316"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tab pos="486409" algn="l"/>
              </a:tabLst>
              <a:defRPr/>
            </a:pPr>
            <a:r>
              <a:rPr kumimoji="0" lang="en-US" sz="3600" b="0" i="0" u="none" strike="noStrike" kern="1200" cap="none" spc="-10" normalizeH="0" baseline="0" noProof="0" dirty="0">
                <a:ln>
                  <a:noFill/>
                </a:ln>
                <a:solidFill>
                  <a:srgbClr val="FFFFFF"/>
                </a:solidFill>
                <a:effectLst/>
                <a:uLnTx/>
                <a:uFillTx/>
                <a:latin typeface="Calibri"/>
                <a:ea typeface="+mn-ea"/>
                <a:cs typeface="Calibri"/>
              </a:rPr>
              <a:t>Inheritance </a:t>
            </a:r>
            <a:r>
              <a:rPr kumimoji="0" lang="en-US" sz="3600" b="0" i="0" u="none" strike="noStrike" kern="1200" cap="none" spc="-10" normalizeH="0" baseline="0" noProof="0" dirty="0">
                <a:ln>
                  <a:noFill/>
                </a:ln>
                <a:solidFill>
                  <a:srgbClr val="FFFF00"/>
                </a:solidFill>
                <a:effectLst/>
                <a:uLnTx/>
                <a:uFillTx/>
                <a:latin typeface="Calibri"/>
                <a:ea typeface="+mn-ea"/>
                <a:cs typeface="Calibri"/>
              </a:rPr>
              <a:t>(is-a)</a:t>
            </a:r>
          </a:p>
        </p:txBody>
      </p:sp>
      <p:pic>
        <p:nvPicPr>
          <p:cNvPr id="4" name="object 4"/>
          <p:cNvPicPr/>
          <p:nvPr/>
        </p:nvPicPr>
        <p:blipFill>
          <a:blip r:embed="rId3" cstate="print"/>
          <a:stretch>
            <a:fillRect/>
          </a:stretch>
        </p:blipFill>
        <p:spPr>
          <a:xfrm>
            <a:off x="1402759" y="3213115"/>
            <a:ext cx="215885" cy="215885"/>
          </a:xfrm>
          <a:prstGeom prst="rect">
            <a:avLst/>
          </a:prstGeom>
        </p:spPr>
      </p:pic>
      <p:pic>
        <p:nvPicPr>
          <p:cNvPr id="8" name="object 8"/>
          <p:cNvPicPr/>
          <p:nvPr/>
        </p:nvPicPr>
        <p:blipFill>
          <a:blip r:embed="rId3" cstate="print"/>
          <a:stretch>
            <a:fillRect/>
          </a:stretch>
        </p:blipFill>
        <p:spPr>
          <a:xfrm>
            <a:off x="1402758" y="3990477"/>
            <a:ext cx="215885" cy="215885"/>
          </a:xfrm>
          <a:prstGeom prst="rect">
            <a:avLst/>
          </a:prstGeom>
        </p:spPr>
      </p:pic>
      <p:sp>
        <p:nvSpPr>
          <p:cNvPr id="16" name="object 16"/>
          <p:cNvSpPr/>
          <p:nvPr/>
        </p:nvSpPr>
        <p:spPr>
          <a:xfrm>
            <a:off x="1402759" y="1153680"/>
            <a:ext cx="9702472" cy="1666174"/>
          </a:xfrm>
          <a:custGeom>
            <a:avLst/>
            <a:gdLst/>
            <a:ahLst/>
            <a:cxnLst/>
            <a:rect l="l" t="t" r="r" b="b"/>
            <a:pathLst>
              <a:path w="17963515" h="2747645">
                <a:moveTo>
                  <a:pt x="0" y="0"/>
                </a:moveTo>
                <a:lnTo>
                  <a:pt x="17963002" y="0"/>
                </a:lnTo>
                <a:lnTo>
                  <a:pt x="17963002" y="2747457"/>
                </a:lnTo>
                <a:lnTo>
                  <a:pt x="0" y="2747457"/>
                </a:lnTo>
                <a:lnTo>
                  <a:pt x="0" y="0"/>
                </a:lnTo>
                <a:close/>
              </a:path>
            </a:pathLst>
          </a:custGeom>
          <a:ln w="73296">
            <a:solidFill>
              <a:srgbClr val="F1425D"/>
            </a:solidFill>
          </a:ln>
        </p:spPr>
        <p:txBody>
          <a:bodyPr wrap="square" lIns="0" tIns="0" rIns="0" bIns="0" rtlCol="0"/>
          <a:lstStyle/>
          <a:p>
            <a:pPr defTabSz="554492"/>
            <a:endParaRPr sz="1092" kern="0">
              <a:solidFill>
                <a:sysClr val="windowText" lastClr="000000"/>
              </a:solidFill>
            </a:endParaRPr>
          </a:p>
        </p:txBody>
      </p:sp>
      <p:sp>
        <p:nvSpPr>
          <p:cNvPr id="22" name="TextBox 21">
            <a:extLst>
              <a:ext uri="{FF2B5EF4-FFF2-40B4-BE49-F238E27FC236}">
                <a16:creationId xmlns:a16="http://schemas.microsoft.com/office/drawing/2014/main" id="{0815CE7E-E34B-158B-DABE-BF229CF47D18}"/>
              </a:ext>
            </a:extLst>
          </p:cNvPr>
          <p:cNvSpPr txBox="1"/>
          <p:nvPr/>
        </p:nvSpPr>
        <p:spPr>
          <a:xfrm>
            <a:off x="1692165" y="1418559"/>
            <a:ext cx="9413066" cy="1200329"/>
          </a:xfrm>
          <a:prstGeom prst="rect">
            <a:avLst/>
          </a:prstGeom>
          <a:noFill/>
        </p:spPr>
        <p:txBody>
          <a:bodyPr wrap="square">
            <a:spAutoFit/>
          </a:bodyPr>
          <a:lstStyle/>
          <a:p>
            <a:r>
              <a:rPr lang="en-US" sz="2400" dirty="0"/>
              <a:t>Refers to the capability of creating a new class from an existing  class. It is a relationship between classes where one class is a parent (super or base)  of another (Child, subclass, derived). </a:t>
            </a:r>
          </a:p>
        </p:txBody>
      </p:sp>
      <p:sp>
        <p:nvSpPr>
          <p:cNvPr id="23" name="object 20">
            <a:extLst>
              <a:ext uri="{FF2B5EF4-FFF2-40B4-BE49-F238E27FC236}">
                <a16:creationId xmlns:a16="http://schemas.microsoft.com/office/drawing/2014/main" id="{F0C68DD3-1425-5A87-7741-8D5103799125}"/>
              </a:ext>
            </a:extLst>
          </p:cNvPr>
          <p:cNvSpPr txBox="1"/>
          <p:nvPr/>
        </p:nvSpPr>
        <p:spPr>
          <a:xfrm>
            <a:off x="1692165" y="3084733"/>
            <a:ext cx="9413066" cy="1854945"/>
          </a:xfrm>
          <a:prstGeom prst="rect">
            <a:avLst/>
          </a:prstGeom>
        </p:spPr>
        <p:txBody>
          <a:bodyPr vert="horz" wrap="square" lIns="0" tIns="7316" rIns="0" bIns="0" rtlCol="0">
            <a:spAutoFit/>
          </a:bodyPr>
          <a:lstStyle/>
          <a:p>
            <a:pPr marL="7701" marR="3081" defTabSz="554492">
              <a:lnSpc>
                <a:spcPct val="131200"/>
              </a:lnSpc>
              <a:spcBef>
                <a:spcPts val="58"/>
              </a:spcBef>
            </a:pPr>
            <a:r>
              <a:rPr lang="en-US" sz="2000" b="1" dirty="0">
                <a:solidFill>
                  <a:schemeClr val="accent1">
                    <a:lumMod val="50000"/>
                  </a:schemeClr>
                </a:solidFill>
              </a:rPr>
              <a:t>Inheritance Hierarchy</a:t>
            </a:r>
          </a:p>
          <a:p>
            <a:pPr marL="7701" marR="3081" defTabSz="554492">
              <a:lnSpc>
                <a:spcPct val="131200"/>
              </a:lnSpc>
              <a:spcBef>
                <a:spcPts val="58"/>
              </a:spcBef>
            </a:pPr>
            <a:r>
              <a:rPr lang="en-US" dirty="0"/>
              <a:t>The relationship between super classes and subclasses.</a:t>
            </a:r>
          </a:p>
          <a:p>
            <a:pPr marL="7701" marR="3081" defTabSz="554492">
              <a:lnSpc>
                <a:spcPct val="131200"/>
              </a:lnSpc>
              <a:spcBef>
                <a:spcPts val="58"/>
              </a:spcBef>
            </a:pPr>
            <a:r>
              <a:rPr lang="en-US" sz="2000" b="1" dirty="0">
                <a:solidFill>
                  <a:schemeClr val="accent1">
                    <a:lumMod val="50000"/>
                  </a:schemeClr>
                </a:solidFill>
              </a:rPr>
              <a:t>Multi-Level Inheritance</a:t>
            </a:r>
          </a:p>
          <a:p>
            <a:pPr marL="7701" marR="3081" defTabSz="554492">
              <a:lnSpc>
                <a:spcPct val="131200"/>
              </a:lnSpc>
              <a:spcBef>
                <a:spcPts val="58"/>
              </a:spcBef>
            </a:pPr>
            <a:r>
              <a:rPr lang="en-US" dirty="0"/>
              <a:t>In Multilevel Inheritance a derived class can also inherited by  another class.</a:t>
            </a:r>
          </a:p>
          <a:p>
            <a:pPr defTabSz="554492">
              <a:spcBef>
                <a:spcPts val="9"/>
              </a:spcBef>
            </a:pPr>
            <a:endParaRPr kern="0" dirty="0">
              <a:solidFill>
                <a:sysClr val="windowText" lastClr="000000"/>
              </a:solidFil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28" y="0"/>
            <a:ext cx="12191144" cy="825442"/>
          </a:xfrm>
          <a:prstGeom prst="rect">
            <a:avLst/>
          </a:prstGeom>
        </p:spPr>
      </p:pic>
      <p:sp>
        <p:nvSpPr>
          <p:cNvPr id="14" name="object 3">
            <a:extLst>
              <a:ext uri="{FF2B5EF4-FFF2-40B4-BE49-F238E27FC236}">
                <a16:creationId xmlns:a16="http://schemas.microsoft.com/office/drawing/2014/main" id="{42FB12D8-A894-DE4E-E003-A1B9F3E60489}"/>
              </a:ext>
            </a:extLst>
          </p:cNvPr>
          <p:cNvSpPr txBox="1"/>
          <p:nvPr/>
        </p:nvSpPr>
        <p:spPr>
          <a:xfrm>
            <a:off x="380562" y="988422"/>
            <a:ext cx="10820400" cy="1687000"/>
          </a:xfrm>
          <a:prstGeom prst="rect">
            <a:avLst/>
          </a:prstGeom>
        </p:spPr>
        <p:txBody>
          <a:bodyPr vert="horz" wrap="square" lIns="0" tIns="12065" rIns="0" bIns="0" rtlCol="0">
            <a:spAutoFit/>
          </a:bodyPr>
          <a:lstStyle/>
          <a:p>
            <a:pPr marL="12700">
              <a:spcBef>
                <a:spcPts val="95"/>
              </a:spcBef>
              <a:tabLst>
                <a:tab pos="486409" algn="l"/>
              </a:tabLst>
            </a:pPr>
            <a:r>
              <a:rPr sz="2000" dirty="0">
                <a:solidFill>
                  <a:schemeClr val="accent1">
                    <a:lumMod val="50000"/>
                  </a:schemeClr>
                </a:solidFill>
                <a:latin typeface="Segoe UI Symbol"/>
                <a:cs typeface="Segoe UI Symbol"/>
              </a:rPr>
              <a:t>✘</a:t>
            </a:r>
            <a:r>
              <a:rPr sz="2800" dirty="0">
                <a:solidFill>
                  <a:schemeClr val="accent1">
                    <a:lumMod val="50000"/>
                  </a:schemeClr>
                </a:solidFill>
                <a:cs typeface="Calibri" panose="020F0502020204030204" pitchFamily="34" charset="0"/>
              </a:rPr>
              <a:t>	</a:t>
            </a:r>
            <a:r>
              <a:rPr lang="en-US" sz="3200" b="1" dirty="0">
                <a:solidFill>
                  <a:schemeClr val="accent1">
                    <a:lumMod val="50000"/>
                  </a:schemeClr>
                </a:solidFill>
                <a:cs typeface="Calibri" panose="020F0502020204030204" pitchFamily="34" charset="0"/>
              </a:rPr>
              <a:t>Virtual Function</a:t>
            </a:r>
          </a:p>
          <a:p>
            <a:pPr marL="12700">
              <a:spcBef>
                <a:spcPts val="95"/>
              </a:spcBef>
              <a:tabLst>
                <a:tab pos="486409" algn="l"/>
              </a:tabLst>
            </a:pPr>
            <a:r>
              <a:rPr lang="en-US" sz="2400" spc="-10" dirty="0">
                <a:solidFill>
                  <a:schemeClr val="tx2">
                    <a:lumMod val="50000"/>
                  </a:schemeClr>
                </a:solidFill>
                <a:cs typeface="Calibri"/>
              </a:rPr>
              <a:t>A virtual function is a member function that you expect to be  redefined in derived classes. </a:t>
            </a:r>
          </a:p>
          <a:p>
            <a:pPr marL="621665">
              <a:buClr>
                <a:srgbClr val="FFFFFF"/>
              </a:buClr>
              <a:buSzPct val="71428"/>
              <a:tabLst>
                <a:tab pos="1096010" algn="l"/>
                <a:tab pos="1096645" algn="l"/>
              </a:tabLst>
            </a:pPr>
            <a:endParaRPr lang="en-US" sz="2800" dirty="0">
              <a:solidFill>
                <a:schemeClr val="accent1">
                  <a:lumMod val="50000"/>
                </a:schemeClr>
              </a:solidFill>
              <a:cs typeface="Calibri"/>
            </a:endParaRPr>
          </a:p>
        </p:txBody>
      </p:sp>
      <p:sp>
        <p:nvSpPr>
          <p:cNvPr id="15" name="object 3">
            <a:extLst>
              <a:ext uri="{FF2B5EF4-FFF2-40B4-BE49-F238E27FC236}">
                <a16:creationId xmlns:a16="http://schemas.microsoft.com/office/drawing/2014/main" id="{F0535911-C5EC-2758-AEF8-E1A614ECDA37}"/>
              </a:ext>
            </a:extLst>
          </p:cNvPr>
          <p:cNvSpPr txBox="1"/>
          <p:nvPr/>
        </p:nvSpPr>
        <p:spPr>
          <a:xfrm>
            <a:off x="380562" y="3509914"/>
            <a:ext cx="10820400" cy="1687000"/>
          </a:xfrm>
          <a:prstGeom prst="rect">
            <a:avLst/>
          </a:prstGeom>
        </p:spPr>
        <p:txBody>
          <a:bodyPr vert="horz" wrap="square" lIns="0" tIns="12065" rIns="0" bIns="0" rtlCol="0">
            <a:spAutoFit/>
          </a:bodyPr>
          <a:lstStyle/>
          <a:p>
            <a:pPr marL="12700">
              <a:spcBef>
                <a:spcPts val="95"/>
              </a:spcBef>
              <a:tabLst>
                <a:tab pos="486409" algn="l"/>
              </a:tabLst>
            </a:pPr>
            <a:r>
              <a:rPr sz="2000" dirty="0">
                <a:solidFill>
                  <a:schemeClr val="accent1">
                    <a:lumMod val="50000"/>
                  </a:schemeClr>
                </a:solidFill>
                <a:latin typeface="Segoe UI Symbol"/>
                <a:cs typeface="Segoe UI Symbol"/>
              </a:rPr>
              <a:t>✘</a:t>
            </a:r>
            <a:r>
              <a:rPr sz="2800" dirty="0">
                <a:solidFill>
                  <a:schemeClr val="accent1">
                    <a:lumMod val="50000"/>
                  </a:schemeClr>
                </a:solidFill>
                <a:cs typeface="Calibri" panose="020F0502020204030204" pitchFamily="34" charset="0"/>
              </a:rPr>
              <a:t>	</a:t>
            </a:r>
            <a:r>
              <a:rPr lang="en-US" sz="3200" b="1" dirty="0">
                <a:solidFill>
                  <a:schemeClr val="accent1">
                    <a:lumMod val="50000"/>
                  </a:schemeClr>
                </a:solidFill>
                <a:cs typeface="Calibri" panose="020F0502020204030204" pitchFamily="34" charset="0"/>
              </a:rPr>
              <a:t>Abstract Method (Pure Virtual Function)</a:t>
            </a:r>
          </a:p>
          <a:p>
            <a:pPr marL="12700">
              <a:spcBef>
                <a:spcPts val="95"/>
              </a:spcBef>
              <a:tabLst>
                <a:tab pos="486409" algn="l"/>
              </a:tabLst>
            </a:pPr>
            <a:r>
              <a:rPr lang="en-US" sz="2400" spc="-10" dirty="0">
                <a:solidFill>
                  <a:schemeClr val="tx2">
                    <a:lumMod val="50000"/>
                  </a:schemeClr>
                </a:solidFill>
                <a:cs typeface="Calibri"/>
              </a:rPr>
              <a:t>An abstract method is a method that is  declared, but contains no implementation, without body, It is needed to be overridden  by the subclasses .</a:t>
            </a:r>
          </a:p>
          <a:p>
            <a:pPr marL="621665">
              <a:buClr>
                <a:srgbClr val="FFFFFF"/>
              </a:buClr>
              <a:buSzPct val="71428"/>
              <a:tabLst>
                <a:tab pos="1096010" algn="l"/>
                <a:tab pos="1096645" algn="l"/>
              </a:tabLst>
            </a:pPr>
            <a:endParaRPr lang="en-US" sz="2800" dirty="0">
              <a:solidFill>
                <a:schemeClr val="accent1">
                  <a:lumMod val="50000"/>
                </a:schemeClr>
              </a:solidFill>
              <a:cs typeface="Calibri"/>
            </a:endParaRPr>
          </a:p>
        </p:txBody>
      </p:sp>
    </p:spTree>
    <p:extLst>
      <p:ext uri="{BB962C8B-B14F-4D97-AF65-F5344CB8AC3E}">
        <p14:creationId xmlns:p14="http://schemas.microsoft.com/office/powerpoint/2010/main" val="498397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28" y="0"/>
            <a:ext cx="12191144" cy="825442"/>
          </a:xfrm>
          <a:prstGeom prst="rect">
            <a:avLst/>
          </a:prstGeom>
        </p:spPr>
      </p:pic>
      <p:sp>
        <p:nvSpPr>
          <p:cNvPr id="6" name="object 3">
            <a:extLst>
              <a:ext uri="{FF2B5EF4-FFF2-40B4-BE49-F238E27FC236}">
                <a16:creationId xmlns:a16="http://schemas.microsoft.com/office/drawing/2014/main" id="{C7628177-D4D9-8CAE-8099-4745FBABD08C}"/>
              </a:ext>
            </a:extLst>
          </p:cNvPr>
          <p:cNvSpPr txBox="1"/>
          <p:nvPr/>
        </p:nvSpPr>
        <p:spPr>
          <a:xfrm>
            <a:off x="552734" y="927538"/>
            <a:ext cx="10820400" cy="2056332"/>
          </a:xfrm>
          <a:prstGeom prst="rect">
            <a:avLst/>
          </a:prstGeom>
        </p:spPr>
        <p:txBody>
          <a:bodyPr vert="horz" wrap="square" lIns="0" tIns="12065" rIns="0" bIns="0" rtlCol="0">
            <a:spAutoFit/>
          </a:bodyPr>
          <a:lstStyle/>
          <a:p>
            <a:pPr marL="12700">
              <a:spcBef>
                <a:spcPts val="95"/>
              </a:spcBef>
              <a:tabLst>
                <a:tab pos="486409" algn="l"/>
              </a:tabLst>
            </a:pPr>
            <a:r>
              <a:rPr sz="2000" dirty="0">
                <a:solidFill>
                  <a:schemeClr val="tx2">
                    <a:lumMod val="50000"/>
                  </a:schemeClr>
                </a:solidFill>
                <a:latin typeface="Segoe UI Symbol"/>
                <a:cs typeface="Segoe UI Symbol"/>
              </a:rPr>
              <a:t>✘</a:t>
            </a:r>
            <a:r>
              <a:rPr sz="2800" dirty="0">
                <a:solidFill>
                  <a:schemeClr val="tx2">
                    <a:lumMod val="50000"/>
                  </a:schemeClr>
                </a:solidFill>
                <a:cs typeface="Calibri" panose="020F0502020204030204" pitchFamily="34" charset="0"/>
              </a:rPr>
              <a:t>	</a:t>
            </a:r>
            <a:r>
              <a:rPr lang="en-US" sz="3200" b="1" dirty="0">
                <a:solidFill>
                  <a:schemeClr val="accent1">
                    <a:lumMod val="50000"/>
                  </a:schemeClr>
                </a:solidFill>
                <a:cs typeface="Calibri" panose="020F0502020204030204" pitchFamily="34" charset="0"/>
              </a:rPr>
              <a:t>Abstract Class</a:t>
            </a:r>
          </a:p>
          <a:p>
            <a:pPr marL="12700">
              <a:spcBef>
                <a:spcPts val="95"/>
              </a:spcBef>
              <a:tabLst>
                <a:tab pos="486409" algn="l"/>
              </a:tabLst>
            </a:pPr>
            <a:r>
              <a:rPr lang="en-US" sz="2400" spc="-10" dirty="0">
                <a:solidFill>
                  <a:schemeClr val="tx2">
                    <a:lumMod val="50000"/>
                  </a:schemeClr>
                </a:solidFill>
                <a:cs typeface="Calibri"/>
              </a:rPr>
              <a:t>Abstract classes are distinguished by the fact that you may not directly  construct objects from them, An abstract class may have one or more abstract methods,  Abstract classes may not be instantiated.</a:t>
            </a:r>
          </a:p>
          <a:p>
            <a:pPr marL="621665">
              <a:buClr>
                <a:srgbClr val="FFFFFF"/>
              </a:buClr>
              <a:buSzPct val="71428"/>
              <a:tabLst>
                <a:tab pos="1096010" algn="l"/>
                <a:tab pos="1096645" algn="l"/>
              </a:tabLst>
            </a:pPr>
            <a:endParaRPr lang="en-US" sz="2800" dirty="0">
              <a:solidFill>
                <a:schemeClr val="tx2">
                  <a:lumMod val="50000"/>
                </a:schemeClr>
              </a:solidFill>
              <a:cs typeface="Calibri"/>
            </a:endParaRPr>
          </a:p>
        </p:txBody>
      </p:sp>
      <p:sp>
        <p:nvSpPr>
          <p:cNvPr id="7" name="object 3">
            <a:extLst>
              <a:ext uri="{FF2B5EF4-FFF2-40B4-BE49-F238E27FC236}">
                <a16:creationId xmlns:a16="http://schemas.microsoft.com/office/drawing/2014/main" id="{6AE489A3-0B4D-C831-5A2A-422B1DF56287}"/>
              </a:ext>
            </a:extLst>
          </p:cNvPr>
          <p:cNvSpPr txBox="1"/>
          <p:nvPr/>
        </p:nvSpPr>
        <p:spPr>
          <a:xfrm>
            <a:off x="675289" y="5502831"/>
            <a:ext cx="10820400" cy="886781"/>
          </a:xfrm>
          <a:prstGeom prst="rect">
            <a:avLst/>
          </a:prstGeom>
        </p:spPr>
        <p:txBody>
          <a:bodyPr vert="horz" wrap="square" lIns="0" tIns="12065" rIns="0" bIns="0" rtlCol="0">
            <a:spAutoFit/>
          </a:bodyPr>
          <a:lstStyle/>
          <a:p>
            <a:pPr marL="12700">
              <a:spcBef>
                <a:spcPts val="95"/>
              </a:spcBef>
              <a:tabLst>
                <a:tab pos="486409" algn="l"/>
              </a:tabLst>
            </a:pPr>
            <a:r>
              <a:rPr sz="2000" dirty="0">
                <a:solidFill>
                  <a:schemeClr val="tx2">
                    <a:lumMod val="50000"/>
                  </a:schemeClr>
                </a:solidFill>
                <a:latin typeface="Segoe UI Symbol"/>
                <a:cs typeface="Segoe UI Symbol"/>
              </a:rPr>
              <a:t>✘</a:t>
            </a:r>
            <a:r>
              <a:rPr sz="2800" dirty="0">
                <a:solidFill>
                  <a:schemeClr val="tx2">
                    <a:lumMod val="50000"/>
                  </a:schemeClr>
                </a:solidFill>
                <a:cs typeface="Calibri" panose="020F0502020204030204" pitchFamily="34" charset="0"/>
              </a:rPr>
              <a:t>	</a:t>
            </a:r>
            <a:r>
              <a:rPr lang="en-US" sz="3200" b="1" dirty="0">
                <a:solidFill>
                  <a:schemeClr val="accent1">
                    <a:lumMod val="50000"/>
                  </a:schemeClr>
                </a:solidFill>
                <a:cs typeface="Calibri" panose="020F0502020204030204" pitchFamily="34" charset="0"/>
              </a:rPr>
              <a:t>Concrete Class</a:t>
            </a:r>
          </a:p>
          <a:p>
            <a:pPr marL="12700">
              <a:spcBef>
                <a:spcPts val="95"/>
              </a:spcBef>
              <a:tabLst>
                <a:tab pos="486409" algn="l"/>
              </a:tabLst>
            </a:pPr>
            <a:r>
              <a:rPr lang="en-US" sz="2400" spc="-10" dirty="0">
                <a:solidFill>
                  <a:schemeClr val="tx2">
                    <a:lumMod val="50000"/>
                  </a:schemeClr>
                </a:solidFill>
                <a:cs typeface="Calibri"/>
              </a:rPr>
              <a:t>Any class can be initiating objects directly from it, it is not abstract  class.</a:t>
            </a:r>
          </a:p>
        </p:txBody>
      </p:sp>
      <p:pic>
        <p:nvPicPr>
          <p:cNvPr id="8" name="Picture 7">
            <a:extLst>
              <a:ext uri="{FF2B5EF4-FFF2-40B4-BE49-F238E27FC236}">
                <a16:creationId xmlns:a16="http://schemas.microsoft.com/office/drawing/2014/main" id="{5808FBB1-1995-7A80-9C81-E63A4D29EE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9689" y="2937109"/>
            <a:ext cx="6309715" cy="2797150"/>
          </a:xfrm>
          <a:prstGeom prst="rect">
            <a:avLst/>
          </a:prstGeom>
        </p:spPr>
      </p:pic>
    </p:spTree>
    <p:extLst>
      <p:ext uri="{BB962C8B-B14F-4D97-AF65-F5344CB8AC3E}">
        <p14:creationId xmlns:p14="http://schemas.microsoft.com/office/powerpoint/2010/main" val="385290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28" y="0"/>
            <a:ext cx="12191144" cy="825442"/>
          </a:xfrm>
          <a:prstGeom prst="rect">
            <a:avLst/>
          </a:prstGeom>
        </p:spPr>
      </p:pic>
      <p:sp>
        <p:nvSpPr>
          <p:cNvPr id="3" name="object 3">
            <a:extLst>
              <a:ext uri="{FF2B5EF4-FFF2-40B4-BE49-F238E27FC236}">
                <a16:creationId xmlns:a16="http://schemas.microsoft.com/office/drawing/2014/main" id="{0DD15127-2651-242B-553A-0B062E91C42F}"/>
              </a:ext>
            </a:extLst>
          </p:cNvPr>
          <p:cNvSpPr txBox="1"/>
          <p:nvPr/>
        </p:nvSpPr>
        <p:spPr>
          <a:xfrm>
            <a:off x="539918" y="951721"/>
            <a:ext cx="10820400" cy="1317668"/>
          </a:xfrm>
          <a:prstGeom prst="rect">
            <a:avLst/>
          </a:prstGeom>
        </p:spPr>
        <p:txBody>
          <a:bodyPr vert="horz" wrap="square" lIns="0" tIns="12065" rIns="0" bIns="0" rtlCol="0">
            <a:spAutoFit/>
          </a:bodyPr>
          <a:lstStyle/>
          <a:p>
            <a:pPr marL="12700">
              <a:lnSpc>
                <a:spcPct val="100000"/>
              </a:lnSpc>
              <a:spcBef>
                <a:spcPts val="95"/>
              </a:spcBef>
              <a:tabLst>
                <a:tab pos="486409" algn="l"/>
              </a:tabLst>
            </a:pPr>
            <a:r>
              <a:rPr sz="2000" dirty="0">
                <a:solidFill>
                  <a:schemeClr val="tx2">
                    <a:lumMod val="50000"/>
                  </a:schemeClr>
                </a:solidFill>
                <a:latin typeface="Segoe UI Symbol"/>
                <a:cs typeface="Segoe UI Symbol"/>
              </a:rPr>
              <a:t>✘</a:t>
            </a:r>
            <a:r>
              <a:rPr sz="2800" dirty="0">
                <a:solidFill>
                  <a:schemeClr val="tx2">
                    <a:lumMod val="50000"/>
                  </a:schemeClr>
                </a:solidFill>
                <a:latin typeface="Calibri" panose="020F0502020204030204" pitchFamily="34" charset="0"/>
                <a:cs typeface="Calibri" panose="020F0502020204030204" pitchFamily="34" charset="0"/>
              </a:rPr>
              <a:t>	</a:t>
            </a:r>
            <a:r>
              <a:rPr lang="en-US" sz="3200" b="1" dirty="0">
                <a:solidFill>
                  <a:schemeClr val="accent1">
                    <a:lumMod val="50000"/>
                  </a:schemeClr>
                </a:solidFill>
                <a:cs typeface="Calibri" panose="020F0502020204030204" pitchFamily="34" charset="0"/>
              </a:rPr>
              <a:t>Interface</a:t>
            </a:r>
          </a:p>
          <a:p>
            <a:pPr marL="12700">
              <a:lnSpc>
                <a:spcPct val="100000"/>
              </a:lnSpc>
              <a:spcBef>
                <a:spcPts val="95"/>
              </a:spcBef>
              <a:tabLst>
                <a:tab pos="486409" algn="l"/>
              </a:tabLst>
            </a:pPr>
            <a:r>
              <a:rPr lang="en-US" sz="2400" spc="-10" dirty="0">
                <a:solidFill>
                  <a:schemeClr val="tx2">
                    <a:lumMod val="50000"/>
                  </a:schemeClr>
                </a:solidFill>
                <a:cs typeface="Calibri"/>
              </a:rPr>
              <a:t>capable of describing the wide range of shapes that JavaScript objects can take.</a:t>
            </a:r>
          </a:p>
          <a:p>
            <a:pPr marL="621665">
              <a:lnSpc>
                <a:spcPct val="100000"/>
              </a:lnSpc>
              <a:buClr>
                <a:srgbClr val="FFFFFF"/>
              </a:buClr>
              <a:buSzPct val="71428"/>
              <a:tabLst>
                <a:tab pos="1096010" algn="l"/>
                <a:tab pos="1096645" algn="l"/>
              </a:tabLst>
            </a:pPr>
            <a:endParaRPr lang="en-US" sz="2800" dirty="0">
              <a:solidFill>
                <a:schemeClr val="tx2">
                  <a:lumMod val="50000"/>
                </a:schemeClr>
              </a:solidFill>
              <a:latin typeface="Calibri"/>
              <a:cs typeface="Calibri"/>
            </a:endParaRPr>
          </a:p>
        </p:txBody>
      </p:sp>
      <p:pic>
        <p:nvPicPr>
          <p:cNvPr id="5" name="Picture 4">
            <a:extLst>
              <a:ext uri="{FF2B5EF4-FFF2-40B4-BE49-F238E27FC236}">
                <a16:creationId xmlns:a16="http://schemas.microsoft.com/office/drawing/2014/main" id="{FC968D10-1971-ED3C-8CE3-ACC9B098D7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9988" y="3186113"/>
            <a:ext cx="6326922" cy="3321634"/>
          </a:xfrm>
          <a:prstGeom prst="rect">
            <a:avLst/>
          </a:prstGeom>
        </p:spPr>
      </p:pic>
    </p:spTree>
    <p:extLst>
      <p:ext uri="{BB962C8B-B14F-4D97-AF65-F5344CB8AC3E}">
        <p14:creationId xmlns:p14="http://schemas.microsoft.com/office/powerpoint/2010/main" val="1444548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https://miro.medium.com/max/700/1*wrxj0oBKpA_GXb8LPhXOeg.png">
            <a:extLst>
              <a:ext uri="{FF2B5EF4-FFF2-40B4-BE49-F238E27FC236}">
                <a16:creationId xmlns:a16="http://schemas.microsoft.com/office/drawing/2014/main" id="{6325F9FF-813A-5944-2761-D670D74625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12192000" cy="69341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28" y="0"/>
            <a:ext cx="12191144" cy="825442"/>
          </a:xfrm>
          <a:prstGeom prst="rect">
            <a:avLst/>
          </a:prstGeom>
        </p:spPr>
      </p:pic>
      <p:sp>
        <p:nvSpPr>
          <p:cNvPr id="3" name="object 3"/>
          <p:cNvSpPr txBox="1">
            <a:spLocks noGrp="1"/>
          </p:cNvSpPr>
          <p:nvPr>
            <p:ph type="title"/>
          </p:nvPr>
        </p:nvSpPr>
        <p:spPr>
          <a:xfrm>
            <a:off x="366275" y="157387"/>
            <a:ext cx="4048184" cy="561385"/>
          </a:xfrm>
          <a:prstGeom prst="rect">
            <a:avLst/>
          </a:prstGeom>
        </p:spPr>
        <p:txBody>
          <a:bodyPr vert="horz" wrap="square" lIns="0" tIns="7316"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tab pos="486409" algn="l"/>
              </a:tabLst>
              <a:defRPr/>
            </a:pPr>
            <a:r>
              <a:rPr kumimoji="0" lang="en-US" sz="3600" b="1" i="0" u="none" strike="noStrike" kern="0" cap="none" spc="-5" normalizeH="0" baseline="0" noProof="0" dirty="0">
                <a:ln>
                  <a:noFill/>
                </a:ln>
                <a:solidFill>
                  <a:prstClr val="white"/>
                </a:solidFill>
                <a:effectLst/>
                <a:uLnTx/>
                <a:uFillTx/>
                <a:latin typeface="Calibri"/>
                <a:ea typeface="+mj-ea"/>
                <a:cs typeface="Calibri"/>
              </a:rPr>
              <a:t>SOLID Principles</a:t>
            </a:r>
            <a:endParaRPr kumimoji="0" lang="en-US" sz="3600" b="0" i="0" u="none" strike="noStrike" kern="1200" cap="none" spc="-10" normalizeH="0" baseline="0" noProof="0" dirty="0">
              <a:ln>
                <a:noFill/>
              </a:ln>
              <a:solidFill>
                <a:srgbClr val="FFFF00"/>
              </a:solidFill>
              <a:effectLst/>
              <a:uLnTx/>
              <a:uFillTx/>
              <a:latin typeface="Calibri"/>
              <a:ea typeface="+mn-ea"/>
              <a:cs typeface="Calibri"/>
            </a:endParaRPr>
          </a:p>
        </p:txBody>
      </p:sp>
      <p:pic>
        <p:nvPicPr>
          <p:cNvPr id="4" name="object 4"/>
          <p:cNvPicPr/>
          <p:nvPr/>
        </p:nvPicPr>
        <p:blipFill>
          <a:blip r:embed="rId3" cstate="print"/>
          <a:stretch>
            <a:fillRect/>
          </a:stretch>
        </p:blipFill>
        <p:spPr>
          <a:xfrm>
            <a:off x="1402759" y="3213115"/>
            <a:ext cx="215885" cy="215885"/>
          </a:xfrm>
          <a:prstGeom prst="rect">
            <a:avLst/>
          </a:prstGeom>
        </p:spPr>
      </p:pic>
      <p:pic>
        <p:nvPicPr>
          <p:cNvPr id="6" name="object 6"/>
          <p:cNvPicPr/>
          <p:nvPr/>
        </p:nvPicPr>
        <p:blipFill>
          <a:blip r:embed="rId3" cstate="print"/>
          <a:stretch>
            <a:fillRect/>
          </a:stretch>
        </p:blipFill>
        <p:spPr>
          <a:xfrm>
            <a:off x="1399967" y="4373593"/>
            <a:ext cx="215885" cy="215885"/>
          </a:xfrm>
          <a:prstGeom prst="rect">
            <a:avLst/>
          </a:prstGeom>
        </p:spPr>
      </p:pic>
      <p:pic>
        <p:nvPicPr>
          <p:cNvPr id="8" name="object 8"/>
          <p:cNvPicPr/>
          <p:nvPr/>
        </p:nvPicPr>
        <p:blipFill>
          <a:blip r:embed="rId3" cstate="print"/>
          <a:stretch>
            <a:fillRect/>
          </a:stretch>
        </p:blipFill>
        <p:spPr>
          <a:xfrm>
            <a:off x="1399968" y="3829686"/>
            <a:ext cx="215885" cy="215885"/>
          </a:xfrm>
          <a:prstGeom prst="rect">
            <a:avLst/>
          </a:prstGeom>
        </p:spPr>
      </p:pic>
      <p:sp>
        <p:nvSpPr>
          <p:cNvPr id="16" name="object 16"/>
          <p:cNvSpPr/>
          <p:nvPr/>
        </p:nvSpPr>
        <p:spPr>
          <a:xfrm>
            <a:off x="1402759" y="1153680"/>
            <a:ext cx="9702472" cy="1666174"/>
          </a:xfrm>
          <a:custGeom>
            <a:avLst/>
            <a:gdLst/>
            <a:ahLst/>
            <a:cxnLst/>
            <a:rect l="l" t="t" r="r" b="b"/>
            <a:pathLst>
              <a:path w="17963515" h="2747645">
                <a:moveTo>
                  <a:pt x="0" y="0"/>
                </a:moveTo>
                <a:lnTo>
                  <a:pt x="17963002" y="0"/>
                </a:lnTo>
                <a:lnTo>
                  <a:pt x="17963002" y="2747457"/>
                </a:lnTo>
                <a:lnTo>
                  <a:pt x="0" y="2747457"/>
                </a:lnTo>
                <a:lnTo>
                  <a:pt x="0" y="0"/>
                </a:lnTo>
                <a:close/>
              </a:path>
            </a:pathLst>
          </a:custGeom>
          <a:ln w="73296">
            <a:solidFill>
              <a:schemeClr val="accent1">
                <a:lumMod val="75000"/>
              </a:schemeClr>
            </a:solidFill>
          </a:ln>
        </p:spPr>
        <p:txBody>
          <a:bodyPr wrap="square" lIns="0" tIns="0" rIns="0" bIns="0" rtlCol="0"/>
          <a:lstStyle/>
          <a:p>
            <a:pPr defTabSz="554492"/>
            <a:endParaRPr sz="1092" kern="0">
              <a:solidFill>
                <a:sysClr val="windowText" lastClr="000000"/>
              </a:solidFill>
            </a:endParaRPr>
          </a:p>
        </p:txBody>
      </p:sp>
      <p:sp>
        <p:nvSpPr>
          <p:cNvPr id="22" name="TextBox 21">
            <a:extLst>
              <a:ext uri="{FF2B5EF4-FFF2-40B4-BE49-F238E27FC236}">
                <a16:creationId xmlns:a16="http://schemas.microsoft.com/office/drawing/2014/main" id="{0815CE7E-E34B-158B-DABE-BF229CF47D18}"/>
              </a:ext>
            </a:extLst>
          </p:cNvPr>
          <p:cNvSpPr txBox="1"/>
          <p:nvPr/>
        </p:nvSpPr>
        <p:spPr>
          <a:xfrm>
            <a:off x="1692165" y="1418559"/>
            <a:ext cx="9413066" cy="1200329"/>
          </a:xfrm>
          <a:prstGeom prst="rect">
            <a:avLst/>
          </a:prstGeom>
          <a:noFill/>
        </p:spPr>
        <p:txBody>
          <a:bodyPr wrap="square">
            <a:spAutoFit/>
          </a:bodyPr>
          <a:lstStyle/>
          <a:p>
            <a:r>
              <a:rPr lang="en-US" sz="2400" dirty="0"/>
              <a:t>The </a:t>
            </a:r>
            <a:r>
              <a:rPr lang="en-US" sz="2400" b="1" dirty="0">
                <a:solidFill>
                  <a:schemeClr val="tx2"/>
                </a:solidFill>
              </a:rPr>
              <a:t>SOLID</a:t>
            </a:r>
            <a:r>
              <a:rPr lang="en-US" sz="2400" dirty="0"/>
              <a:t> design principles help us create maintainable, reusable, and flexible software designs. </a:t>
            </a:r>
          </a:p>
          <a:p>
            <a:r>
              <a:rPr lang="en-US" sz="2400" dirty="0"/>
              <a:t>Each letter in the acronym </a:t>
            </a:r>
            <a:r>
              <a:rPr lang="en-US" sz="2400" b="1" dirty="0">
                <a:solidFill>
                  <a:schemeClr val="tx2"/>
                </a:solidFill>
              </a:rPr>
              <a:t>SOLID</a:t>
            </a:r>
            <a:r>
              <a:rPr lang="en-US" sz="2400" dirty="0"/>
              <a:t> stands for a specific principle.</a:t>
            </a:r>
          </a:p>
        </p:txBody>
      </p:sp>
      <p:sp>
        <p:nvSpPr>
          <p:cNvPr id="23" name="object 20">
            <a:extLst>
              <a:ext uri="{FF2B5EF4-FFF2-40B4-BE49-F238E27FC236}">
                <a16:creationId xmlns:a16="http://schemas.microsoft.com/office/drawing/2014/main" id="{F0C68DD3-1425-5A87-7741-8D5103799125}"/>
              </a:ext>
            </a:extLst>
          </p:cNvPr>
          <p:cNvSpPr txBox="1"/>
          <p:nvPr/>
        </p:nvSpPr>
        <p:spPr>
          <a:xfrm>
            <a:off x="1692165" y="3084733"/>
            <a:ext cx="9413066" cy="3009491"/>
          </a:xfrm>
          <a:prstGeom prst="rect">
            <a:avLst/>
          </a:prstGeom>
        </p:spPr>
        <p:txBody>
          <a:bodyPr vert="horz" wrap="square" lIns="0" tIns="7316" rIns="0" bIns="0" rtlCol="0">
            <a:spAutoFit/>
          </a:bodyPr>
          <a:lstStyle/>
          <a:p>
            <a:pPr marL="12065" marR="1532890" lvl="0" defTabSz="914400" rtl="0" eaLnBrk="1" fontAlgn="auto" latinLnBrk="0" hangingPunct="1">
              <a:lnSpc>
                <a:spcPct val="124000"/>
              </a:lnSpc>
              <a:spcBef>
                <a:spcPts val="105"/>
              </a:spcBef>
              <a:spcAft>
                <a:spcPts val="0"/>
              </a:spcAft>
              <a:buClrTx/>
              <a:buSzTx/>
              <a:tabLst>
                <a:tab pos="486409" algn="l"/>
              </a:tabLst>
              <a:defRPr/>
            </a:pPr>
            <a:r>
              <a:rPr kumimoji="0" lang="en-US" sz="2800" b="0" i="0" u="none" strike="noStrike" kern="1200" cap="none" spc="-5" normalizeH="0" baseline="0" noProof="0" dirty="0">
                <a:ln>
                  <a:noFill/>
                </a:ln>
                <a:solidFill>
                  <a:prstClr val="white"/>
                </a:solidFill>
                <a:effectLst/>
                <a:uLnTx/>
                <a:uFillTx/>
                <a:latin typeface="Calibri"/>
                <a:ea typeface="+mn-ea"/>
                <a:cs typeface="Calibri"/>
              </a:rPr>
              <a:t> </a:t>
            </a:r>
            <a:r>
              <a:rPr kumimoji="0" lang="en-US" sz="2800" b="1" i="0" u="none" strike="noStrike" kern="1200" cap="none" spc="-5" normalizeH="0" baseline="0" noProof="0" dirty="0">
                <a:ln>
                  <a:noFill/>
                </a:ln>
                <a:solidFill>
                  <a:schemeClr val="accent1">
                    <a:lumMod val="75000"/>
                  </a:schemeClr>
                </a:solidFill>
                <a:effectLst/>
                <a:uLnTx/>
                <a:uFillTx/>
                <a:latin typeface="Calibri"/>
                <a:ea typeface="+mn-ea"/>
                <a:cs typeface="Calibri"/>
              </a:rPr>
              <a:t>S</a:t>
            </a:r>
            <a:r>
              <a:rPr kumimoji="0" lang="en-US" sz="2800" b="0" i="0" u="none" strike="noStrike" kern="1200" cap="none" spc="-5" normalizeH="0" baseline="0" noProof="0" dirty="0">
                <a:ln>
                  <a:noFill/>
                </a:ln>
                <a:solidFill>
                  <a:schemeClr val="tx2">
                    <a:lumMod val="50000"/>
                  </a:schemeClr>
                </a:solidFill>
                <a:effectLst/>
                <a:uLnTx/>
                <a:uFillTx/>
                <a:latin typeface="Calibri"/>
                <a:ea typeface="+mn-ea"/>
                <a:cs typeface="Calibri"/>
              </a:rPr>
              <a:t>ingle responsibility principle</a:t>
            </a:r>
          </a:p>
          <a:p>
            <a:pPr marL="12065" marR="1532890" lvl="0" defTabSz="914400" rtl="0" eaLnBrk="1" fontAlgn="auto" latinLnBrk="0" hangingPunct="1">
              <a:lnSpc>
                <a:spcPct val="124000"/>
              </a:lnSpc>
              <a:spcBef>
                <a:spcPts val="105"/>
              </a:spcBef>
              <a:spcAft>
                <a:spcPts val="0"/>
              </a:spcAft>
              <a:buClrTx/>
              <a:buSzTx/>
              <a:tabLst>
                <a:tab pos="486409" algn="l"/>
              </a:tabLst>
              <a:defRPr/>
            </a:pPr>
            <a:r>
              <a:rPr kumimoji="0" lang="en-US" sz="2800" b="0" i="0" u="none" strike="noStrike" kern="1200" cap="none" spc="-5" normalizeH="0" baseline="0" noProof="0" dirty="0">
                <a:ln>
                  <a:noFill/>
                </a:ln>
                <a:solidFill>
                  <a:srgbClr val="FFFF00"/>
                </a:solidFill>
                <a:effectLst/>
                <a:uLnTx/>
                <a:uFillTx/>
                <a:latin typeface="Calibri"/>
                <a:ea typeface="+mn-ea"/>
                <a:cs typeface="Calibri"/>
              </a:rPr>
              <a:t> </a:t>
            </a:r>
            <a:r>
              <a:rPr kumimoji="0" lang="en-US" sz="2800" b="1" i="0" u="none" strike="noStrike" kern="1200" cap="none" spc="-5" normalizeH="0" baseline="0" noProof="0" dirty="0">
                <a:ln>
                  <a:noFill/>
                </a:ln>
                <a:solidFill>
                  <a:schemeClr val="accent1">
                    <a:lumMod val="75000"/>
                  </a:schemeClr>
                </a:solidFill>
                <a:effectLst/>
                <a:uLnTx/>
                <a:uFillTx/>
                <a:latin typeface="Calibri"/>
                <a:ea typeface="+mn-ea"/>
                <a:cs typeface="Calibri"/>
              </a:rPr>
              <a:t>O</a:t>
            </a:r>
            <a:r>
              <a:rPr kumimoji="0" lang="en-US" sz="2800" b="0" i="0" u="none" strike="noStrike" kern="1200" cap="none" spc="-5" normalizeH="0" baseline="0" noProof="0" dirty="0">
                <a:ln>
                  <a:noFill/>
                </a:ln>
                <a:solidFill>
                  <a:schemeClr val="tx2">
                    <a:lumMod val="50000"/>
                  </a:schemeClr>
                </a:solidFill>
                <a:effectLst/>
                <a:uLnTx/>
                <a:uFillTx/>
                <a:latin typeface="Calibri"/>
                <a:ea typeface="+mn-ea"/>
                <a:cs typeface="Calibri"/>
              </a:rPr>
              <a:t>pen–closed principle</a:t>
            </a:r>
          </a:p>
          <a:p>
            <a:pPr marL="12065" marR="1532890" lvl="0" defTabSz="914400" rtl="0" eaLnBrk="1" fontAlgn="auto" latinLnBrk="0" hangingPunct="1">
              <a:lnSpc>
                <a:spcPct val="124000"/>
              </a:lnSpc>
              <a:spcBef>
                <a:spcPts val="105"/>
              </a:spcBef>
              <a:spcAft>
                <a:spcPts val="0"/>
              </a:spcAft>
              <a:buClrTx/>
              <a:buSzTx/>
              <a:tabLst>
                <a:tab pos="486409" algn="l"/>
              </a:tabLst>
              <a:defRPr/>
            </a:pPr>
            <a:r>
              <a:rPr kumimoji="0" lang="en-US" sz="2800" b="0" i="0" u="none" strike="noStrike" kern="1200" cap="none" spc="-5" normalizeH="0" baseline="0" noProof="0" dirty="0">
                <a:ln>
                  <a:noFill/>
                </a:ln>
                <a:solidFill>
                  <a:prstClr val="white"/>
                </a:solidFill>
                <a:effectLst/>
                <a:uLnTx/>
                <a:uFillTx/>
                <a:latin typeface="Calibri"/>
                <a:ea typeface="+mn-ea"/>
                <a:cs typeface="Calibri"/>
              </a:rPr>
              <a:t> </a:t>
            </a:r>
            <a:r>
              <a:rPr kumimoji="0" lang="en-US" sz="2800" b="1" i="0" u="none" strike="noStrike" kern="1200" cap="none" spc="-5" normalizeH="0" baseline="0" noProof="0" dirty="0" err="1">
                <a:ln>
                  <a:noFill/>
                </a:ln>
                <a:solidFill>
                  <a:schemeClr val="accent1">
                    <a:lumMod val="75000"/>
                  </a:schemeClr>
                </a:solidFill>
                <a:effectLst/>
                <a:uLnTx/>
                <a:uFillTx/>
                <a:latin typeface="Calibri"/>
                <a:ea typeface="+mn-ea"/>
                <a:cs typeface="Calibri"/>
              </a:rPr>
              <a:t>L</a:t>
            </a:r>
            <a:r>
              <a:rPr kumimoji="0" lang="en-US" sz="2800" b="0" i="0" u="none" strike="noStrike" kern="1200" cap="none" spc="-5" normalizeH="0" baseline="0" noProof="0" dirty="0" err="1">
                <a:ln>
                  <a:noFill/>
                </a:ln>
                <a:solidFill>
                  <a:schemeClr val="tx2">
                    <a:lumMod val="50000"/>
                  </a:schemeClr>
                </a:solidFill>
                <a:effectLst/>
                <a:uLnTx/>
                <a:uFillTx/>
                <a:latin typeface="Calibri"/>
                <a:ea typeface="+mn-ea"/>
                <a:cs typeface="Calibri"/>
              </a:rPr>
              <a:t>iskov</a:t>
            </a:r>
            <a:r>
              <a:rPr kumimoji="0" lang="en-US" sz="2800" b="0" i="0" u="none" strike="noStrike" kern="1200" cap="none" spc="-5" normalizeH="0" baseline="0" noProof="0" dirty="0">
                <a:ln>
                  <a:noFill/>
                </a:ln>
                <a:solidFill>
                  <a:schemeClr val="tx2">
                    <a:lumMod val="50000"/>
                  </a:schemeClr>
                </a:solidFill>
                <a:effectLst/>
                <a:uLnTx/>
                <a:uFillTx/>
                <a:latin typeface="Calibri"/>
                <a:ea typeface="+mn-ea"/>
                <a:cs typeface="Calibri"/>
              </a:rPr>
              <a:t> substitution principle</a:t>
            </a:r>
          </a:p>
          <a:p>
            <a:pPr marL="12065" marR="1532890" lvl="0" defTabSz="914400" rtl="0" eaLnBrk="1" fontAlgn="auto" latinLnBrk="0" hangingPunct="1">
              <a:lnSpc>
                <a:spcPct val="124000"/>
              </a:lnSpc>
              <a:spcBef>
                <a:spcPts val="105"/>
              </a:spcBef>
              <a:spcAft>
                <a:spcPts val="0"/>
              </a:spcAft>
              <a:buClrTx/>
              <a:buSzTx/>
              <a:tabLst>
                <a:tab pos="486409" algn="l"/>
              </a:tabLst>
              <a:defRPr/>
            </a:pPr>
            <a:r>
              <a:rPr kumimoji="0" lang="en-US" sz="2800" b="0" i="0" u="none" strike="noStrike" kern="1200" cap="none" spc="-5" normalizeH="0" baseline="0" noProof="0" dirty="0">
                <a:ln>
                  <a:noFill/>
                </a:ln>
                <a:solidFill>
                  <a:srgbClr val="FFFF00"/>
                </a:solidFill>
                <a:effectLst/>
                <a:uLnTx/>
                <a:uFillTx/>
                <a:latin typeface="Calibri"/>
                <a:ea typeface="+mn-ea"/>
                <a:cs typeface="Calibri"/>
              </a:rPr>
              <a:t> </a:t>
            </a:r>
            <a:r>
              <a:rPr kumimoji="0" lang="en-US" sz="2800" b="1" i="0" u="none" strike="noStrike" kern="1200" cap="none" spc="-5" normalizeH="0" baseline="0" noProof="0" dirty="0">
                <a:ln>
                  <a:noFill/>
                </a:ln>
                <a:solidFill>
                  <a:schemeClr val="accent1">
                    <a:lumMod val="75000"/>
                  </a:schemeClr>
                </a:solidFill>
                <a:effectLst/>
                <a:uLnTx/>
                <a:uFillTx/>
                <a:latin typeface="Calibri"/>
                <a:ea typeface="+mn-ea"/>
                <a:cs typeface="Calibri"/>
              </a:rPr>
              <a:t>I</a:t>
            </a:r>
            <a:r>
              <a:rPr kumimoji="0" lang="en-US" sz="2800" b="0" i="0" u="none" strike="noStrike" kern="1200" cap="none" spc="-5" normalizeH="0" baseline="0" noProof="0" dirty="0">
                <a:ln>
                  <a:noFill/>
                </a:ln>
                <a:solidFill>
                  <a:schemeClr val="tx2">
                    <a:lumMod val="50000"/>
                  </a:schemeClr>
                </a:solidFill>
                <a:effectLst/>
                <a:uLnTx/>
                <a:uFillTx/>
                <a:latin typeface="Calibri"/>
                <a:ea typeface="+mn-ea"/>
                <a:cs typeface="Calibri"/>
              </a:rPr>
              <a:t>nterface segregation principle</a:t>
            </a:r>
          </a:p>
          <a:p>
            <a:pPr marL="12065" marR="1532890" lvl="0" defTabSz="914400" rtl="0" eaLnBrk="1" fontAlgn="auto" latinLnBrk="0" hangingPunct="1">
              <a:lnSpc>
                <a:spcPct val="124000"/>
              </a:lnSpc>
              <a:spcBef>
                <a:spcPts val="105"/>
              </a:spcBef>
              <a:spcAft>
                <a:spcPts val="0"/>
              </a:spcAft>
              <a:buClrTx/>
              <a:buSzTx/>
              <a:tabLst>
                <a:tab pos="486409" algn="l"/>
              </a:tabLst>
              <a:defRPr/>
            </a:pPr>
            <a:r>
              <a:rPr kumimoji="0" lang="en-US" sz="2800" b="0" i="0" u="none" strike="noStrike" kern="1200" cap="none" spc="-5" normalizeH="0" baseline="0" noProof="0" dirty="0">
                <a:ln>
                  <a:noFill/>
                </a:ln>
                <a:solidFill>
                  <a:prstClr val="white"/>
                </a:solidFill>
                <a:effectLst/>
                <a:uLnTx/>
                <a:uFillTx/>
                <a:latin typeface="Calibri"/>
                <a:ea typeface="+mn-ea"/>
                <a:cs typeface="Calibri"/>
              </a:rPr>
              <a:t> </a:t>
            </a:r>
            <a:r>
              <a:rPr kumimoji="0" lang="en-US" sz="2800" b="1" i="0" u="none" strike="noStrike" kern="1200" cap="none" spc="-5" normalizeH="0" baseline="0" noProof="0" dirty="0">
                <a:ln>
                  <a:noFill/>
                </a:ln>
                <a:solidFill>
                  <a:schemeClr val="accent1">
                    <a:lumMod val="75000"/>
                  </a:schemeClr>
                </a:solidFill>
                <a:effectLst/>
                <a:uLnTx/>
                <a:uFillTx/>
                <a:latin typeface="Calibri"/>
                <a:ea typeface="+mn-ea"/>
                <a:cs typeface="Calibri"/>
              </a:rPr>
              <a:t>D</a:t>
            </a:r>
            <a:r>
              <a:rPr kumimoji="0" lang="en-US" sz="2800" b="0" i="0" u="none" strike="noStrike" kern="1200" cap="none" spc="-5" normalizeH="0" baseline="0" noProof="0" dirty="0">
                <a:ln>
                  <a:noFill/>
                </a:ln>
                <a:solidFill>
                  <a:schemeClr val="tx2">
                    <a:lumMod val="50000"/>
                  </a:schemeClr>
                </a:solidFill>
                <a:effectLst/>
                <a:uLnTx/>
                <a:uFillTx/>
                <a:latin typeface="Calibri"/>
                <a:ea typeface="+mn-ea"/>
                <a:cs typeface="Calibri"/>
              </a:rPr>
              <a:t>ependency inversion principle</a:t>
            </a:r>
          </a:p>
          <a:p>
            <a:pPr defTabSz="554492">
              <a:spcBef>
                <a:spcPts val="9"/>
              </a:spcBef>
            </a:pPr>
            <a:endParaRPr kern="0" dirty="0">
              <a:solidFill>
                <a:sysClr val="windowText" lastClr="000000"/>
              </a:solidFill>
              <a:cs typeface="Arial"/>
            </a:endParaRPr>
          </a:p>
        </p:txBody>
      </p:sp>
      <p:pic>
        <p:nvPicPr>
          <p:cNvPr id="5" name="object 6">
            <a:extLst>
              <a:ext uri="{FF2B5EF4-FFF2-40B4-BE49-F238E27FC236}">
                <a16:creationId xmlns:a16="http://schemas.microsoft.com/office/drawing/2014/main" id="{15E9A4AB-7840-7FEF-EB41-6D4F211B0049}"/>
              </a:ext>
            </a:extLst>
          </p:cNvPr>
          <p:cNvPicPr/>
          <p:nvPr/>
        </p:nvPicPr>
        <p:blipFill>
          <a:blip r:embed="rId3" cstate="print"/>
          <a:stretch>
            <a:fillRect/>
          </a:stretch>
        </p:blipFill>
        <p:spPr>
          <a:xfrm>
            <a:off x="1399967" y="4874796"/>
            <a:ext cx="215885" cy="215885"/>
          </a:xfrm>
          <a:prstGeom prst="rect">
            <a:avLst/>
          </a:prstGeom>
        </p:spPr>
      </p:pic>
      <p:pic>
        <p:nvPicPr>
          <p:cNvPr id="7" name="object 6">
            <a:extLst>
              <a:ext uri="{FF2B5EF4-FFF2-40B4-BE49-F238E27FC236}">
                <a16:creationId xmlns:a16="http://schemas.microsoft.com/office/drawing/2014/main" id="{11DB227D-1842-2FDF-4E74-BE3948A45D89}"/>
              </a:ext>
            </a:extLst>
          </p:cNvPr>
          <p:cNvPicPr/>
          <p:nvPr/>
        </p:nvPicPr>
        <p:blipFill>
          <a:blip r:embed="rId3" cstate="print"/>
          <a:stretch>
            <a:fillRect/>
          </a:stretch>
        </p:blipFill>
        <p:spPr>
          <a:xfrm>
            <a:off x="1399966" y="5440178"/>
            <a:ext cx="215885" cy="215885"/>
          </a:xfrm>
          <a:prstGeom prst="rect">
            <a:avLst/>
          </a:prstGeom>
        </p:spPr>
      </p:pic>
    </p:spTree>
    <p:extLst>
      <p:ext uri="{BB962C8B-B14F-4D97-AF65-F5344CB8AC3E}">
        <p14:creationId xmlns:p14="http://schemas.microsoft.com/office/powerpoint/2010/main" val="2466597609"/>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4674</TotalTime>
  <Words>1310</Words>
  <Application>Microsoft Office PowerPoint</Application>
  <PresentationFormat>Widescreen</PresentationFormat>
  <Paragraphs>226</Paragraphs>
  <Slides>28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Berlin Sans FB</vt:lpstr>
      <vt:lpstr>Calibri</vt:lpstr>
      <vt:lpstr>Ink Free</vt:lpstr>
      <vt:lpstr>Segoe UI Symbol</vt:lpstr>
      <vt:lpstr>Times New Roman</vt:lpstr>
      <vt:lpstr>1_Office Theme</vt:lpstr>
      <vt:lpstr>PowerPoint Presentation</vt:lpstr>
      <vt:lpstr>PowerPoint Presentation</vt:lpstr>
      <vt:lpstr>WHAT IS Object Oriented Programming?</vt:lpstr>
      <vt:lpstr>Inheritance (is-a)</vt:lpstr>
      <vt:lpstr>PowerPoint Presentation</vt:lpstr>
      <vt:lpstr>PowerPoint Presentation</vt:lpstr>
      <vt:lpstr>PowerPoint Presentation</vt:lpstr>
      <vt:lpstr>PowerPoint Presentation</vt:lpstr>
      <vt:lpstr>SOLID Principles</vt:lpstr>
      <vt:lpstr>PowerPoint Presentation</vt:lpstr>
      <vt:lpstr>PowerPoint Presentation</vt:lpstr>
      <vt:lpstr>PowerPoint Presentation</vt:lpstr>
      <vt:lpstr>PowerPoint Presentation</vt:lpstr>
      <vt:lpstr>PowerPoint Presentation</vt:lpstr>
      <vt:lpstr>Design Patterns</vt:lpstr>
      <vt:lpstr>Design Pattern Categories</vt:lpstr>
      <vt:lpstr>Design Pattern Categories</vt:lpstr>
      <vt:lpstr>Structural Design Patterns</vt:lpstr>
      <vt:lpstr>Structural Design Patterns</vt:lpstr>
      <vt:lpstr>Structural Design Patterns</vt:lpstr>
      <vt:lpstr>Structural Design Patterns</vt:lpstr>
      <vt:lpstr>Structural Design Patterns</vt:lpstr>
      <vt:lpstr>Structural Design Patterns</vt:lpstr>
      <vt:lpstr>Behavioral Design Patterns</vt:lpstr>
      <vt:lpstr>Behavioral Design Patterns</vt:lpstr>
      <vt:lpstr>Behavioral Design Patterns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JavaScript Course</dc:title>
  <dc:creator>Ryhab Farouq</dc:creator>
  <cp:lastModifiedBy>Rehab farouk elsayed</cp:lastModifiedBy>
  <cp:revision>97</cp:revision>
  <dcterms:created xsi:type="dcterms:W3CDTF">2023-03-16T13:05:04Z</dcterms:created>
  <dcterms:modified xsi:type="dcterms:W3CDTF">2025-10-22T06:13:41Z</dcterms:modified>
</cp:coreProperties>
</file>