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67" r:id="rId4"/>
    <p:sldId id="270" r:id="rId5"/>
    <p:sldId id="269" r:id="rId6"/>
    <p:sldId id="268" r:id="rId7"/>
    <p:sldId id="276" r:id="rId8"/>
    <p:sldId id="261" r:id="rId9"/>
    <p:sldId id="291" r:id="rId10"/>
    <p:sldId id="262" r:id="rId11"/>
    <p:sldId id="271" r:id="rId12"/>
    <p:sldId id="272" r:id="rId13"/>
    <p:sldId id="273" r:id="rId14"/>
    <p:sldId id="274" r:id="rId15"/>
    <p:sldId id="277" r:id="rId16"/>
    <p:sldId id="278" r:id="rId17"/>
    <p:sldId id="275" r:id="rId18"/>
    <p:sldId id="282" r:id="rId19"/>
    <p:sldId id="279" r:id="rId20"/>
    <p:sldId id="280" r:id="rId21"/>
    <p:sldId id="281" r:id="rId22"/>
    <p:sldId id="283" r:id="rId23"/>
    <p:sldId id="284" r:id="rId24"/>
    <p:sldId id="287" r:id="rId25"/>
    <p:sldId id="289" r:id="rId26"/>
    <p:sldId id="286" r:id="rId27"/>
    <p:sldId id="288" r:id="rId28"/>
    <p:sldId id="290" r:id="rId29"/>
    <p:sldId id="266" r:id="rId30"/>
  </p:sldIdLst>
  <p:sldSz cx="12192000" cy="6858000"/>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8EBC4C"/>
    <a:srgbClr val="FAC02D"/>
    <a:srgbClr val="FDC22B"/>
    <a:srgbClr val="4ABFC3"/>
    <a:srgbClr val="ED7D31"/>
    <a:srgbClr val="E7B433"/>
    <a:srgbClr val="FBC02C"/>
    <a:srgbClr val="4BB5B8"/>
    <a:srgbClr val="FD69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10" autoAdjust="0"/>
    <p:restoredTop sz="95394" autoAdjust="0"/>
  </p:normalViewPr>
  <p:slideViewPr>
    <p:cSldViewPr snapToGrid="0">
      <p:cViewPr varScale="1">
        <p:scale>
          <a:sx n="87" d="100"/>
          <a:sy n="87" d="100"/>
        </p:scale>
        <p:origin x="101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solidFill>
                  <a:schemeClr val="tx1">
                    <a:lumMod val="75000"/>
                    <a:lumOff val="25000"/>
                  </a:schemeClr>
                </a:solidFill>
              </a:rPr>
              <a:t>Run Time </a:t>
            </a:r>
            <a:r>
              <a:rPr lang="en-GB" b="1" dirty="0" smtClean="0">
                <a:solidFill>
                  <a:schemeClr val="tx1">
                    <a:lumMod val="75000"/>
                    <a:lumOff val="25000"/>
                  </a:schemeClr>
                </a:solidFill>
              </a:rPr>
              <a:t>(</a:t>
            </a:r>
            <a:r>
              <a:rPr lang="en-GB" b="1" dirty="0" err="1" smtClean="0">
                <a:solidFill>
                  <a:schemeClr val="tx1">
                    <a:lumMod val="75000"/>
                    <a:lumOff val="25000"/>
                  </a:schemeClr>
                </a:solidFill>
              </a:rPr>
              <a:t>ms</a:t>
            </a:r>
            <a:r>
              <a:rPr lang="en-GB" b="1" dirty="0" smtClean="0">
                <a:solidFill>
                  <a:schemeClr val="tx1">
                    <a:lumMod val="75000"/>
                    <a:lumOff val="25000"/>
                  </a:schemeClr>
                </a:solidFill>
              </a:rPr>
              <a:t>)</a:t>
            </a:r>
            <a:endParaRPr lang="en-GB" b="1" dirty="0">
              <a:solidFill>
                <a:schemeClr val="tx1">
                  <a:lumMod val="75000"/>
                  <a:lumOff val="2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ar-EG"/>
        </a:p>
      </c:txPr>
    </c:title>
    <c:autoTitleDeleted val="0"/>
    <c:plotArea>
      <c:layout/>
      <c:barChart>
        <c:barDir val="col"/>
        <c:grouping val="clustered"/>
        <c:varyColors val="0"/>
        <c:ser>
          <c:idx val="0"/>
          <c:order val="0"/>
          <c:tx>
            <c:strRef>
              <c:f>Sheet1!$B$1</c:f>
              <c:strCache>
                <c:ptCount val="1"/>
                <c:pt idx="0">
                  <c:v>Bubble</c:v>
                </c:pt>
              </c:strCache>
            </c:strRef>
          </c:tx>
          <c:spPr>
            <a:solidFill>
              <a:srgbClr val="FD6969"/>
            </a:solidFill>
            <a:ln>
              <a:solidFill>
                <a:schemeClr val="bg1">
                  <a:lumMod val="85000"/>
                </a:schemeClr>
              </a:solidFill>
            </a:ln>
            <a:effectLst/>
          </c:spPr>
          <c:invertIfNegative val="0"/>
          <c:dPt>
            <c:idx val="1"/>
            <c:invertIfNegative val="0"/>
            <c:bubble3D val="0"/>
            <c:spPr>
              <a:solidFill>
                <a:srgbClr val="4ABFC3"/>
              </a:solidFill>
              <a:ln>
                <a:solidFill>
                  <a:schemeClr val="bg1">
                    <a:lumMod val="85000"/>
                  </a:schemeClr>
                </a:solidFill>
              </a:ln>
              <a:effectLst/>
            </c:spPr>
          </c:dPt>
          <c:dPt>
            <c:idx val="2"/>
            <c:invertIfNegative val="0"/>
            <c:bubble3D val="0"/>
            <c:spPr>
              <a:solidFill>
                <a:srgbClr val="FAC02D"/>
              </a:solidFill>
              <a:ln>
                <a:solidFill>
                  <a:schemeClr val="bg1">
                    <a:lumMod val="85000"/>
                  </a:schemeClr>
                </a:solidFill>
              </a:ln>
              <a:effectLst/>
            </c:spPr>
          </c:dPt>
          <c:dPt>
            <c:idx val="3"/>
            <c:invertIfNegative val="0"/>
            <c:bubble3D val="0"/>
            <c:spPr>
              <a:solidFill>
                <a:srgbClr val="8EBC4C"/>
              </a:solidFill>
              <a:ln>
                <a:solidFill>
                  <a:schemeClr val="bg1">
                    <a:lumMod val="85000"/>
                  </a:schemeClr>
                </a:solidFill>
              </a:ln>
              <a:effectLst/>
            </c:spPr>
          </c:dPt>
          <c:dPt>
            <c:idx val="4"/>
            <c:invertIfNegative val="0"/>
            <c:bubble3D val="0"/>
            <c:spPr>
              <a:solidFill>
                <a:srgbClr val="404040"/>
              </a:solidFill>
              <a:ln>
                <a:solidFill>
                  <a:schemeClr val="bg1">
                    <a:lumMod val="85000"/>
                  </a:schemeClr>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ar-EG"/>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Bubble</c:v>
                </c:pt>
                <c:pt idx="1">
                  <c:v>Selection</c:v>
                </c:pt>
                <c:pt idx="2">
                  <c:v>Insertion</c:v>
                </c:pt>
                <c:pt idx="3">
                  <c:v>Merge</c:v>
                </c:pt>
                <c:pt idx="4">
                  <c:v>Quick</c:v>
                </c:pt>
              </c:strCache>
            </c:strRef>
          </c:cat>
          <c:val>
            <c:numRef>
              <c:f>Sheet1!$B$2:$B$6</c:f>
              <c:numCache>
                <c:formatCode>General</c:formatCode>
                <c:ptCount val="5"/>
                <c:pt idx="0">
                  <c:v>6.5200924870000003</c:v>
                </c:pt>
                <c:pt idx="1">
                  <c:v>8.2515478130000002</c:v>
                </c:pt>
                <c:pt idx="2">
                  <c:v>4.5046210289999999</c:v>
                </c:pt>
                <c:pt idx="3">
                  <c:v>8.2533955569999993</c:v>
                </c:pt>
                <c:pt idx="4">
                  <c:v>10.008931159999999</c:v>
                </c:pt>
              </c:numCache>
            </c:numRef>
          </c:val>
        </c:ser>
        <c:ser>
          <c:idx val="1"/>
          <c:order val="1"/>
          <c:tx>
            <c:strRef>
              <c:f>Sheet1!$C$1</c:f>
              <c:strCache>
                <c:ptCount val="1"/>
                <c:pt idx="0">
                  <c:v>Selection</c:v>
                </c:pt>
              </c:strCache>
            </c:strRef>
          </c:tx>
          <c:spPr>
            <a:solidFill>
              <a:srgbClr val="4BB5B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ar-EG"/>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Bubble</c:v>
                </c:pt>
                <c:pt idx="1">
                  <c:v>Selection</c:v>
                </c:pt>
                <c:pt idx="2">
                  <c:v>Insertion</c:v>
                </c:pt>
                <c:pt idx="3">
                  <c:v>Merge</c:v>
                </c:pt>
                <c:pt idx="4">
                  <c:v>Quick</c:v>
                </c:pt>
              </c:strCache>
            </c:strRef>
          </c:cat>
          <c:val>
            <c:numRef>
              <c:f>Sheet1!$C$2:$C$6</c:f>
              <c:numCache>
                <c:formatCode>General</c:formatCode>
                <c:ptCount val="5"/>
              </c:numCache>
            </c:numRef>
          </c:val>
        </c:ser>
        <c:ser>
          <c:idx val="2"/>
          <c:order val="2"/>
          <c:tx>
            <c:strRef>
              <c:f>Sheet1!$D$1</c:f>
              <c:strCache>
                <c:ptCount val="1"/>
                <c:pt idx="0">
                  <c:v>Insertion</c:v>
                </c:pt>
              </c:strCache>
            </c:strRef>
          </c:tx>
          <c:spPr>
            <a:solidFill>
              <a:srgbClr val="E7B43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ar-EG"/>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Bubble</c:v>
                </c:pt>
                <c:pt idx="1">
                  <c:v>Selection</c:v>
                </c:pt>
                <c:pt idx="2">
                  <c:v>Insertion</c:v>
                </c:pt>
                <c:pt idx="3">
                  <c:v>Merge</c:v>
                </c:pt>
                <c:pt idx="4">
                  <c:v>Quick</c:v>
                </c:pt>
              </c:strCache>
            </c:strRef>
          </c:cat>
          <c:val>
            <c:numRef>
              <c:f>Sheet1!$D$2:$D$6</c:f>
              <c:numCache>
                <c:formatCode>General</c:formatCode>
                <c:ptCount val="5"/>
              </c:numCache>
            </c:numRef>
          </c:val>
        </c:ser>
        <c:ser>
          <c:idx val="3"/>
          <c:order val="3"/>
          <c:tx>
            <c:strRef>
              <c:f>Sheet1!$E$1</c:f>
              <c:strCache>
                <c:ptCount val="1"/>
                <c:pt idx="0">
                  <c:v>Merge</c:v>
                </c:pt>
              </c:strCache>
            </c:strRef>
          </c:tx>
          <c:spPr>
            <a:solidFill>
              <a:srgbClr val="8EBC4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ar-EG"/>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Bubble</c:v>
                </c:pt>
                <c:pt idx="1">
                  <c:v>Selection</c:v>
                </c:pt>
                <c:pt idx="2">
                  <c:v>Insertion</c:v>
                </c:pt>
                <c:pt idx="3">
                  <c:v>Merge</c:v>
                </c:pt>
                <c:pt idx="4">
                  <c:v>Quick</c:v>
                </c:pt>
              </c:strCache>
            </c:strRef>
          </c:cat>
          <c:val>
            <c:numRef>
              <c:f>Sheet1!$E$2:$E$6</c:f>
              <c:numCache>
                <c:formatCode>General</c:formatCode>
                <c:ptCount val="5"/>
              </c:numCache>
            </c:numRef>
          </c:val>
        </c:ser>
        <c:ser>
          <c:idx val="4"/>
          <c:order val="4"/>
          <c:tx>
            <c:strRef>
              <c:f>Sheet1!$F$1</c:f>
              <c:strCache>
                <c:ptCount val="1"/>
                <c:pt idx="0">
                  <c:v>Quick</c:v>
                </c:pt>
              </c:strCache>
            </c:strRef>
          </c:tx>
          <c:spPr>
            <a:solidFill>
              <a:schemeClr val="tx1">
                <a:lumMod val="75000"/>
                <a:lumOff val="2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ar-EG"/>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Bubble</c:v>
                </c:pt>
                <c:pt idx="1">
                  <c:v>Selection</c:v>
                </c:pt>
                <c:pt idx="2">
                  <c:v>Insertion</c:v>
                </c:pt>
                <c:pt idx="3">
                  <c:v>Merge</c:v>
                </c:pt>
                <c:pt idx="4">
                  <c:v>Quick</c:v>
                </c:pt>
              </c:strCache>
            </c:strRef>
          </c:cat>
          <c:val>
            <c:numRef>
              <c:f>Sheet1!$F$2:$F$6</c:f>
              <c:numCache>
                <c:formatCode>General</c:formatCode>
                <c:ptCount val="5"/>
              </c:numCache>
            </c:numRef>
          </c:val>
        </c:ser>
        <c:dLbls>
          <c:showLegendKey val="0"/>
          <c:showVal val="1"/>
          <c:showCatName val="0"/>
          <c:showSerName val="0"/>
          <c:showPercent val="0"/>
          <c:showBubbleSize val="0"/>
        </c:dLbls>
        <c:gapWidth val="100"/>
        <c:overlap val="50"/>
        <c:axId val="-1722743536"/>
        <c:axId val="-1722742448"/>
      </c:barChart>
      <c:catAx>
        <c:axId val="-172274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ar-EG"/>
          </a:p>
        </c:txPr>
        <c:crossAx val="-1722742448"/>
        <c:crosses val="autoZero"/>
        <c:auto val="1"/>
        <c:lblAlgn val="ctr"/>
        <c:lblOffset val="100"/>
        <c:noMultiLvlLbl val="0"/>
      </c:catAx>
      <c:valAx>
        <c:axId val="-1722742448"/>
        <c:scaling>
          <c:orientation val="minMax"/>
        </c:scaling>
        <c:delete val="1"/>
        <c:axPos val="l"/>
        <c:numFmt formatCode="General" sourceLinked="1"/>
        <c:majorTickMark val="none"/>
        <c:minorTickMark val="none"/>
        <c:tickLblPos val="nextTo"/>
        <c:crossAx val="-17227435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ar-EG"/>
        </a:p>
      </c:txPr>
    </c:legend>
    <c:plotVisOnly val="1"/>
    <c:dispBlanksAs val="gap"/>
    <c:showDLblsOverMax val="0"/>
  </c:chart>
  <c:spPr>
    <a:noFill/>
    <a:ln>
      <a:noFill/>
    </a:ln>
    <a:effectLst/>
  </c:spPr>
  <c:txPr>
    <a:bodyPr/>
    <a:lstStyle/>
    <a:p>
      <a:pPr>
        <a:defRPr/>
      </a:pPr>
      <a:endParaRPr lang="ar-E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ar-E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ar-EG"/>
          </a:p>
        </p:txBody>
      </p:sp>
      <p:sp>
        <p:nvSpPr>
          <p:cNvPr id="4" name="Date Placeholder 3"/>
          <p:cNvSpPr>
            <a:spLocks noGrp="1"/>
          </p:cNvSpPr>
          <p:nvPr>
            <p:ph type="dt" sz="half" idx="10"/>
          </p:nvPr>
        </p:nvSpPr>
        <p:spPr/>
        <p:txBody>
          <a:bodyPr/>
          <a:lstStyle/>
          <a:p>
            <a:fld id="{DFDA8AFB-D9B0-42F0-BEC7-E2F2DF1F4ED1}" type="datetimeFigureOut">
              <a:rPr lang="ar-EG" smtClean="0"/>
              <a:t>25/02/1440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179D7527-3A60-4F07-9D91-C6832E11CEEB}" type="slidenum">
              <a:rPr lang="ar-EG" smtClean="0"/>
              <a:t>‹#›</a:t>
            </a:fld>
            <a:endParaRPr lang="ar-EG"/>
          </a:p>
        </p:txBody>
      </p:sp>
    </p:spTree>
    <p:extLst>
      <p:ext uri="{BB962C8B-B14F-4D97-AF65-F5344CB8AC3E}">
        <p14:creationId xmlns:p14="http://schemas.microsoft.com/office/powerpoint/2010/main" val="1857472031"/>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DFDA8AFB-D9B0-42F0-BEC7-E2F2DF1F4ED1}" type="datetimeFigureOut">
              <a:rPr lang="ar-EG" smtClean="0"/>
              <a:t>25/02/1440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179D7527-3A60-4F07-9D91-C6832E11CEEB}" type="slidenum">
              <a:rPr lang="ar-EG" smtClean="0"/>
              <a:t>‹#›</a:t>
            </a:fld>
            <a:endParaRPr lang="ar-EG"/>
          </a:p>
        </p:txBody>
      </p:sp>
    </p:spTree>
    <p:extLst>
      <p:ext uri="{BB962C8B-B14F-4D97-AF65-F5344CB8AC3E}">
        <p14:creationId xmlns:p14="http://schemas.microsoft.com/office/powerpoint/2010/main" val="178114253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ar-E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DFDA8AFB-D9B0-42F0-BEC7-E2F2DF1F4ED1}" type="datetimeFigureOut">
              <a:rPr lang="ar-EG" smtClean="0"/>
              <a:t>25/02/1440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179D7527-3A60-4F07-9D91-C6832E11CEEB}" type="slidenum">
              <a:rPr lang="ar-EG" smtClean="0"/>
              <a:t>‹#›</a:t>
            </a:fld>
            <a:endParaRPr lang="ar-EG"/>
          </a:p>
        </p:txBody>
      </p:sp>
    </p:spTree>
    <p:extLst>
      <p:ext uri="{BB962C8B-B14F-4D97-AF65-F5344CB8AC3E}">
        <p14:creationId xmlns:p14="http://schemas.microsoft.com/office/powerpoint/2010/main" val="303004803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DFDA8AFB-D9B0-42F0-BEC7-E2F2DF1F4ED1}" type="datetimeFigureOut">
              <a:rPr lang="ar-EG" smtClean="0"/>
              <a:t>25/02/1440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179D7527-3A60-4F07-9D91-C6832E11CEEB}" type="slidenum">
              <a:rPr lang="ar-EG" smtClean="0"/>
              <a:t>‹#›</a:t>
            </a:fld>
            <a:endParaRPr lang="ar-EG"/>
          </a:p>
        </p:txBody>
      </p:sp>
    </p:spTree>
    <p:extLst>
      <p:ext uri="{BB962C8B-B14F-4D97-AF65-F5344CB8AC3E}">
        <p14:creationId xmlns:p14="http://schemas.microsoft.com/office/powerpoint/2010/main" val="399271934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ar-E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DA8AFB-D9B0-42F0-BEC7-E2F2DF1F4ED1}" type="datetimeFigureOut">
              <a:rPr lang="ar-EG" smtClean="0"/>
              <a:t>25/02/1440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179D7527-3A60-4F07-9D91-C6832E11CEEB}" type="slidenum">
              <a:rPr lang="ar-EG" smtClean="0"/>
              <a:t>‹#›</a:t>
            </a:fld>
            <a:endParaRPr lang="ar-EG"/>
          </a:p>
        </p:txBody>
      </p:sp>
    </p:spTree>
    <p:extLst>
      <p:ext uri="{BB962C8B-B14F-4D97-AF65-F5344CB8AC3E}">
        <p14:creationId xmlns:p14="http://schemas.microsoft.com/office/powerpoint/2010/main" val="27000091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Date Placeholder 4"/>
          <p:cNvSpPr>
            <a:spLocks noGrp="1"/>
          </p:cNvSpPr>
          <p:nvPr>
            <p:ph type="dt" sz="half" idx="10"/>
          </p:nvPr>
        </p:nvSpPr>
        <p:spPr/>
        <p:txBody>
          <a:bodyPr/>
          <a:lstStyle/>
          <a:p>
            <a:fld id="{DFDA8AFB-D9B0-42F0-BEC7-E2F2DF1F4ED1}" type="datetimeFigureOut">
              <a:rPr lang="ar-EG" smtClean="0"/>
              <a:t>25/02/1440</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179D7527-3A60-4F07-9D91-C6832E11CEEB}" type="slidenum">
              <a:rPr lang="ar-EG" smtClean="0"/>
              <a:t>‹#›</a:t>
            </a:fld>
            <a:endParaRPr lang="ar-EG"/>
          </a:p>
        </p:txBody>
      </p:sp>
    </p:spTree>
    <p:extLst>
      <p:ext uri="{BB962C8B-B14F-4D97-AF65-F5344CB8AC3E}">
        <p14:creationId xmlns:p14="http://schemas.microsoft.com/office/powerpoint/2010/main" val="392951295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ar-E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7" name="Date Placeholder 6"/>
          <p:cNvSpPr>
            <a:spLocks noGrp="1"/>
          </p:cNvSpPr>
          <p:nvPr>
            <p:ph type="dt" sz="half" idx="10"/>
          </p:nvPr>
        </p:nvSpPr>
        <p:spPr/>
        <p:txBody>
          <a:bodyPr/>
          <a:lstStyle/>
          <a:p>
            <a:fld id="{DFDA8AFB-D9B0-42F0-BEC7-E2F2DF1F4ED1}" type="datetimeFigureOut">
              <a:rPr lang="ar-EG" smtClean="0"/>
              <a:t>25/02/1440</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179D7527-3A60-4F07-9D91-C6832E11CEEB}" type="slidenum">
              <a:rPr lang="ar-EG" smtClean="0"/>
              <a:t>‹#›</a:t>
            </a:fld>
            <a:endParaRPr lang="ar-EG"/>
          </a:p>
        </p:txBody>
      </p:sp>
    </p:spTree>
    <p:extLst>
      <p:ext uri="{BB962C8B-B14F-4D97-AF65-F5344CB8AC3E}">
        <p14:creationId xmlns:p14="http://schemas.microsoft.com/office/powerpoint/2010/main" val="312739556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Date Placeholder 2"/>
          <p:cNvSpPr>
            <a:spLocks noGrp="1"/>
          </p:cNvSpPr>
          <p:nvPr>
            <p:ph type="dt" sz="half" idx="10"/>
          </p:nvPr>
        </p:nvSpPr>
        <p:spPr/>
        <p:txBody>
          <a:bodyPr/>
          <a:lstStyle/>
          <a:p>
            <a:fld id="{DFDA8AFB-D9B0-42F0-BEC7-E2F2DF1F4ED1}" type="datetimeFigureOut">
              <a:rPr lang="ar-EG" smtClean="0"/>
              <a:t>25/02/1440</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179D7527-3A60-4F07-9D91-C6832E11CEEB}" type="slidenum">
              <a:rPr lang="ar-EG" smtClean="0"/>
              <a:t>‹#›</a:t>
            </a:fld>
            <a:endParaRPr lang="ar-EG"/>
          </a:p>
        </p:txBody>
      </p:sp>
    </p:spTree>
    <p:extLst>
      <p:ext uri="{BB962C8B-B14F-4D97-AF65-F5344CB8AC3E}">
        <p14:creationId xmlns:p14="http://schemas.microsoft.com/office/powerpoint/2010/main" val="93452816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DA8AFB-D9B0-42F0-BEC7-E2F2DF1F4ED1}" type="datetimeFigureOut">
              <a:rPr lang="ar-EG" smtClean="0"/>
              <a:t>25/02/1440</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179D7527-3A60-4F07-9D91-C6832E11CEEB}" type="slidenum">
              <a:rPr lang="ar-EG" smtClean="0"/>
              <a:t>‹#›</a:t>
            </a:fld>
            <a:endParaRPr lang="ar-EG"/>
          </a:p>
        </p:txBody>
      </p:sp>
    </p:spTree>
    <p:extLst>
      <p:ext uri="{BB962C8B-B14F-4D97-AF65-F5344CB8AC3E}">
        <p14:creationId xmlns:p14="http://schemas.microsoft.com/office/powerpoint/2010/main" val="299863221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ar-E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DA8AFB-D9B0-42F0-BEC7-E2F2DF1F4ED1}" type="datetimeFigureOut">
              <a:rPr lang="ar-EG" smtClean="0"/>
              <a:t>25/02/1440</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179D7527-3A60-4F07-9D91-C6832E11CEEB}" type="slidenum">
              <a:rPr lang="ar-EG" smtClean="0"/>
              <a:t>‹#›</a:t>
            </a:fld>
            <a:endParaRPr lang="ar-EG"/>
          </a:p>
        </p:txBody>
      </p:sp>
    </p:spTree>
    <p:extLst>
      <p:ext uri="{BB962C8B-B14F-4D97-AF65-F5344CB8AC3E}">
        <p14:creationId xmlns:p14="http://schemas.microsoft.com/office/powerpoint/2010/main" val="287648590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ar-E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DA8AFB-D9B0-42F0-BEC7-E2F2DF1F4ED1}" type="datetimeFigureOut">
              <a:rPr lang="ar-EG" smtClean="0"/>
              <a:t>25/02/1440</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179D7527-3A60-4F07-9D91-C6832E11CEEB}" type="slidenum">
              <a:rPr lang="ar-EG" smtClean="0"/>
              <a:t>‹#›</a:t>
            </a:fld>
            <a:endParaRPr lang="ar-EG"/>
          </a:p>
        </p:txBody>
      </p:sp>
    </p:spTree>
    <p:extLst>
      <p:ext uri="{BB962C8B-B14F-4D97-AF65-F5344CB8AC3E}">
        <p14:creationId xmlns:p14="http://schemas.microsoft.com/office/powerpoint/2010/main" val="266835481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en-US" smtClean="0"/>
              <a:t>Click to edit Master title style</a:t>
            </a:r>
            <a:endParaRPr lang="ar-E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DFDA8AFB-D9B0-42F0-BEC7-E2F2DF1F4ED1}" type="datetimeFigureOut">
              <a:rPr lang="ar-EG" smtClean="0"/>
              <a:t>25/02/1440</a:t>
            </a:fld>
            <a:endParaRPr lang="ar-E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179D7527-3A60-4F07-9D91-C6832E11CEEB}" type="slidenum">
              <a:rPr lang="ar-EG" smtClean="0"/>
              <a:t>‹#›</a:t>
            </a:fld>
            <a:endParaRPr lang="ar-EG"/>
          </a:p>
        </p:txBody>
      </p:sp>
    </p:spTree>
    <p:extLst>
      <p:ext uri="{BB962C8B-B14F-4D97-AF65-F5344CB8AC3E}">
        <p14:creationId xmlns:p14="http://schemas.microsoft.com/office/powerpoint/2010/main" val="3677134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955357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10028383"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10503192"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0978000"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
        <p:nvSpPr>
          <p:cNvPr id="2" name="TextBox 1"/>
          <p:cNvSpPr txBox="1"/>
          <p:nvPr/>
        </p:nvSpPr>
        <p:spPr>
          <a:xfrm>
            <a:off x="3479023" y="2546213"/>
            <a:ext cx="7921870" cy="1446550"/>
          </a:xfrm>
          <a:prstGeom prst="rect">
            <a:avLst/>
          </a:prstGeom>
          <a:solidFill>
            <a:schemeClr val="bg1">
              <a:lumMod val="95000"/>
            </a:schemeClr>
          </a:solidFill>
          <a:ln>
            <a:noFill/>
          </a:ln>
          <a:effectLst>
            <a:outerShdw blurRad="50800" dist="38100" dir="16200000"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1">
            <a:spAutoFit/>
          </a:bodyPr>
          <a:lstStyle/>
          <a:p>
            <a:pPr algn="ctr"/>
            <a:r>
              <a:rPr lang="en-US" sz="88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Page Classifier</a:t>
            </a:r>
            <a:endParaRPr lang="ar-EG" sz="8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834257931"/>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346025"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820833"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0978000"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pic>
        <p:nvPicPr>
          <p:cNvPr id="57" name="Picture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4407" y="732354"/>
            <a:ext cx="7292972" cy="2579674"/>
          </a:xfrm>
          <a:prstGeom prst="rect">
            <a:avLst/>
          </a:prstGeom>
          <a:ln>
            <a:noFill/>
          </a:ln>
          <a:effectLst>
            <a:outerShdw blurRad="190500" algn="tl" rotWithShape="0">
              <a:srgbClr val="000000">
                <a:alpha val="70000"/>
              </a:srgbClr>
            </a:outerShdw>
          </a:effectLst>
        </p:spPr>
      </p:pic>
      <p:sp>
        <p:nvSpPr>
          <p:cNvPr id="58" name="Oval 57"/>
          <p:cNvSpPr/>
          <p:nvPr/>
        </p:nvSpPr>
        <p:spPr>
          <a:xfrm>
            <a:off x="1873293" y="142973"/>
            <a:ext cx="447675" cy="447675"/>
          </a:xfrm>
          <a:prstGeom prst="ellipse">
            <a:avLst/>
          </a:prstGeom>
          <a:ln/>
        </p:spPr>
        <p:style>
          <a:lnRef idx="2">
            <a:schemeClr val="accent3"/>
          </a:lnRef>
          <a:fillRef idx="1">
            <a:schemeClr val="lt1"/>
          </a:fillRef>
          <a:effectRef idx="0">
            <a:schemeClr val="accent3"/>
          </a:effectRef>
          <a:fontRef idx="minor">
            <a:schemeClr val="dk1"/>
          </a:fontRef>
        </p:style>
        <p:txBody>
          <a:bodyPr rtlCol="1" anchor="ctr"/>
          <a:lstStyle/>
          <a:p>
            <a:pPr algn="ctr"/>
            <a:r>
              <a:rPr lang="en-US" b="1" dirty="0" smtClean="0">
                <a:solidFill>
                  <a:srgbClr val="FFC32B"/>
                </a:solidFill>
              </a:rPr>
              <a:t>1</a:t>
            </a:r>
            <a:endParaRPr lang="ar-EG" b="1" dirty="0">
              <a:solidFill>
                <a:srgbClr val="FFC32B"/>
              </a:solidFill>
            </a:endParaRPr>
          </a:p>
        </p:txBody>
      </p:sp>
      <p:sp>
        <p:nvSpPr>
          <p:cNvPr id="59" name="TextBox 58"/>
          <p:cNvSpPr txBox="1"/>
          <p:nvPr/>
        </p:nvSpPr>
        <p:spPr>
          <a:xfrm>
            <a:off x="2440710" y="170482"/>
            <a:ext cx="5953125" cy="381000"/>
          </a:xfrm>
          <a:prstGeom prst="rect">
            <a:avLst/>
          </a:prstGeom>
          <a:noFill/>
        </p:spPr>
        <p:txBody>
          <a:bodyPr wrap="square" rtlCol="1">
            <a:spAutoFit/>
          </a:bodyPr>
          <a:lstStyle/>
          <a:p>
            <a:pPr algn="l"/>
            <a:r>
              <a:rPr lang="en-US" b="1" dirty="0" smtClean="0">
                <a:solidFill>
                  <a:schemeClr val="tx1">
                    <a:lumMod val="75000"/>
                    <a:lumOff val="25000"/>
                  </a:schemeClr>
                </a:solidFill>
              </a:rPr>
              <a:t>Getting Data</a:t>
            </a:r>
            <a:endParaRPr lang="ar-EG" b="1" dirty="0">
              <a:solidFill>
                <a:schemeClr val="tx1">
                  <a:lumMod val="75000"/>
                  <a:lumOff val="25000"/>
                </a:schemeClr>
              </a:solidFill>
            </a:endParaRPr>
          </a:p>
        </p:txBody>
      </p:sp>
    </p:spTree>
    <p:extLst>
      <p:ext uri="{BB962C8B-B14F-4D97-AF65-F5344CB8AC3E}">
        <p14:creationId xmlns:p14="http://schemas.microsoft.com/office/powerpoint/2010/main" val="810851546"/>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346025"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820833"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0978000"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pic>
        <p:nvPicPr>
          <p:cNvPr id="57" name="Picture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4407" y="732354"/>
            <a:ext cx="7292972" cy="2579674"/>
          </a:xfrm>
          <a:prstGeom prst="rect">
            <a:avLst/>
          </a:prstGeom>
          <a:ln>
            <a:noFill/>
          </a:ln>
          <a:effectLst>
            <a:outerShdw blurRad="190500" algn="tl" rotWithShape="0">
              <a:srgbClr val="000000">
                <a:alpha val="70000"/>
              </a:srgbClr>
            </a:outerShdw>
          </a:effectLst>
        </p:spPr>
      </p:pic>
      <p:sp>
        <p:nvSpPr>
          <p:cNvPr id="58" name="Oval 57"/>
          <p:cNvSpPr/>
          <p:nvPr/>
        </p:nvSpPr>
        <p:spPr>
          <a:xfrm>
            <a:off x="1873293" y="142973"/>
            <a:ext cx="447675" cy="447675"/>
          </a:xfrm>
          <a:prstGeom prst="ellipse">
            <a:avLst/>
          </a:prstGeom>
          <a:ln/>
        </p:spPr>
        <p:style>
          <a:lnRef idx="2">
            <a:schemeClr val="accent3"/>
          </a:lnRef>
          <a:fillRef idx="1">
            <a:schemeClr val="lt1"/>
          </a:fillRef>
          <a:effectRef idx="0">
            <a:schemeClr val="accent3"/>
          </a:effectRef>
          <a:fontRef idx="minor">
            <a:schemeClr val="dk1"/>
          </a:fontRef>
        </p:style>
        <p:txBody>
          <a:bodyPr rtlCol="1" anchor="ctr"/>
          <a:lstStyle/>
          <a:p>
            <a:pPr algn="ctr"/>
            <a:r>
              <a:rPr lang="en-US" b="1" dirty="0" smtClean="0">
                <a:solidFill>
                  <a:srgbClr val="FFC32B"/>
                </a:solidFill>
              </a:rPr>
              <a:t>1</a:t>
            </a:r>
            <a:endParaRPr lang="ar-EG" b="1" dirty="0">
              <a:solidFill>
                <a:srgbClr val="FFC32B"/>
              </a:solidFill>
            </a:endParaRPr>
          </a:p>
        </p:txBody>
      </p:sp>
      <p:sp>
        <p:nvSpPr>
          <p:cNvPr id="59" name="TextBox 58"/>
          <p:cNvSpPr txBox="1"/>
          <p:nvPr/>
        </p:nvSpPr>
        <p:spPr>
          <a:xfrm>
            <a:off x="2440710" y="170482"/>
            <a:ext cx="5953125" cy="381000"/>
          </a:xfrm>
          <a:prstGeom prst="rect">
            <a:avLst/>
          </a:prstGeom>
          <a:noFill/>
        </p:spPr>
        <p:txBody>
          <a:bodyPr wrap="square" rtlCol="1">
            <a:spAutoFit/>
          </a:bodyPr>
          <a:lstStyle/>
          <a:p>
            <a:pPr algn="l"/>
            <a:r>
              <a:rPr lang="en-US" b="1" dirty="0" smtClean="0">
                <a:solidFill>
                  <a:schemeClr val="tx1">
                    <a:lumMod val="75000"/>
                    <a:lumOff val="25000"/>
                  </a:schemeClr>
                </a:solidFill>
              </a:rPr>
              <a:t>Getting Data</a:t>
            </a:r>
            <a:endParaRPr lang="ar-EG" b="1" dirty="0">
              <a:solidFill>
                <a:schemeClr val="tx1">
                  <a:lumMod val="75000"/>
                  <a:lumOff val="25000"/>
                </a:schemeClr>
              </a:solidFill>
            </a:endParaRPr>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4407" y="4846624"/>
            <a:ext cx="7292972" cy="710973"/>
          </a:xfrm>
          <a:prstGeom prst="rect">
            <a:avLst/>
          </a:prstGeom>
          <a:ln>
            <a:noFill/>
          </a:ln>
          <a:effectLst>
            <a:outerShdw blurRad="190500" algn="tl" rotWithShape="0">
              <a:srgbClr val="000000">
                <a:alpha val="70000"/>
              </a:srgbClr>
            </a:outerShdw>
          </a:effectLst>
        </p:spPr>
      </p:pic>
      <p:sp>
        <p:nvSpPr>
          <p:cNvPr id="36" name="Oval 35"/>
          <p:cNvSpPr/>
          <p:nvPr/>
        </p:nvSpPr>
        <p:spPr>
          <a:xfrm>
            <a:off x="1873293" y="4273095"/>
            <a:ext cx="447675" cy="447675"/>
          </a:xfrm>
          <a:prstGeom prst="ellipse">
            <a:avLst/>
          </a:prstGeom>
          <a:ln/>
        </p:spPr>
        <p:style>
          <a:lnRef idx="2">
            <a:schemeClr val="accent3"/>
          </a:lnRef>
          <a:fillRef idx="1">
            <a:schemeClr val="lt1"/>
          </a:fillRef>
          <a:effectRef idx="0">
            <a:schemeClr val="accent3"/>
          </a:effectRef>
          <a:fontRef idx="minor">
            <a:schemeClr val="dk1"/>
          </a:fontRef>
        </p:style>
        <p:txBody>
          <a:bodyPr rtlCol="1" anchor="ctr"/>
          <a:lstStyle/>
          <a:p>
            <a:pPr algn="ctr"/>
            <a:r>
              <a:rPr lang="en-US" b="1" dirty="0" smtClean="0">
                <a:solidFill>
                  <a:srgbClr val="FFC32B"/>
                </a:solidFill>
              </a:rPr>
              <a:t>2</a:t>
            </a:r>
            <a:endParaRPr lang="ar-EG" b="1" dirty="0">
              <a:solidFill>
                <a:srgbClr val="FFC32B"/>
              </a:solidFill>
            </a:endParaRPr>
          </a:p>
        </p:txBody>
      </p:sp>
      <p:sp>
        <p:nvSpPr>
          <p:cNvPr id="37" name="TextBox 36"/>
          <p:cNvSpPr txBox="1"/>
          <p:nvPr/>
        </p:nvSpPr>
        <p:spPr>
          <a:xfrm>
            <a:off x="2440710" y="4300604"/>
            <a:ext cx="5953125" cy="381000"/>
          </a:xfrm>
          <a:prstGeom prst="rect">
            <a:avLst/>
          </a:prstGeom>
          <a:noFill/>
        </p:spPr>
        <p:txBody>
          <a:bodyPr wrap="square" rtlCol="1">
            <a:spAutoFit/>
          </a:bodyPr>
          <a:lstStyle/>
          <a:p>
            <a:pPr algn="l"/>
            <a:r>
              <a:rPr lang="en-US" b="1" dirty="0" smtClean="0">
                <a:solidFill>
                  <a:schemeClr val="tx1">
                    <a:lumMod val="75000"/>
                    <a:lumOff val="25000"/>
                  </a:schemeClr>
                </a:solidFill>
              </a:rPr>
              <a:t>Removing </a:t>
            </a:r>
            <a:r>
              <a:rPr lang="en-US" b="1" dirty="0">
                <a:solidFill>
                  <a:schemeClr val="tx1">
                    <a:lumMod val="75000"/>
                    <a:lumOff val="25000"/>
                  </a:schemeClr>
                </a:solidFill>
              </a:rPr>
              <a:t>C</a:t>
            </a:r>
            <a:r>
              <a:rPr lang="en-US" b="1" dirty="0" smtClean="0">
                <a:solidFill>
                  <a:schemeClr val="tx1">
                    <a:lumMod val="75000"/>
                    <a:lumOff val="25000"/>
                  </a:schemeClr>
                </a:solidFill>
              </a:rPr>
              <a:t>ommon Words</a:t>
            </a:r>
            <a:endParaRPr lang="ar-EG" b="1" dirty="0">
              <a:solidFill>
                <a:schemeClr val="tx1">
                  <a:lumMod val="75000"/>
                  <a:lumOff val="25000"/>
                </a:schemeClr>
              </a:solidFill>
            </a:endParaRPr>
          </a:p>
        </p:txBody>
      </p:sp>
    </p:spTree>
    <p:extLst>
      <p:ext uri="{BB962C8B-B14F-4D97-AF65-F5344CB8AC3E}">
        <p14:creationId xmlns:p14="http://schemas.microsoft.com/office/powerpoint/2010/main" val="865398459"/>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346025"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820833"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0978000"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
        <p:nvSpPr>
          <p:cNvPr id="58" name="Oval 57"/>
          <p:cNvSpPr/>
          <p:nvPr/>
        </p:nvSpPr>
        <p:spPr>
          <a:xfrm>
            <a:off x="1873293" y="142973"/>
            <a:ext cx="447675" cy="447675"/>
          </a:xfrm>
          <a:prstGeom prst="ellipse">
            <a:avLst/>
          </a:prstGeom>
          <a:ln/>
        </p:spPr>
        <p:style>
          <a:lnRef idx="2">
            <a:schemeClr val="accent3"/>
          </a:lnRef>
          <a:fillRef idx="1">
            <a:schemeClr val="lt1"/>
          </a:fillRef>
          <a:effectRef idx="0">
            <a:schemeClr val="accent3"/>
          </a:effectRef>
          <a:fontRef idx="minor">
            <a:schemeClr val="dk1"/>
          </a:fontRef>
        </p:style>
        <p:txBody>
          <a:bodyPr rtlCol="1" anchor="ctr"/>
          <a:lstStyle/>
          <a:p>
            <a:pPr algn="ctr"/>
            <a:r>
              <a:rPr lang="en-US" b="1" dirty="0" smtClean="0">
                <a:solidFill>
                  <a:srgbClr val="FFC32B"/>
                </a:solidFill>
              </a:rPr>
              <a:t>3</a:t>
            </a:r>
            <a:endParaRPr lang="ar-EG" b="1" dirty="0">
              <a:solidFill>
                <a:srgbClr val="FFC32B"/>
              </a:solidFill>
            </a:endParaRPr>
          </a:p>
        </p:txBody>
      </p:sp>
      <p:sp>
        <p:nvSpPr>
          <p:cNvPr id="59" name="TextBox 58"/>
          <p:cNvSpPr txBox="1"/>
          <p:nvPr/>
        </p:nvSpPr>
        <p:spPr>
          <a:xfrm>
            <a:off x="2440710" y="170482"/>
            <a:ext cx="5953125" cy="381000"/>
          </a:xfrm>
          <a:prstGeom prst="rect">
            <a:avLst/>
          </a:prstGeom>
          <a:noFill/>
        </p:spPr>
        <p:txBody>
          <a:bodyPr wrap="square" rtlCol="1">
            <a:spAutoFit/>
          </a:bodyPr>
          <a:lstStyle/>
          <a:p>
            <a:pPr algn="l"/>
            <a:r>
              <a:rPr lang="en-US" b="1" dirty="0" smtClean="0">
                <a:solidFill>
                  <a:schemeClr val="tx1">
                    <a:lumMod val="75000"/>
                    <a:lumOff val="25000"/>
                  </a:schemeClr>
                </a:solidFill>
              </a:rPr>
              <a:t>Counting Frequent Words</a:t>
            </a:r>
            <a:endParaRPr lang="ar-EG" b="1" dirty="0">
              <a:solidFill>
                <a:schemeClr val="tx1">
                  <a:lumMod val="75000"/>
                  <a:lumOff val="25000"/>
                </a:schemeClr>
              </a:solidFill>
            </a:endParaRPr>
          </a:p>
        </p:txBody>
      </p:sp>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73293" y="721964"/>
            <a:ext cx="7244086" cy="22900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72943656"/>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346025"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820833"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0978000"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pic>
        <p:nvPicPr>
          <p:cNvPr id="57" name="Picture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73293" y="721964"/>
            <a:ext cx="7244086" cy="2290099"/>
          </a:xfrm>
          <a:prstGeom prst="rect">
            <a:avLst/>
          </a:prstGeom>
          <a:ln>
            <a:noFill/>
          </a:ln>
          <a:effectLst>
            <a:outerShdw blurRad="190500" algn="tl" rotWithShape="0">
              <a:srgbClr val="000000">
                <a:alpha val="70000"/>
              </a:srgbClr>
            </a:outerShdw>
          </a:effectLst>
        </p:spPr>
      </p:pic>
      <p:sp>
        <p:nvSpPr>
          <p:cNvPr id="58" name="Oval 57"/>
          <p:cNvSpPr/>
          <p:nvPr/>
        </p:nvSpPr>
        <p:spPr>
          <a:xfrm>
            <a:off x="1873293" y="142973"/>
            <a:ext cx="447675" cy="447675"/>
          </a:xfrm>
          <a:prstGeom prst="ellipse">
            <a:avLst/>
          </a:prstGeom>
          <a:ln/>
        </p:spPr>
        <p:style>
          <a:lnRef idx="2">
            <a:schemeClr val="accent3"/>
          </a:lnRef>
          <a:fillRef idx="1">
            <a:schemeClr val="lt1"/>
          </a:fillRef>
          <a:effectRef idx="0">
            <a:schemeClr val="accent3"/>
          </a:effectRef>
          <a:fontRef idx="minor">
            <a:schemeClr val="dk1"/>
          </a:fontRef>
        </p:style>
        <p:txBody>
          <a:bodyPr rtlCol="1" anchor="ctr"/>
          <a:lstStyle/>
          <a:p>
            <a:pPr algn="ctr"/>
            <a:r>
              <a:rPr lang="en-US" b="1" dirty="0" smtClean="0">
                <a:solidFill>
                  <a:srgbClr val="FFC32B"/>
                </a:solidFill>
              </a:rPr>
              <a:t>3</a:t>
            </a:r>
            <a:endParaRPr lang="ar-EG" b="1" dirty="0">
              <a:solidFill>
                <a:srgbClr val="FFC32B"/>
              </a:solidFill>
            </a:endParaRPr>
          </a:p>
        </p:txBody>
      </p:sp>
      <p:sp>
        <p:nvSpPr>
          <p:cNvPr id="59" name="TextBox 58"/>
          <p:cNvSpPr txBox="1"/>
          <p:nvPr/>
        </p:nvSpPr>
        <p:spPr>
          <a:xfrm>
            <a:off x="2440710" y="170482"/>
            <a:ext cx="5953125" cy="381000"/>
          </a:xfrm>
          <a:prstGeom prst="rect">
            <a:avLst/>
          </a:prstGeom>
          <a:noFill/>
        </p:spPr>
        <p:txBody>
          <a:bodyPr wrap="square" rtlCol="1">
            <a:spAutoFit/>
          </a:bodyPr>
          <a:lstStyle/>
          <a:p>
            <a:pPr algn="l"/>
            <a:r>
              <a:rPr lang="en-US" b="1" dirty="0" smtClean="0">
                <a:solidFill>
                  <a:schemeClr val="tx1">
                    <a:lumMod val="75000"/>
                    <a:lumOff val="25000"/>
                  </a:schemeClr>
                </a:solidFill>
              </a:rPr>
              <a:t>Counting Frequent Words</a:t>
            </a:r>
            <a:endParaRPr lang="ar-EG" b="1" dirty="0">
              <a:solidFill>
                <a:schemeClr val="tx1">
                  <a:lumMod val="75000"/>
                  <a:lumOff val="25000"/>
                </a:schemeClr>
              </a:solidFill>
            </a:endParaRPr>
          </a:p>
        </p:txBody>
      </p:sp>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4407" y="4507731"/>
            <a:ext cx="7292972" cy="1424115"/>
          </a:xfrm>
          <a:prstGeom prst="rect">
            <a:avLst/>
          </a:prstGeom>
          <a:ln>
            <a:noFill/>
          </a:ln>
          <a:effectLst>
            <a:outerShdw blurRad="190500" algn="tl" rotWithShape="0">
              <a:srgbClr val="000000">
                <a:alpha val="70000"/>
              </a:srgbClr>
            </a:outerShdw>
          </a:effectLst>
        </p:spPr>
      </p:pic>
      <p:sp>
        <p:nvSpPr>
          <p:cNvPr id="33" name="Oval 32"/>
          <p:cNvSpPr/>
          <p:nvPr/>
        </p:nvSpPr>
        <p:spPr>
          <a:xfrm>
            <a:off x="1873293" y="3883199"/>
            <a:ext cx="447675" cy="447675"/>
          </a:xfrm>
          <a:prstGeom prst="ellipse">
            <a:avLst/>
          </a:prstGeom>
          <a:ln/>
        </p:spPr>
        <p:style>
          <a:lnRef idx="2">
            <a:schemeClr val="accent3"/>
          </a:lnRef>
          <a:fillRef idx="1">
            <a:schemeClr val="lt1"/>
          </a:fillRef>
          <a:effectRef idx="0">
            <a:schemeClr val="accent3"/>
          </a:effectRef>
          <a:fontRef idx="minor">
            <a:schemeClr val="dk1"/>
          </a:fontRef>
        </p:style>
        <p:txBody>
          <a:bodyPr rtlCol="1" anchor="ctr"/>
          <a:lstStyle/>
          <a:p>
            <a:pPr algn="ctr"/>
            <a:r>
              <a:rPr lang="en-US" b="1" dirty="0" smtClean="0">
                <a:solidFill>
                  <a:srgbClr val="FFC32B"/>
                </a:solidFill>
              </a:rPr>
              <a:t>4</a:t>
            </a:r>
            <a:endParaRPr lang="ar-EG" b="1" dirty="0">
              <a:solidFill>
                <a:srgbClr val="FFC32B"/>
              </a:solidFill>
            </a:endParaRPr>
          </a:p>
        </p:txBody>
      </p:sp>
      <p:sp>
        <p:nvSpPr>
          <p:cNvPr id="34" name="TextBox 33"/>
          <p:cNvSpPr txBox="1"/>
          <p:nvPr/>
        </p:nvSpPr>
        <p:spPr>
          <a:xfrm>
            <a:off x="2440710" y="3910708"/>
            <a:ext cx="5953125" cy="381000"/>
          </a:xfrm>
          <a:prstGeom prst="rect">
            <a:avLst/>
          </a:prstGeom>
          <a:noFill/>
        </p:spPr>
        <p:txBody>
          <a:bodyPr wrap="square" rtlCol="1">
            <a:spAutoFit/>
          </a:bodyPr>
          <a:lstStyle/>
          <a:p>
            <a:pPr algn="l"/>
            <a:r>
              <a:rPr lang="en-US" b="1" dirty="0" smtClean="0">
                <a:solidFill>
                  <a:schemeClr val="tx1">
                    <a:lumMod val="75000"/>
                    <a:lumOff val="25000"/>
                  </a:schemeClr>
                </a:solidFill>
              </a:rPr>
              <a:t>Applying Algorithms To Page</a:t>
            </a:r>
            <a:endParaRPr lang="ar-EG" b="1" dirty="0">
              <a:solidFill>
                <a:schemeClr val="tx1">
                  <a:lumMod val="75000"/>
                  <a:lumOff val="25000"/>
                </a:schemeClr>
              </a:solidFill>
            </a:endParaRPr>
          </a:p>
        </p:txBody>
      </p:sp>
    </p:spTree>
    <p:extLst>
      <p:ext uri="{BB962C8B-B14F-4D97-AF65-F5344CB8AC3E}">
        <p14:creationId xmlns:p14="http://schemas.microsoft.com/office/powerpoint/2010/main" val="2052906520"/>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346025"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820833"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0978000"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pic>
        <p:nvPicPr>
          <p:cNvPr id="57" name="Picture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73292" y="761131"/>
            <a:ext cx="7698367" cy="5771554"/>
          </a:xfrm>
          <a:prstGeom prst="rect">
            <a:avLst/>
          </a:prstGeom>
          <a:ln>
            <a:noFill/>
          </a:ln>
          <a:effectLst>
            <a:outerShdw blurRad="190500" algn="tl" rotWithShape="0">
              <a:srgbClr val="000000">
                <a:alpha val="70000"/>
              </a:srgbClr>
            </a:outerShdw>
          </a:effectLst>
        </p:spPr>
      </p:pic>
      <p:sp>
        <p:nvSpPr>
          <p:cNvPr id="58" name="Oval 57"/>
          <p:cNvSpPr/>
          <p:nvPr/>
        </p:nvSpPr>
        <p:spPr>
          <a:xfrm>
            <a:off x="1873293" y="142973"/>
            <a:ext cx="447675" cy="447675"/>
          </a:xfrm>
          <a:prstGeom prst="ellipse">
            <a:avLst/>
          </a:prstGeom>
          <a:ln/>
        </p:spPr>
        <p:style>
          <a:lnRef idx="2">
            <a:schemeClr val="accent3"/>
          </a:lnRef>
          <a:fillRef idx="1">
            <a:schemeClr val="lt1"/>
          </a:fillRef>
          <a:effectRef idx="0">
            <a:schemeClr val="accent3"/>
          </a:effectRef>
          <a:fontRef idx="minor">
            <a:schemeClr val="dk1"/>
          </a:fontRef>
        </p:style>
        <p:txBody>
          <a:bodyPr rtlCol="1" anchor="ctr"/>
          <a:lstStyle/>
          <a:p>
            <a:pPr algn="ctr"/>
            <a:r>
              <a:rPr lang="en-US" b="1" dirty="0">
                <a:solidFill>
                  <a:srgbClr val="FFC32B"/>
                </a:solidFill>
              </a:rPr>
              <a:t>#</a:t>
            </a:r>
            <a:endParaRPr lang="ar-EG" b="1" dirty="0">
              <a:solidFill>
                <a:srgbClr val="FFC32B"/>
              </a:solidFill>
            </a:endParaRPr>
          </a:p>
        </p:txBody>
      </p:sp>
      <p:sp>
        <p:nvSpPr>
          <p:cNvPr id="59" name="TextBox 58"/>
          <p:cNvSpPr txBox="1"/>
          <p:nvPr/>
        </p:nvSpPr>
        <p:spPr>
          <a:xfrm>
            <a:off x="2440710" y="170482"/>
            <a:ext cx="5953125" cy="381000"/>
          </a:xfrm>
          <a:prstGeom prst="rect">
            <a:avLst/>
          </a:prstGeom>
          <a:noFill/>
        </p:spPr>
        <p:txBody>
          <a:bodyPr wrap="square" rtlCol="1">
            <a:spAutoFit/>
          </a:bodyPr>
          <a:lstStyle/>
          <a:p>
            <a:pPr algn="l"/>
            <a:r>
              <a:rPr lang="en-US" b="1" dirty="0" smtClean="0">
                <a:solidFill>
                  <a:schemeClr val="tx1">
                    <a:lumMod val="75000"/>
                    <a:lumOff val="25000"/>
                  </a:schemeClr>
                </a:solidFill>
              </a:rPr>
              <a:t>Removing Punctuations</a:t>
            </a:r>
            <a:endParaRPr lang="ar-EG" b="1" dirty="0">
              <a:solidFill>
                <a:schemeClr val="tx1">
                  <a:lumMod val="75000"/>
                  <a:lumOff val="25000"/>
                </a:schemeClr>
              </a:solidFill>
            </a:endParaRPr>
          </a:p>
        </p:txBody>
      </p:sp>
    </p:spTree>
    <p:extLst>
      <p:ext uri="{BB962C8B-B14F-4D97-AF65-F5344CB8AC3E}">
        <p14:creationId xmlns:p14="http://schemas.microsoft.com/office/powerpoint/2010/main" val="1254884687"/>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346025"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820833"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295642"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Tree>
    <p:extLst>
      <p:ext uri="{BB962C8B-B14F-4D97-AF65-F5344CB8AC3E}">
        <p14:creationId xmlns:p14="http://schemas.microsoft.com/office/powerpoint/2010/main" val="623892916"/>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346025"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820833"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313578" y="3327"/>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
        <p:nvSpPr>
          <p:cNvPr id="18" name="Rounded Rectangle 17"/>
          <p:cNvSpPr/>
          <p:nvPr/>
        </p:nvSpPr>
        <p:spPr>
          <a:xfrm>
            <a:off x="260668" y="138166"/>
            <a:ext cx="2198077" cy="553915"/>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sz="2000" b="1" dirty="0" smtClean="0">
                <a:solidFill>
                  <a:schemeClr val="tx1">
                    <a:lumMod val="75000"/>
                    <a:lumOff val="25000"/>
                  </a:schemeClr>
                </a:solidFill>
              </a:rPr>
              <a:t>Bubble Sort</a:t>
            </a:r>
            <a:endParaRPr lang="ar-EG" sz="2000" b="1" dirty="0">
              <a:solidFill>
                <a:schemeClr val="tx1">
                  <a:lumMod val="75000"/>
                  <a:lumOff val="25000"/>
                </a:schemeClr>
              </a:solidFill>
            </a:endParaRPr>
          </a:p>
        </p:txBody>
      </p:sp>
      <p:grpSp>
        <p:nvGrpSpPr>
          <p:cNvPr id="16" name="Group 15"/>
          <p:cNvGrpSpPr/>
          <p:nvPr/>
        </p:nvGrpSpPr>
        <p:grpSpPr>
          <a:xfrm>
            <a:off x="260668" y="909392"/>
            <a:ext cx="8700584" cy="2829416"/>
            <a:chOff x="260668" y="928921"/>
            <a:chExt cx="8700584" cy="2904525"/>
          </a:xfrm>
        </p:grpSpPr>
        <p:pic>
          <p:nvPicPr>
            <p:cNvPr id="55" name="Picture 54"/>
            <p:cNvPicPr>
              <a:picLocks noChangeAspect="1"/>
            </p:cNvPicPr>
            <p:nvPr/>
          </p:nvPicPr>
          <p:blipFill>
            <a:blip r:embed="rId6">
              <a:extLst>
                <a:ext uri="{28A0092B-C50C-407E-A947-70E740481C1C}">
                  <a14:useLocalDpi xmlns:a14="http://schemas.microsoft.com/office/drawing/2010/main" val="0"/>
                </a:ext>
              </a:extLst>
            </a:blip>
            <a:srcRect l="11051" t="6765" r="57623" b="86575"/>
            <a:stretch>
              <a:fillRect/>
            </a:stretch>
          </p:blipFill>
          <p:spPr>
            <a:xfrm>
              <a:off x="1222132" y="1125415"/>
              <a:ext cx="2725615" cy="193431"/>
            </a:xfrm>
            <a:custGeom>
              <a:avLst/>
              <a:gdLst>
                <a:gd name="connsiteX0" fmla="*/ 0 w 2725615"/>
                <a:gd name="connsiteY0" fmla="*/ 0 h 193431"/>
                <a:gd name="connsiteX1" fmla="*/ 2725615 w 2725615"/>
                <a:gd name="connsiteY1" fmla="*/ 0 h 193431"/>
                <a:gd name="connsiteX2" fmla="*/ 2725615 w 2725615"/>
                <a:gd name="connsiteY2" fmla="*/ 193431 h 193431"/>
                <a:gd name="connsiteX3" fmla="*/ 0 w 2725615"/>
                <a:gd name="connsiteY3" fmla="*/ 193431 h 193431"/>
                <a:gd name="connsiteX4" fmla="*/ 0 w 2725615"/>
                <a:gd name="connsiteY4" fmla="*/ 0 h 193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5615" h="193431">
                  <a:moveTo>
                    <a:pt x="0" y="0"/>
                  </a:moveTo>
                  <a:lnTo>
                    <a:pt x="2725615" y="0"/>
                  </a:lnTo>
                  <a:lnTo>
                    <a:pt x="2725615" y="193431"/>
                  </a:lnTo>
                  <a:lnTo>
                    <a:pt x="0" y="193431"/>
                  </a:lnTo>
                  <a:lnTo>
                    <a:pt x="0" y="0"/>
                  </a:lnTo>
                  <a:close/>
                </a:path>
              </a:pathLst>
            </a:custGeom>
            <a:ln>
              <a:noFill/>
            </a:ln>
            <a:effectLst>
              <a:outerShdw blurRad="190500" algn="tl" rotWithShape="0">
                <a:srgbClr val="000000">
                  <a:alpha val="70000"/>
                </a:srgbClr>
              </a:outerShdw>
            </a:effectLst>
          </p:spPr>
        </p:pic>
        <p:pic>
          <p:nvPicPr>
            <p:cNvPr id="54" name="Picture 53"/>
            <p:cNvPicPr>
              <a:picLocks noChangeAspect="1"/>
            </p:cNvPicPr>
            <p:nvPr/>
          </p:nvPicPr>
          <p:blipFill>
            <a:blip r:embed="rId6">
              <a:extLst>
                <a:ext uri="{28A0092B-C50C-407E-A947-70E740481C1C}">
                  <a14:useLocalDpi xmlns:a14="http://schemas.microsoft.com/office/drawing/2010/main" val="0"/>
                </a:ext>
              </a:extLst>
            </a:blip>
            <a:srcRect l="22369" t="53080" r="12350" b="40866"/>
            <a:stretch>
              <a:fillRect/>
            </a:stretch>
          </p:blipFill>
          <p:spPr>
            <a:xfrm>
              <a:off x="2206870" y="2470638"/>
              <a:ext cx="5679831" cy="175847"/>
            </a:xfrm>
            <a:custGeom>
              <a:avLst/>
              <a:gdLst>
                <a:gd name="connsiteX0" fmla="*/ 0 w 5679831"/>
                <a:gd name="connsiteY0" fmla="*/ 0 h 175847"/>
                <a:gd name="connsiteX1" fmla="*/ 5679831 w 5679831"/>
                <a:gd name="connsiteY1" fmla="*/ 0 h 175847"/>
                <a:gd name="connsiteX2" fmla="*/ 5679831 w 5679831"/>
                <a:gd name="connsiteY2" fmla="*/ 175847 h 175847"/>
                <a:gd name="connsiteX3" fmla="*/ 0 w 5679831"/>
                <a:gd name="connsiteY3" fmla="*/ 175847 h 175847"/>
                <a:gd name="connsiteX4" fmla="*/ 0 w 5679831"/>
                <a:gd name="connsiteY4" fmla="*/ 0 h 175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9831" h="175847">
                  <a:moveTo>
                    <a:pt x="0" y="0"/>
                  </a:moveTo>
                  <a:lnTo>
                    <a:pt x="5679831" y="0"/>
                  </a:lnTo>
                  <a:lnTo>
                    <a:pt x="5679831" y="175847"/>
                  </a:lnTo>
                  <a:lnTo>
                    <a:pt x="0" y="175847"/>
                  </a:lnTo>
                  <a:lnTo>
                    <a:pt x="0" y="0"/>
                  </a:lnTo>
                  <a:close/>
                </a:path>
              </a:pathLst>
            </a:custGeom>
            <a:ln>
              <a:noFill/>
            </a:ln>
            <a:effectLst>
              <a:outerShdw blurRad="190500" algn="tl" rotWithShape="0">
                <a:srgbClr val="000000">
                  <a:alpha val="70000"/>
                </a:srgbClr>
              </a:outerShdw>
            </a:effectLst>
          </p:spPr>
        </p:pic>
        <p:pic>
          <p:nvPicPr>
            <p:cNvPr id="53" name="Picture 52"/>
            <p:cNvPicPr>
              <a:picLocks noChangeAspect="1"/>
            </p:cNvPicPr>
            <p:nvPr/>
          </p:nvPicPr>
          <p:blipFill>
            <a:blip r:embed="rId6">
              <a:extLst>
                <a:ext uri="{28A0092B-C50C-407E-A947-70E740481C1C}">
                  <a14:useLocalDpi xmlns:a14="http://schemas.microsoft.com/office/drawing/2010/main" val="0"/>
                </a:ext>
              </a:extLst>
            </a:blip>
            <a:srcRect l="11051" t="92735" r="66515" b="2119"/>
            <a:stretch>
              <a:fillRect/>
            </a:stretch>
          </p:blipFill>
          <p:spPr>
            <a:xfrm>
              <a:off x="1222131" y="3622431"/>
              <a:ext cx="1951892" cy="149469"/>
            </a:xfrm>
            <a:custGeom>
              <a:avLst/>
              <a:gdLst>
                <a:gd name="connsiteX0" fmla="*/ 0 w 1951892"/>
                <a:gd name="connsiteY0" fmla="*/ 0 h 149469"/>
                <a:gd name="connsiteX1" fmla="*/ 1951892 w 1951892"/>
                <a:gd name="connsiteY1" fmla="*/ 0 h 149469"/>
                <a:gd name="connsiteX2" fmla="*/ 1951892 w 1951892"/>
                <a:gd name="connsiteY2" fmla="*/ 149469 h 149469"/>
                <a:gd name="connsiteX3" fmla="*/ 0 w 1951892"/>
                <a:gd name="connsiteY3" fmla="*/ 149469 h 149469"/>
                <a:gd name="connsiteX4" fmla="*/ 0 w 1951892"/>
                <a:gd name="connsiteY4" fmla="*/ 0 h 149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2" h="149469">
                  <a:moveTo>
                    <a:pt x="0" y="0"/>
                  </a:moveTo>
                  <a:lnTo>
                    <a:pt x="1951892" y="0"/>
                  </a:lnTo>
                  <a:lnTo>
                    <a:pt x="1951892" y="149469"/>
                  </a:lnTo>
                  <a:lnTo>
                    <a:pt x="0" y="149469"/>
                  </a:lnTo>
                  <a:lnTo>
                    <a:pt x="0" y="0"/>
                  </a:lnTo>
                  <a:close/>
                </a:path>
              </a:pathLst>
            </a:custGeom>
            <a:ln>
              <a:noFill/>
            </a:ln>
            <a:effectLst>
              <a:outerShdw blurRad="190500" algn="tl" rotWithShape="0">
                <a:srgbClr val="000000">
                  <a:alpha val="70000"/>
                </a:srgbClr>
              </a:outerShdw>
            </a:effectLst>
          </p:spPr>
        </p:pic>
        <p:pic>
          <p:nvPicPr>
            <p:cNvPr id="49" name="Picture 4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a:off x="260668" y="928921"/>
              <a:ext cx="8700584" cy="2904525"/>
            </a:xfrm>
            <a:custGeom>
              <a:avLst/>
              <a:gdLst>
                <a:gd name="connsiteX0" fmla="*/ 0 w 8700584"/>
                <a:gd name="connsiteY0" fmla="*/ 0 h 2904525"/>
                <a:gd name="connsiteX1" fmla="*/ 8700584 w 8700584"/>
                <a:gd name="connsiteY1" fmla="*/ 0 h 2904525"/>
                <a:gd name="connsiteX2" fmla="*/ 8700584 w 8700584"/>
                <a:gd name="connsiteY2" fmla="*/ 2904525 h 2904525"/>
                <a:gd name="connsiteX3" fmla="*/ 0 w 8700584"/>
                <a:gd name="connsiteY3" fmla="*/ 2904525 h 2904525"/>
                <a:gd name="connsiteX4" fmla="*/ 0 w 8700584"/>
                <a:gd name="connsiteY4" fmla="*/ 0 h 2904525"/>
                <a:gd name="connsiteX5" fmla="*/ 961463 w 8700584"/>
                <a:gd name="connsiteY5" fmla="*/ 196494 h 2904525"/>
                <a:gd name="connsiteX6" fmla="*/ 961463 w 8700584"/>
                <a:gd name="connsiteY6" fmla="*/ 389925 h 2904525"/>
                <a:gd name="connsiteX7" fmla="*/ 3687078 w 8700584"/>
                <a:gd name="connsiteY7" fmla="*/ 389925 h 2904525"/>
                <a:gd name="connsiteX8" fmla="*/ 3687078 w 8700584"/>
                <a:gd name="connsiteY8" fmla="*/ 196494 h 2904525"/>
                <a:gd name="connsiteX9" fmla="*/ 961463 w 8700584"/>
                <a:gd name="connsiteY9" fmla="*/ 196494 h 2904525"/>
                <a:gd name="connsiteX10" fmla="*/ 1946201 w 8700584"/>
                <a:gd name="connsiteY10" fmla="*/ 1541717 h 2904525"/>
                <a:gd name="connsiteX11" fmla="*/ 1946201 w 8700584"/>
                <a:gd name="connsiteY11" fmla="*/ 1717564 h 2904525"/>
                <a:gd name="connsiteX12" fmla="*/ 7626032 w 8700584"/>
                <a:gd name="connsiteY12" fmla="*/ 1717564 h 2904525"/>
                <a:gd name="connsiteX13" fmla="*/ 7626032 w 8700584"/>
                <a:gd name="connsiteY13" fmla="*/ 1541717 h 2904525"/>
                <a:gd name="connsiteX14" fmla="*/ 1946201 w 8700584"/>
                <a:gd name="connsiteY14" fmla="*/ 1541717 h 2904525"/>
                <a:gd name="connsiteX15" fmla="*/ 961463 w 8700584"/>
                <a:gd name="connsiteY15" fmla="*/ 2693510 h 2904525"/>
                <a:gd name="connsiteX16" fmla="*/ 961463 w 8700584"/>
                <a:gd name="connsiteY16" fmla="*/ 2842979 h 2904525"/>
                <a:gd name="connsiteX17" fmla="*/ 2913355 w 8700584"/>
                <a:gd name="connsiteY17" fmla="*/ 2842979 h 2904525"/>
                <a:gd name="connsiteX18" fmla="*/ 2913355 w 8700584"/>
                <a:gd name="connsiteY18" fmla="*/ 2693510 h 2904525"/>
                <a:gd name="connsiteX19" fmla="*/ 961463 w 8700584"/>
                <a:gd name="connsiteY19" fmla="*/ 2693510 h 290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00584" h="2904525">
                  <a:moveTo>
                    <a:pt x="0" y="0"/>
                  </a:moveTo>
                  <a:lnTo>
                    <a:pt x="8700584" y="0"/>
                  </a:lnTo>
                  <a:lnTo>
                    <a:pt x="8700584" y="2904525"/>
                  </a:lnTo>
                  <a:lnTo>
                    <a:pt x="0" y="2904525"/>
                  </a:lnTo>
                  <a:lnTo>
                    <a:pt x="0" y="0"/>
                  </a:lnTo>
                  <a:close/>
                  <a:moveTo>
                    <a:pt x="961463" y="196494"/>
                  </a:moveTo>
                  <a:lnTo>
                    <a:pt x="961463" y="389925"/>
                  </a:lnTo>
                  <a:lnTo>
                    <a:pt x="3687078" y="389925"/>
                  </a:lnTo>
                  <a:lnTo>
                    <a:pt x="3687078" y="196494"/>
                  </a:lnTo>
                  <a:lnTo>
                    <a:pt x="961463" y="196494"/>
                  </a:lnTo>
                  <a:close/>
                  <a:moveTo>
                    <a:pt x="1946201" y="1541717"/>
                  </a:moveTo>
                  <a:lnTo>
                    <a:pt x="1946201" y="1717564"/>
                  </a:lnTo>
                  <a:lnTo>
                    <a:pt x="7626032" y="1717564"/>
                  </a:lnTo>
                  <a:lnTo>
                    <a:pt x="7626032" y="1541717"/>
                  </a:lnTo>
                  <a:lnTo>
                    <a:pt x="1946201" y="1541717"/>
                  </a:lnTo>
                  <a:close/>
                  <a:moveTo>
                    <a:pt x="961463" y="2693510"/>
                  </a:moveTo>
                  <a:lnTo>
                    <a:pt x="961463" y="2842979"/>
                  </a:lnTo>
                  <a:lnTo>
                    <a:pt x="2913355" y="2842979"/>
                  </a:lnTo>
                  <a:lnTo>
                    <a:pt x="2913355" y="2693510"/>
                  </a:lnTo>
                  <a:lnTo>
                    <a:pt x="961463" y="2693510"/>
                  </a:lnTo>
                  <a:close/>
                </a:path>
              </a:pathLst>
            </a:custGeom>
            <a:ln>
              <a:noFill/>
            </a:ln>
            <a:effectLst>
              <a:outerShdw blurRad="190500" algn="tl" rotWithShape="0">
                <a:srgbClr val="000000">
                  <a:alpha val="70000"/>
                </a:srgbClr>
              </a:outerShdw>
            </a:effectLst>
          </p:spPr>
        </p:pic>
      </p:grpSp>
    </p:spTree>
    <p:extLst>
      <p:ext uri="{BB962C8B-B14F-4D97-AF65-F5344CB8AC3E}">
        <p14:creationId xmlns:p14="http://schemas.microsoft.com/office/powerpoint/2010/main" val="2702642910"/>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346025"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820833"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295642"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
        <p:nvSpPr>
          <p:cNvPr id="18" name="Rounded Rectangle 17"/>
          <p:cNvSpPr/>
          <p:nvPr/>
        </p:nvSpPr>
        <p:spPr>
          <a:xfrm>
            <a:off x="260668" y="138166"/>
            <a:ext cx="2198077" cy="553915"/>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sz="2000" b="1" dirty="0" smtClean="0">
                <a:solidFill>
                  <a:schemeClr val="tx1">
                    <a:lumMod val="75000"/>
                    <a:lumOff val="25000"/>
                  </a:schemeClr>
                </a:solidFill>
              </a:rPr>
              <a:t>Bubble Sort</a:t>
            </a:r>
            <a:endParaRPr lang="ar-EG" sz="2000" b="1" dirty="0">
              <a:solidFill>
                <a:schemeClr val="tx1">
                  <a:lumMod val="75000"/>
                  <a:lumOff val="25000"/>
                </a:schemeClr>
              </a:solidFill>
            </a:endParaRPr>
          </a:p>
        </p:txBody>
      </p:sp>
      <p:sp>
        <p:nvSpPr>
          <p:cNvPr id="2" name="TextBox 1"/>
          <p:cNvSpPr txBox="1"/>
          <p:nvPr/>
        </p:nvSpPr>
        <p:spPr>
          <a:xfrm>
            <a:off x="258661" y="3956117"/>
            <a:ext cx="8702591" cy="2831544"/>
          </a:xfrm>
          <a:prstGeom prst="rect">
            <a:avLst/>
          </a:prstGeom>
        </p:spPr>
        <p:style>
          <a:lnRef idx="2">
            <a:schemeClr val="accent3"/>
          </a:lnRef>
          <a:fillRef idx="1">
            <a:schemeClr val="lt1"/>
          </a:fillRef>
          <a:effectRef idx="0">
            <a:schemeClr val="accent3"/>
          </a:effectRef>
          <a:fontRef idx="minor">
            <a:schemeClr val="dk1"/>
          </a:fontRef>
        </p:style>
        <p:txBody>
          <a:bodyPr wrap="square" rtlCol="1">
            <a:spAutoFit/>
          </a:bodyPr>
          <a:lstStyle/>
          <a:p>
            <a:pPr algn="l"/>
            <a:r>
              <a:rPr lang="en-US" sz="1600" b="1" dirty="0" smtClean="0">
                <a:solidFill>
                  <a:schemeClr val="accent5">
                    <a:lumMod val="50000"/>
                  </a:schemeClr>
                </a:solidFill>
              </a:rPr>
              <a:t># </a:t>
            </a:r>
            <a:r>
              <a:rPr lang="en-US" b="1" dirty="0" smtClean="0">
                <a:solidFill>
                  <a:schemeClr val="accent5">
                    <a:lumMod val="50000"/>
                  </a:schemeClr>
                </a:solidFill>
              </a:rPr>
              <a:t>alist.items</a:t>
            </a:r>
            <a:r>
              <a:rPr lang="en-US" sz="1600" b="1" dirty="0" smtClean="0">
                <a:solidFill>
                  <a:schemeClr val="accent5">
                    <a:lumMod val="50000"/>
                  </a:schemeClr>
                </a:solidFill>
              </a:rPr>
              <a:t>()</a:t>
            </a:r>
          </a:p>
          <a:p>
            <a:pPr algn="l"/>
            <a:r>
              <a:rPr lang="en-US" sz="1600" dirty="0" smtClean="0">
                <a:solidFill>
                  <a:schemeClr val="accent5">
                    <a:lumMod val="50000"/>
                  </a:schemeClr>
                </a:solidFill>
              </a:rPr>
              <a:t>Convert dictionary to list of tuples.</a:t>
            </a:r>
            <a:endParaRPr lang="ar-EG" sz="1600" dirty="0" smtClean="0">
              <a:solidFill>
                <a:schemeClr val="accent5">
                  <a:lumMod val="50000"/>
                </a:schemeClr>
              </a:solidFill>
            </a:endParaRPr>
          </a:p>
          <a:p>
            <a:pPr algn="l"/>
            <a:endParaRPr lang="en-US" sz="1600" dirty="0" smtClean="0">
              <a:solidFill>
                <a:schemeClr val="accent5">
                  <a:lumMod val="50000"/>
                </a:schemeClr>
              </a:solidFill>
            </a:endParaRPr>
          </a:p>
          <a:p>
            <a:pPr algn="l"/>
            <a:r>
              <a:rPr lang="en-US" sz="1600" b="1" u="sng" dirty="0" smtClean="0">
                <a:solidFill>
                  <a:schemeClr val="accent5">
                    <a:lumMod val="50000"/>
                  </a:schemeClr>
                </a:solidFill>
              </a:rPr>
              <a:t>Example</a:t>
            </a:r>
            <a:r>
              <a:rPr lang="en-US" sz="1600" dirty="0" smtClean="0">
                <a:solidFill>
                  <a:schemeClr val="accent5">
                    <a:lumMod val="50000"/>
                  </a:schemeClr>
                </a:solidFill>
              </a:rPr>
              <a:t>: if we have a dictionary</a:t>
            </a:r>
          </a:p>
          <a:p>
            <a:pPr algn="l"/>
            <a:r>
              <a:rPr lang="en-US" sz="1600" b="1" dirty="0" smtClean="0">
                <a:solidFill>
                  <a:schemeClr val="tx1">
                    <a:lumMod val="75000"/>
                    <a:lumOff val="25000"/>
                  </a:schemeClr>
                </a:solidFill>
              </a:rPr>
              <a:t>A = {“apple”: 2, “panana”: 7, “orange”: 14}</a:t>
            </a:r>
          </a:p>
          <a:p>
            <a:pPr algn="l"/>
            <a:r>
              <a:rPr lang="en-US" sz="1600" dirty="0" smtClean="0">
                <a:solidFill>
                  <a:schemeClr val="accent5">
                    <a:lumMod val="50000"/>
                  </a:schemeClr>
                </a:solidFill>
              </a:rPr>
              <a:t>B = A.items()</a:t>
            </a:r>
          </a:p>
          <a:p>
            <a:pPr algn="l"/>
            <a:r>
              <a:rPr lang="en-US" sz="1600" dirty="0" smtClean="0">
                <a:solidFill>
                  <a:schemeClr val="accent5">
                    <a:lumMod val="50000"/>
                  </a:schemeClr>
                </a:solidFill>
              </a:rPr>
              <a:t>Now </a:t>
            </a:r>
            <a:r>
              <a:rPr lang="en-US" sz="1600" b="1" dirty="0" smtClean="0">
                <a:solidFill>
                  <a:schemeClr val="tx1">
                    <a:lumMod val="75000"/>
                    <a:lumOff val="25000"/>
                  </a:schemeClr>
                </a:solidFill>
              </a:rPr>
              <a:t>B = { (“apple”, 2), (“panana”, 7), (“orange”, 14) }</a:t>
            </a:r>
          </a:p>
          <a:p>
            <a:pPr algn="l"/>
            <a:r>
              <a:rPr lang="en-US" sz="1600" dirty="0" smtClean="0">
                <a:solidFill>
                  <a:schemeClr val="accent5">
                    <a:lumMod val="50000"/>
                  </a:schemeClr>
                </a:solidFill>
              </a:rPr>
              <a:t>Access to </a:t>
            </a:r>
            <a:r>
              <a:rPr lang="en-US" sz="1600" b="1" dirty="0" smtClean="0">
                <a:solidFill>
                  <a:schemeClr val="accent5">
                    <a:lumMod val="50000"/>
                  </a:schemeClr>
                </a:solidFill>
              </a:rPr>
              <a:t>key</a:t>
            </a:r>
            <a:r>
              <a:rPr lang="en-US" sz="1600" dirty="0" smtClean="0">
                <a:solidFill>
                  <a:schemeClr val="accent5">
                    <a:lumMod val="50000"/>
                  </a:schemeClr>
                </a:solidFill>
              </a:rPr>
              <a:t> -&gt; print(B[1][</a:t>
            </a:r>
            <a:r>
              <a:rPr lang="en-US" sz="1600" dirty="0" smtClean="0">
                <a:solidFill>
                  <a:schemeClr val="accent2">
                    <a:lumMod val="50000"/>
                  </a:schemeClr>
                </a:solidFill>
              </a:rPr>
              <a:t>0</a:t>
            </a:r>
            <a:r>
              <a:rPr lang="en-US" sz="1600" dirty="0" smtClean="0">
                <a:solidFill>
                  <a:schemeClr val="accent5">
                    <a:lumMod val="50000"/>
                  </a:schemeClr>
                </a:solidFill>
              </a:rPr>
              <a:t>]) </a:t>
            </a:r>
          </a:p>
          <a:p>
            <a:pPr algn="l"/>
            <a:r>
              <a:rPr lang="en-US" sz="1600" b="1" dirty="0" smtClean="0">
                <a:solidFill>
                  <a:schemeClr val="accent5">
                    <a:lumMod val="50000"/>
                  </a:schemeClr>
                </a:solidFill>
              </a:rPr>
              <a:t>Output</a:t>
            </a:r>
            <a:r>
              <a:rPr lang="en-US" sz="1600" dirty="0" smtClean="0">
                <a:solidFill>
                  <a:schemeClr val="accent5">
                    <a:lumMod val="50000"/>
                  </a:schemeClr>
                </a:solidFill>
              </a:rPr>
              <a:t>: panana</a:t>
            </a:r>
          </a:p>
          <a:p>
            <a:pPr algn="l"/>
            <a:r>
              <a:rPr lang="en-US" sz="1600" dirty="0" smtClean="0">
                <a:solidFill>
                  <a:schemeClr val="accent5">
                    <a:lumMod val="50000"/>
                  </a:schemeClr>
                </a:solidFill>
              </a:rPr>
              <a:t>Access to </a:t>
            </a:r>
            <a:r>
              <a:rPr lang="en-US" sz="1600" b="1" dirty="0" smtClean="0">
                <a:solidFill>
                  <a:schemeClr val="accent5">
                    <a:lumMod val="50000"/>
                  </a:schemeClr>
                </a:solidFill>
              </a:rPr>
              <a:t>value</a:t>
            </a:r>
            <a:r>
              <a:rPr lang="en-US" sz="1600" dirty="0" smtClean="0">
                <a:solidFill>
                  <a:schemeClr val="accent5">
                    <a:lumMod val="50000"/>
                  </a:schemeClr>
                </a:solidFill>
              </a:rPr>
              <a:t> -&gt; print (B[1][</a:t>
            </a:r>
            <a:r>
              <a:rPr lang="en-US" sz="1600" dirty="0" smtClean="0">
                <a:solidFill>
                  <a:schemeClr val="accent2">
                    <a:lumMod val="50000"/>
                  </a:schemeClr>
                </a:solidFill>
              </a:rPr>
              <a:t>1</a:t>
            </a:r>
            <a:r>
              <a:rPr lang="en-US" sz="1600" dirty="0" smtClean="0">
                <a:solidFill>
                  <a:schemeClr val="accent5">
                    <a:lumMod val="50000"/>
                  </a:schemeClr>
                </a:solidFill>
              </a:rPr>
              <a:t>])</a:t>
            </a:r>
          </a:p>
          <a:p>
            <a:pPr algn="l"/>
            <a:r>
              <a:rPr lang="en-US" sz="1600" b="1" dirty="0" smtClean="0">
                <a:solidFill>
                  <a:schemeClr val="accent5">
                    <a:lumMod val="50000"/>
                  </a:schemeClr>
                </a:solidFill>
              </a:rPr>
              <a:t>Output</a:t>
            </a:r>
            <a:r>
              <a:rPr lang="en-US" sz="1600" dirty="0" smtClean="0">
                <a:solidFill>
                  <a:schemeClr val="accent5">
                    <a:lumMod val="50000"/>
                  </a:schemeClr>
                </a:solidFill>
              </a:rPr>
              <a:t>: 7 </a:t>
            </a:r>
          </a:p>
        </p:txBody>
      </p:sp>
      <p:grpSp>
        <p:nvGrpSpPr>
          <p:cNvPr id="55" name="Group 54"/>
          <p:cNvGrpSpPr/>
          <p:nvPr/>
        </p:nvGrpSpPr>
        <p:grpSpPr>
          <a:xfrm>
            <a:off x="260668" y="909392"/>
            <a:ext cx="8700584" cy="2829416"/>
            <a:chOff x="260668" y="928921"/>
            <a:chExt cx="8700584" cy="2904525"/>
          </a:xfrm>
        </p:grpSpPr>
        <p:pic>
          <p:nvPicPr>
            <p:cNvPr id="56" name="Picture 55"/>
            <p:cNvPicPr>
              <a:picLocks noChangeAspect="1"/>
            </p:cNvPicPr>
            <p:nvPr/>
          </p:nvPicPr>
          <p:blipFill>
            <a:blip r:embed="rId6">
              <a:extLst>
                <a:ext uri="{28A0092B-C50C-407E-A947-70E740481C1C}">
                  <a14:useLocalDpi xmlns:a14="http://schemas.microsoft.com/office/drawing/2010/main" val="0"/>
                </a:ext>
              </a:extLst>
            </a:blip>
            <a:srcRect l="11051" t="6765" r="57623" b="86575"/>
            <a:stretch>
              <a:fillRect/>
            </a:stretch>
          </p:blipFill>
          <p:spPr>
            <a:xfrm>
              <a:off x="1222132" y="1125415"/>
              <a:ext cx="2725615" cy="193431"/>
            </a:xfrm>
            <a:custGeom>
              <a:avLst/>
              <a:gdLst>
                <a:gd name="connsiteX0" fmla="*/ 0 w 2725615"/>
                <a:gd name="connsiteY0" fmla="*/ 0 h 193431"/>
                <a:gd name="connsiteX1" fmla="*/ 2725615 w 2725615"/>
                <a:gd name="connsiteY1" fmla="*/ 0 h 193431"/>
                <a:gd name="connsiteX2" fmla="*/ 2725615 w 2725615"/>
                <a:gd name="connsiteY2" fmla="*/ 193431 h 193431"/>
                <a:gd name="connsiteX3" fmla="*/ 0 w 2725615"/>
                <a:gd name="connsiteY3" fmla="*/ 193431 h 193431"/>
                <a:gd name="connsiteX4" fmla="*/ 0 w 2725615"/>
                <a:gd name="connsiteY4" fmla="*/ 0 h 193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5615" h="193431">
                  <a:moveTo>
                    <a:pt x="0" y="0"/>
                  </a:moveTo>
                  <a:lnTo>
                    <a:pt x="2725615" y="0"/>
                  </a:lnTo>
                  <a:lnTo>
                    <a:pt x="2725615" y="193431"/>
                  </a:lnTo>
                  <a:lnTo>
                    <a:pt x="0" y="193431"/>
                  </a:lnTo>
                  <a:lnTo>
                    <a:pt x="0" y="0"/>
                  </a:lnTo>
                  <a:close/>
                </a:path>
              </a:pathLst>
            </a:custGeom>
            <a:ln>
              <a:noFill/>
            </a:ln>
            <a:effectLst>
              <a:outerShdw blurRad="190500" algn="tl" rotWithShape="0">
                <a:srgbClr val="000000">
                  <a:alpha val="70000"/>
                </a:srgbClr>
              </a:outerShdw>
            </a:effectLst>
          </p:spPr>
        </p:pic>
        <p:pic>
          <p:nvPicPr>
            <p:cNvPr id="57" name="Picture 56"/>
            <p:cNvPicPr>
              <a:picLocks noChangeAspect="1"/>
            </p:cNvPicPr>
            <p:nvPr/>
          </p:nvPicPr>
          <p:blipFill>
            <a:blip r:embed="rId6">
              <a:extLst>
                <a:ext uri="{28A0092B-C50C-407E-A947-70E740481C1C}">
                  <a14:useLocalDpi xmlns:a14="http://schemas.microsoft.com/office/drawing/2010/main" val="0"/>
                </a:ext>
              </a:extLst>
            </a:blip>
            <a:srcRect l="22369" t="53080" r="12350" b="40866"/>
            <a:stretch>
              <a:fillRect/>
            </a:stretch>
          </p:blipFill>
          <p:spPr>
            <a:xfrm>
              <a:off x="2206870" y="2470638"/>
              <a:ext cx="5679831" cy="175847"/>
            </a:xfrm>
            <a:custGeom>
              <a:avLst/>
              <a:gdLst>
                <a:gd name="connsiteX0" fmla="*/ 0 w 5679831"/>
                <a:gd name="connsiteY0" fmla="*/ 0 h 175847"/>
                <a:gd name="connsiteX1" fmla="*/ 5679831 w 5679831"/>
                <a:gd name="connsiteY1" fmla="*/ 0 h 175847"/>
                <a:gd name="connsiteX2" fmla="*/ 5679831 w 5679831"/>
                <a:gd name="connsiteY2" fmla="*/ 175847 h 175847"/>
                <a:gd name="connsiteX3" fmla="*/ 0 w 5679831"/>
                <a:gd name="connsiteY3" fmla="*/ 175847 h 175847"/>
                <a:gd name="connsiteX4" fmla="*/ 0 w 5679831"/>
                <a:gd name="connsiteY4" fmla="*/ 0 h 175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9831" h="175847">
                  <a:moveTo>
                    <a:pt x="0" y="0"/>
                  </a:moveTo>
                  <a:lnTo>
                    <a:pt x="5679831" y="0"/>
                  </a:lnTo>
                  <a:lnTo>
                    <a:pt x="5679831" y="175847"/>
                  </a:lnTo>
                  <a:lnTo>
                    <a:pt x="0" y="175847"/>
                  </a:lnTo>
                  <a:lnTo>
                    <a:pt x="0" y="0"/>
                  </a:lnTo>
                  <a:close/>
                </a:path>
              </a:pathLst>
            </a:custGeom>
            <a:ln>
              <a:noFill/>
            </a:ln>
            <a:effectLst>
              <a:outerShdw blurRad="190500" algn="tl" rotWithShape="0">
                <a:srgbClr val="000000">
                  <a:alpha val="70000"/>
                </a:srgbClr>
              </a:outerShdw>
            </a:effectLst>
          </p:spPr>
        </p:pic>
        <p:pic>
          <p:nvPicPr>
            <p:cNvPr id="58" name="Picture 57"/>
            <p:cNvPicPr>
              <a:picLocks noChangeAspect="1"/>
            </p:cNvPicPr>
            <p:nvPr/>
          </p:nvPicPr>
          <p:blipFill>
            <a:blip r:embed="rId6">
              <a:extLst>
                <a:ext uri="{28A0092B-C50C-407E-A947-70E740481C1C}">
                  <a14:useLocalDpi xmlns:a14="http://schemas.microsoft.com/office/drawing/2010/main" val="0"/>
                </a:ext>
              </a:extLst>
            </a:blip>
            <a:srcRect l="11051" t="92735" r="66515" b="2119"/>
            <a:stretch>
              <a:fillRect/>
            </a:stretch>
          </p:blipFill>
          <p:spPr>
            <a:xfrm>
              <a:off x="1222131" y="3622431"/>
              <a:ext cx="1951892" cy="149469"/>
            </a:xfrm>
            <a:custGeom>
              <a:avLst/>
              <a:gdLst>
                <a:gd name="connsiteX0" fmla="*/ 0 w 1951892"/>
                <a:gd name="connsiteY0" fmla="*/ 0 h 149469"/>
                <a:gd name="connsiteX1" fmla="*/ 1951892 w 1951892"/>
                <a:gd name="connsiteY1" fmla="*/ 0 h 149469"/>
                <a:gd name="connsiteX2" fmla="*/ 1951892 w 1951892"/>
                <a:gd name="connsiteY2" fmla="*/ 149469 h 149469"/>
                <a:gd name="connsiteX3" fmla="*/ 0 w 1951892"/>
                <a:gd name="connsiteY3" fmla="*/ 149469 h 149469"/>
                <a:gd name="connsiteX4" fmla="*/ 0 w 1951892"/>
                <a:gd name="connsiteY4" fmla="*/ 0 h 149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2" h="149469">
                  <a:moveTo>
                    <a:pt x="0" y="0"/>
                  </a:moveTo>
                  <a:lnTo>
                    <a:pt x="1951892" y="0"/>
                  </a:lnTo>
                  <a:lnTo>
                    <a:pt x="1951892" y="149469"/>
                  </a:lnTo>
                  <a:lnTo>
                    <a:pt x="0" y="149469"/>
                  </a:lnTo>
                  <a:lnTo>
                    <a:pt x="0" y="0"/>
                  </a:lnTo>
                  <a:close/>
                </a:path>
              </a:pathLst>
            </a:custGeom>
            <a:ln>
              <a:noFill/>
            </a:ln>
            <a:effectLst>
              <a:outerShdw blurRad="190500" algn="tl" rotWithShape="0">
                <a:srgbClr val="000000">
                  <a:alpha val="70000"/>
                </a:srgbClr>
              </a:outerShdw>
            </a:effectLst>
          </p:spPr>
        </p:pic>
        <p:pic>
          <p:nvPicPr>
            <p:cNvPr id="59" name="Picture 5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a:off x="260668" y="928921"/>
              <a:ext cx="8700584" cy="2904525"/>
            </a:xfrm>
            <a:custGeom>
              <a:avLst/>
              <a:gdLst>
                <a:gd name="connsiteX0" fmla="*/ 0 w 8700584"/>
                <a:gd name="connsiteY0" fmla="*/ 0 h 2904525"/>
                <a:gd name="connsiteX1" fmla="*/ 8700584 w 8700584"/>
                <a:gd name="connsiteY1" fmla="*/ 0 h 2904525"/>
                <a:gd name="connsiteX2" fmla="*/ 8700584 w 8700584"/>
                <a:gd name="connsiteY2" fmla="*/ 2904525 h 2904525"/>
                <a:gd name="connsiteX3" fmla="*/ 0 w 8700584"/>
                <a:gd name="connsiteY3" fmla="*/ 2904525 h 2904525"/>
                <a:gd name="connsiteX4" fmla="*/ 0 w 8700584"/>
                <a:gd name="connsiteY4" fmla="*/ 0 h 2904525"/>
                <a:gd name="connsiteX5" fmla="*/ 961463 w 8700584"/>
                <a:gd name="connsiteY5" fmla="*/ 196494 h 2904525"/>
                <a:gd name="connsiteX6" fmla="*/ 961463 w 8700584"/>
                <a:gd name="connsiteY6" fmla="*/ 389925 h 2904525"/>
                <a:gd name="connsiteX7" fmla="*/ 3687078 w 8700584"/>
                <a:gd name="connsiteY7" fmla="*/ 389925 h 2904525"/>
                <a:gd name="connsiteX8" fmla="*/ 3687078 w 8700584"/>
                <a:gd name="connsiteY8" fmla="*/ 196494 h 2904525"/>
                <a:gd name="connsiteX9" fmla="*/ 961463 w 8700584"/>
                <a:gd name="connsiteY9" fmla="*/ 196494 h 2904525"/>
                <a:gd name="connsiteX10" fmla="*/ 1946201 w 8700584"/>
                <a:gd name="connsiteY10" fmla="*/ 1541717 h 2904525"/>
                <a:gd name="connsiteX11" fmla="*/ 1946201 w 8700584"/>
                <a:gd name="connsiteY11" fmla="*/ 1717564 h 2904525"/>
                <a:gd name="connsiteX12" fmla="*/ 7626032 w 8700584"/>
                <a:gd name="connsiteY12" fmla="*/ 1717564 h 2904525"/>
                <a:gd name="connsiteX13" fmla="*/ 7626032 w 8700584"/>
                <a:gd name="connsiteY13" fmla="*/ 1541717 h 2904525"/>
                <a:gd name="connsiteX14" fmla="*/ 1946201 w 8700584"/>
                <a:gd name="connsiteY14" fmla="*/ 1541717 h 2904525"/>
                <a:gd name="connsiteX15" fmla="*/ 961463 w 8700584"/>
                <a:gd name="connsiteY15" fmla="*/ 2693510 h 2904525"/>
                <a:gd name="connsiteX16" fmla="*/ 961463 w 8700584"/>
                <a:gd name="connsiteY16" fmla="*/ 2842979 h 2904525"/>
                <a:gd name="connsiteX17" fmla="*/ 2913355 w 8700584"/>
                <a:gd name="connsiteY17" fmla="*/ 2842979 h 2904525"/>
                <a:gd name="connsiteX18" fmla="*/ 2913355 w 8700584"/>
                <a:gd name="connsiteY18" fmla="*/ 2693510 h 2904525"/>
                <a:gd name="connsiteX19" fmla="*/ 961463 w 8700584"/>
                <a:gd name="connsiteY19" fmla="*/ 2693510 h 290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00584" h="2904525">
                  <a:moveTo>
                    <a:pt x="0" y="0"/>
                  </a:moveTo>
                  <a:lnTo>
                    <a:pt x="8700584" y="0"/>
                  </a:lnTo>
                  <a:lnTo>
                    <a:pt x="8700584" y="2904525"/>
                  </a:lnTo>
                  <a:lnTo>
                    <a:pt x="0" y="2904525"/>
                  </a:lnTo>
                  <a:lnTo>
                    <a:pt x="0" y="0"/>
                  </a:lnTo>
                  <a:close/>
                  <a:moveTo>
                    <a:pt x="961463" y="196494"/>
                  </a:moveTo>
                  <a:lnTo>
                    <a:pt x="961463" y="389925"/>
                  </a:lnTo>
                  <a:lnTo>
                    <a:pt x="3687078" y="389925"/>
                  </a:lnTo>
                  <a:lnTo>
                    <a:pt x="3687078" y="196494"/>
                  </a:lnTo>
                  <a:lnTo>
                    <a:pt x="961463" y="196494"/>
                  </a:lnTo>
                  <a:close/>
                  <a:moveTo>
                    <a:pt x="1946201" y="1541717"/>
                  </a:moveTo>
                  <a:lnTo>
                    <a:pt x="1946201" y="1717564"/>
                  </a:lnTo>
                  <a:lnTo>
                    <a:pt x="7626032" y="1717564"/>
                  </a:lnTo>
                  <a:lnTo>
                    <a:pt x="7626032" y="1541717"/>
                  </a:lnTo>
                  <a:lnTo>
                    <a:pt x="1946201" y="1541717"/>
                  </a:lnTo>
                  <a:close/>
                  <a:moveTo>
                    <a:pt x="961463" y="2693510"/>
                  </a:moveTo>
                  <a:lnTo>
                    <a:pt x="961463" y="2842979"/>
                  </a:lnTo>
                  <a:lnTo>
                    <a:pt x="2913355" y="2842979"/>
                  </a:lnTo>
                  <a:lnTo>
                    <a:pt x="2913355" y="2693510"/>
                  </a:lnTo>
                  <a:lnTo>
                    <a:pt x="961463" y="2693510"/>
                  </a:lnTo>
                  <a:close/>
                </a:path>
              </a:pathLst>
            </a:custGeom>
            <a:ln>
              <a:noFill/>
            </a:ln>
            <a:effectLst>
              <a:outerShdw blurRad="190500" algn="tl" rotWithShape="0">
                <a:srgbClr val="000000">
                  <a:alpha val="70000"/>
                </a:srgbClr>
              </a:outerShdw>
            </a:effectLst>
          </p:spPr>
        </p:pic>
      </p:grpSp>
    </p:spTree>
    <p:extLst>
      <p:ext uri="{BB962C8B-B14F-4D97-AF65-F5344CB8AC3E}">
        <p14:creationId xmlns:p14="http://schemas.microsoft.com/office/powerpoint/2010/main" val="891814263"/>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346025"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820833"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295642"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
        <p:nvSpPr>
          <p:cNvPr id="18" name="Rounded Rectangle 17"/>
          <p:cNvSpPr/>
          <p:nvPr/>
        </p:nvSpPr>
        <p:spPr>
          <a:xfrm>
            <a:off x="260668" y="138166"/>
            <a:ext cx="2198077" cy="553915"/>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sz="2000" b="1" dirty="0" smtClean="0">
                <a:solidFill>
                  <a:schemeClr val="tx1">
                    <a:lumMod val="75000"/>
                    <a:lumOff val="25000"/>
                  </a:schemeClr>
                </a:solidFill>
              </a:rPr>
              <a:t>Bubble Sort</a:t>
            </a:r>
            <a:endParaRPr lang="ar-EG" sz="2000" b="1" dirty="0">
              <a:solidFill>
                <a:schemeClr val="tx1">
                  <a:lumMod val="75000"/>
                  <a:lumOff val="25000"/>
                </a:schemeClr>
              </a:solidFill>
            </a:endParaRPr>
          </a:p>
        </p:txBody>
      </p:sp>
      <p:sp>
        <p:nvSpPr>
          <p:cNvPr id="2" name="TextBox 1"/>
          <p:cNvSpPr txBox="1"/>
          <p:nvPr/>
        </p:nvSpPr>
        <p:spPr>
          <a:xfrm>
            <a:off x="258661" y="3956117"/>
            <a:ext cx="8702591" cy="2800767"/>
          </a:xfrm>
          <a:prstGeom prst="rect">
            <a:avLst/>
          </a:prstGeom>
        </p:spPr>
        <p:style>
          <a:lnRef idx="2">
            <a:schemeClr val="accent3"/>
          </a:lnRef>
          <a:fillRef idx="1">
            <a:schemeClr val="lt1"/>
          </a:fillRef>
          <a:effectRef idx="0">
            <a:schemeClr val="accent3"/>
          </a:effectRef>
          <a:fontRef idx="minor">
            <a:schemeClr val="dk1"/>
          </a:fontRef>
        </p:style>
        <p:txBody>
          <a:bodyPr wrap="square" rtlCol="1">
            <a:spAutoFit/>
          </a:bodyPr>
          <a:lstStyle/>
          <a:p>
            <a:pPr algn="l"/>
            <a:r>
              <a:rPr lang="en-US" sz="1600" b="1" dirty="0" smtClean="0">
                <a:solidFill>
                  <a:schemeClr val="accent5">
                    <a:lumMod val="50000"/>
                  </a:schemeClr>
                </a:solidFill>
              </a:rPr>
              <a:t># dectToList[j], dectToList[j + 1] = dectToList[j + 1], dectToList[j]</a:t>
            </a:r>
          </a:p>
          <a:p>
            <a:pPr algn="l"/>
            <a:endParaRPr lang="en-US" sz="1600" dirty="0">
              <a:solidFill>
                <a:schemeClr val="accent5">
                  <a:lumMod val="50000"/>
                </a:schemeClr>
              </a:solidFill>
            </a:endParaRPr>
          </a:p>
          <a:p>
            <a:pPr algn="l"/>
            <a:r>
              <a:rPr lang="en-US" sz="1600" dirty="0" smtClean="0">
                <a:solidFill>
                  <a:schemeClr val="tx1">
                    <a:lumMod val="85000"/>
                    <a:lumOff val="15000"/>
                  </a:schemeClr>
                </a:solidFill>
              </a:rPr>
              <a:t>After check the value, we need to swap the value and the key but if we swap only the value probably the key will not swap in the current position. So we are swapping the tuple.</a:t>
            </a:r>
          </a:p>
          <a:p>
            <a:pPr algn="l"/>
            <a:endParaRPr lang="en-US" sz="1600" dirty="0">
              <a:solidFill>
                <a:schemeClr val="accent5">
                  <a:lumMod val="50000"/>
                </a:schemeClr>
              </a:solidFill>
            </a:endParaRPr>
          </a:p>
          <a:p>
            <a:pPr algn="l"/>
            <a:r>
              <a:rPr lang="en-US" sz="1600" dirty="0" smtClean="0">
                <a:solidFill>
                  <a:schemeClr val="accent2">
                    <a:lumMod val="75000"/>
                  </a:schemeClr>
                </a:solidFill>
              </a:rPr>
              <a:t>Before swapping:</a:t>
            </a:r>
          </a:p>
          <a:p>
            <a:pPr algn="l"/>
            <a:r>
              <a:rPr lang="en-US" sz="1600" dirty="0" smtClean="0">
                <a:solidFill>
                  <a:schemeClr val="accent5">
                    <a:lumMod val="50000"/>
                  </a:schemeClr>
                </a:solidFill>
              </a:rPr>
              <a:t>{(“Al-Ahly”,  8), (“Cup”, 9)} </a:t>
            </a:r>
          </a:p>
          <a:p>
            <a:pPr algn="l"/>
            <a:r>
              <a:rPr lang="en-US" sz="1600" dirty="0" smtClean="0">
                <a:solidFill>
                  <a:schemeClr val="accent5">
                    <a:lumMod val="50000"/>
                  </a:schemeClr>
                </a:solidFill>
              </a:rPr>
              <a:t>If: 8 &lt; 9</a:t>
            </a:r>
            <a:endParaRPr lang="ar-EG" sz="1600" dirty="0" smtClean="0">
              <a:solidFill>
                <a:schemeClr val="accent5">
                  <a:lumMod val="50000"/>
                </a:schemeClr>
              </a:solidFill>
            </a:endParaRPr>
          </a:p>
          <a:p>
            <a:pPr algn="l"/>
            <a:endParaRPr lang="en-US" sz="1600" dirty="0" smtClean="0">
              <a:solidFill>
                <a:schemeClr val="accent5">
                  <a:lumMod val="50000"/>
                </a:schemeClr>
              </a:solidFill>
            </a:endParaRPr>
          </a:p>
          <a:p>
            <a:pPr algn="l"/>
            <a:r>
              <a:rPr lang="en-US" sz="1600" dirty="0" smtClean="0">
                <a:solidFill>
                  <a:schemeClr val="accent2">
                    <a:lumMod val="75000"/>
                  </a:schemeClr>
                </a:solidFill>
              </a:rPr>
              <a:t>After swapping:</a:t>
            </a:r>
          </a:p>
          <a:p>
            <a:pPr algn="l"/>
            <a:r>
              <a:rPr lang="en-GB" sz="1600" dirty="0" smtClean="0">
                <a:solidFill>
                  <a:schemeClr val="accent5">
                    <a:lumMod val="50000"/>
                  </a:schemeClr>
                </a:solidFill>
              </a:rPr>
              <a:t>{(“Cup”,  9), (“Al-Ahly”, 8)} </a:t>
            </a:r>
            <a:endParaRPr lang="en-GB" sz="1600" dirty="0">
              <a:solidFill>
                <a:schemeClr val="accent5">
                  <a:lumMod val="50000"/>
                </a:schemeClr>
              </a:solidFill>
            </a:endParaRPr>
          </a:p>
        </p:txBody>
      </p:sp>
      <p:grpSp>
        <p:nvGrpSpPr>
          <p:cNvPr id="46" name="Group 45"/>
          <p:cNvGrpSpPr/>
          <p:nvPr/>
        </p:nvGrpSpPr>
        <p:grpSpPr>
          <a:xfrm>
            <a:off x="260668" y="909392"/>
            <a:ext cx="8700584" cy="2829416"/>
            <a:chOff x="260668" y="928921"/>
            <a:chExt cx="8700584" cy="2904525"/>
          </a:xfrm>
        </p:grpSpPr>
        <p:pic>
          <p:nvPicPr>
            <p:cNvPr id="47" name="Picture 46"/>
            <p:cNvPicPr>
              <a:picLocks noChangeAspect="1"/>
            </p:cNvPicPr>
            <p:nvPr/>
          </p:nvPicPr>
          <p:blipFill>
            <a:blip r:embed="rId6">
              <a:extLst>
                <a:ext uri="{28A0092B-C50C-407E-A947-70E740481C1C}">
                  <a14:useLocalDpi xmlns:a14="http://schemas.microsoft.com/office/drawing/2010/main" val="0"/>
                </a:ext>
              </a:extLst>
            </a:blip>
            <a:srcRect l="11051" t="6765" r="57623" b="86575"/>
            <a:stretch>
              <a:fillRect/>
            </a:stretch>
          </p:blipFill>
          <p:spPr>
            <a:xfrm>
              <a:off x="1222132" y="1125415"/>
              <a:ext cx="2725615" cy="193431"/>
            </a:xfrm>
            <a:custGeom>
              <a:avLst/>
              <a:gdLst>
                <a:gd name="connsiteX0" fmla="*/ 0 w 2725615"/>
                <a:gd name="connsiteY0" fmla="*/ 0 h 193431"/>
                <a:gd name="connsiteX1" fmla="*/ 2725615 w 2725615"/>
                <a:gd name="connsiteY1" fmla="*/ 0 h 193431"/>
                <a:gd name="connsiteX2" fmla="*/ 2725615 w 2725615"/>
                <a:gd name="connsiteY2" fmla="*/ 193431 h 193431"/>
                <a:gd name="connsiteX3" fmla="*/ 0 w 2725615"/>
                <a:gd name="connsiteY3" fmla="*/ 193431 h 193431"/>
                <a:gd name="connsiteX4" fmla="*/ 0 w 2725615"/>
                <a:gd name="connsiteY4" fmla="*/ 0 h 193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5615" h="193431">
                  <a:moveTo>
                    <a:pt x="0" y="0"/>
                  </a:moveTo>
                  <a:lnTo>
                    <a:pt x="2725615" y="0"/>
                  </a:lnTo>
                  <a:lnTo>
                    <a:pt x="2725615" y="193431"/>
                  </a:lnTo>
                  <a:lnTo>
                    <a:pt x="0" y="193431"/>
                  </a:lnTo>
                  <a:lnTo>
                    <a:pt x="0" y="0"/>
                  </a:lnTo>
                  <a:close/>
                </a:path>
              </a:pathLst>
            </a:custGeom>
            <a:ln>
              <a:noFill/>
            </a:ln>
            <a:effectLst>
              <a:outerShdw blurRad="190500" algn="tl" rotWithShape="0">
                <a:srgbClr val="000000">
                  <a:alpha val="70000"/>
                </a:srgbClr>
              </a:outerShdw>
            </a:effectLst>
          </p:spPr>
        </p:pic>
        <p:pic>
          <p:nvPicPr>
            <p:cNvPr id="48" name="Picture 47"/>
            <p:cNvPicPr>
              <a:picLocks noChangeAspect="1"/>
            </p:cNvPicPr>
            <p:nvPr/>
          </p:nvPicPr>
          <p:blipFill>
            <a:blip r:embed="rId6">
              <a:extLst>
                <a:ext uri="{28A0092B-C50C-407E-A947-70E740481C1C}">
                  <a14:useLocalDpi xmlns:a14="http://schemas.microsoft.com/office/drawing/2010/main" val="0"/>
                </a:ext>
              </a:extLst>
            </a:blip>
            <a:srcRect l="22369" t="53080" r="12350" b="40866"/>
            <a:stretch>
              <a:fillRect/>
            </a:stretch>
          </p:blipFill>
          <p:spPr>
            <a:xfrm>
              <a:off x="2206870" y="2470638"/>
              <a:ext cx="5679831" cy="175847"/>
            </a:xfrm>
            <a:custGeom>
              <a:avLst/>
              <a:gdLst>
                <a:gd name="connsiteX0" fmla="*/ 0 w 5679831"/>
                <a:gd name="connsiteY0" fmla="*/ 0 h 175847"/>
                <a:gd name="connsiteX1" fmla="*/ 5679831 w 5679831"/>
                <a:gd name="connsiteY1" fmla="*/ 0 h 175847"/>
                <a:gd name="connsiteX2" fmla="*/ 5679831 w 5679831"/>
                <a:gd name="connsiteY2" fmla="*/ 175847 h 175847"/>
                <a:gd name="connsiteX3" fmla="*/ 0 w 5679831"/>
                <a:gd name="connsiteY3" fmla="*/ 175847 h 175847"/>
                <a:gd name="connsiteX4" fmla="*/ 0 w 5679831"/>
                <a:gd name="connsiteY4" fmla="*/ 0 h 175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9831" h="175847">
                  <a:moveTo>
                    <a:pt x="0" y="0"/>
                  </a:moveTo>
                  <a:lnTo>
                    <a:pt x="5679831" y="0"/>
                  </a:lnTo>
                  <a:lnTo>
                    <a:pt x="5679831" y="175847"/>
                  </a:lnTo>
                  <a:lnTo>
                    <a:pt x="0" y="175847"/>
                  </a:lnTo>
                  <a:lnTo>
                    <a:pt x="0" y="0"/>
                  </a:lnTo>
                  <a:close/>
                </a:path>
              </a:pathLst>
            </a:custGeom>
            <a:ln>
              <a:noFill/>
            </a:ln>
            <a:effectLst>
              <a:outerShdw blurRad="190500" algn="tl" rotWithShape="0">
                <a:srgbClr val="000000">
                  <a:alpha val="70000"/>
                </a:srgbClr>
              </a:outerShdw>
            </a:effectLst>
          </p:spPr>
        </p:pic>
        <p:pic>
          <p:nvPicPr>
            <p:cNvPr id="49" name="Picture 48"/>
            <p:cNvPicPr>
              <a:picLocks noChangeAspect="1"/>
            </p:cNvPicPr>
            <p:nvPr/>
          </p:nvPicPr>
          <p:blipFill>
            <a:blip r:embed="rId6">
              <a:extLst>
                <a:ext uri="{28A0092B-C50C-407E-A947-70E740481C1C}">
                  <a14:useLocalDpi xmlns:a14="http://schemas.microsoft.com/office/drawing/2010/main" val="0"/>
                </a:ext>
              </a:extLst>
            </a:blip>
            <a:srcRect l="11051" t="92735" r="66515" b="2119"/>
            <a:stretch>
              <a:fillRect/>
            </a:stretch>
          </p:blipFill>
          <p:spPr>
            <a:xfrm>
              <a:off x="1222131" y="3622431"/>
              <a:ext cx="1951892" cy="149469"/>
            </a:xfrm>
            <a:custGeom>
              <a:avLst/>
              <a:gdLst>
                <a:gd name="connsiteX0" fmla="*/ 0 w 1951892"/>
                <a:gd name="connsiteY0" fmla="*/ 0 h 149469"/>
                <a:gd name="connsiteX1" fmla="*/ 1951892 w 1951892"/>
                <a:gd name="connsiteY1" fmla="*/ 0 h 149469"/>
                <a:gd name="connsiteX2" fmla="*/ 1951892 w 1951892"/>
                <a:gd name="connsiteY2" fmla="*/ 149469 h 149469"/>
                <a:gd name="connsiteX3" fmla="*/ 0 w 1951892"/>
                <a:gd name="connsiteY3" fmla="*/ 149469 h 149469"/>
                <a:gd name="connsiteX4" fmla="*/ 0 w 1951892"/>
                <a:gd name="connsiteY4" fmla="*/ 0 h 149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2" h="149469">
                  <a:moveTo>
                    <a:pt x="0" y="0"/>
                  </a:moveTo>
                  <a:lnTo>
                    <a:pt x="1951892" y="0"/>
                  </a:lnTo>
                  <a:lnTo>
                    <a:pt x="1951892" y="149469"/>
                  </a:lnTo>
                  <a:lnTo>
                    <a:pt x="0" y="149469"/>
                  </a:lnTo>
                  <a:lnTo>
                    <a:pt x="0" y="0"/>
                  </a:lnTo>
                  <a:close/>
                </a:path>
              </a:pathLst>
            </a:custGeom>
            <a:ln>
              <a:noFill/>
            </a:ln>
            <a:effectLst>
              <a:outerShdw blurRad="190500" algn="tl" rotWithShape="0">
                <a:srgbClr val="000000">
                  <a:alpha val="70000"/>
                </a:srgbClr>
              </a:outerShdw>
            </a:effectLst>
          </p:spPr>
        </p:pic>
        <p:pic>
          <p:nvPicPr>
            <p:cNvPr id="50" name="Picture 4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a:off x="260668" y="928921"/>
              <a:ext cx="8700584" cy="2904525"/>
            </a:xfrm>
            <a:custGeom>
              <a:avLst/>
              <a:gdLst>
                <a:gd name="connsiteX0" fmla="*/ 0 w 8700584"/>
                <a:gd name="connsiteY0" fmla="*/ 0 h 2904525"/>
                <a:gd name="connsiteX1" fmla="*/ 8700584 w 8700584"/>
                <a:gd name="connsiteY1" fmla="*/ 0 h 2904525"/>
                <a:gd name="connsiteX2" fmla="*/ 8700584 w 8700584"/>
                <a:gd name="connsiteY2" fmla="*/ 2904525 h 2904525"/>
                <a:gd name="connsiteX3" fmla="*/ 0 w 8700584"/>
                <a:gd name="connsiteY3" fmla="*/ 2904525 h 2904525"/>
                <a:gd name="connsiteX4" fmla="*/ 0 w 8700584"/>
                <a:gd name="connsiteY4" fmla="*/ 0 h 2904525"/>
                <a:gd name="connsiteX5" fmla="*/ 961463 w 8700584"/>
                <a:gd name="connsiteY5" fmla="*/ 196494 h 2904525"/>
                <a:gd name="connsiteX6" fmla="*/ 961463 w 8700584"/>
                <a:gd name="connsiteY6" fmla="*/ 389925 h 2904525"/>
                <a:gd name="connsiteX7" fmla="*/ 3687078 w 8700584"/>
                <a:gd name="connsiteY7" fmla="*/ 389925 h 2904525"/>
                <a:gd name="connsiteX8" fmla="*/ 3687078 w 8700584"/>
                <a:gd name="connsiteY8" fmla="*/ 196494 h 2904525"/>
                <a:gd name="connsiteX9" fmla="*/ 961463 w 8700584"/>
                <a:gd name="connsiteY9" fmla="*/ 196494 h 2904525"/>
                <a:gd name="connsiteX10" fmla="*/ 1946201 w 8700584"/>
                <a:gd name="connsiteY10" fmla="*/ 1541717 h 2904525"/>
                <a:gd name="connsiteX11" fmla="*/ 1946201 w 8700584"/>
                <a:gd name="connsiteY11" fmla="*/ 1717564 h 2904525"/>
                <a:gd name="connsiteX12" fmla="*/ 7626032 w 8700584"/>
                <a:gd name="connsiteY12" fmla="*/ 1717564 h 2904525"/>
                <a:gd name="connsiteX13" fmla="*/ 7626032 w 8700584"/>
                <a:gd name="connsiteY13" fmla="*/ 1541717 h 2904525"/>
                <a:gd name="connsiteX14" fmla="*/ 1946201 w 8700584"/>
                <a:gd name="connsiteY14" fmla="*/ 1541717 h 2904525"/>
                <a:gd name="connsiteX15" fmla="*/ 961463 w 8700584"/>
                <a:gd name="connsiteY15" fmla="*/ 2693510 h 2904525"/>
                <a:gd name="connsiteX16" fmla="*/ 961463 w 8700584"/>
                <a:gd name="connsiteY16" fmla="*/ 2842979 h 2904525"/>
                <a:gd name="connsiteX17" fmla="*/ 2913355 w 8700584"/>
                <a:gd name="connsiteY17" fmla="*/ 2842979 h 2904525"/>
                <a:gd name="connsiteX18" fmla="*/ 2913355 w 8700584"/>
                <a:gd name="connsiteY18" fmla="*/ 2693510 h 2904525"/>
                <a:gd name="connsiteX19" fmla="*/ 961463 w 8700584"/>
                <a:gd name="connsiteY19" fmla="*/ 2693510 h 290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00584" h="2904525">
                  <a:moveTo>
                    <a:pt x="0" y="0"/>
                  </a:moveTo>
                  <a:lnTo>
                    <a:pt x="8700584" y="0"/>
                  </a:lnTo>
                  <a:lnTo>
                    <a:pt x="8700584" y="2904525"/>
                  </a:lnTo>
                  <a:lnTo>
                    <a:pt x="0" y="2904525"/>
                  </a:lnTo>
                  <a:lnTo>
                    <a:pt x="0" y="0"/>
                  </a:lnTo>
                  <a:close/>
                  <a:moveTo>
                    <a:pt x="961463" y="196494"/>
                  </a:moveTo>
                  <a:lnTo>
                    <a:pt x="961463" y="389925"/>
                  </a:lnTo>
                  <a:lnTo>
                    <a:pt x="3687078" y="389925"/>
                  </a:lnTo>
                  <a:lnTo>
                    <a:pt x="3687078" y="196494"/>
                  </a:lnTo>
                  <a:lnTo>
                    <a:pt x="961463" y="196494"/>
                  </a:lnTo>
                  <a:close/>
                  <a:moveTo>
                    <a:pt x="1946201" y="1541717"/>
                  </a:moveTo>
                  <a:lnTo>
                    <a:pt x="1946201" y="1717564"/>
                  </a:lnTo>
                  <a:lnTo>
                    <a:pt x="7626032" y="1717564"/>
                  </a:lnTo>
                  <a:lnTo>
                    <a:pt x="7626032" y="1541717"/>
                  </a:lnTo>
                  <a:lnTo>
                    <a:pt x="1946201" y="1541717"/>
                  </a:lnTo>
                  <a:close/>
                  <a:moveTo>
                    <a:pt x="961463" y="2693510"/>
                  </a:moveTo>
                  <a:lnTo>
                    <a:pt x="961463" y="2842979"/>
                  </a:lnTo>
                  <a:lnTo>
                    <a:pt x="2913355" y="2842979"/>
                  </a:lnTo>
                  <a:lnTo>
                    <a:pt x="2913355" y="2693510"/>
                  </a:lnTo>
                  <a:lnTo>
                    <a:pt x="961463" y="2693510"/>
                  </a:lnTo>
                  <a:close/>
                </a:path>
              </a:pathLst>
            </a:custGeom>
            <a:ln>
              <a:noFill/>
            </a:ln>
            <a:effectLst>
              <a:outerShdw blurRad="190500" algn="tl" rotWithShape="0">
                <a:srgbClr val="000000">
                  <a:alpha val="70000"/>
                </a:srgbClr>
              </a:outerShdw>
            </a:effectLst>
          </p:spPr>
        </p:pic>
      </p:grpSp>
    </p:spTree>
    <p:extLst>
      <p:ext uri="{BB962C8B-B14F-4D97-AF65-F5344CB8AC3E}">
        <p14:creationId xmlns:p14="http://schemas.microsoft.com/office/powerpoint/2010/main" val="3465632129"/>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346025"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820833"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295642"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
        <p:nvSpPr>
          <p:cNvPr id="18" name="Rounded Rectangle 17"/>
          <p:cNvSpPr/>
          <p:nvPr/>
        </p:nvSpPr>
        <p:spPr>
          <a:xfrm>
            <a:off x="260668" y="138166"/>
            <a:ext cx="2198077" cy="553915"/>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sz="2000" b="1" dirty="0" smtClean="0">
                <a:solidFill>
                  <a:schemeClr val="tx1">
                    <a:lumMod val="75000"/>
                    <a:lumOff val="25000"/>
                  </a:schemeClr>
                </a:solidFill>
              </a:rPr>
              <a:t>Bubble Sort</a:t>
            </a:r>
            <a:endParaRPr lang="ar-EG" sz="2000" b="1" dirty="0">
              <a:solidFill>
                <a:schemeClr val="tx1">
                  <a:lumMod val="75000"/>
                  <a:lumOff val="25000"/>
                </a:schemeClr>
              </a:solidFill>
            </a:endParaRPr>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668" y="4253665"/>
            <a:ext cx="8700584" cy="2340566"/>
          </a:xfrm>
          <a:prstGeom prst="rect">
            <a:avLst/>
          </a:prstGeom>
          <a:ln>
            <a:noFill/>
          </a:ln>
          <a:effectLst>
            <a:outerShdw blurRad="190500" algn="tl" rotWithShape="0">
              <a:srgbClr val="000000">
                <a:alpha val="70000"/>
              </a:srgbClr>
            </a:outerShdw>
          </a:effectLst>
        </p:spPr>
      </p:pic>
      <p:grpSp>
        <p:nvGrpSpPr>
          <p:cNvPr id="60" name="Group 59"/>
          <p:cNvGrpSpPr/>
          <p:nvPr/>
        </p:nvGrpSpPr>
        <p:grpSpPr>
          <a:xfrm>
            <a:off x="260668" y="909392"/>
            <a:ext cx="8700584" cy="2829416"/>
            <a:chOff x="260668" y="928921"/>
            <a:chExt cx="8700584" cy="2904525"/>
          </a:xfrm>
        </p:grpSpPr>
        <p:pic>
          <p:nvPicPr>
            <p:cNvPr id="61" name="Picture 60"/>
            <p:cNvPicPr>
              <a:picLocks noChangeAspect="1"/>
            </p:cNvPicPr>
            <p:nvPr/>
          </p:nvPicPr>
          <p:blipFill>
            <a:blip r:embed="rId7">
              <a:extLst>
                <a:ext uri="{28A0092B-C50C-407E-A947-70E740481C1C}">
                  <a14:useLocalDpi xmlns:a14="http://schemas.microsoft.com/office/drawing/2010/main" val="0"/>
                </a:ext>
              </a:extLst>
            </a:blip>
            <a:srcRect l="11051" t="6765" r="57623" b="86575"/>
            <a:stretch>
              <a:fillRect/>
            </a:stretch>
          </p:blipFill>
          <p:spPr>
            <a:xfrm>
              <a:off x="1222132" y="1125415"/>
              <a:ext cx="2725615" cy="193431"/>
            </a:xfrm>
            <a:custGeom>
              <a:avLst/>
              <a:gdLst>
                <a:gd name="connsiteX0" fmla="*/ 0 w 2725615"/>
                <a:gd name="connsiteY0" fmla="*/ 0 h 193431"/>
                <a:gd name="connsiteX1" fmla="*/ 2725615 w 2725615"/>
                <a:gd name="connsiteY1" fmla="*/ 0 h 193431"/>
                <a:gd name="connsiteX2" fmla="*/ 2725615 w 2725615"/>
                <a:gd name="connsiteY2" fmla="*/ 193431 h 193431"/>
                <a:gd name="connsiteX3" fmla="*/ 0 w 2725615"/>
                <a:gd name="connsiteY3" fmla="*/ 193431 h 193431"/>
                <a:gd name="connsiteX4" fmla="*/ 0 w 2725615"/>
                <a:gd name="connsiteY4" fmla="*/ 0 h 193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5615" h="193431">
                  <a:moveTo>
                    <a:pt x="0" y="0"/>
                  </a:moveTo>
                  <a:lnTo>
                    <a:pt x="2725615" y="0"/>
                  </a:lnTo>
                  <a:lnTo>
                    <a:pt x="2725615" y="193431"/>
                  </a:lnTo>
                  <a:lnTo>
                    <a:pt x="0" y="193431"/>
                  </a:lnTo>
                  <a:lnTo>
                    <a:pt x="0" y="0"/>
                  </a:lnTo>
                  <a:close/>
                </a:path>
              </a:pathLst>
            </a:custGeom>
            <a:ln>
              <a:noFill/>
            </a:ln>
            <a:effectLst>
              <a:outerShdw blurRad="190500" algn="tl" rotWithShape="0">
                <a:srgbClr val="000000">
                  <a:alpha val="70000"/>
                </a:srgbClr>
              </a:outerShdw>
            </a:effectLst>
          </p:spPr>
        </p:pic>
        <p:pic>
          <p:nvPicPr>
            <p:cNvPr id="62" name="Picture 61"/>
            <p:cNvPicPr>
              <a:picLocks noChangeAspect="1"/>
            </p:cNvPicPr>
            <p:nvPr/>
          </p:nvPicPr>
          <p:blipFill>
            <a:blip r:embed="rId7">
              <a:extLst>
                <a:ext uri="{28A0092B-C50C-407E-A947-70E740481C1C}">
                  <a14:useLocalDpi xmlns:a14="http://schemas.microsoft.com/office/drawing/2010/main" val="0"/>
                </a:ext>
              </a:extLst>
            </a:blip>
            <a:srcRect l="22369" t="53080" r="12350" b="40866"/>
            <a:stretch>
              <a:fillRect/>
            </a:stretch>
          </p:blipFill>
          <p:spPr>
            <a:xfrm>
              <a:off x="2206870" y="2470638"/>
              <a:ext cx="5679831" cy="175847"/>
            </a:xfrm>
            <a:custGeom>
              <a:avLst/>
              <a:gdLst>
                <a:gd name="connsiteX0" fmla="*/ 0 w 5679831"/>
                <a:gd name="connsiteY0" fmla="*/ 0 h 175847"/>
                <a:gd name="connsiteX1" fmla="*/ 5679831 w 5679831"/>
                <a:gd name="connsiteY1" fmla="*/ 0 h 175847"/>
                <a:gd name="connsiteX2" fmla="*/ 5679831 w 5679831"/>
                <a:gd name="connsiteY2" fmla="*/ 175847 h 175847"/>
                <a:gd name="connsiteX3" fmla="*/ 0 w 5679831"/>
                <a:gd name="connsiteY3" fmla="*/ 175847 h 175847"/>
                <a:gd name="connsiteX4" fmla="*/ 0 w 5679831"/>
                <a:gd name="connsiteY4" fmla="*/ 0 h 175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9831" h="175847">
                  <a:moveTo>
                    <a:pt x="0" y="0"/>
                  </a:moveTo>
                  <a:lnTo>
                    <a:pt x="5679831" y="0"/>
                  </a:lnTo>
                  <a:lnTo>
                    <a:pt x="5679831" y="175847"/>
                  </a:lnTo>
                  <a:lnTo>
                    <a:pt x="0" y="175847"/>
                  </a:lnTo>
                  <a:lnTo>
                    <a:pt x="0" y="0"/>
                  </a:lnTo>
                  <a:close/>
                </a:path>
              </a:pathLst>
            </a:custGeom>
            <a:ln>
              <a:noFill/>
            </a:ln>
            <a:effectLst>
              <a:outerShdw blurRad="190500" algn="tl" rotWithShape="0">
                <a:srgbClr val="000000">
                  <a:alpha val="70000"/>
                </a:srgbClr>
              </a:outerShdw>
            </a:effectLst>
          </p:spPr>
        </p:pic>
        <p:pic>
          <p:nvPicPr>
            <p:cNvPr id="63" name="Picture 62"/>
            <p:cNvPicPr>
              <a:picLocks noChangeAspect="1"/>
            </p:cNvPicPr>
            <p:nvPr/>
          </p:nvPicPr>
          <p:blipFill>
            <a:blip r:embed="rId7">
              <a:extLst>
                <a:ext uri="{28A0092B-C50C-407E-A947-70E740481C1C}">
                  <a14:useLocalDpi xmlns:a14="http://schemas.microsoft.com/office/drawing/2010/main" val="0"/>
                </a:ext>
              </a:extLst>
            </a:blip>
            <a:srcRect l="11051" t="92735" r="66515" b="2119"/>
            <a:stretch>
              <a:fillRect/>
            </a:stretch>
          </p:blipFill>
          <p:spPr>
            <a:xfrm>
              <a:off x="1222131" y="3622431"/>
              <a:ext cx="1951892" cy="149469"/>
            </a:xfrm>
            <a:custGeom>
              <a:avLst/>
              <a:gdLst>
                <a:gd name="connsiteX0" fmla="*/ 0 w 1951892"/>
                <a:gd name="connsiteY0" fmla="*/ 0 h 149469"/>
                <a:gd name="connsiteX1" fmla="*/ 1951892 w 1951892"/>
                <a:gd name="connsiteY1" fmla="*/ 0 h 149469"/>
                <a:gd name="connsiteX2" fmla="*/ 1951892 w 1951892"/>
                <a:gd name="connsiteY2" fmla="*/ 149469 h 149469"/>
                <a:gd name="connsiteX3" fmla="*/ 0 w 1951892"/>
                <a:gd name="connsiteY3" fmla="*/ 149469 h 149469"/>
                <a:gd name="connsiteX4" fmla="*/ 0 w 1951892"/>
                <a:gd name="connsiteY4" fmla="*/ 0 h 149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2" h="149469">
                  <a:moveTo>
                    <a:pt x="0" y="0"/>
                  </a:moveTo>
                  <a:lnTo>
                    <a:pt x="1951892" y="0"/>
                  </a:lnTo>
                  <a:lnTo>
                    <a:pt x="1951892" y="149469"/>
                  </a:lnTo>
                  <a:lnTo>
                    <a:pt x="0" y="149469"/>
                  </a:lnTo>
                  <a:lnTo>
                    <a:pt x="0" y="0"/>
                  </a:lnTo>
                  <a:close/>
                </a:path>
              </a:pathLst>
            </a:custGeom>
            <a:ln>
              <a:noFill/>
            </a:ln>
            <a:effectLst>
              <a:outerShdw blurRad="190500" algn="tl" rotWithShape="0">
                <a:srgbClr val="000000">
                  <a:alpha val="70000"/>
                </a:srgbClr>
              </a:outerShdw>
            </a:effectLst>
          </p:spPr>
        </p:pic>
        <p:pic>
          <p:nvPicPr>
            <p:cNvPr id="64" name="Picture 6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a:xfrm>
              <a:off x="260668" y="928921"/>
              <a:ext cx="8700584" cy="2904525"/>
            </a:xfrm>
            <a:custGeom>
              <a:avLst/>
              <a:gdLst>
                <a:gd name="connsiteX0" fmla="*/ 0 w 8700584"/>
                <a:gd name="connsiteY0" fmla="*/ 0 h 2904525"/>
                <a:gd name="connsiteX1" fmla="*/ 8700584 w 8700584"/>
                <a:gd name="connsiteY1" fmla="*/ 0 h 2904525"/>
                <a:gd name="connsiteX2" fmla="*/ 8700584 w 8700584"/>
                <a:gd name="connsiteY2" fmla="*/ 2904525 h 2904525"/>
                <a:gd name="connsiteX3" fmla="*/ 0 w 8700584"/>
                <a:gd name="connsiteY3" fmla="*/ 2904525 h 2904525"/>
                <a:gd name="connsiteX4" fmla="*/ 0 w 8700584"/>
                <a:gd name="connsiteY4" fmla="*/ 0 h 2904525"/>
                <a:gd name="connsiteX5" fmla="*/ 961463 w 8700584"/>
                <a:gd name="connsiteY5" fmla="*/ 196494 h 2904525"/>
                <a:gd name="connsiteX6" fmla="*/ 961463 w 8700584"/>
                <a:gd name="connsiteY6" fmla="*/ 389925 h 2904525"/>
                <a:gd name="connsiteX7" fmla="*/ 3687078 w 8700584"/>
                <a:gd name="connsiteY7" fmla="*/ 389925 h 2904525"/>
                <a:gd name="connsiteX8" fmla="*/ 3687078 w 8700584"/>
                <a:gd name="connsiteY8" fmla="*/ 196494 h 2904525"/>
                <a:gd name="connsiteX9" fmla="*/ 961463 w 8700584"/>
                <a:gd name="connsiteY9" fmla="*/ 196494 h 2904525"/>
                <a:gd name="connsiteX10" fmla="*/ 1946201 w 8700584"/>
                <a:gd name="connsiteY10" fmla="*/ 1541717 h 2904525"/>
                <a:gd name="connsiteX11" fmla="*/ 1946201 w 8700584"/>
                <a:gd name="connsiteY11" fmla="*/ 1717564 h 2904525"/>
                <a:gd name="connsiteX12" fmla="*/ 7626032 w 8700584"/>
                <a:gd name="connsiteY12" fmla="*/ 1717564 h 2904525"/>
                <a:gd name="connsiteX13" fmla="*/ 7626032 w 8700584"/>
                <a:gd name="connsiteY13" fmla="*/ 1541717 h 2904525"/>
                <a:gd name="connsiteX14" fmla="*/ 1946201 w 8700584"/>
                <a:gd name="connsiteY14" fmla="*/ 1541717 h 2904525"/>
                <a:gd name="connsiteX15" fmla="*/ 961463 w 8700584"/>
                <a:gd name="connsiteY15" fmla="*/ 2693510 h 2904525"/>
                <a:gd name="connsiteX16" fmla="*/ 961463 w 8700584"/>
                <a:gd name="connsiteY16" fmla="*/ 2842979 h 2904525"/>
                <a:gd name="connsiteX17" fmla="*/ 2913355 w 8700584"/>
                <a:gd name="connsiteY17" fmla="*/ 2842979 h 2904525"/>
                <a:gd name="connsiteX18" fmla="*/ 2913355 w 8700584"/>
                <a:gd name="connsiteY18" fmla="*/ 2693510 h 2904525"/>
                <a:gd name="connsiteX19" fmla="*/ 961463 w 8700584"/>
                <a:gd name="connsiteY19" fmla="*/ 2693510 h 290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00584" h="2904525">
                  <a:moveTo>
                    <a:pt x="0" y="0"/>
                  </a:moveTo>
                  <a:lnTo>
                    <a:pt x="8700584" y="0"/>
                  </a:lnTo>
                  <a:lnTo>
                    <a:pt x="8700584" y="2904525"/>
                  </a:lnTo>
                  <a:lnTo>
                    <a:pt x="0" y="2904525"/>
                  </a:lnTo>
                  <a:lnTo>
                    <a:pt x="0" y="0"/>
                  </a:lnTo>
                  <a:close/>
                  <a:moveTo>
                    <a:pt x="961463" y="196494"/>
                  </a:moveTo>
                  <a:lnTo>
                    <a:pt x="961463" y="389925"/>
                  </a:lnTo>
                  <a:lnTo>
                    <a:pt x="3687078" y="389925"/>
                  </a:lnTo>
                  <a:lnTo>
                    <a:pt x="3687078" y="196494"/>
                  </a:lnTo>
                  <a:lnTo>
                    <a:pt x="961463" y="196494"/>
                  </a:lnTo>
                  <a:close/>
                  <a:moveTo>
                    <a:pt x="1946201" y="1541717"/>
                  </a:moveTo>
                  <a:lnTo>
                    <a:pt x="1946201" y="1717564"/>
                  </a:lnTo>
                  <a:lnTo>
                    <a:pt x="7626032" y="1717564"/>
                  </a:lnTo>
                  <a:lnTo>
                    <a:pt x="7626032" y="1541717"/>
                  </a:lnTo>
                  <a:lnTo>
                    <a:pt x="1946201" y="1541717"/>
                  </a:lnTo>
                  <a:close/>
                  <a:moveTo>
                    <a:pt x="961463" y="2693510"/>
                  </a:moveTo>
                  <a:lnTo>
                    <a:pt x="961463" y="2842979"/>
                  </a:lnTo>
                  <a:lnTo>
                    <a:pt x="2913355" y="2842979"/>
                  </a:lnTo>
                  <a:lnTo>
                    <a:pt x="2913355" y="2693510"/>
                  </a:lnTo>
                  <a:lnTo>
                    <a:pt x="961463" y="2693510"/>
                  </a:lnTo>
                  <a:close/>
                </a:path>
              </a:pathLst>
            </a:custGeom>
            <a:ln>
              <a:noFill/>
            </a:ln>
            <a:effectLst>
              <a:outerShdw blurRad="190500" algn="tl" rotWithShape="0">
                <a:srgbClr val="000000">
                  <a:alpha val="70000"/>
                </a:srgbClr>
              </a:outerShdw>
            </a:effectLst>
          </p:spPr>
        </p:pic>
      </p:grpSp>
    </p:spTree>
    <p:extLst>
      <p:ext uri="{BB962C8B-B14F-4D97-AF65-F5344CB8AC3E}">
        <p14:creationId xmlns:p14="http://schemas.microsoft.com/office/powerpoint/2010/main" val="1616130200"/>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10028383"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10503192"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0978000"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Tree>
    <p:extLst>
      <p:ext uri="{BB962C8B-B14F-4D97-AF65-F5344CB8AC3E}">
        <p14:creationId xmlns:p14="http://schemas.microsoft.com/office/powerpoint/2010/main" val="2620708349"/>
      </p:ext>
    </p:extLst>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346025"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820833"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295642"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
        <p:nvSpPr>
          <p:cNvPr id="18" name="Rounded Rectangle 17"/>
          <p:cNvSpPr/>
          <p:nvPr/>
        </p:nvSpPr>
        <p:spPr>
          <a:xfrm>
            <a:off x="260668" y="138166"/>
            <a:ext cx="2198077" cy="553915"/>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sz="2000" b="1" dirty="0" smtClean="0">
                <a:solidFill>
                  <a:schemeClr val="tx1">
                    <a:lumMod val="75000"/>
                    <a:lumOff val="25000"/>
                  </a:schemeClr>
                </a:solidFill>
              </a:rPr>
              <a:t>Bubble Sort</a:t>
            </a:r>
            <a:endParaRPr lang="ar-EG" sz="2000" b="1" dirty="0">
              <a:solidFill>
                <a:schemeClr val="tx1">
                  <a:lumMod val="75000"/>
                  <a:lumOff val="25000"/>
                </a:schemeClr>
              </a:solidFill>
            </a:endParaRPr>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668" y="909391"/>
            <a:ext cx="8628380" cy="2340566"/>
          </a:xfrm>
          <a:prstGeom prst="rect">
            <a:avLst/>
          </a:prstGeom>
          <a:ln>
            <a:noFill/>
          </a:ln>
          <a:effectLst>
            <a:outerShdw blurRad="190500" algn="tl" rotWithShape="0">
              <a:srgbClr val="000000">
                <a:alpha val="70000"/>
              </a:srgbClr>
            </a:outerShdw>
          </a:effectLst>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0668" y="3727938"/>
            <a:ext cx="8628380" cy="283112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26014013"/>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346025"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820833"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295642"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
        <p:nvSpPr>
          <p:cNvPr id="18" name="Rounded Rectangle 17"/>
          <p:cNvSpPr/>
          <p:nvPr/>
        </p:nvSpPr>
        <p:spPr>
          <a:xfrm>
            <a:off x="260668" y="138166"/>
            <a:ext cx="2198077" cy="553915"/>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sz="2000" b="1" dirty="0" smtClean="0">
                <a:solidFill>
                  <a:schemeClr val="tx1">
                    <a:lumMod val="75000"/>
                    <a:lumOff val="25000"/>
                  </a:schemeClr>
                </a:solidFill>
              </a:rPr>
              <a:t>Selection Sort</a:t>
            </a:r>
            <a:endParaRPr lang="ar-EG" sz="2000" b="1" dirty="0">
              <a:solidFill>
                <a:schemeClr val="tx1">
                  <a:lumMod val="75000"/>
                  <a:lumOff val="25000"/>
                </a:schemeClr>
              </a:solidFill>
            </a:endParaRPr>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668" y="909390"/>
            <a:ext cx="8628380" cy="322299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63002760"/>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346025"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820833"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295642"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
        <p:nvSpPr>
          <p:cNvPr id="18" name="Rounded Rectangle 17"/>
          <p:cNvSpPr/>
          <p:nvPr/>
        </p:nvSpPr>
        <p:spPr>
          <a:xfrm>
            <a:off x="260668" y="138166"/>
            <a:ext cx="2198077" cy="553915"/>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sz="2000" b="1" dirty="0" smtClean="0">
                <a:solidFill>
                  <a:schemeClr val="tx1">
                    <a:lumMod val="75000"/>
                    <a:lumOff val="25000"/>
                  </a:schemeClr>
                </a:solidFill>
              </a:rPr>
              <a:t>Insertion Sort</a:t>
            </a:r>
            <a:endParaRPr lang="ar-EG" sz="2000" b="1" dirty="0">
              <a:solidFill>
                <a:schemeClr val="tx1">
                  <a:lumMod val="75000"/>
                  <a:lumOff val="25000"/>
                </a:schemeClr>
              </a:solidFill>
            </a:endParaRPr>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668" y="909390"/>
            <a:ext cx="8628380" cy="3374274"/>
          </a:xfrm>
          <a:prstGeom prst="rect">
            <a:avLst/>
          </a:prstGeom>
          <a:ln>
            <a:noFill/>
          </a:ln>
          <a:effectLst>
            <a:outerShdw blurRad="190500" algn="tl" rotWithShape="0">
              <a:srgbClr val="000000">
                <a:alpha val="70000"/>
              </a:srgbClr>
            </a:outerShdw>
          </a:effectLst>
        </p:spPr>
      </p:pic>
      <p:sp>
        <p:nvSpPr>
          <p:cNvPr id="2" name="TextBox 1"/>
          <p:cNvSpPr txBox="1"/>
          <p:nvPr/>
        </p:nvSpPr>
        <p:spPr>
          <a:xfrm>
            <a:off x="260668" y="4593314"/>
            <a:ext cx="8628380" cy="2031325"/>
          </a:xfrm>
          <a:prstGeom prst="rect">
            <a:avLst/>
          </a:prstGeom>
        </p:spPr>
        <p:style>
          <a:lnRef idx="2">
            <a:schemeClr val="accent3"/>
          </a:lnRef>
          <a:fillRef idx="1">
            <a:schemeClr val="lt1"/>
          </a:fillRef>
          <a:effectRef idx="0">
            <a:schemeClr val="accent3"/>
          </a:effectRef>
          <a:fontRef idx="minor">
            <a:schemeClr val="dk1"/>
          </a:fontRef>
        </p:style>
        <p:txBody>
          <a:bodyPr wrap="square" rtlCol="1">
            <a:spAutoFit/>
          </a:bodyPr>
          <a:lstStyle/>
          <a:p>
            <a:pPr algn="l"/>
            <a:r>
              <a:rPr lang="en-US" b="1" dirty="0" smtClean="0">
                <a:solidFill>
                  <a:srgbClr val="002060"/>
                </a:solidFill>
              </a:rPr>
              <a:t># currentvalue = dectToList[index]</a:t>
            </a:r>
          </a:p>
          <a:p>
            <a:pPr algn="l"/>
            <a:endParaRPr lang="en-US" b="1" dirty="0">
              <a:solidFill>
                <a:srgbClr val="002060"/>
              </a:solidFill>
            </a:endParaRPr>
          </a:p>
          <a:p>
            <a:pPr algn="l"/>
            <a:r>
              <a:rPr lang="en-US" dirty="0" smtClean="0">
                <a:solidFill>
                  <a:schemeClr val="tx1">
                    <a:lumMod val="85000"/>
                    <a:lumOff val="15000"/>
                  </a:schemeClr>
                </a:solidFill>
              </a:rPr>
              <a:t>We need to compare the current value to the value of </a:t>
            </a:r>
            <a:r>
              <a:rPr lang="en-US" dirty="0" smtClean="0">
                <a:solidFill>
                  <a:srgbClr val="C00000"/>
                </a:solidFill>
              </a:rPr>
              <a:t>(position-1)</a:t>
            </a:r>
            <a:r>
              <a:rPr lang="en-US" dirty="0">
                <a:solidFill>
                  <a:srgbClr val="C00000"/>
                </a:solidFill>
              </a:rPr>
              <a:t> </a:t>
            </a:r>
            <a:r>
              <a:rPr lang="en-US" dirty="0" smtClean="0">
                <a:solidFill>
                  <a:schemeClr val="tx1">
                    <a:lumMod val="85000"/>
                    <a:lumOff val="15000"/>
                  </a:schemeClr>
                </a:solidFill>
              </a:rPr>
              <a:t>and if the condition becomes </a:t>
            </a:r>
            <a:r>
              <a:rPr lang="en-US" b="1" i="1" dirty="0" smtClean="0">
                <a:solidFill>
                  <a:schemeClr val="tx1">
                    <a:lumMod val="85000"/>
                    <a:lumOff val="15000"/>
                  </a:schemeClr>
                </a:solidFill>
              </a:rPr>
              <a:t>true</a:t>
            </a:r>
            <a:r>
              <a:rPr lang="en-US" dirty="0" smtClean="0">
                <a:solidFill>
                  <a:schemeClr val="tx1">
                    <a:lumMod val="85000"/>
                    <a:lumOff val="15000"/>
                  </a:schemeClr>
                </a:solidFill>
              </a:rPr>
              <a:t>, </a:t>
            </a:r>
            <a:r>
              <a:rPr lang="en-US" u="sng" dirty="0" smtClean="0">
                <a:solidFill>
                  <a:schemeClr val="tx1">
                    <a:lumMod val="85000"/>
                    <a:lumOff val="15000"/>
                  </a:schemeClr>
                </a:solidFill>
              </a:rPr>
              <a:t>change the position of current value and its key</a:t>
            </a:r>
            <a:r>
              <a:rPr lang="en-US" dirty="0" smtClean="0">
                <a:solidFill>
                  <a:schemeClr val="tx1">
                    <a:lumMod val="85000"/>
                    <a:lumOff val="15000"/>
                  </a:schemeClr>
                </a:solidFill>
              </a:rPr>
              <a:t>. </a:t>
            </a:r>
          </a:p>
          <a:p>
            <a:pPr algn="l"/>
            <a:endParaRPr lang="en-US" b="1" dirty="0">
              <a:solidFill>
                <a:srgbClr val="C00000"/>
              </a:solidFill>
            </a:endParaRPr>
          </a:p>
          <a:p>
            <a:pPr algn="l"/>
            <a:r>
              <a:rPr lang="en-US" dirty="0" smtClean="0">
                <a:solidFill>
                  <a:srgbClr val="002060"/>
                </a:solidFill>
              </a:rPr>
              <a:t>If became </a:t>
            </a:r>
            <a:r>
              <a:rPr lang="en-US" b="1" dirty="0" smtClean="0">
                <a:solidFill>
                  <a:srgbClr val="002060"/>
                </a:solidFill>
              </a:rPr>
              <a:t>currentvalue = dectToList[index][</a:t>
            </a:r>
            <a:r>
              <a:rPr lang="en-US" b="1" dirty="0" smtClean="0">
                <a:solidFill>
                  <a:srgbClr val="C00000"/>
                </a:solidFill>
              </a:rPr>
              <a:t>1</a:t>
            </a:r>
            <a:r>
              <a:rPr lang="en-US" b="1" dirty="0" smtClean="0">
                <a:solidFill>
                  <a:srgbClr val="002060"/>
                </a:solidFill>
              </a:rPr>
              <a:t>]</a:t>
            </a:r>
          </a:p>
          <a:p>
            <a:pPr algn="l"/>
            <a:r>
              <a:rPr lang="en-US" dirty="0" smtClean="0">
                <a:solidFill>
                  <a:srgbClr val="C00000"/>
                </a:solidFill>
              </a:rPr>
              <a:t>We can not change the key and ‘int’ object is not subsciptable.</a:t>
            </a:r>
            <a:endParaRPr lang="en-US" dirty="0"/>
          </a:p>
        </p:txBody>
      </p:sp>
    </p:spTree>
    <p:extLst>
      <p:ext uri="{BB962C8B-B14F-4D97-AF65-F5344CB8AC3E}">
        <p14:creationId xmlns:p14="http://schemas.microsoft.com/office/powerpoint/2010/main" val="581792236"/>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346025"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820833"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295642"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
        <p:nvSpPr>
          <p:cNvPr id="18" name="Rounded Rectangle 17"/>
          <p:cNvSpPr/>
          <p:nvPr/>
        </p:nvSpPr>
        <p:spPr>
          <a:xfrm>
            <a:off x="260668" y="138166"/>
            <a:ext cx="2198077" cy="553915"/>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sz="2000" b="1" dirty="0" smtClean="0">
                <a:solidFill>
                  <a:schemeClr val="tx1">
                    <a:lumMod val="75000"/>
                    <a:lumOff val="25000"/>
                  </a:schemeClr>
                </a:solidFill>
              </a:rPr>
              <a:t>Merge Sort</a:t>
            </a:r>
            <a:endParaRPr lang="ar-EG" sz="2000" b="1" dirty="0">
              <a:solidFill>
                <a:schemeClr val="tx1">
                  <a:lumMod val="75000"/>
                  <a:lumOff val="25000"/>
                </a:schemeClr>
              </a:solidFill>
            </a:endParaRPr>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668" y="902482"/>
            <a:ext cx="8628380" cy="1397977"/>
          </a:xfrm>
          <a:prstGeom prst="rect">
            <a:avLst/>
          </a:prstGeom>
          <a:ln>
            <a:noFill/>
          </a:ln>
          <a:effectLst>
            <a:outerShdw blurRad="190500" algn="tl" rotWithShape="0">
              <a:srgbClr val="000000">
                <a:alpha val="70000"/>
              </a:srgbClr>
            </a:outerShdw>
          </a:effectLst>
        </p:spPr>
      </p:pic>
      <p:grpSp>
        <p:nvGrpSpPr>
          <p:cNvPr id="5" name="Group 4"/>
          <p:cNvGrpSpPr/>
          <p:nvPr/>
        </p:nvGrpSpPr>
        <p:grpSpPr>
          <a:xfrm>
            <a:off x="260668" y="3066327"/>
            <a:ext cx="8628380" cy="3025804"/>
            <a:chOff x="260668" y="3066327"/>
            <a:chExt cx="8628380" cy="3025804"/>
          </a:xfrm>
        </p:grpSpPr>
        <p:pic>
          <p:nvPicPr>
            <p:cNvPr id="34" name="Picture 33"/>
            <p:cNvPicPr>
              <a:picLocks noChangeAspect="1"/>
            </p:cNvPicPr>
            <p:nvPr/>
          </p:nvPicPr>
          <p:blipFill>
            <a:blip r:embed="rId7">
              <a:extLst>
                <a:ext uri="{28A0092B-C50C-407E-A947-70E740481C1C}">
                  <a14:useLocalDpi xmlns:a14="http://schemas.microsoft.com/office/drawing/2010/main" val="0"/>
                </a:ext>
              </a:extLst>
            </a:blip>
            <a:srcRect l="13996" t="78207" r="66847" b="2325"/>
            <a:stretch>
              <a:fillRect/>
            </a:stretch>
          </p:blipFill>
          <p:spPr>
            <a:xfrm>
              <a:off x="1468315" y="5432709"/>
              <a:ext cx="1652954" cy="589085"/>
            </a:xfrm>
            <a:custGeom>
              <a:avLst/>
              <a:gdLst>
                <a:gd name="connsiteX0" fmla="*/ 0 w 1652954"/>
                <a:gd name="connsiteY0" fmla="*/ 0 h 589085"/>
                <a:gd name="connsiteX1" fmla="*/ 1652954 w 1652954"/>
                <a:gd name="connsiteY1" fmla="*/ 0 h 589085"/>
                <a:gd name="connsiteX2" fmla="*/ 1652954 w 1652954"/>
                <a:gd name="connsiteY2" fmla="*/ 589085 h 589085"/>
                <a:gd name="connsiteX3" fmla="*/ 0 w 1652954"/>
                <a:gd name="connsiteY3" fmla="*/ 589085 h 589085"/>
                <a:gd name="connsiteX4" fmla="*/ 0 w 1652954"/>
                <a:gd name="connsiteY4" fmla="*/ 0 h 589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954" h="589085">
                  <a:moveTo>
                    <a:pt x="0" y="0"/>
                  </a:moveTo>
                  <a:lnTo>
                    <a:pt x="1652954" y="0"/>
                  </a:lnTo>
                  <a:lnTo>
                    <a:pt x="1652954" y="589085"/>
                  </a:lnTo>
                  <a:lnTo>
                    <a:pt x="0" y="589085"/>
                  </a:lnTo>
                  <a:lnTo>
                    <a:pt x="0" y="0"/>
                  </a:lnTo>
                  <a:close/>
                </a:path>
              </a:pathLst>
            </a:custGeom>
            <a:ln>
              <a:noFill/>
            </a:ln>
            <a:effectLst>
              <a:outerShdw blurRad="190500" algn="tl" rotWithShape="0">
                <a:srgbClr val="000000">
                  <a:alpha val="70000"/>
                </a:srgbClr>
              </a:outerShdw>
            </a:effectLst>
          </p:spPr>
        </p:pic>
        <p:pic>
          <p:nvPicPr>
            <p:cNvPr id="33" name="Picture 3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a:xfrm>
              <a:off x="260668" y="3066327"/>
              <a:ext cx="8628380" cy="3025804"/>
            </a:xfrm>
            <a:custGeom>
              <a:avLst/>
              <a:gdLst>
                <a:gd name="connsiteX0" fmla="*/ 0 w 8628380"/>
                <a:gd name="connsiteY0" fmla="*/ 0 h 3025804"/>
                <a:gd name="connsiteX1" fmla="*/ 8628380 w 8628380"/>
                <a:gd name="connsiteY1" fmla="*/ 0 h 3025804"/>
                <a:gd name="connsiteX2" fmla="*/ 8628380 w 8628380"/>
                <a:gd name="connsiteY2" fmla="*/ 3025804 h 3025804"/>
                <a:gd name="connsiteX3" fmla="*/ 0 w 8628380"/>
                <a:gd name="connsiteY3" fmla="*/ 3025804 h 3025804"/>
                <a:gd name="connsiteX4" fmla="*/ 0 w 8628380"/>
                <a:gd name="connsiteY4" fmla="*/ 0 h 3025804"/>
                <a:gd name="connsiteX5" fmla="*/ 1207647 w 8628380"/>
                <a:gd name="connsiteY5" fmla="*/ 2366381 h 3025804"/>
                <a:gd name="connsiteX6" fmla="*/ 1207647 w 8628380"/>
                <a:gd name="connsiteY6" fmla="*/ 2955466 h 3025804"/>
                <a:gd name="connsiteX7" fmla="*/ 2860601 w 8628380"/>
                <a:gd name="connsiteY7" fmla="*/ 2955466 h 3025804"/>
                <a:gd name="connsiteX8" fmla="*/ 2860601 w 8628380"/>
                <a:gd name="connsiteY8" fmla="*/ 2366381 h 3025804"/>
                <a:gd name="connsiteX9" fmla="*/ 1207647 w 8628380"/>
                <a:gd name="connsiteY9" fmla="*/ 2366381 h 302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28380" h="3025804">
                  <a:moveTo>
                    <a:pt x="0" y="0"/>
                  </a:moveTo>
                  <a:lnTo>
                    <a:pt x="8628380" y="0"/>
                  </a:lnTo>
                  <a:lnTo>
                    <a:pt x="8628380" y="3025804"/>
                  </a:lnTo>
                  <a:lnTo>
                    <a:pt x="0" y="3025804"/>
                  </a:lnTo>
                  <a:lnTo>
                    <a:pt x="0" y="0"/>
                  </a:lnTo>
                  <a:close/>
                  <a:moveTo>
                    <a:pt x="1207647" y="2366381"/>
                  </a:moveTo>
                  <a:lnTo>
                    <a:pt x="1207647" y="2955466"/>
                  </a:lnTo>
                  <a:lnTo>
                    <a:pt x="2860601" y="2955466"/>
                  </a:lnTo>
                  <a:lnTo>
                    <a:pt x="2860601" y="2366381"/>
                  </a:lnTo>
                  <a:lnTo>
                    <a:pt x="1207647" y="2366381"/>
                  </a:lnTo>
                  <a:close/>
                </a:path>
              </a:pathLst>
            </a:custGeom>
            <a:ln>
              <a:noFill/>
            </a:ln>
            <a:effectLst>
              <a:outerShdw blurRad="190500" algn="tl" rotWithShape="0">
                <a:srgbClr val="000000">
                  <a:alpha val="70000"/>
                </a:srgbClr>
              </a:outerShdw>
            </a:effectLst>
          </p:spPr>
        </p:pic>
      </p:grpSp>
      <p:cxnSp>
        <p:nvCxnSpPr>
          <p:cNvPr id="37" name="Straight Connector 36"/>
          <p:cNvCxnSpPr/>
          <p:nvPr/>
        </p:nvCxnSpPr>
        <p:spPr>
          <a:xfrm>
            <a:off x="1538653" y="4695093"/>
            <a:ext cx="181121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8" name="Straight Connector 37"/>
          <p:cNvCxnSpPr/>
          <p:nvPr/>
        </p:nvCxnSpPr>
        <p:spPr>
          <a:xfrm>
            <a:off x="1538653" y="5064370"/>
            <a:ext cx="189034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83342699"/>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346025"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820833"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295642"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
        <p:nvSpPr>
          <p:cNvPr id="18" name="Rounded Rectangle 17"/>
          <p:cNvSpPr/>
          <p:nvPr/>
        </p:nvSpPr>
        <p:spPr>
          <a:xfrm>
            <a:off x="260668" y="138166"/>
            <a:ext cx="2198077" cy="553915"/>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sz="2000" b="1" dirty="0" smtClean="0">
                <a:solidFill>
                  <a:schemeClr val="tx1">
                    <a:lumMod val="75000"/>
                    <a:lumOff val="25000"/>
                  </a:schemeClr>
                </a:solidFill>
              </a:rPr>
              <a:t>Merge Sort</a:t>
            </a:r>
            <a:endParaRPr lang="ar-EG" sz="2000" b="1" dirty="0">
              <a:solidFill>
                <a:schemeClr val="tx1">
                  <a:lumMod val="75000"/>
                  <a:lumOff val="25000"/>
                </a:schemeClr>
              </a:solidFill>
            </a:endParaRPr>
          </a:p>
        </p:txBody>
      </p:sp>
      <p:sp>
        <p:nvSpPr>
          <p:cNvPr id="2" name="TextBox 1"/>
          <p:cNvSpPr txBox="1"/>
          <p:nvPr/>
        </p:nvSpPr>
        <p:spPr>
          <a:xfrm>
            <a:off x="260668" y="997927"/>
            <a:ext cx="8352693" cy="5139869"/>
          </a:xfrm>
          <a:prstGeom prst="rect">
            <a:avLst/>
          </a:prstGeom>
        </p:spPr>
        <p:style>
          <a:lnRef idx="2">
            <a:schemeClr val="accent3"/>
          </a:lnRef>
          <a:fillRef idx="1">
            <a:schemeClr val="lt1"/>
          </a:fillRef>
          <a:effectRef idx="0">
            <a:schemeClr val="accent3"/>
          </a:effectRef>
          <a:fontRef idx="minor">
            <a:schemeClr val="dk1"/>
          </a:fontRef>
        </p:style>
        <p:txBody>
          <a:bodyPr wrap="square" rtlCol="1">
            <a:spAutoFit/>
          </a:bodyPr>
          <a:lstStyle/>
          <a:p>
            <a:pPr algn="l"/>
            <a:r>
              <a:rPr lang="en-US" sz="3200" b="1" u="sng" dirty="0" smtClean="0">
                <a:solidFill>
                  <a:schemeClr val="accent2">
                    <a:lumMod val="75000"/>
                  </a:schemeClr>
                </a:solidFill>
              </a:rPr>
              <a:t>Hint</a:t>
            </a:r>
          </a:p>
          <a:p>
            <a:pPr algn="l"/>
            <a:r>
              <a:rPr lang="en-US" sz="2000" dirty="0" smtClean="0">
                <a:solidFill>
                  <a:srgbClr val="002060"/>
                </a:solidFill>
              </a:rPr>
              <a:t>We used </a:t>
            </a:r>
            <a:r>
              <a:rPr lang="en-US" sz="2000" u="sng" dirty="0" smtClean="0">
                <a:solidFill>
                  <a:srgbClr val="002060"/>
                </a:solidFill>
              </a:rPr>
              <a:t>two</a:t>
            </a:r>
            <a:r>
              <a:rPr lang="en-US" sz="2000" dirty="0" smtClean="0">
                <a:solidFill>
                  <a:srgbClr val="002060"/>
                </a:solidFill>
              </a:rPr>
              <a:t> functions in merge sorting as merge divided the list and if we pass the dictionary as a </a:t>
            </a:r>
            <a:r>
              <a:rPr lang="en-US" sz="2000" u="sng" dirty="0" smtClean="0">
                <a:solidFill>
                  <a:srgbClr val="002060"/>
                </a:solidFill>
              </a:rPr>
              <a:t>direct</a:t>
            </a:r>
            <a:r>
              <a:rPr lang="en-US" sz="2000" dirty="0" smtClean="0">
                <a:solidFill>
                  <a:srgbClr val="002060"/>
                </a:solidFill>
              </a:rPr>
              <a:t> parameter, it converts to list but when the function is called itself again the new parameter is not </a:t>
            </a:r>
            <a:r>
              <a:rPr lang="en-US" sz="2000" u="sng" dirty="0" smtClean="0">
                <a:solidFill>
                  <a:srgbClr val="002060"/>
                </a:solidFill>
              </a:rPr>
              <a:t>dictionary</a:t>
            </a:r>
            <a:r>
              <a:rPr lang="en-US" sz="2000" dirty="0" smtClean="0">
                <a:solidFill>
                  <a:srgbClr val="002060"/>
                </a:solidFill>
              </a:rPr>
              <a:t> now, it becomes a </a:t>
            </a:r>
            <a:r>
              <a:rPr lang="en-US" sz="2000" u="sng" dirty="0" smtClean="0">
                <a:solidFill>
                  <a:srgbClr val="002060"/>
                </a:solidFill>
              </a:rPr>
              <a:t>list</a:t>
            </a:r>
            <a:r>
              <a:rPr lang="en-US" sz="2000" dirty="0" smtClean="0">
                <a:solidFill>
                  <a:srgbClr val="002060"/>
                </a:solidFill>
              </a:rPr>
              <a:t> and the list </a:t>
            </a:r>
            <a:r>
              <a:rPr lang="en-US" sz="2000" u="sng" dirty="0" smtClean="0">
                <a:solidFill>
                  <a:srgbClr val="002060"/>
                </a:solidFill>
              </a:rPr>
              <a:t>does not </a:t>
            </a:r>
            <a:r>
              <a:rPr lang="en-US" sz="2000" dirty="0" smtClean="0">
                <a:solidFill>
                  <a:srgbClr val="002060"/>
                </a:solidFill>
              </a:rPr>
              <a:t>take </a:t>
            </a:r>
            <a:r>
              <a:rPr lang="en-US" sz="2000" b="1" i="1" dirty="0" smtClean="0">
                <a:solidFill>
                  <a:srgbClr val="C00000"/>
                </a:solidFill>
              </a:rPr>
              <a:t>items() </a:t>
            </a:r>
            <a:r>
              <a:rPr lang="en-US" sz="2000" dirty="0" smtClean="0">
                <a:solidFill>
                  <a:srgbClr val="002060"/>
                </a:solidFill>
              </a:rPr>
              <a:t>attribute.</a:t>
            </a:r>
          </a:p>
          <a:p>
            <a:pPr algn="l"/>
            <a:endParaRPr lang="en-US" sz="2000" dirty="0">
              <a:solidFill>
                <a:schemeClr val="accent2">
                  <a:lumMod val="75000"/>
                </a:schemeClr>
              </a:solidFill>
            </a:endParaRPr>
          </a:p>
          <a:p>
            <a:pPr algn="l"/>
            <a:r>
              <a:rPr lang="en-US" sz="2000" dirty="0" err="1">
                <a:solidFill>
                  <a:schemeClr val="tx1">
                    <a:lumMod val="85000"/>
                    <a:lumOff val="15000"/>
                  </a:schemeClr>
                </a:solidFill>
              </a:rPr>
              <a:t>def</a:t>
            </a:r>
            <a:r>
              <a:rPr lang="en-US" sz="2000" dirty="0">
                <a:solidFill>
                  <a:schemeClr val="tx1">
                    <a:lumMod val="85000"/>
                    <a:lumOff val="15000"/>
                  </a:schemeClr>
                </a:solidFill>
              </a:rPr>
              <a:t> </a:t>
            </a:r>
            <a:r>
              <a:rPr lang="en-US" sz="2000" dirty="0" err="1">
                <a:solidFill>
                  <a:schemeClr val="tx1">
                    <a:lumMod val="85000"/>
                    <a:lumOff val="15000"/>
                  </a:schemeClr>
                </a:solidFill>
              </a:rPr>
              <a:t>mergeAlg</a:t>
            </a:r>
            <a:r>
              <a:rPr lang="en-US" sz="2000" dirty="0">
                <a:solidFill>
                  <a:schemeClr val="tx1">
                    <a:lumMod val="85000"/>
                    <a:lumOff val="15000"/>
                  </a:schemeClr>
                </a:solidFill>
              </a:rPr>
              <a:t>(</a:t>
            </a:r>
            <a:r>
              <a:rPr lang="en-US" sz="2000" dirty="0" err="1">
                <a:solidFill>
                  <a:schemeClr val="tx1">
                    <a:lumMod val="85000"/>
                    <a:lumOff val="15000"/>
                  </a:schemeClr>
                </a:solidFill>
              </a:rPr>
              <a:t>alist</a:t>
            </a:r>
            <a:r>
              <a:rPr lang="en-US" sz="2000" dirty="0" smtClean="0">
                <a:solidFill>
                  <a:schemeClr val="tx1">
                    <a:lumMod val="85000"/>
                    <a:lumOff val="15000"/>
                  </a:schemeClr>
                </a:solidFill>
              </a:rPr>
              <a:t>):</a:t>
            </a:r>
          </a:p>
          <a:p>
            <a:pPr algn="l"/>
            <a:r>
              <a:rPr lang="en-US" sz="2000" dirty="0">
                <a:solidFill>
                  <a:schemeClr val="tx1">
                    <a:lumMod val="85000"/>
                    <a:lumOff val="15000"/>
                  </a:schemeClr>
                </a:solidFill>
              </a:rPr>
              <a:t>    dectToList = </a:t>
            </a:r>
            <a:r>
              <a:rPr lang="en-US" sz="2000" dirty="0" smtClean="0">
                <a:solidFill>
                  <a:schemeClr val="tx1">
                    <a:lumMod val="85000"/>
                    <a:lumOff val="15000"/>
                  </a:schemeClr>
                </a:solidFill>
              </a:rPr>
              <a:t>list(</a:t>
            </a:r>
            <a:r>
              <a:rPr lang="en-US" sz="2000" dirty="0" err="1" smtClean="0">
                <a:solidFill>
                  <a:schemeClr val="tx1">
                    <a:lumMod val="85000"/>
                    <a:lumOff val="15000"/>
                  </a:schemeClr>
                </a:solidFill>
              </a:rPr>
              <a:t>alist.items</a:t>
            </a:r>
            <a:r>
              <a:rPr lang="en-US" sz="2000" dirty="0" smtClean="0">
                <a:solidFill>
                  <a:schemeClr val="tx1">
                    <a:lumMod val="85000"/>
                    <a:lumOff val="15000"/>
                  </a:schemeClr>
                </a:solidFill>
              </a:rPr>
              <a:t>()) # Error: </a:t>
            </a:r>
          </a:p>
          <a:p>
            <a:pPr algn="l"/>
            <a:r>
              <a:rPr lang="en-US" sz="2000" dirty="0" smtClean="0">
                <a:solidFill>
                  <a:schemeClr val="tx1">
                    <a:lumMod val="85000"/>
                    <a:lumOff val="15000"/>
                  </a:schemeClr>
                </a:solidFill>
              </a:rPr>
              <a:t>    if </a:t>
            </a:r>
            <a:r>
              <a:rPr lang="en-US" sz="2000" dirty="0" err="1" smtClean="0">
                <a:solidFill>
                  <a:schemeClr val="tx1">
                    <a:lumMod val="85000"/>
                    <a:lumOff val="15000"/>
                  </a:schemeClr>
                </a:solidFill>
              </a:rPr>
              <a:t>len</a:t>
            </a:r>
            <a:r>
              <a:rPr lang="en-US" sz="2000" dirty="0" smtClean="0">
                <a:solidFill>
                  <a:schemeClr val="tx1">
                    <a:lumMod val="85000"/>
                    <a:lumOff val="15000"/>
                  </a:schemeClr>
                </a:solidFill>
              </a:rPr>
              <a:t>(</a:t>
            </a:r>
            <a:r>
              <a:rPr lang="en-US" sz="2000" dirty="0" err="1" smtClean="0">
                <a:solidFill>
                  <a:schemeClr val="tx1">
                    <a:lumMod val="85000"/>
                    <a:lumOff val="15000"/>
                  </a:schemeClr>
                </a:solidFill>
              </a:rPr>
              <a:t>alist</a:t>
            </a:r>
            <a:r>
              <a:rPr lang="en-US" sz="2000" dirty="0" smtClean="0">
                <a:solidFill>
                  <a:schemeClr val="tx1">
                    <a:lumMod val="85000"/>
                    <a:lumOff val="15000"/>
                  </a:schemeClr>
                </a:solidFill>
              </a:rPr>
              <a:t>) &gt; 1:</a:t>
            </a:r>
          </a:p>
          <a:p>
            <a:pPr algn="l"/>
            <a:r>
              <a:rPr lang="en-US" sz="2000" dirty="0" smtClean="0">
                <a:solidFill>
                  <a:schemeClr val="tx1">
                    <a:lumMod val="85000"/>
                    <a:lumOff val="15000"/>
                  </a:schemeClr>
                </a:solidFill>
              </a:rPr>
              <a:t>        </a:t>
            </a:r>
            <a:r>
              <a:rPr lang="en-US" sz="2000" dirty="0">
                <a:solidFill>
                  <a:schemeClr val="tx1">
                    <a:lumMod val="85000"/>
                    <a:lumOff val="15000"/>
                  </a:schemeClr>
                </a:solidFill>
              </a:rPr>
              <a:t>mid = </a:t>
            </a:r>
            <a:r>
              <a:rPr lang="en-US" sz="2000" dirty="0" err="1">
                <a:solidFill>
                  <a:schemeClr val="tx1">
                    <a:lumMod val="85000"/>
                    <a:lumOff val="15000"/>
                  </a:schemeClr>
                </a:solidFill>
              </a:rPr>
              <a:t>len</a:t>
            </a:r>
            <a:r>
              <a:rPr lang="en-US" sz="2000" dirty="0">
                <a:solidFill>
                  <a:schemeClr val="tx1">
                    <a:lumMod val="85000"/>
                    <a:lumOff val="15000"/>
                  </a:schemeClr>
                </a:solidFill>
              </a:rPr>
              <a:t>(</a:t>
            </a:r>
            <a:r>
              <a:rPr lang="en-US" sz="2000" dirty="0" err="1">
                <a:solidFill>
                  <a:schemeClr val="tx1">
                    <a:lumMod val="85000"/>
                    <a:lumOff val="15000"/>
                  </a:schemeClr>
                </a:solidFill>
              </a:rPr>
              <a:t>alist</a:t>
            </a:r>
            <a:r>
              <a:rPr lang="en-US" sz="2000" dirty="0">
                <a:solidFill>
                  <a:schemeClr val="tx1">
                    <a:lumMod val="85000"/>
                    <a:lumOff val="15000"/>
                  </a:schemeClr>
                </a:solidFill>
              </a:rPr>
              <a:t>)//2</a:t>
            </a:r>
          </a:p>
          <a:p>
            <a:pPr algn="l"/>
            <a:r>
              <a:rPr lang="en-US" sz="2000" dirty="0">
                <a:solidFill>
                  <a:schemeClr val="tx1">
                    <a:lumMod val="85000"/>
                    <a:lumOff val="15000"/>
                  </a:schemeClr>
                </a:solidFill>
              </a:rPr>
              <a:t>        </a:t>
            </a:r>
            <a:r>
              <a:rPr lang="en-US" sz="2000" dirty="0" err="1">
                <a:solidFill>
                  <a:schemeClr val="tx1">
                    <a:lumMod val="85000"/>
                    <a:lumOff val="15000"/>
                  </a:schemeClr>
                </a:solidFill>
              </a:rPr>
              <a:t>lefthalf</a:t>
            </a:r>
            <a:r>
              <a:rPr lang="en-US" sz="2000" dirty="0">
                <a:solidFill>
                  <a:schemeClr val="tx1">
                    <a:lumMod val="85000"/>
                    <a:lumOff val="15000"/>
                  </a:schemeClr>
                </a:solidFill>
              </a:rPr>
              <a:t> = </a:t>
            </a:r>
            <a:r>
              <a:rPr lang="en-US" sz="2000" dirty="0" err="1">
                <a:solidFill>
                  <a:schemeClr val="tx1">
                    <a:lumMod val="85000"/>
                    <a:lumOff val="15000"/>
                  </a:schemeClr>
                </a:solidFill>
              </a:rPr>
              <a:t>alist</a:t>
            </a:r>
            <a:r>
              <a:rPr lang="en-US" sz="2000" dirty="0">
                <a:solidFill>
                  <a:schemeClr val="tx1">
                    <a:lumMod val="85000"/>
                    <a:lumOff val="15000"/>
                  </a:schemeClr>
                </a:solidFill>
              </a:rPr>
              <a:t>[:mid]</a:t>
            </a:r>
          </a:p>
          <a:p>
            <a:pPr algn="l"/>
            <a:r>
              <a:rPr lang="en-US" sz="2000" dirty="0">
                <a:solidFill>
                  <a:schemeClr val="tx1">
                    <a:lumMod val="85000"/>
                    <a:lumOff val="15000"/>
                  </a:schemeClr>
                </a:solidFill>
              </a:rPr>
              <a:t>        righthalf = </a:t>
            </a:r>
            <a:r>
              <a:rPr lang="en-US" sz="2000" dirty="0" err="1">
                <a:solidFill>
                  <a:schemeClr val="tx1">
                    <a:lumMod val="85000"/>
                    <a:lumOff val="15000"/>
                  </a:schemeClr>
                </a:solidFill>
              </a:rPr>
              <a:t>alist</a:t>
            </a:r>
            <a:r>
              <a:rPr lang="en-US" sz="2000" dirty="0">
                <a:solidFill>
                  <a:schemeClr val="tx1">
                    <a:lumMod val="85000"/>
                    <a:lumOff val="15000"/>
                  </a:schemeClr>
                </a:solidFill>
              </a:rPr>
              <a:t>[mid</a:t>
            </a:r>
            <a:r>
              <a:rPr lang="en-US" sz="2000" dirty="0" smtClean="0">
                <a:solidFill>
                  <a:schemeClr val="tx1">
                    <a:lumMod val="85000"/>
                    <a:lumOff val="15000"/>
                  </a:schemeClr>
                </a:solidFill>
              </a:rPr>
              <a:t>:]</a:t>
            </a:r>
          </a:p>
          <a:p>
            <a:pPr algn="l"/>
            <a:r>
              <a:rPr lang="en-US" sz="2000" dirty="0">
                <a:solidFill>
                  <a:schemeClr val="tx1">
                    <a:lumMod val="85000"/>
                    <a:lumOff val="15000"/>
                  </a:schemeClr>
                </a:solidFill>
              </a:rPr>
              <a:t>        </a:t>
            </a:r>
            <a:r>
              <a:rPr lang="en-US" sz="2000" dirty="0" err="1" smtClean="0">
                <a:solidFill>
                  <a:schemeClr val="tx1">
                    <a:lumMod val="85000"/>
                    <a:lumOff val="15000"/>
                  </a:schemeClr>
                </a:solidFill>
              </a:rPr>
              <a:t>mergeAlg</a:t>
            </a:r>
            <a:r>
              <a:rPr lang="en-US" sz="2000" dirty="0" smtClean="0">
                <a:solidFill>
                  <a:schemeClr val="tx1">
                    <a:lumMod val="85000"/>
                    <a:lumOff val="15000"/>
                  </a:schemeClr>
                </a:solidFill>
              </a:rPr>
              <a:t>(</a:t>
            </a:r>
            <a:r>
              <a:rPr lang="en-US" sz="2000" dirty="0" err="1" smtClean="0">
                <a:solidFill>
                  <a:schemeClr val="tx1">
                    <a:lumMod val="85000"/>
                    <a:lumOff val="15000"/>
                  </a:schemeClr>
                </a:solidFill>
              </a:rPr>
              <a:t>lefthalf</a:t>
            </a:r>
            <a:r>
              <a:rPr lang="en-US" sz="2000" dirty="0" smtClean="0">
                <a:solidFill>
                  <a:schemeClr val="tx1">
                    <a:lumMod val="85000"/>
                    <a:lumOff val="15000"/>
                  </a:schemeClr>
                </a:solidFill>
              </a:rPr>
              <a:t>)              </a:t>
            </a:r>
            <a:r>
              <a:rPr lang="en-US" sz="2000" b="1" u="sng" dirty="0" smtClean="0">
                <a:solidFill>
                  <a:srgbClr val="C00000"/>
                </a:solidFill>
              </a:rPr>
              <a:t>#Error: ‘list’ object has no attribute ‘items’.</a:t>
            </a:r>
            <a:endParaRPr lang="en-US" sz="2000" b="1" u="sng" dirty="0">
              <a:solidFill>
                <a:srgbClr val="C00000"/>
              </a:solidFill>
            </a:endParaRPr>
          </a:p>
          <a:p>
            <a:pPr algn="l"/>
            <a:r>
              <a:rPr lang="en-US" sz="2000" dirty="0">
                <a:solidFill>
                  <a:schemeClr val="tx1">
                    <a:lumMod val="85000"/>
                    <a:lumOff val="15000"/>
                  </a:schemeClr>
                </a:solidFill>
              </a:rPr>
              <a:t>        </a:t>
            </a:r>
            <a:r>
              <a:rPr lang="en-US" sz="2000" dirty="0" err="1">
                <a:solidFill>
                  <a:schemeClr val="tx1">
                    <a:lumMod val="85000"/>
                    <a:lumOff val="15000"/>
                  </a:schemeClr>
                </a:solidFill>
              </a:rPr>
              <a:t>mergeAlg</a:t>
            </a:r>
            <a:r>
              <a:rPr lang="en-US" sz="2000" dirty="0">
                <a:solidFill>
                  <a:schemeClr val="tx1">
                    <a:lumMod val="85000"/>
                    <a:lumOff val="15000"/>
                  </a:schemeClr>
                </a:solidFill>
              </a:rPr>
              <a:t>(</a:t>
            </a:r>
            <a:r>
              <a:rPr lang="en-US" sz="2000" dirty="0" err="1">
                <a:solidFill>
                  <a:schemeClr val="tx1">
                    <a:lumMod val="85000"/>
                    <a:lumOff val="15000"/>
                  </a:schemeClr>
                </a:solidFill>
              </a:rPr>
              <a:t>righthalf</a:t>
            </a:r>
            <a:r>
              <a:rPr lang="en-US" sz="2000" dirty="0">
                <a:solidFill>
                  <a:schemeClr val="tx1">
                    <a:lumMod val="85000"/>
                    <a:lumOff val="15000"/>
                  </a:schemeClr>
                </a:solidFill>
              </a:rPr>
              <a:t>)</a:t>
            </a:r>
            <a:endParaRPr lang="en-US" sz="2000" dirty="0" smtClean="0">
              <a:solidFill>
                <a:schemeClr val="tx1">
                  <a:lumMod val="85000"/>
                  <a:lumOff val="15000"/>
                </a:schemeClr>
              </a:solidFill>
            </a:endParaRPr>
          </a:p>
          <a:p>
            <a:pPr algn="l"/>
            <a:endParaRPr lang="en-US" dirty="0"/>
          </a:p>
          <a:p>
            <a:pPr algn="l"/>
            <a:endParaRPr lang="ar-EG" dirty="0"/>
          </a:p>
        </p:txBody>
      </p:sp>
    </p:spTree>
    <p:extLst>
      <p:ext uri="{BB962C8B-B14F-4D97-AF65-F5344CB8AC3E}">
        <p14:creationId xmlns:p14="http://schemas.microsoft.com/office/powerpoint/2010/main" val="3705016075"/>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346025"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820833"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295642"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
        <p:nvSpPr>
          <p:cNvPr id="18" name="Rounded Rectangle 17"/>
          <p:cNvSpPr/>
          <p:nvPr/>
        </p:nvSpPr>
        <p:spPr>
          <a:xfrm>
            <a:off x="260668" y="138166"/>
            <a:ext cx="2198077" cy="553915"/>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sz="2000" b="1" dirty="0" smtClean="0">
                <a:solidFill>
                  <a:schemeClr val="tx1">
                    <a:lumMod val="75000"/>
                    <a:lumOff val="25000"/>
                  </a:schemeClr>
                </a:solidFill>
              </a:rPr>
              <a:t>Merge Sort</a:t>
            </a:r>
            <a:endParaRPr lang="ar-EG" sz="2000" b="1" dirty="0">
              <a:solidFill>
                <a:schemeClr val="tx1">
                  <a:lumMod val="75000"/>
                  <a:lumOff val="25000"/>
                </a:schemeClr>
              </a:solidFill>
            </a:endParaRPr>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667" y="902482"/>
            <a:ext cx="8628381" cy="5612618"/>
          </a:xfrm>
          <a:prstGeom prst="rect">
            <a:avLst/>
          </a:prstGeom>
          <a:ln>
            <a:noFill/>
          </a:ln>
          <a:effectLst>
            <a:outerShdw blurRad="190500" algn="tl" rotWithShape="0">
              <a:srgbClr val="000000">
                <a:alpha val="70000"/>
              </a:srgbClr>
            </a:outerShdw>
          </a:effectLst>
        </p:spPr>
      </p:pic>
      <p:cxnSp>
        <p:nvCxnSpPr>
          <p:cNvPr id="3" name="Straight Connector 2"/>
          <p:cNvCxnSpPr/>
          <p:nvPr/>
        </p:nvCxnSpPr>
        <p:spPr>
          <a:xfrm>
            <a:off x="1987061" y="2145323"/>
            <a:ext cx="237392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5" name="Straight Connector 34"/>
          <p:cNvCxnSpPr/>
          <p:nvPr/>
        </p:nvCxnSpPr>
        <p:spPr>
          <a:xfrm>
            <a:off x="2060330" y="3097823"/>
            <a:ext cx="1702778"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a:off x="1770184" y="4302369"/>
            <a:ext cx="163243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a:off x="1724757" y="5506915"/>
            <a:ext cx="176578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26115520"/>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346025"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820833"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295642"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
        <p:nvSpPr>
          <p:cNvPr id="18" name="Rounded Rectangle 17"/>
          <p:cNvSpPr/>
          <p:nvPr/>
        </p:nvSpPr>
        <p:spPr>
          <a:xfrm>
            <a:off x="260668" y="138166"/>
            <a:ext cx="2198077" cy="553915"/>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sz="2000" b="1" dirty="0" smtClean="0">
                <a:solidFill>
                  <a:schemeClr val="tx1">
                    <a:lumMod val="75000"/>
                    <a:lumOff val="25000"/>
                  </a:schemeClr>
                </a:solidFill>
              </a:rPr>
              <a:t>Quick Sort</a:t>
            </a:r>
            <a:endParaRPr lang="ar-EG" sz="2000" b="1" dirty="0">
              <a:solidFill>
                <a:schemeClr val="tx1">
                  <a:lumMod val="75000"/>
                  <a:lumOff val="25000"/>
                </a:schemeClr>
              </a:solidFill>
            </a:endParaRPr>
          </a:p>
        </p:txBody>
      </p:sp>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rcRect l="34478" t="15538" r="56045" b="77965"/>
          <a:stretch>
            <a:fillRect/>
          </a:stretch>
        </p:blipFill>
        <p:spPr>
          <a:xfrm>
            <a:off x="3235569" y="1477108"/>
            <a:ext cx="817685" cy="237392"/>
          </a:xfrm>
          <a:custGeom>
            <a:avLst/>
            <a:gdLst>
              <a:gd name="connsiteX0" fmla="*/ 0 w 817685"/>
              <a:gd name="connsiteY0" fmla="*/ 0 h 237392"/>
              <a:gd name="connsiteX1" fmla="*/ 817685 w 817685"/>
              <a:gd name="connsiteY1" fmla="*/ 0 h 237392"/>
              <a:gd name="connsiteX2" fmla="*/ 817685 w 817685"/>
              <a:gd name="connsiteY2" fmla="*/ 237392 h 237392"/>
              <a:gd name="connsiteX3" fmla="*/ 0 w 817685"/>
              <a:gd name="connsiteY3" fmla="*/ 237392 h 237392"/>
              <a:gd name="connsiteX4" fmla="*/ 0 w 817685"/>
              <a:gd name="connsiteY4" fmla="*/ 0 h 237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685" h="237392">
                <a:moveTo>
                  <a:pt x="0" y="0"/>
                </a:moveTo>
                <a:lnTo>
                  <a:pt x="817685" y="0"/>
                </a:lnTo>
                <a:lnTo>
                  <a:pt x="817685" y="237392"/>
                </a:lnTo>
                <a:lnTo>
                  <a:pt x="0" y="237392"/>
                </a:lnTo>
                <a:lnTo>
                  <a:pt x="0" y="0"/>
                </a:lnTo>
                <a:close/>
              </a:path>
            </a:pathLst>
          </a:custGeom>
          <a:ln>
            <a:noFill/>
          </a:ln>
          <a:effectLst>
            <a:outerShdw blurRad="190500" algn="tl" rotWithShape="0">
              <a:srgbClr val="000000">
                <a:alpha val="70000"/>
              </a:srgbClr>
            </a:outerShdw>
          </a:effectLst>
        </p:spPr>
      </p:pic>
      <p:grpSp>
        <p:nvGrpSpPr>
          <p:cNvPr id="8" name="Group 7"/>
          <p:cNvGrpSpPr/>
          <p:nvPr/>
        </p:nvGrpSpPr>
        <p:grpSpPr>
          <a:xfrm>
            <a:off x="260666" y="909390"/>
            <a:ext cx="8628381" cy="3653818"/>
            <a:chOff x="260666" y="909390"/>
            <a:chExt cx="8628381" cy="3653818"/>
          </a:xfrm>
        </p:grpSpPr>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rcRect l="34478" t="15538" r="56045" b="77965"/>
            <a:stretch>
              <a:fillRect/>
            </a:stretch>
          </p:blipFill>
          <p:spPr>
            <a:xfrm>
              <a:off x="3235569" y="1477108"/>
              <a:ext cx="817685" cy="237392"/>
            </a:xfrm>
            <a:custGeom>
              <a:avLst/>
              <a:gdLst>
                <a:gd name="connsiteX0" fmla="*/ 0 w 817685"/>
                <a:gd name="connsiteY0" fmla="*/ 0 h 237392"/>
                <a:gd name="connsiteX1" fmla="*/ 817685 w 817685"/>
                <a:gd name="connsiteY1" fmla="*/ 0 h 237392"/>
                <a:gd name="connsiteX2" fmla="*/ 817685 w 817685"/>
                <a:gd name="connsiteY2" fmla="*/ 237392 h 237392"/>
                <a:gd name="connsiteX3" fmla="*/ 0 w 817685"/>
                <a:gd name="connsiteY3" fmla="*/ 237392 h 237392"/>
                <a:gd name="connsiteX4" fmla="*/ 0 w 817685"/>
                <a:gd name="connsiteY4" fmla="*/ 0 h 237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685" h="237392">
                  <a:moveTo>
                    <a:pt x="0" y="0"/>
                  </a:moveTo>
                  <a:lnTo>
                    <a:pt x="817685" y="0"/>
                  </a:lnTo>
                  <a:lnTo>
                    <a:pt x="817685" y="237392"/>
                  </a:lnTo>
                  <a:lnTo>
                    <a:pt x="0" y="237392"/>
                  </a:lnTo>
                  <a:lnTo>
                    <a:pt x="0" y="0"/>
                  </a:lnTo>
                  <a:close/>
                </a:path>
              </a:pathLst>
            </a:custGeom>
            <a:ln>
              <a:noFill/>
            </a:ln>
            <a:effectLst>
              <a:outerShdw blurRad="190500" algn="tl" rotWithShape="0">
                <a:srgbClr val="000000">
                  <a:alpha val="70000"/>
                </a:srgbClr>
              </a:outerShdw>
            </a:effectLst>
          </p:spPr>
        </p:pic>
        <p:pic>
          <p:nvPicPr>
            <p:cNvPr id="47" name="Picture 46"/>
            <p:cNvPicPr>
              <a:picLocks noChangeAspect="1"/>
            </p:cNvPicPr>
            <p:nvPr/>
          </p:nvPicPr>
          <p:blipFill>
            <a:blip r:embed="rId6" cstate="print">
              <a:extLst>
                <a:ext uri="{28A0092B-C50C-407E-A947-70E740481C1C}">
                  <a14:useLocalDpi xmlns:a14="http://schemas.microsoft.com/office/drawing/2010/main" val="0"/>
                </a:ext>
              </a:extLst>
            </a:blip>
            <a:srcRect l="11347" t="92011" r="77648" b="770"/>
            <a:stretch>
              <a:fillRect/>
            </a:stretch>
          </p:blipFill>
          <p:spPr>
            <a:xfrm>
              <a:off x="1239716" y="4271296"/>
              <a:ext cx="949569" cy="263770"/>
            </a:xfrm>
            <a:custGeom>
              <a:avLst/>
              <a:gdLst>
                <a:gd name="connsiteX0" fmla="*/ 0 w 949569"/>
                <a:gd name="connsiteY0" fmla="*/ 0 h 263770"/>
                <a:gd name="connsiteX1" fmla="*/ 949569 w 949569"/>
                <a:gd name="connsiteY1" fmla="*/ 0 h 263770"/>
                <a:gd name="connsiteX2" fmla="*/ 949569 w 949569"/>
                <a:gd name="connsiteY2" fmla="*/ 263770 h 263770"/>
                <a:gd name="connsiteX3" fmla="*/ 0 w 949569"/>
                <a:gd name="connsiteY3" fmla="*/ 263770 h 263770"/>
                <a:gd name="connsiteX4" fmla="*/ 0 w 949569"/>
                <a:gd name="connsiteY4" fmla="*/ 0 h 26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569" h="263770">
                  <a:moveTo>
                    <a:pt x="0" y="0"/>
                  </a:moveTo>
                  <a:lnTo>
                    <a:pt x="949569" y="0"/>
                  </a:lnTo>
                  <a:lnTo>
                    <a:pt x="949569" y="263770"/>
                  </a:lnTo>
                  <a:lnTo>
                    <a:pt x="0" y="263770"/>
                  </a:lnTo>
                  <a:lnTo>
                    <a:pt x="0" y="0"/>
                  </a:lnTo>
                  <a:close/>
                </a:path>
              </a:pathLst>
            </a:custGeom>
            <a:ln>
              <a:noFill/>
            </a:ln>
            <a:effectLst>
              <a:outerShdw blurRad="190500" algn="tl" rotWithShape="0">
                <a:srgbClr val="000000">
                  <a:alpha val="70000"/>
                </a:srgbClr>
              </a:outerShdw>
            </a:effectLst>
          </p:spPr>
        </p:pic>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a:off x="260666" y="909390"/>
              <a:ext cx="8628381" cy="3653818"/>
            </a:xfrm>
            <a:custGeom>
              <a:avLst/>
              <a:gdLst>
                <a:gd name="connsiteX0" fmla="*/ 0 w 8628381"/>
                <a:gd name="connsiteY0" fmla="*/ 0 h 3653818"/>
                <a:gd name="connsiteX1" fmla="*/ 8628381 w 8628381"/>
                <a:gd name="connsiteY1" fmla="*/ 0 h 3653818"/>
                <a:gd name="connsiteX2" fmla="*/ 8628381 w 8628381"/>
                <a:gd name="connsiteY2" fmla="*/ 3653818 h 3653818"/>
                <a:gd name="connsiteX3" fmla="*/ 0 w 8628381"/>
                <a:gd name="connsiteY3" fmla="*/ 3653818 h 3653818"/>
                <a:gd name="connsiteX4" fmla="*/ 0 w 8628381"/>
                <a:gd name="connsiteY4" fmla="*/ 0 h 3653818"/>
                <a:gd name="connsiteX5" fmla="*/ 2974903 w 8628381"/>
                <a:gd name="connsiteY5" fmla="*/ 567718 h 3653818"/>
                <a:gd name="connsiteX6" fmla="*/ 2974903 w 8628381"/>
                <a:gd name="connsiteY6" fmla="*/ 805110 h 3653818"/>
                <a:gd name="connsiteX7" fmla="*/ 3792588 w 8628381"/>
                <a:gd name="connsiteY7" fmla="*/ 805110 h 3653818"/>
                <a:gd name="connsiteX8" fmla="*/ 3792588 w 8628381"/>
                <a:gd name="connsiteY8" fmla="*/ 567718 h 3653818"/>
                <a:gd name="connsiteX9" fmla="*/ 2974903 w 8628381"/>
                <a:gd name="connsiteY9" fmla="*/ 567718 h 3653818"/>
                <a:gd name="connsiteX10" fmla="*/ 979050 w 8628381"/>
                <a:gd name="connsiteY10" fmla="*/ 3361906 h 3653818"/>
                <a:gd name="connsiteX11" fmla="*/ 979050 w 8628381"/>
                <a:gd name="connsiteY11" fmla="*/ 3625676 h 3653818"/>
                <a:gd name="connsiteX12" fmla="*/ 1928619 w 8628381"/>
                <a:gd name="connsiteY12" fmla="*/ 3625676 h 3653818"/>
                <a:gd name="connsiteX13" fmla="*/ 1928619 w 8628381"/>
                <a:gd name="connsiteY13" fmla="*/ 3361906 h 3653818"/>
                <a:gd name="connsiteX14" fmla="*/ 979050 w 8628381"/>
                <a:gd name="connsiteY14" fmla="*/ 3361906 h 365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628381" h="3653818">
                  <a:moveTo>
                    <a:pt x="0" y="0"/>
                  </a:moveTo>
                  <a:lnTo>
                    <a:pt x="8628381" y="0"/>
                  </a:lnTo>
                  <a:lnTo>
                    <a:pt x="8628381" y="3653818"/>
                  </a:lnTo>
                  <a:lnTo>
                    <a:pt x="0" y="3653818"/>
                  </a:lnTo>
                  <a:lnTo>
                    <a:pt x="0" y="0"/>
                  </a:lnTo>
                  <a:close/>
                  <a:moveTo>
                    <a:pt x="2974903" y="567718"/>
                  </a:moveTo>
                  <a:lnTo>
                    <a:pt x="2974903" y="805110"/>
                  </a:lnTo>
                  <a:lnTo>
                    <a:pt x="3792588" y="805110"/>
                  </a:lnTo>
                  <a:lnTo>
                    <a:pt x="3792588" y="567718"/>
                  </a:lnTo>
                  <a:lnTo>
                    <a:pt x="2974903" y="567718"/>
                  </a:lnTo>
                  <a:close/>
                  <a:moveTo>
                    <a:pt x="979050" y="3361906"/>
                  </a:moveTo>
                  <a:lnTo>
                    <a:pt x="979050" y="3625676"/>
                  </a:lnTo>
                  <a:lnTo>
                    <a:pt x="1928619" y="3625676"/>
                  </a:lnTo>
                  <a:lnTo>
                    <a:pt x="1928619" y="3361906"/>
                  </a:lnTo>
                  <a:lnTo>
                    <a:pt x="979050" y="3361906"/>
                  </a:lnTo>
                  <a:close/>
                </a:path>
              </a:pathLst>
            </a:custGeom>
            <a:ln>
              <a:noFill/>
            </a:ln>
            <a:effectLst>
              <a:outerShdw blurRad="190500" algn="tl" rotWithShape="0">
                <a:srgbClr val="000000">
                  <a:alpha val="70000"/>
                </a:srgbClr>
              </a:outerShdw>
            </a:effectLst>
          </p:spPr>
        </p:pic>
      </p:grpSp>
    </p:spTree>
    <p:extLst>
      <p:ext uri="{BB962C8B-B14F-4D97-AF65-F5344CB8AC3E}">
        <p14:creationId xmlns:p14="http://schemas.microsoft.com/office/powerpoint/2010/main" val="2109781338"/>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346025"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820833"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295642"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
        <p:nvSpPr>
          <p:cNvPr id="18" name="Rounded Rectangle 17"/>
          <p:cNvSpPr/>
          <p:nvPr/>
        </p:nvSpPr>
        <p:spPr>
          <a:xfrm>
            <a:off x="260668" y="138166"/>
            <a:ext cx="2198077" cy="553915"/>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sz="2000" b="1" dirty="0" smtClean="0">
                <a:solidFill>
                  <a:schemeClr val="tx1">
                    <a:lumMod val="75000"/>
                    <a:lumOff val="25000"/>
                  </a:schemeClr>
                </a:solidFill>
              </a:rPr>
              <a:t>Quick Sort</a:t>
            </a:r>
            <a:endParaRPr lang="ar-EG" sz="2000" b="1" dirty="0">
              <a:solidFill>
                <a:schemeClr val="tx1">
                  <a:lumMod val="75000"/>
                  <a:lumOff val="25000"/>
                </a:schemeClr>
              </a:solidFill>
            </a:endParaRPr>
          </a:p>
        </p:txBody>
      </p:sp>
      <p:pic>
        <p:nvPicPr>
          <p:cNvPr id="46" name="Picture 45"/>
          <p:cNvPicPr>
            <a:picLocks noChangeAspect="1"/>
          </p:cNvPicPr>
          <p:nvPr/>
        </p:nvPicPr>
        <p:blipFill>
          <a:blip r:embed="rId6">
            <a:extLst>
              <a:ext uri="{28A0092B-C50C-407E-A947-70E740481C1C}">
                <a14:useLocalDpi xmlns:a14="http://schemas.microsoft.com/office/drawing/2010/main" val="0"/>
              </a:ext>
            </a:extLst>
          </a:blip>
          <a:srcRect l="22766" t="6003" r="63134" b="89975"/>
          <a:stretch>
            <a:fillRect/>
          </a:stretch>
        </p:blipFill>
        <p:spPr>
          <a:xfrm>
            <a:off x="2162909" y="1151792"/>
            <a:ext cx="1178169" cy="167054"/>
          </a:xfrm>
          <a:custGeom>
            <a:avLst/>
            <a:gdLst>
              <a:gd name="connsiteX0" fmla="*/ 0 w 1178169"/>
              <a:gd name="connsiteY0" fmla="*/ 0 h 167054"/>
              <a:gd name="connsiteX1" fmla="*/ 1178169 w 1178169"/>
              <a:gd name="connsiteY1" fmla="*/ 0 h 167054"/>
              <a:gd name="connsiteX2" fmla="*/ 1178169 w 1178169"/>
              <a:gd name="connsiteY2" fmla="*/ 167054 h 167054"/>
              <a:gd name="connsiteX3" fmla="*/ 0 w 1178169"/>
              <a:gd name="connsiteY3" fmla="*/ 167054 h 167054"/>
              <a:gd name="connsiteX4" fmla="*/ 0 w 1178169"/>
              <a:gd name="connsiteY4" fmla="*/ 0 h 167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169" h="167054">
                <a:moveTo>
                  <a:pt x="0" y="0"/>
                </a:moveTo>
                <a:lnTo>
                  <a:pt x="1178169" y="0"/>
                </a:lnTo>
                <a:lnTo>
                  <a:pt x="1178169" y="167054"/>
                </a:lnTo>
                <a:lnTo>
                  <a:pt x="0" y="167054"/>
                </a:lnTo>
                <a:lnTo>
                  <a:pt x="0" y="0"/>
                </a:lnTo>
                <a:close/>
              </a:path>
            </a:pathLst>
          </a:custGeom>
          <a:ln>
            <a:noFill/>
          </a:ln>
          <a:effectLst>
            <a:outerShdw blurRad="190500" algn="tl" rotWithShape="0">
              <a:srgbClr val="000000">
                <a:alpha val="70000"/>
              </a:srgbClr>
            </a:outerShdw>
          </a:effectLst>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rcRect l="44126" t="31831" r="39038" b="63783"/>
          <a:stretch>
            <a:fillRect/>
          </a:stretch>
        </p:blipFill>
        <p:spPr>
          <a:xfrm>
            <a:off x="3947747" y="2224454"/>
            <a:ext cx="1406769" cy="182141"/>
          </a:xfrm>
          <a:custGeom>
            <a:avLst/>
            <a:gdLst>
              <a:gd name="connsiteX0" fmla="*/ 0 w 1406769"/>
              <a:gd name="connsiteY0" fmla="*/ 0 h 182141"/>
              <a:gd name="connsiteX1" fmla="*/ 1406769 w 1406769"/>
              <a:gd name="connsiteY1" fmla="*/ 0 h 182141"/>
              <a:gd name="connsiteX2" fmla="*/ 1406769 w 1406769"/>
              <a:gd name="connsiteY2" fmla="*/ 182141 h 182141"/>
              <a:gd name="connsiteX3" fmla="*/ 0 w 1406769"/>
              <a:gd name="connsiteY3" fmla="*/ 182141 h 182141"/>
              <a:gd name="connsiteX4" fmla="*/ 0 w 1406769"/>
              <a:gd name="connsiteY4" fmla="*/ 0 h 182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6769" h="182141">
                <a:moveTo>
                  <a:pt x="0" y="0"/>
                </a:moveTo>
                <a:lnTo>
                  <a:pt x="1406769" y="0"/>
                </a:lnTo>
                <a:lnTo>
                  <a:pt x="1406769" y="182141"/>
                </a:lnTo>
                <a:lnTo>
                  <a:pt x="0" y="182141"/>
                </a:lnTo>
                <a:lnTo>
                  <a:pt x="0" y="0"/>
                </a:lnTo>
                <a:close/>
              </a:path>
            </a:pathLst>
          </a:custGeom>
          <a:ln>
            <a:noFill/>
          </a:ln>
          <a:effectLst>
            <a:outerShdw blurRad="190500" algn="tl" rotWithShape="0">
              <a:srgbClr val="000000">
                <a:alpha val="70000"/>
              </a:srgbClr>
            </a:outerShdw>
          </a:effectLst>
        </p:spPr>
      </p:pic>
      <p:pic>
        <p:nvPicPr>
          <p:cNvPr id="40" name="Picture 39"/>
          <p:cNvPicPr>
            <a:picLocks noChangeAspect="1"/>
          </p:cNvPicPr>
          <p:nvPr/>
        </p:nvPicPr>
        <p:blipFill>
          <a:blip r:embed="rId6">
            <a:extLst>
              <a:ext uri="{28A0092B-C50C-407E-A947-70E740481C1C}">
                <a14:useLocalDpi xmlns:a14="http://schemas.microsoft.com/office/drawing/2010/main" val="0"/>
              </a:ext>
            </a:extLst>
          </a:blip>
          <a:srcRect l="20135" t="41993" r="62082" b="52926"/>
          <a:stretch>
            <a:fillRect/>
          </a:stretch>
        </p:blipFill>
        <p:spPr>
          <a:xfrm>
            <a:off x="1943100" y="2646485"/>
            <a:ext cx="1485900" cy="211015"/>
          </a:xfrm>
          <a:custGeom>
            <a:avLst/>
            <a:gdLst>
              <a:gd name="connsiteX0" fmla="*/ 0 w 1485900"/>
              <a:gd name="connsiteY0" fmla="*/ 0 h 211015"/>
              <a:gd name="connsiteX1" fmla="*/ 1485900 w 1485900"/>
              <a:gd name="connsiteY1" fmla="*/ 0 h 211015"/>
              <a:gd name="connsiteX2" fmla="*/ 1485900 w 1485900"/>
              <a:gd name="connsiteY2" fmla="*/ 211015 h 211015"/>
              <a:gd name="connsiteX3" fmla="*/ 0 w 1485900"/>
              <a:gd name="connsiteY3" fmla="*/ 211015 h 211015"/>
              <a:gd name="connsiteX4" fmla="*/ 0 w 1485900"/>
              <a:gd name="connsiteY4" fmla="*/ 0 h 21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00" h="211015">
                <a:moveTo>
                  <a:pt x="0" y="0"/>
                </a:moveTo>
                <a:lnTo>
                  <a:pt x="1485900" y="0"/>
                </a:lnTo>
                <a:lnTo>
                  <a:pt x="1485900" y="211015"/>
                </a:lnTo>
                <a:lnTo>
                  <a:pt x="0" y="211015"/>
                </a:lnTo>
                <a:lnTo>
                  <a:pt x="0" y="0"/>
                </a:lnTo>
                <a:close/>
              </a:path>
            </a:pathLst>
          </a:custGeom>
          <a:ln>
            <a:noFill/>
          </a:ln>
          <a:effectLst>
            <a:outerShdw blurRad="190500" algn="tl" rotWithShape="0">
              <a:srgbClr val="000000">
                <a:alpha val="70000"/>
              </a:srgbClr>
            </a:outerShdw>
          </a:effectLst>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rcRect l="9402" t="73113" r="16415" b="9527"/>
          <a:stretch>
            <a:fillRect/>
          </a:stretch>
        </p:blipFill>
        <p:spPr>
          <a:xfrm>
            <a:off x="1046286" y="3938954"/>
            <a:ext cx="6198577" cy="720969"/>
          </a:xfrm>
          <a:custGeom>
            <a:avLst/>
            <a:gdLst>
              <a:gd name="connsiteX0" fmla="*/ 0 w 6198577"/>
              <a:gd name="connsiteY0" fmla="*/ 0 h 720969"/>
              <a:gd name="connsiteX1" fmla="*/ 6198577 w 6198577"/>
              <a:gd name="connsiteY1" fmla="*/ 0 h 720969"/>
              <a:gd name="connsiteX2" fmla="*/ 6198577 w 6198577"/>
              <a:gd name="connsiteY2" fmla="*/ 720969 h 720969"/>
              <a:gd name="connsiteX3" fmla="*/ 0 w 6198577"/>
              <a:gd name="connsiteY3" fmla="*/ 720969 h 720969"/>
              <a:gd name="connsiteX4" fmla="*/ 0 w 6198577"/>
              <a:gd name="connsiteY4" fmla="*/ 0 h 720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8577" h="720969">
                <a:moveTo>
                  <a:pt x="0" y="0"/>
                </a:moveTo>
                <a:lnTo>
                  <a:pt x="6198577" y="0"/>
                </a:lnTo>
                <a:lnTo>
                  <a:pt x="6198577" y="720969"/>
                </a:lnTo>
                <a:lnTo>
                  <a:pt x="0" y="720969"/>
                </a:lnTo>
                <a:lnTo>
                  <a:pt x="0" y="0"/>
                </a:lnTo>
                <a:close/>
              </a:path>
            </a:pathLst>
          </a:custGeom>
          <a:ln>
            <a:noFill/>
          </a:ln>
          <a:effectLst>
            <a:outerShdw blurRad="190500" algn="tl" rotWithShape="0">
              <a:srgbClr val="000000">
                <a:alpha val="70000"/>
              </a:srgbClr>
            </a:outerShdw>
          </a:effectLst>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a:off x="260668" y="902482"/>
            <a:ext cx="8355794" cy="4153095"/>
          </a:xfrm>
          <a:custGeom>
            <a:avLst/>
            <a:gdLst>
              <a:gd name="connsiteX0" fmla="*/ 0 w 8355794"/>
              <a:gd name="connsiteY0" fmla="*/ 0 h 4153095"/>
              <a:gd name="connsiteX1" fmla="*/ 8355794 w 8355794"/>
              <a:gd name="connsiteY1" fmla="*/ 0 h 4153095"/>
              <a:gd name="connsiteX2" fmla="*/ 8355794 w 8355794"/>
              <a:gd name="connsiteY2" fmla="*/ 4153095 h 4153095"/>
              <a:gd name="connsiteX3" fmla="*/ 0 w 8355794"/>
              <a:gd name="connsiteY3" fmla="*/ 4153095 h 4153095"/>
              <a:gd name="connsiteX4" fmla="*/ 0 w 8355794"/>
              <a:gd name="connsiteY4" fmla="*/ 0 h 4153095"/>
              <a:gd name="connsiteX5" fmla="*/ 1902240 w 8355794"/>
              <a:gd name="connsiteY5" fmla="*/ 249310 h 4153095"/>
              <a:gd name="connsiteX6" fmla="*/ 1902240 w 8355794"/>
              <a:gd name="connsiteY6" fmla="*/ 416364 h 4153095"/>
              <a:gd name="connsiteX7" fmla="*/ 3080409 w 8355794"/>
              <a:gd name="connsiteY7" fmla="*/ 416364 h 4153095"/>
              <a:gd name="connsiteX8" fmla="*/ 3080409 w 8355794"/>
              <a:gd name="connsiteY8" fmla="*/ 249310 h 4153095"/>
              <a:gd name="connsiteX9" fmla="*/ 1902240 w 8355794"/>
              <a:gd name="connsiteY9" fmla="*/ 249310 h 4153095"/>
              <a:gd name="connsiteX10" fmla="*/ 3687078 w 8355794"/>
              <a:gd name="connsiteY10" fmla="*/ 1321972 h 4153095"/>
              <a:gd name="connsiteX11" fmla="*/ 3687078 w 8355794"/>
              <a:gd name="connsiteY11" fmla="*/ 1504113 h 4153095"/>
              <a:gd name="connsiteX12" fmla="*/ 5093847 w 8355794"/>
              <a:gd name="connsiteY12" fmla="*/ 1504113 h 4153095"/>
              <a:gd name="connsiteX13" fmla="*/ 5093847 w 8355794"/>
              <a:gd name="connsiteY13" fmla="*/ 1321972 h 4153095"/>
              <a:gd name="connsiteX14" fmla="*/ 3687078 w 8355794"/>
              <a:gd name="connsiteY14" fmla="*/ 1321972 h 4153095"/>
              <a:gd name="connsiteX15" fmla="*/ 1682432 w 8355794"/>
              <a:gd name="connsiteY15" fmla="*/ 1744003 h 4153095"/>
              <a:gd name="connsiteX16" fmla="*/ 1682432 w 8355794"/>
              <a:gd name="connsiteY16" fmla="*/ 1955018 h 4153095"/>
              <a:gd name="connsiteX17" fmla="*/ 3168332 w 8355794"/>
              <a:gd name="connsiteY17" fmla="*/ 1955018 h 4153095"/>
              <a:gd name="connsiteX18" fmla="*/ 3168332 w 8355794"/>
              <a:gd name="connsiteY18" fmla="*/ 1744003 h 4153095"/>
              <a:gd name="connsiteX19" fmla="*/ 1682432 w 8355794"/>
              <a:gd name="connsiteY19" fmla="*/ 1744003 h 4153095"/>
              <a:gd name="connsiteX20" fmla="*/ 785617 w 8355794"/>
              <a:gd name="connsiteY20" fmla="*/ 3036472 h 4153095"/>
              <a:gd name="connsiteX21" fmla="*/ 785617 w 8355794"/>
              <a:gd name="connsiteY21" fmla="*/ 3757441 h 4153095"/>
              <a:gd name="connsiteX22" fmla="*/ 6984194 w 8355794"/>
              <a:gd name="connsiteY22" fmla="*/ 3757441 h 4153095"/>
              <a:gd name="connsiteX23" fmla="*/ 6984194 w 8355794"/>
              <a:gd name="connsiteY23" fmla="*/ 3036472 h 4153095"/>
              <a:gd name="connsiteX24" fmla="*/ 785617 w 8355794"/>
              <a:gd name="connsiteY24" fmla="*/ 3036472 h 41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355794" h="4153095">
                <a:moveTo>
                  <a:pt x="0" y="0"/>
                </a:moveTo>
                <a:lnTo>
                  <a:pt x="8355794" y="0"/>
                </a:lnTo>
                <a:lnTo>
                  <a:pt x="8355794" y="4153095"/>
                </a:lnTo>
                <a:lnTo>
                  <a:pt x="0" y="4153095"/>
                </a:lnTo>
                <a:lnTo>
                  <a:pt x="0" y="0"/>
                </a:lnTo>
                <a:close/>
                <a:moveTo>
                  <a:pt x="1902240" y="249310"/>
                </a:moveTo>
                <a:lnTo>
                  <a:pt x="1902240" y="416364"/>
                </a:lnTo>
                <a:lnTo>
                  <a:pt x="3080409" y="416364"/>
                </a:lnTo>
                <a:lnTo>
                  <a:pt x="3080409" y="249310"/>
                </a:lnTo>
                <a:lnTo>
                  <a:pt x="1902240" y="249310"/>
                </a:lnTo>
                <a:close/>
                <a:moveTo>
                  <a:pt x="3687078" y="1321972"/>
                </a:moveTo>
                <a:lnTo>
                  <a:pt x="3687078" y="1504113"/>
                </a:lnTo>
                <a:lnTo>
                  <a:pt x="5093847" y="1504113"/>
                </a:lnTo>
                <a:lnTo>
                  <a:pt x="5093847" y="1321972"/>
                </a:lnTo>
                <a:lnTo>
                  <a:pt x="3687078" y="1321972"/>
                </a:lnTo>
                <a:close/>
                <a:moveTo>
                  <a:pt x="1682432" y="1744003"/>
                </a:moveTo>
                <a:lnTo>
                  <a:pt x="1682432" y="1955018"/>
                </a:lnTo>
                <a:lnTo>
                  <a:pt x="3168332" y="1955018"/>
                </a:lnTo>
                <a:lnTo>
                  <a:pt x="3168332" y="1744003"/>
                </a:lnTo>
                <a:lnTo>
                  <a:pt x="1682432" y="1744003"/>
                </a:lnTo>
                <a:close/>
                <a:moveTo>
                  <a:pt x="785617" y="3036472"/>
                </a:moveTo>
                <a:lnTo>
                  <a:pt x="785617" y="3757441"/>
                </a:lnTo>
                <a:lnTo>
                  <a:pt x="6984194" y="3757441"/>
                </a:lnTo>
                <a:lnTo>
                  <a:pt x="6984194" y="3036472"/>
                </a:lnTo>
                <a:lnTo>
                  <a:pt x="785617" y="3036472"/>
                </a:lnTo>
                <a:close/>
              </a:path>
            </a:pathLst>
          </a:cu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47456250"/>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346025"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820833"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295642"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graphicFrame>
        <p:nvGraphicFramePr>
          <p:cNvPr id="33" name="Chart 32"/>
          <p:cNvGraphicFramePr/>
          <p:nvPr>
            <p:extLst>
              <p:ext uri="{D42A27DB-BD31-4B8C-83A1-F6EECF244321}">
                <p14:modId xmlns:p14="http://schemas.microsoft.com/office/powerpoint/2010/main" val="527723824"/>
              </p:ext>
            </p:extLst>
          </p:nvPr>
        </p:nvGraphicFramePr>
        <p:xfrm>
          <a:off x="1088591" y="719666"/>
          <a:ext cx="8128000" cy="5418667"/>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851620095"/>
      </p:ext>
    </p:extLst>
  </p:cSld>
  <p:clrMapOvr>
    <a:masterClrMapping/>
  </p:clrMapOvr>
  <p:transition spd="slow">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955357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10028383"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10503192"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0978000"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
        <p:nvSpPr>
          <p:cNvPr id="2" name="TextBox 1"/>
          <p:cNvSpPr txBox="1"/>
          <p:nvPr/>
        </p:nvSpPr>
        <p:spPr>
          <a:xfrm>
            <a:off x="3479023" y="2546213"/>
            <a:ext cx="7921870" cy="1446550"/>
          </a:xfrm>
          <a:prstGeom prst="rect">
            <a:avLst/>
          </a:prstGeom>
          <a:solidFill>
            <a:schemeClr val="bg1">
              <a:lumMod val="95000"/>
            </a:schemeClr>
          </a:solidFill>
          <a:ln>
            <a:noFill/>
          </a:ln>
          <a:effectLst>
            <a:outerShdw blurRad="50800" dist="38100" dir="16200000"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1">
            <a:spAutoFit/>
          </a:bodyPr>
          <a:lstStyle/>
          <a:p>
            <a:pPr algn="ctr"/>
            <a:r>
              <a:rPr lang="en-US" sz="88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The End</a:t>
            </a:r>
            <a:endParaRPr lang="ar-EG" sz="8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3" name="TextBox 2"/>
          <p:cNvSpPr txBox="1"/>
          <p:nvPr/>
        </p:nvSpPr>
        <p:spPr>
          <a:xfrm>
            <a:off x="1688807" y="2161378"/>
            <a:ext cx="4123593" cy="369332"/>
          </a:xfrm>
          <a:prstGeom prst="rect">
            <a:avLst/>
          </a:prstGeom>
          <a:noFill/>
        </p:spPr>
        <p:txBody>
          <a:bodyPr wrap="square" rtlCol="1">
            <a:spAutoFit/>
          </a:bodyPr>
          <a:lstStyle/>
          <a:p>
            <a:r>
              <a:rPr lang="en-US" dirty="0" smtClean="0">
                <a:ln w="0">
                  <a:noFill/>
                </a:ln>
                <a:solidFill>
                  <a:schemeClr val="accent5">
                    <a:lumMod val="50000"/>
                  </a:schemeClr>
                </a:solidFill>
                <a:effectLst>
                  <a:outerShdw blurRad="38100" dist="19050" dir="2700000" algn="tl" rotWithShape="0">
                    <a:schemeClr val="dk1">
                      <a:alpha val="40000"/>
                    </a:schemeClr>
                  </a:outerShdw>
                </a:effectLst>
              </a:rPr>
              <a:t>Thank you for attention</a:t>
            </a:r>
            <a:endParaRPr lang="ar-EG" dirty="0">
              <a:ln w="0">
                <a:noFill/>
              </a:ln>
              <a:solidFill>
                <a:schemeClr val="accent5">
                  <a:lumMod val="5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1774240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10028383"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10503192"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0978000"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
        <p:nvSpPr>
          <p:cNvPr id="2" name="TextBox 1"/>
          <p:cNvSpPr txBox="1"/>
          <p:nvPr/>
        </p:nvSpPr>
        <p:spPr>
          <a:xfrm>
            <a:off x="2804746" y="246185"/>
            <a:ext cx="7719646" cy="2308324"/>
          </a:xfrm>
          <a:prstGeom prst="rect">
            <a:avLst/>
          </a:prstGeom>
          <a:noFill/>
        </p:spPr>
        <p:txBody>
          <a:bodyPr wrap="square" rtlCol="1">
            <a:spAutoFit/>
          </a:bodyPr>
          <a:lstStyle/>
          <a:p>
            <a:pPr algn="l"/>
            <a:r>
              <a:rPr lang="en-US" sz="2400" b="1" dirty="0">
                <a:solidFill>
                  <a:srgbClr val="FF6969"/>
                </a:solidFill>
              </a:rPr>
              <a:t>What is Web Crawling?</a:t>
            </a:r>
          </a:p>
          <a:p>
            <a:pPr algn="l"/>
            <a:r>
              <a:rPr lang="en-US" sz="2000" dirty="0" smtClean="0">
                <a:solidFill>
                  <a:schemeClr val="tx1">
                    <a:lumMod val="75000"/>
                    <a:lumOff val="25000"/>
                  </a:schemeClr>
                </a:solidFill>
              </a:rPr>
              <a:t>Web crawler is a program that acts as an automated script which browses through the internet in a systematic way. The web crawler looks at the keywords in the pages, the kind of content each page has and the links, before returning the information to the search engine. This process is known as Web crawling. </a:t>
            </a:r>
            <a:r>
              <a:rPr lang="en-US" sz="2000" b="1" dirty="0" smtClean="0">
                <a:solidFill>
                  <a:schemeClr val="tx1">
                    <a:lumMod val="75000"/>
                    <a:lumOff val="25000"/>
                  </a:schemeClr>
                </a:solidFill>
              </a:rPr>
              <a:t>The </a:t>
            </a:r>
            <a:r>
              <a:rPr lang="en-US" sz="2000" b="1" dirty="0">
                <a:solidFill>
                  <a:schemeClr val="tx1">
                    <a:lumMod val="75000"/>
                    <a:lumOff val="25000"/>
                  </a:schemeClr>
                </a:solidFill>
              </a:rPr>
              <a:t>page you need is indexed by a software known as web </a:t>
            </a:r>
            <a:r>
              <a:rPr lang="en-US" sz="2000" b="1" dirty="0" smtClean="0">
                <a:solidFill>
                  <a:schemeClr val="tx1">
                    <a:lumMod val="75000"/>
                    <a:lumOff val="25000"/>
                  </a:schemeClr>
                </a:solidFill>
              </a:rPr>
              <a:t>crawler.</a:t>
            </a:r>
          </a:p>
        </p:txBody>
      </p:sp>
    </p:spTree>
    <p:extLst>
      <p:ext uri="{BB962C8B-B14F-4D97-AF65-F5344CB8AC3E}">
        <p14:creationId xmlns:p14="http://schemas.microsoft.com/office/powerpoint/2010/main" val="447084509"/>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10028383"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10503192"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0978000"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
        <p:nvSpPr>
          <p:cNvPr id="2" name="TextBox 1"/>
          <p:cNvSpPr txBox="1"/>
          <p:nvPr/>
        </p:nvSpPr>
        <p:spPr>
          <a:xfrm>
            <a:off x="2804746" y="246185"/>
            <a:ext cx="7719646" cy="3847207"/>
          </a:xfrm>
          <a:prstGeom prst="rect">
            <a:avLst/>
          </a:prstGeom>
          <a:noFill/>
        </p:spPr>
        <p:txBody>
          <a:bodyPr wrap="square" rtlCol="1">
            <a:spAutoFit/>
          </a:bodyPr>
          <a:lstStyle/>
          <a:p>
            <a:pPr algn="l"/>
            <a:r>
              <a:rPr lang="en-US" sz="2400" b="1" dirty="0">
                <a:solidFill>
                  <a:srgbClr val="FF6969"/>
                </a:solidFill>
              </a:rPr>
              <a:t>What is Web Crawling?</a:t>
            </a:r>
          </a:p>
          <a:p>
            <a:pPr algn="l"/>
            <a:r>
              <a:rPr lang="en-US" sz="2000" dirty="0" smtClean="0">
                <a:solidFill>
                  <a:schemeClr val="tx1">
                    <a:lumMod val="75000"/>
                    <a:lumOff val="25000"/>
                  </a:schemeClr>
                </a:solidFill>
              </a:rPr>
              <a:t>Web crawler is a program that acts as an automated script which browses through the internet in a systematic way. The web crawler looks at the keywords in the pages, the kind of content each page has and the links, before returning the information to the search engine. This process is known as Web crawling. </a:t>
            </a:r>
            <a:r>
              <a:rPr lang="en-US" sz="2000" b="1" dirty="0" smtClean="0">
                <a:solidFill>
                  <a:schemeClr val="tx1">
                    <a:lumMod val="75000"/>
                    <a:lumOff val="25000"/>
                  </a:schemeClr>
                </a:solidFill>
              </a:rPr>
              <a:t>The </a:t>
            </a:r>
            <a:r>
              <a:rPr lang="en-US" sz="2000" b="1" dirty="0">
                <a:solidFill>
                  <a:schemeClr val="tx1">
                    <a:lumMod val="75000"/>
                    <a:lumOff val="25000"/>
                  </a:schemeClr>
                </a:solidFill>
              </a:rPr>
              <a:t>page you need is indexed by a software known as web </a:t>
            </a:r>
            <a:r>
              <a:rPr lang="en-US" sz="2000" b="1" dirty="0" smtClean="0">
                <a:solidFill>
                  <a:schemeClr val="tx1">
                    <a:lumMod val="75000"/>
                    <a:lumOff val="25000"/>
                  </a:schemeClr>
                </a:solidFill>
              </a:rPr>
              <a:t>crawler.</a:t>
            </a:r>
          </a:p>
          <a:p>
            <a:pPr algn="l"/>
            <a:endParaRPr lang="en-US" sz="2000" b="1" dirty="0" smtClean="0">
              <a:solidFill>
                <a:schemeClr val="tx1">
                  <a:lumMod val="75000"/>
                  <a:lumOff val="25000"/>
                </a:schemeClr>
              </a:solidFill>
            </a:endParaRPr>
          </a:p>
          <a:p>
            <a:pPr algn="l"/>
            <a:endParaRPr lang="en-US" sz="2000" b="1" dirty="0">
              <a:solidFill>
                <a:schemeClr val="tx1">
                  <a:lumMod val="75000"/>
                  <a:lumOff val="25000"/>
                </a:schemeClr>
              </a:solidFill>
            </a:endParaRPr>
          </a:p>
          <a:p>
            <a:pPr algn="l"/>
            <a:r>
              <a:rPr lang="en-US" sz="2000" dirty="0">
                <a:solidFill>
                  <a:schemeClr val="tx1">
                    <a:lumMod val="75000"/>
                    <a:lumOff val="25000"/>
                  </a:schemeClr>
                </a:solidFill>
              </a:rPr>
              <a:t>These web crawlers go by different names, like bots, automatic indexers and robots. Once you type a search query, these crawlers scan all the relevant pages that contain these words and turn it into a huge index</a:t>
            </a:r>
            <a:r>
              <a:rPr lang="en-US" sz="2000" dirty="0" smtClean="0">
                <a:solidFill>
                  <a:schemeClr val="tx1">
                    <a:lumMod val="75000"/>
                    <a:lumOff val="25000"/>
                  </a:schemeClr>
                </a:solidFill>
              </a:rPr>
              <a:t>.</a:t>
            </a:r>
          </a:p>
        </p:txBody>
      </p:sp>
    </p:spTree>
    <p:extLst>
      <p:ext uri="{BB962C8B-B14F-4D97-AF65-F5344CB8AC3E}">
        <p14:creationId xmlns:p14="http://schemas.microsoft.com/office/powerpoint/2010/main" val="479857797"/>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10028383"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10503192"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0978000"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
        <p:nvSpPr>
          <p:cNvPr id="2" name="TextBox 1"/>
          <p:cNvSpPr txBox="1"/>
          <p:nvPr/>
        </p:nvSpPr>
        <p:spPr>
          <a:xfrm>
            <a:off x="2804746" y="246185"/>
            <a:ext cx="7719646" cy="5355312"/>
          </a:xfrm>
          <a:prstGeom prst="rect">
            <a:avLst/>
          </a:prstGeom>
          <a:noFill/>
        </p:spPr>
        <p:txBody>
          <a:bodyPr wrap="square" rtlCol="1">
            <a:spAutoFit/>
          </a:bodyPr>
          <a:lstStyle/>
          <a:p>
            <a:pPr algn="l"/>
            <a:r>
              <a:rPr lang="en-US" sz="2400" b="1" dirty="0">
                <a:solidFill>
                  <a:srgbClr val="FF6969"/>
                </a:solidFill>
              </a:rPr>
              <a:t>What is Web Crawling?</a:t>
            </a:r>
          </a:p>
          <a:p>
            <a:pPr algn="l"/>
            <a:r>
              <a:rPr lang="en-US" sz="2000" dirty="0" smtClean="0">
                <a:solidFill>
                  <a:schemeClr val="tx1">
                    <a:lumMod val="75000"/>
                    <a:lumOff val="25000"/>
                  </a:schemeClr>
                </a:solidFill>
              </a:rPr>
              <a:t>Web crawler is a program that acts as an automated script which browses through the internet in a systematic way. The web crawler looks at the keywords in the pages, the kind of content each page has and the links, before returning the information to the search engine. This process is known as Web crawling. </a:t>
            </a:r>
            <a:r>
              <a:rPr lang="en-US" sz="2000" b="1" dirty="0" smtClean="0">
                <a:solidFill>
                  <a:schemeClr val="tx1">
                    <a:lumMod val="75000"/>
                    <a:lumOff val="25000"/>
                  </a:schemeClr>
                </a:solidFill>
              </a:rPr>
              <a:t>The </a:t>
            </a:r>
            <a:r>
              <a:rPr lang="en-US" sz="2000" b="1" dirty="0">
                <a:solidFill>
                  <a:schemeClr val="tx1">
                    <a:lumMod val="75000"/>
                    <a:lumOff val="25000"/>
                  </a:schemeClr>
                </a:solidFill>
              </a:rPr>
              <a:t>page you need is indexed by a software known as web </a:t>
            </a:r>
            <a:r>
              <a:rPr lang="en-US" sz="2000" b="1" dirty="0" smtClean="0">
                <a:solidFill>
                  <a:schemeClr val="tx1">
                    <a:lumMod val="75000"/>
                    <a:lumOff val="25000"/>
                  </a:schemeClr>
                </a:solidFill>
              </a:rPr>
              <a:t>crawler.</a:t>
            </a:r>
          </a:p>
          <a:p>
            <a:pPr algn="l"/>
            <a:endParaRPr lang="en-US" sz="2000" b="1" dirty="0" smtClean="0">
              <a:solidFill>
                <a:schemeClr val="tx1">
                  <a:lumMod val="75000"/>
                  <a:lumOff val="25000"/>
                </a:schemeClr>
              </a:solidFill>
            </a:endParaRPr>
          </a:p>
          <a:p>
            <a:pPr algn="l"/>
            <a:endParaRPr lang="en-US" sz="2000" b="1" dirty="0">
              <a:solidFill>
                <a:schemeClr val="tx1">
                  <a:lumMod val="75000"/>
                  <a:lumOff val="25000"/>
                </a:schemeClr>
              </a:solidFill>
            </a:endParaRPr>
          </a:p>
          <a:p>
            <a:pPr algn="l"/>
            <a:r>
              <a:rPr lang="en-US" sz="2000" dirty="0">
                <a:solidFill>
                  <a:schemeClr val="tx1">
                    <a:lumMod val="75000"/>
                    <a:lumOff val="25000"/>
                  </a:schemeClr>
                </a:solidFill>
              </a:rPr>
              <a:t>These web crawlers go by different names, like bots, automatic indexers and robots. Once you type a search query, these crawlers scan all the relevant pages that contain these words and turn it into a huge index.</a:t>
            </a:r>
            <a:endParaRPr lang="en-US" sz="2000" dirty="0" smtClean="0">
              <a:solidFill>
                <a:schemeClr val="tx1">
                  <a:lumMod val="75000"/>
                  <a:lumOff val="25000"/>
                </a:schemeClr>
              </a:solidFill>
            </a:endParaRPr>
          </a:p>
          <a:p>
            <a:pPr algn="l"/>
            <a:endParaRPr lang="en-US" dirty="0">
              <a:solidFill>
                <a:schemeClr val="tx1">
                  <a:lumMod val="75000"/>
                  <a:lumOff val="25000"/>
                </a:schemeClr>
              </a:solidFill>
            </a:endParaRPr>
          </a:p>
          <a:p>
            <a:pPr algn="l"/>
            <a:r>
              <a:rPr lang="en-US" sz="2000" dirty="0">
                <a:solidFill>
                  <a:schemeClr val="tx1">
                    <a:lumMod val="75000"/>
                    <a:lumOff val="25000"/>
                  </a:schemeClr>
                </a:solidFill>
              </a:rPr>
              <a:t>he indexing is done by sorting the pages and looking at the quality of the content and other factors. Google then generates algorithms to get a better view of what you are searching for, and provides a number of features that make your search more </a:t>
            </a:r>
            <a:r>
              <a:rPr lang="en-US" sz="2000" dirty="0" smtClean="0">
                <a:solidFill>
                  <a:schemeClr val="tx1">
                    <a:lumMod val="75000"/>
                    <a:lumOff val="25000"/>
                  </a:schemeClr>
                </a:solidFill>
              </a:rPr>
              <a:t>effective.</a:t>
            </a:r>
          </a:p>
        </p:txBody>
      </p:sp>
    </p:spTree>
    <p:extLst>
      <p:ext uri="{BB962C8B-B14F-4D97-AF65-F5344CB8AC3E}">
        <p14:creationId xmlns:p14="http://schemas.microsoft.com/office/powerpoint/2010/main" val="3994015357"/>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10028383"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10503192"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0978000"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
        <p:nvSpPr>
          <p:cNvPr id="2" name="TextBox 1"/>
          <p:cNvSpPr txBox="1"/>
          <p:nvPr/>
        </p:nvSpPr>
        <p:spPr>
          <a:xfrm>
            <a:off x="2804746" y="246185"/>
            <a:ext cx="7719646" cy="5970865"/>
          </a:xfrm>
          <a:prstGeom prst="rect">
            <a:avLst/>
          </a:prstGeom>
          <a:noFill/>
        </p:spPr>
        <p:txBody>
          <a:bodyPr wrap="square" rtlCol="1">
            <a:spAutoFit/>
          </a:bodyPr>
          <a:lstStyle/>
          <a:p>
            <a:pPr algn="l"/>
            <a:r>
              <a:rPr lang="en-US" sz="2400" b="1" dirty="0">
                <a:solidFill>
                  <a:srgbClr val="FF6969"/>
                </a:solidFill>
              </a:rPr>
              <a:t>What is Web Crawling?</a:t>
            </a:r>
          </a:p>
          <a:p>
            <a:pPr algn="l"/>
            <a:r>
              <a:rPr lang="en-US" sz="2000" dirty="0" smtClean="0">
                <a:solidFill>
                  <a:schemeClr val="tx1">
                    <a:lumMod val="75000"/>
                    <a:lumOff val="25000"/>
                  </a:schemeClr>
                </a:solidFill>
              </a:rPr>
              <a:t>Web crawler is a program that acts as an automated script which browses through the internet in a systematic way. The web crawler looks at the keywords in the pages, the kind of content each page has and the links, before returning the information to the search engine. This process is known as Web crawling. </a:t>
            </a:r>
            <a:r>
              <a:rPr lang="en-US" sz="2000" b="1" dirty="0" smtClean="0">
                <a:solidFill>
                  <a:schemeClr val="tx1">
                    <a:lumMod val="75000"/>
                    <a:lumOff val="25000"/>
                  </a:schemeClr>
                </a:solidFill>
              </a:rPr>
              <a:t>The </a:t>
            </a:r>
            <a:r>
              <a:rPr lang="en-US" sz="2000" b="1" dirty="0">
                <a:solidFill>
                  <a:schemeClr val="tx1">
                    <a:lumMod val="75000"/>
                    <a:lumOff val="25000"/>
                  </a:schemeClr>
                </a:solidFill>
              </a:rPr>
              <a:t>page you need is indexed by a software known as web </a:t>
            </a:r>
            <a:r>
              <a:rPr lang="en-US" sz="2000" b="1" dirty="0" smtClean="0">
                <a:solidFill>
                  <a:schemeClr val="tx1">
                    <a:lumMod val="75000"/>
                    <a:lumOff val="25000"/>
                  </a:schemeClr>
                </a:solidFill>
              </a:rPr>
              <a:t>crawler.</a:t>
            </a:r>
          </a:p>
          <a:p>
            <a:pPr algn="l"/>
            <a:endParaRPr lang="en-US" sz="2000" b="1" dirty="0" smtClean="0">
              <a:solidFill>
                <a:schemeClr val="tx1">
                  <a:lumMod val="75000"/>
                  <a:lumOff val="25000"/>
                </a:schemeClr>
              </a:solidFill>
            </a:endParaRPr>
          </a:p>
          <a:p>
            <a:pPr algn="l"/>
            <a:endParaRPr lang="en-US" sz="2000" b="1" dirty="0">
              <a:solidFill>
                <a:schemeClr val="tx1">
                  <a:lumMod val="75000"/>
                  <a:lumOff val="25000"/>
                </a:schemeClr>
              </a:solidFill>
            </a:endParaRPr>
          </a:p>
          <a:p>
            <a:pPr algn="l"/>
            <a:r>
              <a:rPr lang="en-US" sz="2000" dirty="0" smtClean="0">
                <a:solidFill>
                  <a:schemeClr val="tx1">
                    <a:lumMod val="75000"/>
                    <a:lumOff val="25000"/>
                  </a:schemeClr>
                </a:solidFill>
              </a:rPr>
              <a:t>These web crawlers go by different names, like bots, automatic indexers and robots. Once you type a search query, these crawlers scan all the relevant pages that contain these words and turn it into a huge index.</a:t>
            </a:r>
          </a:p>
          <a:p>
            <a:pPr algn="l"/>
            <a:endParaRPr lang="en-US" dirty="0" smtClean="0">
              <a:solidFill>
                <a:schemeClr val="tx1">
                  <a:lumMod val="75000"/>
                  <a:lumOff val="25000"/>
                </a:schemeClr>
              </a:solidFill>
            </a:endParaRPr>
          </a:p>
          <a:p>
            <a:pPr algn="l"/>
            <a:r>
              <a:rPr lang="en-US" sz="2000" dirty="0" smtClean="0">
                <a:solidFill>
                  <a:schemeClr val="tx1">
                    <a:lumMod val="75000"/>
                    <a:lumOff val="25000"/>
                  </a:schemeClr>
                </a:solidFill>
              </a:rPr>
              <a:t>he indexing is done by sorting the pages and looking at the quality of the content and other factors. Google then generates algorithms to get a better view of what you are searching for, and provides a number of features that make your search more effective.</a:t>
            </a:r>
          </a:p>
          <a:p>
            <a:pPr algn="l"/>
            <a:endParaRPr lang="en-US" sz="2000" dirty="0" smtClean="0">
              <a:solidFill>
                <a:schemeClr val="tx1">
                  <a:lumMod val="75000"/>
                  <a:lumOff val="25000"/>
                </a:schemeClr>
              </a:solidFill>
            </a:endParaRPr>
          </a:p>
          <a:p>
            <a:pPr algn="l"/>
            <a:r>
              <a:rPr lang="en-US" sz="2000" b="1" dirty="0" smtClean="0">
                <a:solidFill>
                  <a:schemeClr val="tx1">
                    <a:lumMod val="75000"/>
                    <a:lumOff val="25000"/>
                  </a:schemeClr>
                </a:solidFill>
              </a:rPr>
              <a:t>One of these factors is common and frequent words.</a:t>
            </a:r>
            <a:endParaRPr lang="ar-EG" sz="2000" b="1" dirty="0">
              <a:solidFill>
                <a:schemeClr val="tx1">
                  <a:lumMod val="75000"/>
                  <a:lumOff val="25000"/>
                </a:schemeClr>
              </a:solidFill>
            </a:endParaRPr>
          </a:p>
        </p:txBody>
      </p:sp>
    </p:spTree>
    <p:extLst>
      <p:ext uri="{BB962C8B-B14F-4D97-AF65-F5344CB8AC3E}">
        <p14:creationId xmlns:p14="http://schemas.microsoft.com/office/powerpoint/2010/main" val="3734316405"/>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346025"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10503192"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0978000"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Tree>
    <p:extLst>
      <p:ext uri="{BB962C8B-B14F-4D97-AF65-F5344CB8AC3E}">
        <p14:creationId xmlns:p14="http://schemas.microsoft.com/office/powerpoint/2010/main" val="2404948090"/>
      </p:ext>
    </p:extLst>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346025"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10503192"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0978000"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
        <p:nvSpPr>
          <p:cNvPr id="32" name="Oval 31"/>
          <p:cNvSpPr/>
          <p:nvPr/>
        </p:nvSpPr>
        <p:spPr>
          <a:xfrm>
            <a:off x="3622401" y="1679029"/>
            <a:ext cx="447675" cy="447675"/>
          </a:xfrm>
          <a:prstGeom prst="ellipse">
            <a:avLst/>
          </a:prstGeom>
          <a:ln/>
        </p:spPr>
        <p:style>
          <a:lnRef idx="2">
            <a:schemeClr val="accent3"/>
          </a:lnRef>
          <a:fillRef idx="1">
            <a:schemeClr val="lt1"/>
          </a:fillRef>
          <a:effectRef idx="0">
            <a:schemeClr val="accent3"/>
          </a:effectRef>
          <a:fontRef idx="minor">
            <a:schemeClr val="dk1"/>
          </a:fontRef>
        </p:style>
        <p:txBody>
          <a:bodyPr rtlCol="1" anchor="ctr"/>
          <a:lstStyle/>
          <a:p>
            <a:pPr algn="ctr"/>
            <a:r>
              <a:rPr lang="en-US" b="1" dirty="0" smtClean="0">
                <a:solidFill>
                  <a:srgbClr val="4ABFC3"/>
                </a:solidFill>
              </a:rPr>
              <a:t>1</a:t>
            </a:r>
            <a:endParaRPr lang="ar-EG" b="1" dirty="0">
              <a:solidFill>
                <a:srgbClr val="4ABFC3"/>
              </a:solidFill>
            </a:endParaRPr>
          </a:p>
        </p:txBody>
      </p:sp>
      <p:sp>
        <p:nvSpPr>
          <p:cNvPr id="33" name="TextBox 32"/>
          <p:cNvSpPr txBox="1"/>
          <p:nvPr/>
        </p:nvSpPr>
        <p:spPr>
          <a:xfrm>
            <a:off x="4189818" y="1706538"/>
            <a:ext cx="5953125" cy="381000"/>
          </a:xfrm>
          <a:prstGeom prst="rect">
            <a:avLst/>
          </a:prstGeom>
          <a:noFill/>
        </p:spPr>
        <p:txBody>
          <a:bodyPr wrap="square" rtlCol="1">
            <a:spAutoFit/>
          </a:bodyPr>
          <a:lstStyle/>
          <a:p>
            <a:pPr algn="l"/>
            <a:r>
              <a:rPr lang="en-US" b="1" dirty="0" smtClean="0">
                <a:solidFill>
                  <a:schemeClr val="tx1">
                    <a:lumMod val="75000"/>
                    <a:lumOff val="25000"/>
                  </a:schemeClr>
                </a:solidFill>
              </a:rPr>
              <a:t>Getting Data</a:t>
            </a:r>
            <a:endParaRPr lang="ar-EG" b="1" dirty="0">
              <a:solidFill>
                <a:schemeClr val="tx1">
                  <a:lumMod val="75000"/>
                  <a:lumOff val="25000"/>
                </a:schemeClr>
              </a:solidFill>
            </a:endParaRPr>
          </a:p>
        </p:txBody>
      </p:sp>
      <p:sp>
        <p:nvSpPr>
          <p:cNvPr id="38" name="Oval 37"/>
          <p:cNvSpPr/>
          <p:nvPr/>
        </p:nvSpPr>
        <p:spPr>
          <a:xfrm>
            <a:off x="3622401" y="2576481"/>
            <a:ext cx="447675" cy="447675"/>
          </a:xfrm>
          <a:prstGeom prst="ellipse">
            <a:avLst/>
          </a:prstGeom>
          <a:ln/>
        </p:spPr>
        <p:style>
          <a:lnRef idx="2">
            <a:schemeClr val="accent3"/>
          </a:lnRef>
          <a:fillRef idx="1">
            <a:schemeClr val="lt1"/>
          </a:fillRef>
          <a:effectRef idx="0">
            <a:schemeClr val="accent3"/>
          </a:effectRef>
          <a:fontRef idx="minor">
            <a:schemeClr val="dk1"/>
          </a:fontRef>
        </p:style>
        <p:txBody>
          <a:bodyPr rtlCol="1" anchor="ctr"/>
          <a:lstStyle/>
          <a:p>
            <a:pPr algn="ctr"/>
            <a:r>
              <a:rPr lang="en-US" b="1" dirty="0" smtClean="0">
                <a:solidFill>
                  <a:srgbClr val="4ABFC3"/>
                </a:solidFill>
              </a:rPr>
              <a:t>2</a:t>
            </a:r>
            <a:endParaRPr lang="ar-EG" b="1" dirty="0">
              <a:solidFill>
                <a:srgbClr val="4ABFC3"/>
              </a:solidFill>
            </a:endParaRPr>
          </a:p>
        </p:txBody>
      </p:sp>
      <p:sp>
        <p:nvSpPr>
          <p:cNvPr id="40" name="TextBox 39"/>
          <p:cNvSpPr txBox="1"/>
          <p:nvPr/>
        </p:nvSpPr>
        <p:spPr>
          <a:xfrm>
            <a:off x="4189818" y="2603990"/>
            <a:ext cx="5953125" cy="381000"/>
          </a:xfrm>
          <a:prstGeom prst="rect">
            <a:avLst/>
          </a:prstGeom>
          <a:noFill/>
        </p:spPr>
        <p:txBody>
          <a:bodyPr wrap="square" rtlCol="1">
            <a:spAutoFit/>
          </a:bodyPr>
          <a:lstStyle/>
          <a:p>
            <a:pPr algn="l"/>
            <a:r>
              <a:rPr lang="en-US" b="1" dirty="0" smtClean="0">
                <a:solidFill>
                  <a:schemeClr val="tx1">
                    <a:lumMod val="75000"/>
                    <a:lumOff val="25000"/>
                  </a:schemeClr>
                </a:solidFill>
              </a:rPr>
              <a:t>Removing Common </a:t>
            </a:r>
            <a:r>
              <a:rPr lang="en-US" b="1" dirty="0">
                <a:solidFill>
                  <a:schemeClr val="tx1">
                    <a:lumMod val="75000"/>
                    <a:lumOff val="25000"/>
                  </a:schemeClr>
                </a:solidFill>
              </a:rPr>
              <a:t>W</a:t>
            </a:r>
            <a:r>
              <a:rPr lang="en-US" b="1" dirty="0" smtClean="0">
                <a:solidFill>
                  <a:schemeClr val="tx1">
                    <a:lumMod val="75000"/>
                    <a:lumOff val="25000"/>
                  </a:schemeClr>
                </a:solidFill>
              </a:rPr>
              <a:t>ords</a:t>
            </a:r>
            <a:endParaRPr lang="ar-EG" b="1" dirty="0">
              <a:solidFill>
                <a:schemeClr val="tx1">
                  <a:lumMod val="75000"/>
                  <a:lumOff val="25000"/>
                </a:schemeClr>
              </a:solidFill>
            </a:endParaRPr>
          </a:p>
        </p:txBody>
      </p:sp>
      <p:sp>
        <p:nvSpPr>
          <p:cNvPr id="44" name="Oval 43"/>
          <p:cNvSpPr/>
          <p:nvPr/>
        </p:nvSpPr>
        <p:spPr>
          <a:xfrm>
            <a:off x="3622401" y="3540608"/>
            <a:ext cx="447675" cy="447675"/>
          </a:xfrm>
          <a:prstGeom prst="ellipse">
            <a:avLst/>
          </a:prstGeom>
          <a:ln/>
        </p:spPr>
        <p:style>
          <a:lnRef idx="2">
            <a:schemeClr val="accent3"/>
          </a:lnRef>
          <a:fillRef idx="1">
            <a:schemeClr val="lt1"/>
          </a:fillRef>
          <a:effectRef idx="0">
            <a:schemeClr val="accent3"/>
          </a:effectRef>
          <a:fontRef idx="minor">
            <a:schemeClr val="dk1"/>
          </a:fontRef>
        </p:style>
        <p:txBody>
          <a:bodyPr rtlCol="1" anchor="ctr"/>
          <a:lstStyle/>
          <a:p>
            <a:pPr algn="ctr"/>
            <a:r>
              <a:rPr lang="en-US" b="1" dirty="0">
                <a:solidFill>
                  <a:srgbClr val="4ABFC3"/>
                </a:solidFill>
              </a:rPr>
              <a:t>3</a:t>
            </a:r>
            <a:endParaRPr lang="ar-EG" b="1" dirty="0">
              <a:solidFill>
                <a:srgbClr val="4ABFC3"/>
              </a:solidFill>
            </a:endParaRPr>
          </a:p>
        </p:txBody>
      </p:sp>
      <p:sp>
        <p:nvSpPr>
          <p:cNvPr id="45" name="TextBox 44"/>
          <p:cNvSpPr txBox="1"/>
          <p:nvPr/>
        </p:nvSpPr>
        <p:spPr>
          <a:xfrm>
            <a:off x="4189818" y="3568117"/>
            <a:ext cx="5953125" cy="381000"/>
          </a:xfrm>
          <a:prstGeom prst="rect">
            <a:avLst/>
          </a:prstGeom>
          <a:noFill/>
        </p:spPr>
        <p:txBody>
          <a:bodyPr wrap="square" rtlCol="1">
            <a:spAutoFit/>
          </a:bodyPr>
          <a:lstStyle/>
          <a:p>
            <a:pPr algn="l"/>
            <a:r>
              <a:rPr lang="en-US" b="1" dirty="0" smtClean="0">
                <a:solidFill>
                  <a:schemeClr val="tx1">
                    <a:lumMod val="75000"/>
                    <a:lumOff val="25000"/>
                  </a:schemeClr>
                </a:solidFill>
              </a:rPr>
              <a:t>Counting Frequent </a:t>
            </a:r>
            <a:r>
              <a:rPr lang="en-US" b="1" dirty="0">
                <a:solidFill>
                  <a:schemeClr val="tx1">
                    <a:lumMod val="75000"/>
                    <a:lumOff val="25000"/>
                  </a:schemeClr>
                </a:solidFill>
              </a:rPr>
              <a:t>W</a:t>
            </a:r>
            <a:r>
              <a:rPr lang="en-US" b="1" dirty="0" smtClean="0">
                <a:solidFill>
                  <a:schemeClr val="tx1">
                    <a:lumMod val="75000"/>
                    <a:lumOff val="25000"/>
                  </a:schemeClr>
                </a:solidFill>
              </a:rPr>
              <a:t>ords</a:t>
            </a:r>
            <a:endParaRPr lang="ar-EG" b="1" dirty="0">
              <a:solidFill>
                <a:schemeClr val="tx1">
                  <a:lumMod val="75000"/>
                  <a:lumOff val="25000"/>
                </a:schemeClr>
              </a:solidFill>
            </a:endParaRPr>
          </a:p>
        </p:txBody>
      </p:sp>
      <p:sp>
        <p:nvSpPr>
          <p:cNvPr id="46" name="Oval 45"/>
          <p:cNvSpPr/>
          <p:nvPr/>
        </p:nvSpPr>
        <p:spPr>
          <a:xfrm>
            <a:off x="3622401" y="4571410"/>
            <a:ext cx="447675" cy="447675"/>
          </a:xfrm>
          <a:prstGeom prst="ellipse">
            <a:avLst/>
          </a:prstGeom>
          <a:ln/>
        </p:spPr>
        <p:style>
          <a:lnRef idx="2">
            <a:schemeClr val="accent3"/>
          </a:lnRef>
          <a:fillRef idx="1">
            <a:schemeClr val="lt1"/>
          </a:fillRef>
          <a:effectRef idx="0">
            <a:schemeClr val="accent3"/>
          </a:effectRef>
          <a:fontRef idx="minor">
            <a:schemeClr val="dk1"/>
          </a:fontRef>
        </p:style>
        <p:txBody>
          <a:bodyPr rtlCol="1" anchor="ctr"/>
          <a:lstStyle/>
          <a:p>
            <a:pPr algn="ctr"/>
            <a:r>
              <a:rPr lang="en-US" b="1" dirty="0">
                <a:solidFill>
                  <a:srgbClr val="4ABFC3"/>
                </a:solidFill>
              </a:rPr>
              <a:t>4</a:t>
            </a:r>
            <a:endParaRPr lang="ar-EG" b="1" dirty="0">
              <a:solidFill>
                <a:srgbClr val="4ABFC3"/>
              </a:solidFill>
            </a:endParaRPr>
          </a:p>
        </p:txBody>
      </p:sp>
      <p:sp>
        <p:nvSpPr>
          <p:cNvPr id="47" name="TextBox 46"/>
          <p:cNvSpPr txBox="1"/>
          <p:nvPr/>
        </p:nvSpPr>
        <p:spPr>
          <a:xfrm>
            <a:off x="4189818" y="4598919"/>
            <a:ext cx="5953125" cy="381000"/>
          </a:xfrm>
          <a:prstGeom prst="rect">
            <a:avLst/>
          </a:prstGeom>
          <a:noFill/>
        </p:spPr>
        <p:txBody>
          <a:bodyPr wrap="square" rtlCol="1">
            <a:spAutoFit/>
          </a:bodyPr>
          <a:lstStyle/>
          <a:p>
            <a:pPr algn="l"/>
            <a:r>
              <a:rPr lang="en-US" b="1" dirty="0" smtClean="0">
                <a:solidFill>
                  <a:schemeClr val="tx1">
                    <a:lumMod val="75000"/>
                    <a:lumOff val="25000"/>
                  </a:schemeClr>
                </a:solidFill>
              </a:rPr>
              <a:t>Applying Algorithms </a:t>
            </a:r>
            <a:r>
              <a:rPr lang="en-US" b="1" dirty="0">
                <a:solidFill>
                  <a:schemeClr val="tx1">
                    <a:lumMod val="75000"/>
                    <a:lumOff val="25000"/>
                  </a:schemeClr>
                </a:solidFill>
              </a:rPr>
              <a:t>T</a:t>
            </a:r>
            <a:r>
              <a:rPr lang="en-US" b="1" dirty="0" smtClean="0">
                <a:solidFill>
                  <a:schemeClr val="tx1">
                    <a:lumMod val="75000"/>
                    <a:lumOff val="25000"/>
                  </a:schemeClr>
                </a:solidFill>
              </a:rPr>
              <a:t>o Page</a:t>
            </a:r>
            <a:endParaRPr lang="ar-EG" b="1" dirty="0">
              <a:solidFill>
                <a:schemeClr val="tx1">
                  <a:lumMod val="75000"/>
                  <a:lumOff val="25000"/>
                </a:schemeClr>
              </a:solidFill>
            </a:endParaRPr>
          </a:p>
        </p:txBody>
      </p:sp>
    </p:spTree>
    <p:extLst>
      <p:ext uri="{BB962C8B-B14F-4D97-AF65-F5344CB8AC3E}">
        <p14:creationId xmlns:p14="http://schemas.microsoft.com/office/powerpoint/2010/main" val="3726239990"/>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Group 41"/>
          <p:cNvGrpSpPr/>
          <p:nvPr/>
        </p:nvGrpSpPr>
        <p:grpSpPr>
          <a:xfrm>
            <a:off x="128784" y="0"/>
            <a:ext cx="12192000" cy="6858000"/>
            <a:chOff x="1" y="0"/>
            <a:chExt cx="12192000" cy="6858000"/>
          </a:xfrm>
        </p:grpSpPr>
        <p:sp>
          <p:nvSpPr>
            <p:cNvPr id="4" name="Rectangle 3"/>
            <p:cNvSpPr/>
            <p:nvPr/>
          </p:nvSpPr>
          <p:spPr>
            <a:xfrm>
              <a:off x="1"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2" name="Freeform 11"/>
            <p:cNvSpPr/>
            <p:nvPr/>
          </p:nvSpPr>
          <p:spPr>
            <a:xfrm>
              <a:off x="10987043"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p:cNvSpPr txBox="1"/>
            <p:nvPr/>
          </p:nvSpPr>
          <p:spPr>
            <a:xfrm rot="16200000">
              <a:off x="11054356" y="3069433"/>
              <a:ext cx="1725785" cy="400110"/>
            </a:xfrm>
            <a:prstGeom prst="rect">
              <a:avLst/>
            </a:prstGeom>
            <a:noFill/>
          </p:spPr>
          <p:txBody>
            <a:bodyPr wrap="square" rtlCol="1">
              <a:spAutoFit/>
            </a:bodyPr>
            <a:lstStyle/>
            <a:p>
              <a:pPr algn="ctr"/>
              <a:r>
                <a:rPr lang="en-US" sz="2000" b="1" dirty="0" smtClean="0">
                  <a:solidFill>
                    <a:srgbClr val="F2F2F2"/>
                  </a:solidFill>
                </a:rPr>
                <a:t>Introduction</a:t>
              </a:r>
              <a:endParaRPr lang="ar-EG" sz="2000" b="1" dirty="0">
                <a:solidFill>
                  <a:srgbClr val="F2F2F2"/>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06785" y="3024156"/>
              <a:ext cx="490666" cy="490666"/>
            </a:xfrm>
            <a:prstGeom prst="rect">
              <a:avLst/>
            </a:prstGeom>
          </p:spPr>
        </p:pic>
      </p:grpSp>
      <p:grpSp>
        <p:nvGrpSpPr>
          <p:cNvPr id="41" name="Group 40"/>
          <p:cNvGrpSpPr/>
          <p:nvPr/>
        </p:nvGrpSpPr>
        <p:grpSpPr>
          <a:xfrm>
            <a:off x="-346025" y="0"/>
            <a:ext cx="12192000" cy="6858000"/>
            <a:chOff x="-534678" y="0"/>
            <a:chExt cx="12192000" cy="6858000"/>
          </a:xfrm>
        </p:grpSpPr>
        <p:sp>
          <p:nvSpPr>
            <p:cNvPr id="20" name="Rectangle 19"/>
            <p:cNvSpPr/>
            <p:nvPr/>
          </p:nvSpPr>
          <p:spPr>
            <a:xfrm>
              <a:off x="-534678"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1" name="Freeform 20"/>
            <p:cNvSpPr/>
            <p:nvPr/>
          </p:nvSpPr>
          <p:spPr>
            <a:xfrm>
              <a:off x="10452364"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4AB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2" name="TextBox 21"/>
            <p:cNvSpPr txBox="1"/>
            <p:nvPr/>
          </p:nvSpPr>
          <p:spPr>
            <a:xfrm rot="16200000">
              <a:off x="10519677" y="3069433"/>
              <a:ext cx="1725785" cy="400110"/>
            </a:xfrm>
            <a:prstGeom prst="rect">
              <a:avLst/>
            </a:prstGeom>
            <a:noFill/>
          </p:spPr>
          <p:txBody>
            <a:bodyPr wrap="square" rtlCol="1">
              <a:spAutoFit/>
            </a:bodyPr>
            <a:lstStyle/>
            <a:p>
              <a:pPr algn="ctr"/>
              <a:r>
                <a:rPr lang="en-US" sz="2000" b="1" dirty="0" smtClean="0">
                  <a:solidFill>
                    <a:srgbClr val="F2F2F2"/>
                  </a:solidFill>
                </a:rPr>
                <a:t>Problems</a:t>
              </a:r>
              <a:endParaRPr lang="ar-EG" sz="2000" b="1" dirty="0">
                <a:solidFill>
                  <a:srgbClr val="F2F2F2"/>
                </a:solidFill>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V="1">
              <a:off x="10572106" y="3024156"/>
              <a:ext cx="490666" cy="490666"/>
            </a:xfrm>
            <a:prstGeom prst="rect">
              <a:avLst/>
            </a:prstGeom>
          </p:spPr>
        </p:pic>
      </p:grpSp>
      <p:grpSp>
        <p:nvGrpSpPr>
          <p:cNvPr id="39" name="Group 38"/>
          <p:cNvGrpSpPr/>
          <p:nvPr/>
        </p:nvGrpSpPr>
        <p:grpSpPr>
          <a:xfrm>
            <a:off x="-820833" y="0"/>
            <a:ext cx="12192000" cy="6858000"/>
            <a:chOff x="-1047350" y="0"/>
            <a:chExt cx="12192000" cy="6858000"/>
          </a:xfrm>
        </p:grpSpPr>
        <p:sp>
          <p:nvSpPr>
            <p:cNvPr id="24" name="Rectangle 23"/>
            <p:cNvSpPr/>
            <p:nvPr/>
          </p:nvSpPr>
          <p:spPr>
            <a:xfrm>
              <a:off x="-1047350"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Freeform 24"/>
            <p:cNvSpPr/>
            <p:nvPr/>
          </p:nvSpPr>
          <p:spPr>
            <a:xfrm>
              <a:off x="9939692"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FFC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6" name="TextBox 25"/>
            <p:cNvSpPr txBox="1"/>
            <p:nvPr/>
          </p:nvSpPr>
          <p:spPr>
            <a:xfrm rot="16200000">
              <a:off x="10007005" y="3069433"/>
              <a:ext cx="1725785" cy="400110"/>
            </a:xfrm>
            <a:prstGeom prst="rect">
              <a:avLst/>
            </a:prstGeom>
            <a:noFill/>
          </p:spPr>
          <p:txBody>
            <a:bodyPr wrap="square" rtlCol="1">
              <a:spAutoFit/>
            </a:bodyPr>
            <a:lstStyle/>
            <a:p>
              <a:pPr algn="ctr"/>
              <a:r>
                <a:rPr lang="en-US" sz="2000" b="1" dirty="0" smtClean="0">
                  <a:solidFill>
                    <a:srgbClr val="F2F2F2"/>
                  </a:solidFill>
                </a:rPr>
                <a:t>Mechanis</a:t>
              </a:r>
              <a:r>
                <a:rPr lang="en-US" sz="2000" b="1" dirty="0">
                  <a:solidFill>
                    <a:srgbClr val="F2F2F2"/>
                  </a:solidFill>
                </a:rPr>
                <a:t>m</a:t>
              </a:r>
              <a:endParaRPr lang="ar-EG" sz="2000" b="1" dirty="0">
                <a:solidFill>
                  <a:srgbClr val="F2F2F2"/>
                </a:solidFill>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059434" y="3024156"/>
              <a:ext cx="490666" cy="490666"/>
            </a:xfrm>
            <a:prstGeom prst="rect">
              <a:avLst/>
            </a:prstGeom>
          </p:spPr>
        </p:pic>
      </p:grpSp>
      <p:grpSp>
        <p:nvGrpSpPr>
          <p:cNvPr id="43" name="Group 42"/>
          <p:cNvGrpSpPr/>
          <p:nvPr/>
        </p:nvGrpSpPr>
        <p:grpSpPr>
          <a:xfrm>
            <a:off x="-10978000" y="0"/>
            <a:ext cx="12192000" cy="6858000"/>
            <a:chOff x="-4476386" y="0"/>
            <a:chExt cx="12192000" cy="6858000"/>
          </a:xfrm>
        </p:grpSpPr>
        <p:sp>
          <p:nvSpPr>
            <p:cNvPr id="28" name="Rectangle 27"/>
            <p:cNvSpPr/>
            <p:nvPr/>
          </p:nvSpPr>
          <p:spPr>
            <a:xfrm>
              <a:off x="-4476386" y="0"/>
              <a:ext cx="12192000"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9" name="Freeform 28"/>
            <p:cNvSpPr/>
            <p:nvPr/>
          </p:nvSpPr>
          <p:spPr>
            <a:xfrm>
              <a:off x="6510656" y="2047875"/>
              <a:ext cx="1204957" cy="2443229"/>
            </a:xfrm>
            <a:custGeom>
              <a:avLst/>
              <a:gdLst>
                <a:gd name="connsiteX0" fmla="*/ 1204957 w 1204957"/>
                <a:gd name="connsiteY0" fmla="*/ 0 h 2443229"/>
                <a:gd name="connsiteX1" fmla="*/ 1204957 w 1204957"/>
                <a:gd name="connsiteY1" fmla="*/ 2443229 h 2443229"/>
                <a:gd name="connsiteX2" fmla="*/ 1089430 w 1204957"/>
                <a:gd name="connsiteY2" fmla="*/ 2437354 h 2443229"/>
                <a:gd name="connsiteX3" fmla="*/ 0 w 1204957"/>
                <a:gd name="connsiteY3" fmla="*/ 1221614 h 2443229"/>
                <a:gd name="connsiteX4" fmla="*/ 1089430 w 1204957"/>
                <a:gd name="connsiteY4" fmla="*/ 5874 h 2443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57" h="2443229">
                  <a:moveTo>
                    <a:pt x="1204957" y="0"/>
                  </a:moveTo>
                  <a:lnTo>
                    <a:pt x="1204957" y="2443229"/>
                  </a:lnTo>
                  <a:lnTo>
                    <a:pt x="1089430" y="2437354"/>
                  </a:lnTo>
                  <a:cubicBezTo>
                    <a:pt x="477513" y="2374773"/>
                    <a:pt x="0" y="1854351"/>
                    <a:pt x="0" y="1221614"/>
                  </a:cubicBezTo>
                  <a:cubicBezTo>
                    <a:pt x="0" y="588878"/>
                    <a:pt x="477513" y="68456"/>
                    <a:pt x="1089430" y="5874"/>
                  </a:cubicBezTo>
                  <a:close/>
                </a:path>
              </a:pathLst>
            </a:custGeom>
            <a:solidFill>
              <a:srgbClr val="8EB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0" name="TextBox 29"/>
            <p:cNvSpPr txBox="1"/>
            <p:nvPr/>
          </p:nvSpPr>
          <p:spPr>
            <a:xfrm rot="16200000">
              <a:off x="6577969" y="3069433"/>
              <a:ext cx="1725785" cy="400110"/>
            </a:xfrm>
            <a:prstGeom prst="rect">
              <a:avLst/>
            </a:prstGeom>
            <a:noFill/>
          </p:spPr>
          <p:txBody>
            <a:bodyPr wrap="square" rtlCol="1">
              <a:spAutoFit/>
            </a:bodyPr>
            <a:lstStyle/>
            <a:p>
              <a:pPr algn="ctr"/>
              <a:r>
                <a:rPr lang="en-US" sz="2000" b="1" dirty="0" smtClean="0">
                  <a:solidFill>
                    <a:srgbClr val="F2F2F2"/>
                  </a:solidFill>
                </a:rPr>
                <a:t>Algorithms</a:t>
              </a:r>
              <a:endParaRPr lang="ar-EG" sz="2000" b="1" dirty="0">
                <a:solidFill>
                  <a:srgbClr val="F2F2F2"/>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630398" y="3024156"/>
              <a:ext cx="490666" cy="490666"/>
            </a:xfrm>
            <a:prstGeom prst="rect">
              <a:avLst/>
            </a:prstGeom>
          </p:spPr>
        </p:pic>
      </p:grpSp>
    </p:spTree>
    <p:extLst>
      <p:ext uri="{BB962C8B-B14F-4D97-AF65-F5344CB8AC3E}">
        <p14:creationId xmlns:p14="http://schemas.microsoft.com/office/powerpoint/2010/main" val="542261803"/>
      </p:ext>
    </p:extLst>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1083</Words>
  <Application>Microsoft Office PowerPoint</Application>
  <PresentationFormat>Widescreen</PresentationFormat>
  <Paragraphs>215</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Eslam Mohamed</dc:creator>
  <cp:lastModifiedBy>Eslam Mohamed</cp:lastModifiedBy>
  <cp:revision>71</cp:revision>
  <dcterms:created xsi:type="dcterms:W3CDTF">2018-11-01T20:36:38Z</dcterms:created>
  <dcterms:modified xsi:type="dcterms:W3CDTF">2018-11-04T20:33:20Z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