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Glacial Indifference Bold" charset="1" panose="00000800000000000000"/>
      <p:regular r:id="rId14"/>
    </p:embeddedFont>
    <p:embeddedFont>
      <p:font typeface="Glacial Indifference" charset="1" panose="00000000000000000000"/>
      <p:regular r:id="rId15"/>
    </p:embeddedFont>
    <p:embeddedFont>
      <p:font typeface="Glacial Indifference Italics" charset="1" panose="00000000000000000000"/>
      <p:regular r:id="rId16"/>
    </p:embeddedFont>
    <p:embeddedFont>
      <p:font typeface="Glacial Indifference Bold Italics" charset="1" panose="000008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2.gif" Type="http://schemas.openxmlformats.org/officeDocument/2006/relationships/image"/><Relationship Id="rId4" Target="../media/image3.gif" Type="http://schemas.openxmlformats.org/officeDocument/2006/relationships/image"/><Relationship Id="rId5" Target="../media/image4.gif" Type="http://schemas.openxmlformats.org/officeDocument/2006/relationships/image"/><Relationship Id="rId6" Target="https://www.linkedin.com/company/eraasoft/"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gif"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gif"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gif" Type="http://schemas.openxmlformats.org/officeDocument/2006/relationships/image"/><Relationship Id="rId3" Target="../media/image8.gif" Type="http://schemas.openxmlformats.org/officeDocument/2006/relationships/image"/><Relationship Id="rId4"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gif"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gif" Type="http://schemas.openxmlformats.org/officeDocument/2006/relationships/image"/><Relationship Id="rId3"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gif"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gif"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12E3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1076895">
            <a:off x="12080413" y="1498262"/>
            <a:ext cx="6519337" cy="7203687"/>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0535676" y="267742"/>
            <a:ext cx="2000894" cy="3192267"/>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578884">
            <a:off x="10863146" y="7213683"/>
            <a:ext cx="1560127" cy="1483702"/>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14015499" y="8931190"/>
            <a:ext cx="5920273" cy="1776082"/>
          </a:xfrm>
          <a:prstGeom prst="rect">
            <a:avLst/>
          </a:prstGeom>
        </p:spPr>
      </p:pic>
      <p:sp>
        <p:nvSpPr>
          <p:cNvPr name="TextBox 6" id="6"/>
          <p:cNvSpPr txBox="true"/>
          <p:nvPr/>
        </p:nvSpPr>
        <p:spPr>
          <a:xfrm rot="0">
            <a:off x="1028700" y="2559666"/>
            <a:ext cx="8542321" cy="3057320"/>
          </a:xfrm>
          <a:prstGeom prst="rect">
            <a:avLst/>
          </a:prstGeom>
        </p:spPr>
        <p:txBody>
          <a:bodyPr anchor="t" rtlCol="false" tIns="0" lIns="0" bIns="0" rIns="0">
            <a:spAutoFit/>
          </a:bodyPr>
          <a:lstStyle/>
          <a:p>
            <a:pPr algn="l">
              <a:lnSpc>
                <a:spcPts val="11681"/>
              </a:lnSpc>
            </a:pPr>
            <a:r>
              <a:rPr lang="en-US" sz="12296" spc="-258" b="true">
                <a:solidFill>
                  <a:srgbClr val="FFFFFE"/>
                </a:solidFill>
                <a:latin typeface="Glacial Indifference Bold"/>
                <a:ea typeface="Glacial Indifference Bold"/>
                <a:cs typeface="Glacial Indifference Bold"/>
                <a:sym typeface="Glacial Indifference Bold"/>
              </a:rPr>
              <a:t>Exception Handling</a:t>
            </a:r>
          </a:p>
        </p:txBody>
      </p:sp>
      <p:sp>
        <p:nvSpPr>
          <p:cNvPr name="TextBox 7" id="7"/>
          <p:cNvSpPr txBox="true"/>
          <p:nvPr/>
        </p:nvSpPr>
        <p:spPr>
          <a:xfrm rot="0">
            <a:off x="1028700" y="8058310"/>
            <a:ext cx="7386125" cy="457225"/>
          </a:xfrm>
          <a:prstGeom prst="rect">
            <a:avLst/>
          </a:prstGeom>
        </p:spPr>
        <p:txBody>
          <a:bodyPr anchor="t" rtlCol="false" tIns="0" lIns="0" bIns="0" rIns="0">
            <a:spAutoFit/>
          </a:bodyPr>
          <a:lstStyle/>
          <a:p>
            <a:pPr algn="l">
              <a:lnSpc>
                <a:spcPts val="3422"/>
              </a:lnSpc>
            </a:pPr>
            <a:r>
              <a:rPr lang="en-US" sz="3602" spc="-75">
                <a:solidFill>
                  <a:srgbClr val="FFFFFE"/>
                </a:solidFill>
                <a:latin typeface="Glacial Indifference"/>
                <a:ea typeface="Glacial Indifference"/>
                <a:cs typeface="Glacial Indifference"/>
                <a:sym typeface="Glacial Indifference"/>
              </a:rPr>
              <a:t>Abdelwahab Shandy</a:t>
            </a:r>
          </a:p>
        </p:txBody>
      </p:sp>
      <p:sp>
        <p:nvSpPr>
          <p:cNvPr name="TextBox 8" id="8"/>
          <p:cNvSpPr txBox="true"/>
          <p:nvPr/>
        </p:nvSpPr>
        <p:spPr>
          <a:xfrm rot="0">
            <a:off x="1028700" y="7639337"/>
            <a:ext cx="2251033" cy="330240"/>
          </a:xfrm>
          <a:prstGeom prst="rect">
            <a:avLst/>
          </a:prstGeom>
        </p:spPr>
        <p:txBody>
          <a:bodyPr anchor="t" rtlCol="false" tIns="0" lIns="0" bIns="0" rIns="0">
            <a:spAutoFit/>
          </a:bodyPr>
          <a:lstStyle/>
          <a:p>
            <a:pPr algn="l">
              <a:lnSpc>
                <a:spcPts val="2472"/>
              </a:lnSpc>
            </a:pPr>
            <a:r>
              <a:rPr lang="en-US" sz="2602" spc="-54" b="true">
                <a:solidFill>
                  <a:srgbClr val="FFFFFE"/>
                </a:solidFill>
                <a:latin typeface="Glacial Indifference Bold"/>
                <a:ea typeface="Glacial Indifference Bold"/>
                <a:cs typeface="Glacial Indifference Bold"/>
                <a:sym typeface="Glacial Indifference Bold"/>
              </a:rPr>
              <a:t>Presenter : </a:t>
            </a:r>
          </a:p>
        </p:txBody>
      </p:sp>
      <p:grpSp>
        <p:nvGrpSpPr>
          <p:cNvPr name="Group 9" id="9"/>
          <p:cNvGrpSpPr/>
          <p:nvPr/>
        </p:nvGrpSpPr>
        <p:grpSpPr>
          <a:xfrm rot="0">
            <a:off x="1028700" y="1245131"/>
            <a:ext cx="8115300" cy="327110"/>
            <a:chOff x="0" y="0"/>
            <a:chExt cx="10820400" cy="436147"/>
          </a:xfrm>
        </p:grpSpPr>
        <p:grpSp>
          <p:nvGrpSpPr>
            <p:cNvPr name="Group 10" id="10"/>
            <p:cNvGrpSpPr/>
            <p:nvPr/>
          </p:nvGrpSpPr>
          <p:grpSpPr>
            <a:xfrm rot="0">
              <a:off x="0" y="0"/>
              <a:ext cx="828689" cy="436147"/>
              <a:chOff x="0" y="0"/>
              <a:chExt cx="1544338" cy="812800"/>
            </a:xfrm>
          </p:grpSpPr>
          <p:sp>
            <p:nvSpPr>
              <p:cNvPr name="Freeform 11" id="11"/>
              <p:cNvSpPr/>
              <p:nvPr/>
            </p:nvSpPr>
            <p:spPr>
              <a:xfrm flipH="false" flipV="false" rot="0">
                <a:off x="0" y="0"/>
                <a:ext cx="1544338" cy="812800"/>
              </a:xfrm>
              <a:custGeom>
                <a:avLst/>
                <a:gdLst/>
                <a:ahLst/>
                <a:cxnLst/>
                <a:rect r="r" b="b" t="t" l="l"/>
                <a:pathLst>
                  <a:path h="812800" w="1544338">
                    <a:moveTo>
                      <a:pt x="0" y="0"/>
                    </a:moveTo>
                    <a:lnTo>
                      <a:pt x="1544338" y="0"/>
                    </a:lnTo>
                    <a:lnTo>
                      <a:pt x="1544338" y="812800"/>
                    </a:lnTo>
                    <a:lnTo>
                      <a:pt x="0" y="812800"/>
                    </a:lnTo>
                    <a:close/>
                  </a:path>
                </a:pathLst>
              </a:custGeom>
              <a:solidFill>
                <a:srgbClr val="CCC56B"/>
              </a:solidFill>
            </p:spPr>
          </p:sp>
          <p:sp>
            <p:nvSpPr>
              <p:cNvPr name="TextBox 12" id="12"/>
              <p:cNvSpPr txBox="true"/>
              <p:nvPr/>
            </p:nvSpPr>
            <p:spPr>
              <a:xfrm>
                <a:off x="0" y="-47625"/>
                <a:ext cx="1544338" cy="860425"/>
              </a:xfrm>
              <a:prstGeom prst="rect">
                <a:avLst/>
              </a:prstGeom>
            </p:spPr>
            <p:txBody>
              <a:bodyPr anchor="ctr" rtlCol="false" tIns="50800" lIns="50800" bIns="50800" rIns="50800"/>
              <a:lstStyle/>
              <a:p>
                <a:pPr algn="ctr">
                  <a:lnSpc>
                    <a:spcPts val="3152"/>
                  </a:lnSpc>
                </a:pPr>
              </a:p>
            </p:txBody>
          </p:sp>
        </p:grpSp>
        <p:grpSp>
          <p:nvGrpSpPr>
            <p:cNvPr name="Group 13" id="13"/>
            <p:cNvGrpSpPr/>
            <p:nvPr/>
          </p:nvGrpSpPr>
          <p:grpSpPr>
            <a:xfrm rot="0">
              <a:off x="1139581" y="0"/>
              <a:ext cx="828689" cy="436147"/>
              <a:chOff x="0" y="0"/>
              <a:chExt cx="1544338" cy="812800"/>
            </a:xfrm>
          </p:grpSpPr>
          <p:sp>
            <p:nvSpPr>
              <p:cNvPr name="Freeform 14" id="14"/>
              <p:cNvSpPr/>
              <p:nvPr/>
            </p:nvSpPr>
            <p:spPr>
              <a:xfrm flipH="false" flipV="false" rot="0">
                <a:off x="0" y="0"/>
                <a:ext cx="1544338" cy="812800"/>
              </a:xfrm>
              <a:custGeom>
                <a:avLst/>
                <a:gdLst/>
                <a:ahLst/>
                <a:cxnLst/>
                <a:rect r="r" b="b" t="t" l="l"/>
                <a:pathLst>
                  <a:path h="812800" w="1544338">
                    <a:moveTo>
                      <a:pt x="0" y="0"/>
                    </a:moveTo>
                    <a:lnTo>
                      <a:pt x="1544338" y="0"/>
                    </a:lnTo>
                    <a:lnTo>
                      <a:pt x="1544338" y="812800"/>
                    </a:lnTo>
                    <a:lnTo>
                      <a:pt x="0" y="812800"/>
                    </a:lnTo>
                    <a:close/>
                  </a:path>
                </a:pathLst>
              </a:custGeom>
              <a:solidFill>
                <a:srgbClr val="EDEBE6"/>
              </a:solidFill>
            </p:spPr>
          </p:sp>
          <p:sp>
            <p:nvSpPr>
              <p:cNvPr name="TextBox 15" id="15"/>
              <p:cNvSpPr txBox="true"/>
              <p:nvPr/>
            </p:nvSpPr>
            <p:spPr>
              <a:xfrm>
                <a:off x="0" y="-47625"/>
                <a:ext cx="1544338" cy="860425"/>
              </a:xfrm>
              <a:prstGeom prst="rect">
                <a:avLst/>
              </a:prstGeom>
            </p:spPr>
            <p:txBody>
              <a:bodyPr anchor="ctr" rtlCol="false" tIns="50800" lIns="50800" bIns="50800" rIns="50800"/>
              <a:lstStyle/>
              <a:p>
                <a:pPr algn="ctr">
                  <a:lnSpc>
                    <a:spcPts val="3152"/>
                  </a:lnSpc>
                </a:pPr>
              </a:p>
            </p:txBody>
          </p:sp>
        </p:grpSp>
        <p:sp>
          <p:nvSpPr>
            <p:cNvPr name="TextBox 16" id="16"/>
            <p:cNvSpPr txBox="true"/>
            <p:nvPr/>
          </p:nvSpPr>
          <p:spPr>
            <a:xfrm rot="0">
              <a:off x="2279161" y="47625"/>
              <a:ext cx="8541239" cy="388514"/>
            </a:xfrm>
            <a:prstGeom prst="rect">
              <a:avLst/>
            </a:prstGeom>
          </p:spPr>
          <p:txBody>
            <a:bodyPr anchor="t" rtlCol="false" tIns="0" lIns="0" bIns="0" rIns="0">
              <a:spAutoFit/>
            </a:bodyPr>
            <a:lstStyle/>
            <a:p>
              <a:pPr algn="l">
                <a:lnSpc>
                  <a:spcPts val="2092"/>
                </a:lnSpc>
              </a:pPr>
              <a:r>
                <a:rPr lang="en-US" b="true" sz="2202" spc="301" u="sng">
                  <a:solidFill>
                    <a:srgbClr val="FFFFFE"/>
                  </a:solidFill>
                  <a:latin typeface="Glacial Indifference Bold"/>
                  <a:ea typeface="Glacial Indifference Bold"/>
                  <a:cs typeface="Glacial Indifference Bold"/>
                  <a:sym typeface="Glacial Indifference Bold"/>
                  <a:hlinkClick r:id="rId6" tooltip="https://www.linkedin.com/company/eraasoft/"/>
                </a:rPr>
                <a:t>ERAASOFT</a:t>
              </a:r>
              <a:r>
                <a:rPr lang="en-US" b="true" sz="2202" spc="301" u="sng">
                  <a:solidFill>
                    <a:srgbClr val="FFFFFE"/>
                  </a:solidFill>
                  <a:latin typeface="Glacial Indifference Bold"/>
                  <a:ea typeface="Glacial Indifference Bold"/>
                  <a:cs typeface="Glacial Indifference Bold"/>
                  <a:sym typeface="Glacial Indifference Bold"/>
                </a:rPr>
                <a:t> </a:t>
              </a:r>
              <a:r>
                <a:rPr lang="en-US" sz="2202" spc="301" b="true">
                  <a:solidFill>
                    <a:srgbClr val="FFFFFE"/>
                  </a:solidFill>
                  <a:latin typeface="Glacial Indifference Bold"/>
                  <a:ea typeface="Glacial Indifference Bold"/>
                  <a:cs typeface="Glacial Indifference Bold"/>
                  <a:sym typeface="Glacial Indifference Bold"/>
                </a:rPr>
                <a:t>Software Development</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12E33"/>
        </a:solidFill>
      </p:bgPr>
    </p:bg>
    <p:spTree>
      <p:nvGrpSpPr>
        <p:cNvPr id="1" name=""/>
        <p:cNvGrpSpPr/>
        <p:nvPr/>
      </p:nvGrpSpPr>
      <p:grpSpPr>
        <a:xfrm>
          <a:off x="0" y="0"/>
          <a:ext cx="0" cy="0"/>
          <a:chOff x="0" y="0"/>
          <a:chExt cx="0" cy="0"/>
        </a:xfrm>
      </p:grpSpPr>
      <p:sp>
        <p:nvSpPr>
          <p:cNvPr name="AutoShape 2" id="2"/>
          <p:cNvSpPr/>
          <p:nvPr/>
        </p:nvSpPr>
        <p:spPr>
          <a:xfrm>
            <a:off x="492781" y="4717784"/>
            <a:ext cx="8615749" cy="0"/>
          </a:xfrm>
          <a:prstGeom prst="line">
            <a:avLst/>
          </a:prstGeom>
          <a:ln cap="flat" w="28575">
            <a:solidFill>
              <a:srgbClr val="FFFFFE"/>
            </a:solidFill>
            <a:prstDash val="solid"/>
            <a:headEnd type="none" len="sm" w="sm"/>
            <a:tailEnd type="none" len="sm" w="sm"/>
          </a:ln>
        </p:spPr>
      </p:sp>
      <p:sp>
        <p:nvSpPr>
          <p:cNvPr name="AutoShape 3" id="3"/>
          <p:cNvSpPr/>
          <p:nvPr/>
        </p:nvSpPr>
        <p:spPr>
          <a:xfrm flipV="true">
            <a:off x="7155375" y="377103"/>
            <a:ext cx="0" cy="6856927"/>
          </a:xfrm>
          <a:prstGeom prst="line">
            <a:avLst/>
          </a:prstGeom>
          <a:ln cap="flat" w="28575">
            <a:solidFill>
              <a:srgbClr val="FFFFFE"/>
            </a:solidFill>
            <a:prstDash val="solid"/>
            <a:headEnd type="none" len="sm" w="sm"/>
            <a:tailEnd type="none" len="sm" w="sm"/>
          </a:ln>
        </p:spPr>
      </p:sp>
      <p:pic>
        <p:nvPicPr>
          <p:cNvPr name="Picture 4" id="4"/>
          <p:cNvPicPr>
            <a:picLocks noChangeAspect="true"/>
          </p:cNvPicPr>
          <p:nvPr/>
        </p:nvPicPr>
        <p:blipFill>
          <a:blip r:embed="rId2"/>
          <a:srcRect l="0" t="0" r="0" b="0"/>
          <a:stretch>
            <a:fillRect/>
          </a:stretch>
        </p:blipFill>
        <p:spPr>
          <a:xfrm flipH="false" flipV="false" rot="9555741">
            <a:off x="501397" y="7556852"/>
            <a:ext cx="1749905" cy="1590096"/>
          </a:xfrm>
          <a:prstGeom prst="rect">
            <a:avLst/>
          </a:prstGeom>
        </p:spPr>
      </p:pic>
      <p:grpSp>
        <p:nvGrpSpPr>
          <p:cNvPr name="Group 5" id="5"/>
          <p:cNvGrpSpPr/>
          <p:nvPr/>
        </p:nvGrpSpPr>
        <p:grpSpPr>
          <a:xfrm rot="0">
            <a:off x="915666" y="7778804"/>
            <a:ext cx="2031983" cy="1653454"/>
            <a:chOff x="0" y="0"/>
            <a:chExt cx="2709311" cy="2204605"/>
          </a:xfrm>
        </p:grpSpPr>
        <p:grpSp>
          <p:nvGrpSpPr>
            <p:cNvPr name="Group 6" id="6"/>
            <p:cNvGrpSpPr/>
            <p:nvPr/>
          </p:nvGrpSpPr>
          <p:grpSpPr>
            <a:xfrm rot="0">
              <a:off x="0" y="0"/>
              <a:ext cx="2709311" cy="2204605"/>
              <a:chOff x="0" y="0"/>
              <a:chExt cx="998762" cy="812707"/>
            </a:xfrm>
          </p:grpSpPr>
          <p:sp>
            <p:nvSpPr>
              <p:cNvPr name="Freeform 7" id="7"/>
              <p:cNvSpPr/>
              <p:nvPr/>
            </p:nvSpPr>
            <p:spPr>
              <a:xfrm flipH="false" flipV="false" rot="0">
                <a:off x="0" y="0"/>
                <a:ext cx="998762" cy="812707"/>
              </a:xfrm>
              <a:custGeom>
                <a:avLst/>
                <a:gdLst/>
                <a:ahLst/>
                <a:cxnLst/>
                <a:rect r="r" b="b" t="t" l="l"/>
                <a:pathLst>
                  <a:path h="812707" w="998762">
                    <a:moveTo>
                      <a:pt x="499381" y="0"/>
                    </a:moveTo>
                    <a:cubicBezTo>
                      <a:pt x="223581" y="0"/>
                      <a:pt x="0" y="181931"/>
                      <a:pt x="0" y="406354"/>
                    </a:cubicBezTo>
                    <a:cubicBezTo>
                      <a:pt x="0" y="630777"/>
                      <a:pt x="223581" y="812707"/>
                      <a:pt x="499381" y="812707"/>
                    </a:cubicBezTo>
                    <a:cubicBezTo>
                      <a:pt x="775182" y="812707"/>
                      <a:pt x="998762" y="630777"/>
                      <a:pt x="998762" y="406354"/>
                    </a:cubicBezTo>
                    <a:cubicBezTo>
                      <a:pt x="998762" y="181931"/>
                      <a:pt x="775182" y="0"/>
                      <a:pt x="499381" y="0"/>
                    </a:cubicBezTo>
                    <a:close/>
                  </a:path>
                </a:pathLst>
              </a:custGeom>
              <a:solidFill>
                <a:srgbClr val="312E33"/>
              </a:solidFill>
              <a:ln w="19050" cap="sq">
                <a:solidFill>
                  <a:srgbClr val="FFFFFE"/>
                </a:solidFill>
                <a:prstDash val="solid"/>
                <a:miter/>
              </a:ln>
            </p:spPr>
          </p:sp>
          <p:sp>
            <p:nvSpPr>
              <p:cNvPr name="TextBox 8" id="8"/>
              <p:cNvSpPr txBox="true"/>
              <p:nvPr/>
            </p:nvSpPr>
            <p:spPr>
              <a:xfrm>
                <a:off x="93634" y="47616"/>
                <a:ext cx="811494" cy="688900"/>
              </a:xfrm>
              <a:prstGeom prst="rect">
                <a:avLst/>
              </a:prstGeom>
            </p:spPr>
            <p:txBody>
              <a:bodyPr anchor="ctr" rtlCol="false" tIns="50800" lIns="50800" bIns="50800" rIns="50800"/>
              <a:lstStyle/>
              <a:p>
                <a:pPr algn="ctr">
                  <a:lnSpc>
                    <a:spcPts val="2379"/>
                  </a:lnSpc>
                </a:pPr>
              </a:p>
            </p:txBody>
          </p:sp>
        </p:grpSp>
        <p:sp>
          <p:nvSpPr>
            <p:cNvPr name="TextBox 9" id="9"/>
            <p:cNvSpPr txBox="true"/>
            <p:nvPr/>
          </p:nvSpPr>
          <p:spPr>
            <a:xfrm rot="0">
              <a:off x="0" y="564028"/>
              <a:ext cx="2709311" cy="1081806"/>
            </a:xfrm>
            <a:prstGeom prst="rect">
              <a:avLst/>
            </a:prstGeom>
          </p:spPr>
          <p:txBody>
            <a:bodyPr anchor="t" rtlCol="false" tIns="0" lIns="0" bIns="0" rIns="0">
              <a:spAutoFit/>
            </a:bodyPr>
            <a:lstStyle/>
            <a:p>
              <a:pPr algn="ctr">
                <a:lnSpc>
                  <a:spcPts val="3373"/>
                </a:lnSpc>
                <a:spcBef>
                  <a:spcPct val="0"/>
                </a:spcBef>
              </a:pPr>
              <a:r>
                <a:rPr lang="en-US" sz="2409" spc="-50">
                  <a:solidFill>
                    <a:srgbClr val="FFFFFE"/>
                  </a:solidFill>
                  <a:latin typeface="Glacial Indifference"/>
                  <a:ea typeface="Glacial Indifference"/>
                  <a:cs typeface="Glacial Indifference"/>
                  <a:sym typeface="Glacial Indifference"/>
                </a:rPr>
                <a:t>Compile Time Errors</a:t>
              </a:r>
            </a:p>
          </p:txBody>
        </p:sp>
      </p:grpSp>
      <p:sp>
        <p:nvSpPr>
          <p:cNvPr name="TextBox 10" id="10"/>
          <p:cNvSpPr txBox="true"/>
          <p:nvPr/>
        </p:nvSpPr>
        <p:spPr>
          <a:xfrm rot="0">
            <a:off x="1028700" y="1143000"/>
            <a:ext cx="8115300" cy="1244671"/>
          </a:xfrm>
          <a:prstGeom prst="rect">
            <a:avLst/>
          </a:prstGeom>
        </p:spPr>
        <p:txBody>
          <a:bodyPr anchor="t" rtlCol="false" tIns="0" lIns="0" bIns="0" rIns="0">
            <a:spAutoFit/>
          </a:bodyPr>
          <a:lstStyle/>
          <a:p>
            <a:pPr algn="l">
              <a:lnSpc>
                <a:spcPts val="4750"/>
              </a:lnSpc>
            </a:pPr>
            <a:r>
              <a:rPr lang="en-US" sz="5000" spc="-105" b="true">
                <a:solidFill>
                  <a:srgbClr val="FFFFFE"/>
                </a:solidFill>
                <a:latin typeface="Glacial Indifference Bold"/>
                <a:ea typeface="Glacial Indifference Bold"/>
                <a:cs typeface="Glacial Indifference Bold"/>
                <a:sym typeface="Glacial Indifference Bold"/>
              </a:rPr>
              <a:t>What is  </a:t>
            </a:r>
          </a:p>
          <a:p>
            <a:pPr algn="l">
              <a:lnSpc>
                <a:spcPts val="4750"/>
              </a:lnSpc>
            </a:pPr>
            <a:r>
              <a:rPr lang="en-US" sz="5000" spc="-105" b="true">
                <a:solidFill>
                  <a:srgbClr val="FFFFFE"/>
                </a:solidFill>
                <a:latin typeface="Glacial Indifference Bold"/>
                <a:ea typeface="Glacial Indifference Bold"/>
                <a:cs typeface="Glacial Indifference Bold"/>
                <a:sym typeface="Glacial Indifference Bold"/>
              </a:rPr>
              <a:t>Exception ?</a:t>
            </a:r>
          </a:p>
        </p:txBody>
      </p:sp>
      <p:sp>
        <p:nvSpPr>
          <p:cNvPr name="TextBox 11" id="11"/>
          <p:cNvSpPr txBox="true"/>
          <p:nvPr/>
        </p:nvSpPr>
        <p:spPr>
          <a:xfrm rot="0">
            <a:off x="1028700" y="2620334"/>
            <a:ext cx="3837899" cy="1553853"/>
          </a:xfrm>
          <a:prstGeom prst="rect">
            <a:avLst/>
          </a:prstGeom>
        </p:spPr>
        <p:txBody>
          <a:bodyPr anchor="t" rtlCol="false" tIns="0" lIns="0" bIns="0" rIns="0">
            <a:spAutoFit/>
          </a:bodyPr>
          <a:lstStyle/>
          <a:p>
            <a:pPr algn="l">
              <a:lnSpc>
                <a:spcPts val="3079"/>
              </a:lnSpc>
              <a:spcBef>
                <a:spcPct val="0"/>
              </a:spcBef>
            </a:pPr>
            <a:r>
              <a:rPr lang="en-US" b="true" sz="2199" spc="-46">
                <a:solidFill>
                  <a:srgbClr val="FFFFFE"/>
                </a:solidFill>
                <a:latin typeface="Glacial Indifference Bold"/>
                <a:ea typeface="Glacial Indifference Bold"/>
                <a:cs typeface="Glacial Indifference Bold"/>
                <a:sym typeface="Glacial Indifference Bold"/>
              </a:rPr>
              <a:t>It means an error. In the end, the program is doing something that contradicts the logic of the program</a:t>
            </a:r>
          </a:p>
        </p:txBody>
      </p:sp>
      <p:sp>
        <p:nvSpPr>
          <p:cNvPr name="TextBox 12" id="12"/>
          <p:cNvSpPr txBox="true"/>
          <p:nvPr/>
        </p:nvSpPr>
        <p:spPr>
          <a:xfrm rot="0">
            <a:off x="276566" y="5054523"/>
            <a:ext cx="8115300" cy="1244671"/>
          </a:xfrm>
          <a:prstGeom prst="rect">
            <a:avLst/>
          </a:prstGeom>
        </p:spPr>
        <p:txBody>
          <a:bodyPr anchor="t" rtlCol="false" tIns="0" lIns="0" bIns="0" rIns="0">
            <a:spAutoFit/>
          </a:bodyPr>
          <a:lstStyle/>
          <a:p>
            <a:pPr algn="l">
              <a:lnSpc>
                <a:spcPts val="4750"/>
              </a:lnSpc>
            </a:pPr>
            <a:r>
              <a:rPr lang="en-US" sz="5000" spc="-105" b="true">
                <a:solidFill>
                  <a:srgbClr val="FFFFFE"/>
                </a:solidFill>
                <a:latin typeface="Glacial Indifference Bold"/>
                <a:ea typeface="Glacial Indifference Bold"/>
                <a:cs typeface="Glacial Indifference Bold"/>
                <a:sym typeface="Glacial Indifference Bold"/>
              </a:rPr>
              <a:t>There are two types of errors in .Net</a:t>
            </a:r>
          </a:p>
        </p:txBody>
      </p:sp>
      <p:pic>
        <p:nvPicPr>
          <p:cNvPr name="Picture 13" id="13"/>
          <p:cNvPicPr>
            <a:picLocks noChangeAspect="true"/>
          </p:cNvPicPr>
          <p:nvPr/>
        </p:nvPicPr>
        <p:blipFill>
          <a:blip r:embed="rId2"/>
          <a:srcRect l="0" t="0" r="0" b="0"/>
          <a:stretch>
            <a:fillRect/>
          </a:stretch>
        </p:blipFill>
        <p:spPr>
          <a:xfrm flipH="false" flipV="false" rot="9555741">
            <a:off x="4211397" y="6330156"/>
            <a:ext cx="1749905" cy="1590096"/>
          </a:xfrm>
          <a:prstGeom prst="rect">
            <a:avLst/>
          </a:prstGeom>
        </p:spPr>
      </p:pic>
      <p:grpSp>
        <p:nvGrpSpPr>
          <p:cNvPr name="Group 14" id="14"/>
          <p:cNvGrpSpPr/>
          <p:nvPr/>
        </p:nvGrpSpPr>
        <p:grpSpPr>
          <a:xfrm rot="0">
            <a:off x="4334216" y="6471604"/>
            <a:ext cx="2239816" cy="1307200"/>
            <a:chOff x="0" y="0"/>
            <a:chExt cx="2986421" cy="1742934"/>
          </a:xfrm>
        </p:grpSpPr>
        <p:grpSp>
          <p:nvGrpSpPr>
            <p:cNvPr name="Group 15" id="15"/>
            <p:cNvGrpSpPr/>
            <p:nvPr/>
          </p:nvGrpSpPr>
          <p:grpSpPr>
            <a:xfrm rot="0">
              <a:off x="0" y="0"/>
              <a:ext cx="2986421" cy="1742934"/>
              <a:chOff x="0" y="0"/>
              <a:chExt cx="1040139" cy="607046"/>
            </a:xfrm>
          </p:grpSpPr>
          <p:sp>
            <p:nvSpPr>
              <p:cNvPr name="Freeform 16" id="16"/>
              <p:cNvSpPr/>
              <p:nvPr/>
            </p:nvSpPr>
            <p:spPr>
              <a:xfrm flipH="false" flipV="false" rot="0">
                <a:off x="0" y="0"/>
                <a:ext cx="1040139" cy="607046"/>
              </a:xfrm>
              <a:custGeom>
                <a:avLst/>
                <a:gdLst/>
                <a:ahLst/>
                <a:cxnLst/>
                <a:rect r="r" b="b" t="t" l="l"/>
                <a:pathLst>
                  <a:path h="607046" w="1040139">
                    <a:moveTo>
                      <a:pt x="520070" y="0"/>
                    </a:moveTo>
                    <a:cubicBezTo>
                      <a:pt x="232843" y="0"/>
                      <a:pt x="0" y="135892"/>
                      <a:pt x="0" y="303523"/>
                    </a:cubicBezTo>
                    <a:cubicBezTo>
                      <a:pt x="0" y="471154"/>
                      <a:pt x="232843" y="607046"/>
                      <a:pt x="520070" y="607046"/>
                    </a:cubicBezTo>
                    <a:cubicBezTo>
                      <a:pt x="807296" y="607046"/>
                      <a:pt x="1040139" y="471154"/>
                      <a:pt x="1040139" y="303523"/>
                    </a:cubicBezTo>
                    <a:cubicBezTo>
                      <a:pt x="1040139" y="135892"/>
                      <a:pt x="807296" y="0"/>
                      <a:pt x="520070" y="0"/>
                    </a:cubicBezTo>
                    <a:close/>
                  </a:path>
                </a:pathLst>
              </a:custGeom>
              <a:solidFill>
                <a:srgbClr val="312E33"/>
              </a:solidFill>
              <a:ln w="19050" cap="sq">
                <a:solidFill>
                  <a:srgbClr val="FFFFFE"/>
                </a:solidFill>
                <a:prstDash val="solid"/>
                <a:miter/>
              </a:ln>
            </p:spPr>
          </p:sp>
          <p:sp>
            <p:nvSpPr>
              <p:cNvPr name="TextBox 17" id="17"/>
              <p:cNvSpPr txBox="true"/>
              <p:nvPr/>
            </p:nvSpPr>
            <p:spPr>
              <a:xfrm>
                <a:off x="97513" y="28336"/>
                <a:ext cx="845113" cy="521800"/>
              </a:xfrm>
              <a:prstGeom prst="rect">
                <a:avLst/>
              </a:prstGeom>
            </p:spPr>
            <p:txBody>
              <a:bodyPr anchor="ctr" rtlCol="false" tIns="50800" lIns="50800" bIns="50800" rIns="50800"/>
              <a:lstStyle/>
              <a:p>
                <a:pPr algn="ctr">
                  <a:lnSpc>
                    <a:spcPts val="2379"/>
                  </a:lnSpc>
                </a:pPr>
              </a:p>
            </p:txBody>
          </p:sp>
        </p:grpSp>
        <p:sp>
          <p:nvSpPr>
            <p:cNvPr name="TextBox 18" id="18"/>
            <p:cNvSpPr txBox="true"/>
            <p:nvPr/>
          </p:nvSpPr>
          <p:spPr>
            <a:xfrm rot="0">
              <a:off x="0" y="599768"/>
              <a:ext cx="2986421" cy="551745"/>
            </a:xfrm>
            <a:prstGeom prst="rect">
              <a:avLst/>
            </a:prstGeom>
          </p:spPr>
          <p:txBody>
            <a:bodyPr anchor="t" rtlCol="false" tIns="0" lIns="0" bIns="0" rIns="0">
              <a:spAutoFit/>
            </a:bodyPr>
            <a:lstStyle/>
            <a:p>
              <a:pPr algn="ctr">
                <a:lnSpc>
                  <a:spcPts val="3570"/>
                </a:lnSpc>
                <a:spcBef>
                  <a:spcPct val="0"/>
                </a:spcBef>
              </a:pPr>
              <a:r>
                <a:rPr lang="en-US" sz="2550" spc="-53">
                  <a:solidFill>
                    <a:srgbClr val="FFFFFE"/>
                  </a:solidFill>
                  <a:latin typeface="Glacial Indifference"/>
                  <a:ea typeface="Glacial Indifference"/>
                  <a:cs typeface="Glacial Indifference"/>
                  <a:sym typeface="Glacial Indifference"/>
                </a:rPr>
                <a:t>Runtime Errors</a:t>
              </a:r>
            </a:p>
          </p:txBody>
        </p:sp>
      </p:grpSp>
      <p:pic>
        <p:nvPicPr>
          <p:cNvPr name="Picture 19" id="19"/>
          <p:cNvPicPr>
            <a:picLocks noChangeAspect="true"/>
          </p:cNvPicPr>
          <p:nvPr/>
        </p:nvPicPr>
        <p:blipFill>
          <a:blip r:embed="rId2"/>
          <a:srcRect l="0" t="0" r="0" b="0"/>
          <a:stretch>
            <a:fillRect/>
          </a:stretch>
        </p:blipFill>
        <p:spPr>
          <a:xfrm flipH="false" flipV="false" rot="9555741">
            <a:off x="7655193" y="632462"/>
            <a:ext cx="1749905" cy="1590096"/>
          </a:xfrm>
          <a:prstGeom prst="rect">
            <a:avLst/>
          </a:prstGeom>
        </p:spPr>
      </p:pic>
      <p:grpSp>
        <p:nvGrpSpPr>
          <p:cNvPr name="Group 20" id="20"/>
          <p:cNvGrpSpPr/>
          <p:nvPr/>
        </p:nvGrpSpPr>
        <p:grpSpPr>
          <a:xfrm rot="0">
            <a:off x="7747596" y="377103"/>
            <a:ext cx="2840894" cy="1949444"/>
            <a:chOff x="0" y="0"/>
            <a:chExt cx="3787858" cy="2599259"/>
          </a:xfrm>
        </p:grpSpPr>
        <p:grpSp>
          <p:nvGrpSpPr>
            <p:cNvPr name="Group 21" id="21"/>
            <p:cNvGrpSpPr/>
            <p:nvPr/>
          </p:nvGrpSpPr>
          <p:grpSpPr>
            <a:xfrm rot="0">
              <a:off x="0" y="0"/>
              <a:ext cx="3787858" cy="2599259"/>
              <a:chOff x="0" y="0"/>
              <a:chExt cx="1189097" cy="815968"/>
            </a:xfrm>
          </p:grpSpPr>
          <p:sp>
            <p:nvSpPr>
              <p:cNvPr name="Freeform 22" id="22"/>
              <p:cNvSpPr/>
              <p:nvPr/>
            </p:nvSpPr>
            <p:spPr>
              <a:xfrm flipH="false" flipV="false" rot="0">
                <a:off x="0" y="0"/>
                <a:ext cx="1189097" cy="815968"/>
              </a:xfrm>
              <a:custGeom>
                <a:avLst/>
                <a:gdLst/>
                <a:ahLst/>
                <a:cxnLst/>
                <a:rect r="r" b="b" t="t" l="l"/>
                <a:pathLst>
                  <a:path h="815968" w="1189097">
                    <a:moveTo>
                      <a:pt x="594549" y="0"/>
                    </a:moveTo>
                    <a:cubicBezTo>
                      <a:pt x="266188" y="0"/>
                      <a:pt x="0" y="182661"/>
                      <a:pt x="0" y="407984"/>
                    </a:cubicBezTo>
                    <a:cubicBezTo>
                      <a:pt x="0" y="633307"/>
                      <a:pt x="266188" y="815968"/>
                      <a:pt x="594549" y="815968"/>
                    </a:cubicBezTo>
                    <a:cubicBezTo>
                      <a:pt x="922909" y="815968"/>
                      <a:pt x="1189097" y="633307"/>
                      <a:pt x="1189097" y="407984"/>
                    </a:cubicBezTo>
                    <a:cubicBezTo>
                      <a:pt x="1189097" y="182661"/>
                      <a:pt x="922909" y="0"/>
                      <a:pt x="594549" y="0"/>
                    </a:cubicBezTo>
                    <a:close/>
                  </a:path>
                </a:pathLst>
              </a:custGeom>
              <a:solidFill>
                <a:srgbClr val="312E33"/>
              </a:solidFill>
              <a:ln w="19050" cap="sq">
                <a:solidFill>
                  <a:srgbClr val="FFFFFE"/>
                </a:solidFill>
                <a:prstDash val="solid"/>
                <a:miter/>
              </a:ln>
            </p:spPr>
          </p:sp>
          <p:sp>
            <p:nvSpPr>
              <p:cNvPr name="TextBox 23" id="23"/>
              <p:cNvSpPr txBox="true"/>
              <p:nvPr/>
            </p:nvSpPr>
            <p:spPr>
              <a:xfrm>
                <a:off x="111478" y="47922"/>
                <a:ext cx="966141" cy="691549"/>
              </a:xfrm>
              <a:prstGeom prst="rect">
                <a:avLst/>
              </a:prstGeom>
            </p:spPr>
            <p:txBody>
              <a:bodyPr anchor="ctr" rtlCol="false" tIns="50800" lIns="50800" bIns="50800" rIns="50800"/>
              <a:lstStyle/>
              <a:p>
                <a:pPr algn="ctr">
                  <a:lnSpc>
                    <a:spcPts val="2379"/>
                  </a:lnSpc>
                </a:pPr>
              </a:p>
            </p:txBody>
          </p:sp>
        </p:grpSp>
        <p:sp>
          <p:nvSpPr>
            <p:cNvPr name="TextBox 24" id="24"/>
            <p:cNvSpPr txBox="true"/>
            <p:nvPr/>
          </p:nvSpPr>
          <p:spPr>
            <a:xfrm rot="0">
              <a:off x="0" y="661115"/>
              <a:ext cx="3787858" cy="1281978"/>
            </a:xfrm>
            <a:prstGeom prst="rect">
              <a:avLst/>
            </a:prstGeom>
          </p:spPr>
          <p:txBody>
            <a:bodyPr anchor="t" rtlCol="false" tIns="0" lIns="0" bIns="0" rIns="0">
              <a:spAutoFit/>
            </a:bodyPr>
            <a:lstStyle/>
            <a:p>
              <a:pPr algn="ctr">
                <a:lnSpc>
                  <a:spcPts val="3961"/>
                </a:lnSpc>
                <a:spcBef>
                  <a:spcPct val="0"/>
                </a:spcBef>
              </a:pPr>
              <a:r>
                <a:rPr lang="en-US" b="true" sz="2829" spc="-59">
                  <a:solidFill>
                    <a:srgbClr val="FFFFFE"/>
                  </a:solidFill>
                  <a:latin typeface="Glacial Indifference Bold"/>
                  <a:ea typeface="Glacial Indifference Bold"/>
                  <a:cs typeface="Glacial Indifference Bold"/>
                  <a:sym typeface="Glacial Indifference Bold"/>
                </a:rPr>
                <a:t>Compile Time Errors</a:t>
              </a:r>
            </a:p>
          </p:txBody>
        </p:sp>
      </p:grpSp>
      <p:pic>
        <p:nvPicPr>
          <p:cNvPr name="Picture 25" id="25"/>
          <p:cNvPicPr>
            <a:picLocks noChangeAspect="true"/>
          </p:cNvPicPr>
          <p:nvPr/>
        </p:nvPicPr>
        <p:blipFill>
          <a:blip r:embed="rId2"/>
          <a:srcRect l="0" t="0" r="0" b="0"/>
          <a:stretch>
            <a:fillRect/>
          </a:stretch>
        </p:blipFill>
        <p:spPr>
          <a:xfrm flipH="false" flipV="false" rot="9555741">
            <a:off x="14714945" y="4348452"/>
            <a:ext cx="1749905" cy="1590096"/>
          </a:xfrm>
          <a:prstGeom prst="rect">
            <a:avLst/>
          </a:prstGeom>
        </p:spPr>
      </p:pic>
      <p:grpSp>
        <p:nvGrpSpPr>
          <p:cNvPr name="Group 26" id="26"/>
          <p:cNvGrpSpPr/>
          <p:nvPr/>
        </p:nvGrpSpPr>
        <p:grpSpPr>
          <a:xfrm rot="0">
            <a:off x="15027673" y="4404206"/>
            <a:ext cx="2974523" cy="1540720"/>
            <a:chOff x="0" y="0"/>
            <a:chExt cx="3966030" cy="2054293"/>
          </a:xfrm>
        </p:grpSpPr>
        <p:grpSp>
          <p:nvGrpSpPr>
            <p:cNvPr name="Group 27" id="27"/>
            <p:cNvGrpSpPr/>
            <p:nvPr/>
          </p:nvGrpSpPr>
          <p:grpSpPr>
            <a:xfrm rot="0">
              <a:off x="0" y="0"/>
              <a:ext cx="3966030" cy="2054293"/>
              <a:chOff x="0" y="0"/>
              <a:chExt cx="1176611" cy="609451"/>
            </a:xfrm>
          </p:grpSpPr>
          <p:sp>
            <p:nvSpPr>
              <p:cNvPr name="Freeform 28" id="28"/>
              <p:cNvSpPr/>
              <p:nvPr/>
            </p:nvSpPr>
            <p:spPr>
              <a:xfrm flipH="false" flipV="false" rot="0">
                <a:off x="0" y="0"/>
                <a:ext cx="1176611" cy="609451"/>
              </a:xfrm>
              <a:custGeom>
                <a:avLst/>
                <a:gdLst/>
                <a:ahLst/>
                <a:cxnLst/>
                <a:rect r="r" b="b" t="t" l="l"/>
                <a:pathLst>
                  <a:path h="609451" w="1176611">
                    <a:moveTo>
                      <a:pt x="588305" y="0"/>
                    </a:moveTo>
                    <a:cubicBezTo>
                      <a:pt x="263393" y="0"/>
                      <a:pt x="0" y="136430"/>
                      <a:pt x="0" y="304726"/>
                    </a:cubicBezTo>
                    <a:cubicBezTo>
                      <a:pt x="0" y="473021"/>
                      <a:pt x="263393" y="609451"/>
                      <a:pt x="588305" y="609451"/>
                    </a:cubicBezTo>
                    <a:cubicBezTo>
                      <a:pt x="913217" y="609451"/>
                      <a:pt x="1176611" y="473021"/>
                      <a:pt x="1176611" y="304726"/>
                    </a:cubicBezTo>
                    <a:cubicBezTo>
                      <a:pt x="1176611" y="136430"/>
                      <a:pt x="913217" y="0"/>
                      <a:pt x="588305" y="0"/>
                    </a:cubicBezTo>
                    <a:close/>
                  </a:path>
                </a:pathLst>
              </a:custGeom>
              <a:solidFill>
                <a:srgbClr val="312E33"/>
              </a:solidFill>
              <a:ln w="19050" cap="sq">
                <a:solidFill>
                  <a:srgbClr val="FFFFFE"/>
                </a:solidFill>
                <a:prstDash val="solid"/>
                <a:miter/>
              </a:ln>
            </p:spPr>
          </p:sp>
          <p:sp>
            <p:nvSpPr>
              <p:cNvPr name="TextBox 29" id="29"/>
              <p:cNvSpPr txBox="true"/>
              <p:nvPr/>
            </p:nvSpPr>
            <p:spPr>
              <a:xfrm>
                <a:off x="110307" y="28561"/>
                <a:ext cx="955996" cy="523754"/>
              </a:xfrm>
              <a:prstGeom prst="rect">
                <a:avLst/>
              </a:prstGeom>
            </p:spPr>
            <p:txBody>
              <a:bodyPr anchor="ctr" rtlCol="false" tIns="50800" lIns="50800" bIns="50800" rIns="50800"/>
              <a:lstStyle/>
              <a:p>
                <a:pPr algn="ctr">
                  <a:lnSpc>
                    <a:spcPts val="2379"/>
                  </a:lnSpc>
                </a:pPr>
              </a:p>
            </p:txBody>
          </p:sp>
        </p:grpSp>
        <p:sp>
          <p:nvSpPr>
            <p:cNvPr name="TextBox 30" id="30"/>
            <p:cNvSpPr txBox="true"/>
            <p:nvPr/>
          </p:nvSpPr>
          <p:spPr>
            <a:xfrm rot="0">
              <a:off x="0" y="702882"/>
              <a:ext cx="3966030" cy="657090"/>
            </a:xfrm>
            <a:prstGeom prst="rect">
              <a:avLst/>
            </a:prstGeom>
          </p:spPr>
          <p:txBody>
            <a:bodyPr anchor="t" rtlCol="false" tIns="0" lIns="0" bIns="0" rIns="0">
              <a:spAutoFit/>
            </a:bodyPr>
            <a:lstStyle/>
            <a:p>
              <a:pPr algn="ctr">
                <a:lnSpc>
                  <a:spcPts val="4191"/>
                </a:lnSpc>
                <a:spcBef>
                  <a:spcPct val="0"/>
                </a:spcBef>
              </a:pPr>
              <a:r>
                <a:rPr lang="en-US" b="true" sz="2994" spc="-62">
                  <a:solidFill>
                    <a:srgbClr val="FFFFFE"/>
                  </a:solidFill>
                  <a:latin typeface="Glacial Indifference Bold"/>
                  <a:ea typeface="Glacial Indifference Bold"/>
                  <a:cs typeface="Glacial Indifference Bold"/>
                  <a:sym typeface="Glacial Indifference Bold"/>
                </a:rPr>
                <a:t>Run time Errors</a:t>
              </a:r>
            </a:p>
          </p:txBody>
        </p:sp>
      </p:grpSp>
      <p:sp>
        <p:nvSpPr>
          <p:cNvPr name="TextBox 31" id="31"/>
          <p:cNvSpPr txBox="true"/>
          <p:nvPr/>
        </p:nvSpPr>
        <p:spPr>
          <a:xfrm rot="0">
            <a:off x="7982991" y="2425071"/>
            <a:ext cx="6784263" cy="1944380"/>
          </a:xfrm>
          <a:prstGeom prst="rect">
            <a:avLst/>
          </a:prstGeom>
        </p:spPr>
        <p:txBody>
          <a:bodyPr anchor="t" rtlCol="false" tIns="0" lIns="0" bIns="0" rIns="0">
            <a:spAutoFit/>
          </a:bodyPr>
          <a:lstStyle/>
          <a:p>
            <a:pPr algn="l">
              <a:lnSpc>
                <a:spcPts val="3079"/>
              </a:lnSpc>
              <a:spcBef>
                <a:spcPct val="0"/>
              </a:spcBef>
            </a:pPr>
            <a:r>
              <a:rPr lang="en-US" b="true" sz="2199" spc="-46">
                <a:solidFill>
                  <a:srgbClr val="FFFFFE"/>
                </a:solidFill>
                <a:latin typeface="Glacial Indifference Bold"/>
                <a:ea typeface="Glacial Indifference Bold"/>
                <a:cs typeface="Glacial Indifference Bold"/>
                <a:sym typeface="Glacial Indifference Bold"/>
              </a:rPr>
              <a:t>It means an error that appears during the compile process, meaning when the program is running and discovers the error and the program is not running at all, and it is very easy to discover the error, but it is considered explicit</a:t>
            </a:r>
          </a:p>
        </p:txBody>
      </p:sp>
      <p:grpSp>
        <p:nvGrpSpPr>
          <p:cNvPr name="Group 32" id="32"/>
          <p:cNvGrpSpPr/>
          <p:nvPr/>
        </p:nvGrpSpPr>
        <p:grpSpPr>
          <a:xfrm rot="0">
            <a:off x="13083131" y="854494"/>
            <a:ext cx="4176169" cy="1348434"/>
            <a:chOff x="0" y="0"/>
            <a:chExt cx="5568225" cy="1797912"/>
          </a:xfrm>
        </p:grpSpPr>
        <p:grpSp>
          <p:nvGrpSpPr>
            <p:cNvPr name="Group 33" id="33"/>
            <p:cNvGrpSpPr/>
            <p:nvPr/>
          </p:nvGrpSpPr>
          <p:grpSpPr>
            <a:xfrm rot="0">
              <a:off x="0" y="0"/>
              <a:ext cx="5568225" cy="1797912"/>
              <a:chOff x="0" y="0"/>
              <a:chExt cx="2661813" cy="859467"/>
            </a:xfrm>
          </p:grpSpPr>
          <p:sp>
            <p:nvSpPr>
              <p:cNvPr name="Freeform 34" id="34"/>
              <p:cNvSpPr/>
              <p:nvPr/>
            </p:nvSpPr>
            <p:spPr>
              <a:xfrm flipH="false" flipV="false" rot="0">
                <a:off x="0" y="0"/>
                <a:ext cx="2661813" cy="859467"/>
              </a:xfrm>
              <a:custGeom>
                <a:avLst/>
                <a:gdLst/>
                <a:ahLst/>
                <a:cxnLst/>
                <a:rect r="r" b="b" t="t" l="l"/>
                <a:pathLst>
                  <a:path h="859467" w="2661813">
                    <a:moveTo>
                      <a:pt x="1330907" y="0"/>
                    </a:moveTo>
                    <a:cubicBezTo>
                      <a:pt x="595867" y="0"/>
                      <a:pt x="0" y="192398"/>
                      <a:pt x="0" y="429733"/>
                    </a:cubicBezTo>
                    <a:cubicBezTo>
                      <a:pt x="0" y="667069"/>
                      <a:pt x="595867" y="859467"/>
                      <a:pt x="1330907" y="859467"/>
                    </a:cubicBezTo>
                    <a:cubicBezTo>
                      <a:pt x="2065946" y="859467"/>
                      <a:pt x="2661813" y="667069"/>
                      <a:pt x="2661813" y="429733"/>
                    </a:cubicBezTo>
                    <a:cubicBezTo>
                      <a:pt x="2661813" y="192398"/>
                      <a:pt x="2065946" y="0"/>
                      <a:pt x="1330907" y="0"/>
                    </a:cubicBezTo>
                    <a:close/>
                  </a:path>
                </a:pathLst>
              </a:custGeom>
              <a:solidFill>
                <a:srgbClr val="312E33"/>
              </a:solidFill>
              <a:ln w="19050" cap="sq">
                <a:solidFill>
                  <a:srgbClr val="FFFFFE"/>
                </a:solidFill>
                <a:prstDash val="solid"/>
                <a:miter/>
              </a:ln>
            </p:spPr>
          </p:sp>
          <p:sp>
            <p:nvSpPr>
              <p:cNvPr name="TextBox 35" id="35"/>
              <p:cNvSpPr txBox="true"/>
              <p:nvPr/>
            </p:nvSpPr>
            <p:spPr>
              <a:xfrm>
                <a:off x="249545" y="52000"/>
                <a:ext cx="2162723" cy="726892"/>
              </a:xfrm>
              <a:prstGeom prst="rect">
                <a:avLst/>
              </a:prstGeom>
            </p:spPr>
            <p:txBody>
              <a:bodyPr anchor="ctr" rtlCol="false" tIns="50800" lIns="50800" bIns="50800" rIns="50800"/>
              <a:lstStyle/>
              <a:p>
                <a:pPr algn="ctr">
                  <a:lnSpc>
                    <a:spcPts val="2379"/>
                  </a:lnSpc>
                </a:pPr>
              </a:p>
            </p:txBody>
          </p:sp>
        </p:grpSp>
        <p:sp>
          <p:nvSpPr>
            <p:cNvPr name="TextBox 36" id="36"/>
            <p:cNvSpPr txBox="true"/>
            <p:nvPr/>
          </p:nvSpPr>
          <p:spPr>
            <a:xfrm rot="0">
              <a:off x="0" y="433580"/>
              <a:ext cx="5568225" cy="933431"/>
            </a:xfrm>
            <a:prstGeom prst="rect">
              <a:avLst/>
            </a:prstGeom>
          </p:spPr>
          <p:txBody>
            <a:bodyPr anchor="t" rtlCol="false" tIns="0" lIns="0" bIns="0" rIns="0">
              <a:spAutoFit/>
            </a:bodyPr>
            <a:lstStyle/>
            <a:p>
              <a:pPr algn="ctr">
                <a:lnSpc>
                  <a:spcPts val="2881"/>
                </a:lnSpc>
              </a:pPr>
              <a:r>
                <a:rPr lang="en-US" b="true" sz="2058" spc="-43">
                  <a:solidFill>
                    <a:srgbClr val="FFFFFE"/>
                  </a:solidFill>
                  <a:latin typeface="Glacial Indifference Bold"/>
                  <a:ea typeface="Glacial Indifference Bold"/>
                  <a:cs typeface="Glacial Indifference Bold"/>
                  <a:sym typeface="Glacial Indifference Bold"/>
                </a:rPr>
                <a:t>EX : </a:t>
              </a:r>
            </a:p>
            <a:p>
              <a:pPr algn="ctr">
                <a:lnSpc>
                  <a:spcPts val="2881"/>
                </a:lnSpc>
                <a:spcBef>
                  <a:spcPct val="0"/>
                </a:spcBef>
              </a:pPr>
              <a:r>
                <a:rPr lang="en-US" b="true" sz="2058" spc="-43">
                  <a:solidFill>
                    <a:srgbClr val="FFFFFE"/>
                  </a:solidFill>
                  <a:latin typeface="Glacial Indifference Bold"/>
                  <a:ea typeface="Glacial Indifference Bold"/>
                  <a:cs typeface="Glacial Indifference Bold"/>
                  <a:sym typeface="Glacial Indifference Bold"/>
                </a:rPr>
                <a:t>int Number = “Abdelwahab” </a:t>
              </a:r>
            </a:p>
          </p:txBody>
        </p:sp>
      </p:grpSp>
      <p:sp>
        <p:nvSpPr>
          <p:cNvPr name="TextBox 37" id="37"/>
          <p:cNvSpPr txBox="true"/>
          <p:nvPr/>
        </p:nvSpPr>
        <p:spPr>
          <a:xfrm rot="0">
            <a:off x="11097983" y="7878406"/>
            <a:ext cx="6784263" cy="1553853"/>
          </a:xfrm>
          <a:prstGeom prst="rect">
            <a:avLst/>
          </a:prstGeom>
        </p:spPr>
        <p:txBody>
          <a:bodyPr anchor="t" rtlCol="false" tIns="0" lIns="0" bIns="0" rIns="0">
            <a:spAutoFit/>
          </a:bodyPr>
          <a:lstStyle/>
          <a:p>
            <a:pPr algn="l">
              <a:lnSpc>
                <a:spcPts val="3079"/>
              </a:lnSpc>
              <a:spcBef>
                <a:spcPct val="0"/>
              </a:spcBef>
            </a:pPr>
            <a:r>
              <a:rPr lang="en-US" b="true" sz="2199" spc="-46">
                <a:solidFill>
                  <a:srgbClr val="FFFFFE"/>
                </a:solidFill>
                <a:latin typeface="Glacial Indifference Bold"/>
                <a:ea typeface="Glacial Indifference Bold"/>
                <a:cs typeface="Glacial Indifference Bold"/>
                <a:sym typeface="Glacial Indifference Bold"/>
              </a:rPr>
              <a:t>A logical error is detected at the time of running the program. The compiler has difficulty detecting the error because it depends on the code document at the time of execution.</a:t>
            </a:r>
          </a:p>
        </p:txBody>
      </p:sp>
      <p:grpSp>
        <p:nvGrpSpPr>
          <p:cNvPr name="Group 38" id="38"/>
          <p:cNvGrpSpPr/>
          <p:nvPr/>
        </p:nvGrpSpPr>
        <p:grpSpPr>
          <a:xfrm rot="0">
            <a:off x="7430362" y="5361668"/>
            <a:ext cx="7019658" cy="2219873"/>
            <a:chOff x="0" y="0"/>
            <a:chExt cx="9359544" cy="2959831"/>
          </a:xfrm>
        </p:grpSpPr>
        <p:grpSp>
          <p:nvGrpSpPr>
            <p:cNvPr name="Group 39" id="39"/>
            <p:cNvGrpSpPr/>
            <p:nvPr/>
          </p:nvGrpSpPr>
          <p:grpSpPr>
            <a:xfrm rot="0">
              <a:off x="0" y="0"/>
              <a:ext cx="9359544" cy="2959831"/>
              <a:chOff x="0" y="0"/>
              <a:chExt cx="4474201" cy="1414907"/>
            </a:xfrm>
          </p:grpSpPr>
          <p:sp>
            <p:nvSpPr>
              <p:cNvPr name="Freeform 40" id="40"/>
              <p:cNvSpPr/>
              <p:nvPr/>
            </p:nvSpPr>
            <p:spPr>
              <a:xfrm flipH="false" flipV="false" rot="0">
                <a:off x="0" y="0"/>
                <a:ext cx="4474201" cy="1414907"/>
              </a:xfrm>
              <a:custGeom>
                <a:avLst/>
                <a:gdLst/>
                <a:ahLst/>
                <a:cxnLst/>
                <a:rect r="r" b="b" t="t" l="l"/>
                <a:pathLst>
                  <a:path h="1414907" w="4474201">
                    <a:moveTo>
                      <a:pt x="2237101" y="0"/>
                    </a:moveTo>
                    <a:cubicBezTo>
                      <a:pt x="1001584" y="0"/>
                      <a:pt x="0" y="316738"/>
                      <a:pt x="0" y="707453"/>
                    </a:cubicBezTo>
                    <a:cubicBezTo>
                      <a:pt x="0" y="1098169"/>
                      <a:pt x="1001584" y="1414907"/>
                      <a:pt x="2237101" y="1414907"/>
                    </a:cubicBezTo>
                    <a:cubicBezTo>
                      <a:pt x="3472617" y="1414907"/>
                      <a:pt x="4474201" y="1098169"/>
                      <a:pt x="4474201" y="707453"/>
                    </a:cubicBezTo>
                    <a:cubicBezTo>
                      <a:pt x="4474201" y="316738"/>
                      <a:pt x="3472617" y="0"/>
                      <a:pt x="2237101" y="0"/>
                    </a:cubicBezTo>
                    <a:close/>
                  </a:path>
                </a:pathLst>
              </a:custGeom>
              <a:solidFill>
                <a:srgbClr val="312E33"/>
              </a:solidFill>
              <a:ln w="19050" cap="sq">
                <a:solidFill>
                  <a:srgbClr val="FFFFFE"/>
                </a:solidFill>
                <a:prstDash val="solid"/>
                <a:miter/>
              </a:ln>
            </p:spPr>
          </p:sp>
          <p:sp>
            <p:nvSpPr>
              <p:cNvPr name="TextBox 41" id="41"/>
              <p:cNvSpPr txBox="true"/>
              <p:nvPr/>
            </p:nvSpPr>
            <p:spPr>
              <a:xfrm>
                <a:off x="419456" y="104072"/>
                <a:ext cx="3635289" cy="1178187"/>
              </a:xfrm>
              <a:prstGeom prst="rect">
                <a:avLst/>
              </a:prstGeom>
            </p:spPr>
            <p:txBody>
              <a:bodyPr anchor="ctr" rtlCol="false" tIns="50800" lIns="50800" bIns="50800" rIns="50800"/>
              <a:lstStyle/>
              <a:p>
                <a:pPr algn="ctr">
                  <a:lnSpc>
                    <a:spcPts val="2379"/>
                  </a:lnSpc>
                </a:pPr>
              </a:p>
            </p:txBody>
          </p:sp>
        </p:grpSp>
        <p:sp>
          <p:nvSpPr>
            <p:cNvPr name="TextBox 42" id="42"/>
            <p:cNvSpPr txBox="true"/>
            <p:nvPr/>
          </p:nvSpPr>
          <p:spPr>
            <a:xfrm rot="0">
              <a:off x="0" y="424055"/>
              <a:ext cx="9359544" cy="2104876"/>
            </a:xfrm>
            <a:prstGeom prst="rect">
              <a:avLst/>
            </a:prstGeom>
          </p:spPr>
          <p:txBody>
            <a:bodyPr anchor="t" rtlCol="false" tIns="0" lIns="0" bIns="0" rIns="0">
              <a:spAutoFit/>
            </a:bodyPr>
            <a:lstStyle/>
            <a:p>
              <a:pPr algn="ctr">
                <a:lnSpc>
                  <a:spcPts val="3161"/>
                </a:lnSpc>
              </a:pPr>
              <a:r>
                <a:rPr lang="en-US" b="true" sz="2258" spc="-47">
                  <a:solidFill>
                    <a:srgbClr val="FFFFFE"/>
                  </a:solidFill>
                  <a:latin typeface="Glacial Indifference Bold"/>
                  <a:ea typeface="Glacial Indifference Bold"/>
                  <a:cs typeface="Glacial Indifference Bold"/>
                  <a:sym typeface="Glacial Indifference Bold"/>
                </a:rPr>
                <a:t>EX : </a:t>
              </a:r>
            </a:p>
            <a:p>
              <a:pPr algn="ctr">
                <a:lnSpc>
                  <a:spcPts val="3161"/>
                </a:lnSpc>
              </a:pPr>
              <a:r>
                <a:rPr lang="en-US" b="true" sz="2258" spc="-47">
                  <a:solidFill>
                    <a:srgbClr val="FFFFFE"/>
                  </a:solidFill>
                  <a:latin typeface="Glacial Indifference Bold"/>
                  <a:ea typeface="Glacial Indifference Bold"/>
                  <a:cs typeface="Glacial Indifference Bold"/>
                  <a:sym typeface="Glacial Indifference Bold"/>
                </a:rPr>
                <a:t>Console.WriteLine(10 / 0);</a:t>
              </a:r>
            </a:p>
            <a:p>
              <a:pPr algn="ctr">
                <a:lnSpc>
                  <a:spcPts val="3161"/>
                </a:lnSpc>
              </a:pPr>
              <a:r>
                <a:rPr lang="en-US" b="true" sz="2258" spc="-47">
                  <a:solidFill>
                    <a:srgbClr val="FFFFFE"/>
                  </a:solidFill>
                  <a:latin typeface="Glacial Indifference Bold"/>
                  <a:ea typeface="Glacial Indifference Bold"/>
                  <a:cs typeface="Glacial Indifference Bold"/>
                  <a:sym typeface="Glacial Indifference Bold"/>
                </a:rPr>
                <a:t>Type Error : </a:t>
              </a:r>
            </a:p>
            <a:p>
              <a:pPr algn="ctr">
                <a:lnSpc>
                  <a:spcPts val="3161"/>
                </a:lnSpc>
                <a:spcBef>
                  <a:spcPct val="0"/>
                </a:spcBef>
              </a:pPr>
              <a:r>
                <a:rPr lang="en-US" b="true" sz="2258" spc="-47">
                  <a:solidFill>
                    <a:srgbClr val="FFFFFE"/>
                  </a:solidFill>
                  <a:latin typeface="Glacial Indifference Bold"/>
                  <a:ea typeface="Glacial Indifference Bold"/>
                  <a:cs typeface="Glacial Indifference Bold"/>
                  <a:sym typeface="Glacial Indifference Bold"/>
                </a:rPr>
                <a:t> Division by constant zero</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12E33"/>
        </a:solidFill>
      </p:bgPr>
    </p:bg>
    <p:spTree>
      <p:nvGrpSpPr>
        <p:cNvPr id="1" name=""/>
        <p:cNvGrpSpPr/>
        <p:nvPr/>
      </p:nvGrpSpPr>
      <p:grpSpPr>
        <a:xfrm>
          <a:off x="0" y="0"/>
          <a:ext cx="0" cy="0"/>
          <a:chOff x="0" y="0"/>
          <a:chExt cx="0" cy="0"/>
        </a:xfrm>
      </p:grpSpPr>
      <p:sp>
        <p:nvSpPr>
          <p:cNvPr name="TextBox 2" id="2"/>
          <p:cNvSpPr txBox="true"/>
          <p:nvPr/>
        </p:nvSpPr>
        <p:spPr>
          <a:xfrm rot="0">
            <a:off x="1335140" y="1761773"/>
            <a:ext cx="12863155" cy="7698564"/>
          </a:xfrm>
          <a:prstGeom prst="rect">
            <a:avLst/>
          </a:prstGeom>
        </p:spPr>
        <p:txBody>
          <a:bodyPr anchor="t" rtlCol="false" tIns="0" lIns="0" bIns="0" rIns="0">
            <a:spAutoFit/>
          </a:bodyPr>
          <a:lstStyle/>
          <a:p>
            <a:pPr algn="l">
              <a:lnSpc>
                <a:spcPts val="4060"/>
              </a:lnSpc>
            </a:pPr>
            <a:r>
              <a:rPr lang="en-US" sz="2900" i="true" spc="-60">
                <a:solidFill>
                  <a:srgbClr val="FFFFFE"/>
                </a:solidFill>
                <a:latin typeface="Glacial Indifference Italics"/>
                <a:ea typeface="Glacial Indifference Italics"/>
                <a:cs typeface="Glacial Indifference Italics"/>
                <a:sym typeface="Glacial Indifference Italics"/>
              </a:rPr>
              <a:t>The purpose of Exception Handling is to make the program handle any errors, so that when an Exception occurs, it logs it and the program continues working normally.</a:t>
            </a:r>
          </a:p>
          <a:p>
            <a:pPr algn="l">
              <a:lnSpc>
                <a:spcPts val="4060"/>
              </a:lnSpc>
            </a:pPr>
            <a:r>
              <a:rPr lang="en-US" b="true" sz="2900" i="true" spc="-60">
                <a:solidFill>
                  <a:srgbClr val="FFFFFE"/>
                </a:solidFill>
                <a:latin typeface="Glacial Indifference Bold Italics"/>
                <a:ea typeface="Glacial Indifference Bold Italics"/>
                <a:cs typeface="Glacial Indifference Bold Italics"/>
                <a:sym typeface="Glacial Indifference Bold Italics"/>
              </a:rPr>
              <a:t>EX : </a:t>
            </a:r>
          </a:p>
          <a:p>
            <a:pPr algn="l">
              <a:lnSpc>
                <a:spcPts val="4060"/>
              </a:lnSpc>
            </a:pPr>
            <a:r>
              <a:rPr lang="en-US" sz="2900" spc="-60" b="true">
                <a:solidFill>
                  <a:srgbClr val="FFFFFE"/>
                </a:solidFill>
                <a:latin typeface="Glacial Indifference Bold"/>
                <a:ea typeface="Glacial Indifference Bold"/>
                <a:cs typeface="Glacial Indifference Bold"/>
                <a:sym typeface="Glacial Indifference Bold"/>
              </a:rPr>
              <a:t>int A = 10, B = 0; int result = A/ B;             // Runtime error: DivideByZeroException</a:t>
            </a:r>
          </a:p>
          <a:p>
            <a:pPr algn="l">
              <a:lnSpc>
                <a:spcPts val="4060"/>
              </a:lnSpc>
            </a:pPr>
          </a:p>
          <a:p>
            <a:pPr algn="l">
              <a:lnSpc>
                <a:spcPts val="4060"/>
              </a:lnSpc>
            </a:pPr>
            <a:r>
              <a:rPr lang="en-US" b="true" sz="2900" i="true" spc="-60">
                <a:solidFill>
                  <a:srgbClr val="FFFFFE"/>
                </a:solidFill>
                <a:latin typeface="Glacial Indifference Bold Italics"/>
                <a:ea typeface="Glacial Indifference Bold Italics"/>
                <a:cs typeface="Glacial Indifference Bold Italics"/>
                <a:sym typeface="Glacial Indifference Bold Italics"/>
              </a:rPr>
              <a:t> Runtime Error Handling: </a:t>
            </a:r>
          </a:p>
          <a:p>
            <a:pPr algn="l">
              <a:lnSpc>
                <a:spcPts val="4060"/>
              </a:lnSpc>
            </a:pPr>
            <a:r>
              <a:rPr lang="en-US" sz="2900" spc="-60" b="true">
                <a:solidFill>
                  <a:srgbClr val="FFFFFE"/>
                </a:solidFill>
                <a:latin typeface="Glacial Indifference Bold"/>
                <a:ea typeface="Glacial Indifference Bold"/>
                <a:cs typeface="Glacial Indifference Bold"/>
                <a:sym typeface="Glacial Indifference Bold"/>
              </a:rPr>
              <a:t>try {</a:t>
            </a:r>
          </a:p>
          <a:p>
            <a:pPr algn="l">
              <a:lnSpc>
                <a:spcPts val="4060"/>
              </a:lnSpc>
            </a:pPr>
            <a:r>
              <a:rPr lang="en-US" sz="2900" spc="-60" b="true">
                <a:solidFill>
                  <a:srgbClr val="FFFFFE"/>
                </a:solidFill>
                <a:latin typeface="Glacial Indifference Bold"/>
                <a:ea typeface="Glacial Indifference Bold"/>
                <a:cs typeface="Glacial Indifference Bold"/>
                <a:sym typeface="Glacial Indifference Bold"/>
              </a:rPr>
              <a:t>int A = 10, B = 0; </a:t>
            </a:r>
          </a:p>
          <a:p>
            <a:pPr algn="l">
              <a:lnSpc>
                <a:spcPts val="4060"/>
              </a:lnSpc>
            </a:pPr>
            <a:r>
              <a:rPr lang="en-US" sz="2900" spc="-60" b="true">
                <a:solidFill>
                  <a:srgbClr val="FFFFFE"/>
                </a:solidFill>
                <a:latin typeface="Glacial Indifference Bold"/>
                <a:ea typeface="Glacial Indifference Bold"/>
                <a:cs typeface="Glacial Indifference Bold"/>
                <a:sym typeface="Glacial Indifference Bold"/>
              </a:rPr>
              <a:t>int result = A/ B; </a:t>
            </a:r>
          </a:p>
          <a:p>
            <a:pPr algn="l">
              <a:lnSpc>
                <a:spcPts val="4060"/>
              </a:lnSpc>
            </a:pPr>
            <a:r>
              <a:rPr lang="en-US" sz="2900" spc="-60" b="true">
                <a:solidFill>
                  <a:srgbClr val="FFFFFE"/>
                </a:solidFill>
                <a:latin typeface="Glacial Indifference Bold"/>
                <a:ea typeface="Glacial Indifference Bold"/>
                <a:cs typeface="Glacial Indifference Bold"/>
                <a:sym typeface="Glacial Indifference Bold"/>
              </a:rPr>
              <a:t>} </a:t>
            </a:r>
          </a:p>
          <a:p>
            <a:pPr algn="l">
              <a:lnSpc>
                <a:spcPts val="4060"/>
              </a:lnSpc>
            </a:pPr>
            <a:r>
              <a:rPr lang="en-US" sz="2900" spc="-60" b="true">
                <a:solidFill>
                  <a:srgbClr val="FFFFFE"/>
                </a:solidFill>
                <a:latin typeface="Glacial Indifference Bold"/>
                <a:ea typeface="Glacial Indifference Bold"/>
                <a:cs typeface="Glacial Indifference Bold"/>
                <a:sym typeface="Glacial Indifference Bold"/>
              </a:rPr>
              <a:t>catch ( Exception ex) </a:t>
            </a:r>
          </a:p>
          <a:p>
            <a:pPr algn="l">
              <a:lnSpc>
                <a:spcPts val="4060"/>
              </a:lnSpc>
            </a:pPr>
            <a:r>
              <a:rPr lang="en-US" sz="2900" spc="-60" b="true">
                <a:solidFill>
                  <a:srgbClr val="FFFFFE"/>
                </a:solidFill>
                <a:latin typeface="Glacial Indifference Bold"/>
                <a:ea typeface="Glacial Indifference Bold"/>
                <a:cs typeface="Glacial Indifference Bold"/>
                <a:sym typeface="Glacial Indifference Bold"/>
              </a:rPr>
              <a:t>{ </a:t>
            </a:r>
          </a:p>
          <a:p>
            <a:pPr algn="l">
              <a:lnSpc>
                <a:spcPts val="4060"/>
              </a:lnSpc>
            </a:pPr>
            <a:r>
              <a:rPr lang="en-US" sz="2900" spc="-60" b="true">
                <a:solidFill>
                  <a:srgbClr val="FFFFFE"/>
                </a:solidFill>
                <a:latin typeface="Glacial Indifference Bold"/>
                <a:ea typeface="Glacial Indifference Bold"/>
                <a:cs typeface="Glacial Indifference Bold"/>
                <a:sym typeface="Glacial Indifference Bold"/>
              </a:rPr>
              <a:t>Console.WriteLine(ex.ToString());</a:t>
            </a:r>
          </a:p>
          <a:p>
            <a:pPr algn="l">
              <a:lnSpc>
                <a:spcPts val="4060"/>
              </a:lnSpc>
            </a:pPr>
            <a:r>
              <a:rPr lang="en-US" b="true" sz="2900" spc="-60">
                <a:solidFill>
                  <a:srgbClr val="FFFFFE"/>
                </a:solidFill>
                <a:latin typeface="Glacial Indifference Bold"/>
                <a:ea typeface="Glacial Indifference Bold"/>
                <a:cs typeface="Glacial Indifference Bold"/>
                <a:sym typeface="Glacial Indifference Bold"/>
              </a:rPr>
              <a:t> }</a:t>
            </a:r>
          </a:p>
          <a:p>
            <a:pPr algn="l">
              <a:lnSpc>
                <a:spcPts val="4060"/>
              </a:lnSpc>
            </a:pPr>
            <a:r>
              <a:rPr lang="en-US" sz="2900" spc="-60">
                <a:solidFill>
                  <a:srgbClr val="FFFFFE"/>
                </a:solidFill>
                <a:latin typeface="Glacial Indifference"/>
                <a:ea typeface="Glacial Indifference"/>
                <a:cs typeface="Glacial Indifference"/>
                <a:sym typeface="Glacial Indifference"/>
              </a:rPr>
              <a:t> </a:t>
            </a:r>
          </a:p>
        </p:txBody>
      </p:sp>
      <p:sp>
        <p:nvSpPr>
          <p:cNvPr name="TextBox 3" id="3"/>
          <p:cNvSpPr txBox="true"/>
          <p:nvPr/>
        </p:nvSpPr>
        <p:spPr>
          <a:xfrm rot="0">
            <a:off x="3550184" y="763570"/>
            <a:ext cx="9361191" cy="644560"/>
          </a:xfrm>
          <a:prstGeom prst="rect">
            <a:avLst/>
          </a:prstGeom>
        </p:spPr>
        <p:txBody>
          <a:bodyPr anchor="t" rtlCol="false" tIns="0" lIns="0" bIns="0" rIns="0">
            <a:spAutoFit/>
          </a:bodyPr>
          <a:lstStyle/>
          <a:p>
            <a:pPr algn="l">
              <a:lnSpc>
                <a:spcPts val="4750"/>
              </a:lnSpc>
            </a:pPr>
            <a:r>
              <a:rPr lang="en-US" sz="5000" spc="-105" b="true">
                <a:solidFill>
                  <a:srgbClr val="FFFFFE"/>
                </a:solidFill>
                <a:latin typeface="Glacial Indifference Bold"/>
                <a:ea typeface="Glacial Indifference Bold"/>
                <a:cs typeface="Glacial Indifference Bold"/>
                <a:sym typeface="Glacial Indifference Bold"/>
              </a:rPr>
              <a:t>How do I do Exception Handling?</a:t>
            </a:r>
          </a:p>
        </p:txBody>
      </p:sp>
      <p:pic>
        <p:nvPicPr>
          <p:cNvPr name="Picture 4" id="4"/>
          <p:cNvPicPr>
            <a:picLocks noChangeAspect="true"/>
          </p:cNvPicPr>
          <p:nvPr/>
        </p:nvPicPr>
        <p:blipFill>
          <a:blip r:embed="rId2"/>
          <a:srcRect l="0" t="0" r="0" b="0"/>
          <a:stretch>
            <a:fillRect/>
          </a:stretch>
        </p:blipFill>
        <p:spPr>
          <a:xfrm flipH="false" flipV="false" rot="0">
            <a:off x="11660933" y="3487934"/>
            <a:ext cx="11196735" cy="8229600"/>
          </a:xfrm>
          <a:prstGeom prst="rect">
            <a:avLst/>
          </a:prstGeom>
        </p:spPr>
      </p:pic>
      <p:sp>
        <p:nvSpPr>
          <p:cNvPr name="TextBox 5" id="5"/>
          <p:cNvSpPr txBox="true"/>
          <p:nvPr/>
        </p:nvSpPr>
        <p:spPr>
          <a:xfrm rot="0">
            <a:off x="7901408" y="7827647"/>
            <a:ext cx="6784263" cy="2459353"/>
          </a:xfrm>
          <a:prstGeom prst="rect">
            <a:avLst/>
          </a:prstGeom>
        </p:spPr>
        <p:txBody>
          <a:bodyPr anchor="t" rtlCol="false" tIns="0" lIns="0" bIns="0" rIns="0">
            <a:spAutoFit/>
          </a:bodyPr>
          <a:lstStyle/>
          <a:p>
            <a:pPr algn="l">
              <a:lnSpc>
                <a:spcPts val="4059"/>
              </a:lnSpc>
            </a:pPr>
            <a:r>
              <a:rPr lang="en-US" sz="2899" spc="-60" b="true">
                <a:solidFill>
                  <a:srgbClr val="FFFFFE"/>
                </a:solidFill>
                <a:latin typeface="Glacial Indifference Bold"/>
                <a:ea typeface="Glacial Indifference Bold"/>
                <a:cs typeface="Glacial Indifference Bold"/>
                <a:sym typeface="Glacial Indifference Bold"/>
              </a:rPr>
              <a:t>ex.ToString()  : </a:t>
            </a:r>
          </a:p>
          <a:p>
            <a:pPr algn="l">
              <a:lnSpc>
                <a:spcPts val="3079"/>
              </a:lnSpc>
            </a:pPr>
            <a:r>
              <a:rPr lang="en-US" sz="2199" spc="-46" b="true">
                <a:solidFill>
                  <a:srgbClr val="FFFFFE"/>
                </a:solidFill>
                <a:latin typeface="Glacial Indifference Bold"/>
                <a:ea typeface="Glacial Indifference Bold"/>
                <a:cs typeface="Glacial Indifference Bold"/>
                <a:sym typeface="Glacial Indifference Bold"/>
              </a:rPr>
              <a:t>displays:</a:t>
            </a:r>
          </a:p>
          <a:p>
            <a:pPr algn="l">
              <a:lnSpc>
                <a:spcPts val="3079"/>
              </a:lnSpc>
            </a:pPr>
            <a:r>
              <a:rPr lang="en-US" sz="2199" spc="-46" b="true">
                <a:solidFill>
                  <a:srgbClr val="FFFFFE"/>
                </a:solidFill>
                <a:latin typeface="Glacial Indifference Bold"/>
                <a:ea typeface="Glacial Indifference Bold"/>
                <a:cs typeface="Glacial Indifference Bold"/>
                <a:sym typeface="Glacial Indifference Bold"/>
              </a:rPr>
              <a:t>The name of the exception type.</a:t>
            </a:r>
          </a:p>
          <a:p>
            <a:pPr algn="l">
              <a:lnSpc>
                <a:spcPts val="3079"/>
              </a:lnSpc>
            </a:pPr>
            <a:r>
              <a:rPr lang="en-US" sz="2199" spc="-46" b="true">
                <a:solidFill>
                  <a:srgbClr val="FFFFFE"/>
                </a:solidFill>
                <a:latin typeface="Glacial Indifference Bold"/>
                <a:ea typeface="Glacial Indifference Bold"/>
                <a:cs typeface="Glacial Indifference Bold"/>
                <a:sym typeface="Glacial Indifference Bold"/>
              </a:rPr>
              <a:t>The detailed error message</a:t>
            </a:r>
          </a:p>
          <a:p>
            <a:pPr algn="l">
              <a:lnSpc>
                <a:spcPts val="3079"/>
              </a:lnSpc>
            </a:pPr>
          </a:p>
          <a:p>
            <a:pPr algn="l">
              <a:lnSpc>
                <a:spcPts val="3079"/>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12E3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true" flipV="false" rot="-2700000">
            <a:off x="528869" y="3035719"/>
            <a:ext cx="3065667" cy="2765709"/>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5162782">
            <a:off x="161235" y="1077800"/>
            <a:ext cx="1701784" cy="216916"/>
          </a:xfrm>
          <a:prstGeom prst="rect">
            <a:avLst/>
          </a:prstGeom>
        </p:spPr>
      </p:pic>
      <p:sp>
        <p:nvSpPr>
          <p:cNvPr name="Freeform 4" id="4"/>
          <p:cNvSpPr/>
          <p:nvPr/>
        </p:nvSpPr>
        <p:spPr>
          <a:xfrm flipH="false" flipV="false" rot="0">
            <a:off x="845259" y="5745599"/>
            <a:ext cx="16414041" cy="996404"/>
          </a:xfrm>
          <a:custGeom>
            <a:avLst/>
            <a:gdLst/>
            <a:ahLst/>
            <a:cxnLst/>
            <a:rect r="r" b="b" t="t" l="l"/>
            <a:pathLst>
              <a:path h="996404" w="16414041">
                <a:moveTo>
                  <a:pt x="0" y="0"/>
                </a:moveTo>
                <a:lnTo>
                  <a:pt x="16414041" y="0"/>
                </a:lnTo>
                <a:lnTo>
                  <a:pt x="16414041" y="996404"/>
                </a:lnTo>
                <a:lnTo>
                  <a:pt x="0" y="996404"/>
                </a:lnTo>
                <a:lnTo>
                  <a:pt x="0" y="0"/>
                </a:lnTo>
                <a:close/>
              </a:path>
            </a:pathLst>
          </a:custGeom>
          <a:blipFill>
            <a:blip r:embed="rId4"/>
            <a:stretch>
              <a:fillRect l="0" t="-1246" r="0" b="-1246"/>
            </a:stretch>
          </a:blipFill>
        </p:spPr>
      </p:sp>
      <p:sp>
        <p:nvSpPr>
          <p:cNvPr name="TextBox 5" id="5"/>
          <p:cNvSpPr txBox="true"/>
          <p:nvPr/>
        </p:nvSpPr>
        <p:spPr>
          <a:xfrm rot="0">
            <a:off x="1365427" y="1565043"/>
            <a:ext cx="8115300" cy="1526505"/>
          </a:xfrm>
          <a:prstGeom prst="rect">
            <a:avLst/>
          </a:prstGeom>
        </p:spPr>
        <p:txBody>
          <a:bodyPr anchor="t" rtlCol="false" tIns="0" lIns="0" bIns="0" rIns="0">
            <a:spAutoFit/>
          </a:bodyPr>
          <a:lstStyle/>
          <a:p>
            <a:pPr algn="l" marL="626111" indent="-313055" lvl="1">
              <a:lnSpc>
                <a:spcPts val="4060"/>
              </a:lnSpc>
              <a:buFont typeface="Arial"/>
              <a:buChar char="•"/>
            </a:pPr>
            <a:r>
              <a:rPr lang="en-US" sz="2900" spc="-60">
                <a:solidFill>
                  <a:srgbClr val="FFFFFE"/>
                </a:solidFill>
                <a:latin typeface="Glacial Indifference"/>
                <a:ea typeface="Glacial Indifference"/>
                <a:cs typeface="Glacial Indifference"/>
                <a:sym typeface="Glacial Indifference"/>
              </a:rPr>
              <a:t>When an exception occurs in the program, the Stack Trace is displayed as part of the exception details.</a:t>
            </a:r>
          </a:p>
        </p:txBody>
      </p:sp>
      <p:sp>
        <p:nvSpPr>
          <p:cNvPr name="TextBox 6" id="6"/>
          <p:cNvSpPr txBox="true"/>
          <p:nvPr/>
        </p:nvSpPr>
        <p:spPr>
          <a:xfrm rot="0">
            <a:off x="1365427" y="621073"/>
            <a:ext cx="11112173" cy="1244671"/>
          </a:xfrm>
          <a:prstGeom prst="rect">
            <a:avLst/>
          </a:prstGeom>
        </p:spPr>
        <p:txBody>
          <a:bodyPr anchor="t" rtlCol="false" tIns="0" lIns="0" bIns="0" rIns="0">
            <a:spAutoFit/>
          </a:bodyPr>
          <a:lstStyle/>
          <a:p>
            <a:pPr algn="l">
              <a:lnSpc>
                <a:spcPts val="4750"/>
              </a:lnSpc>
            </a:pPr>
            <a:r>
              <a:rPr lang="en-US" sz="5000" spc="-105" b="true">
                <a:solidFill>
                  <a:srgbClr val="FFFFFE"/>
                </a:solidFill>
                <a:latin typeface="Glacial Indifference Bold"/>
                <a:ea typeface="Glacial Indifference Bold"/>
                <a:cs typeface="Glacial Indifference Bold"/>
                <a:sym typeface="Glacial Indifference Bold"/>
              </a:rPr>
              <a:t>How does a Stack Trace appear?</a:t>
            </a:r>
          </a:p>
          <a:p>
            <a:pPr algn="l">
              <a:lnSpc>
                <a:spcPts val="4750"/>
              </a:lnSpc>
            </a:pPr>
            <a:r>
              <a:rPr lang="en-US" sz="5000" spc="-105" b="true">
                <a:solidFill>
                  <a:srgbClr val="FFFFFE"/>
                </a:solidFill>
                <a:latin typeface="Glacial Indifference Bold"/>
                <a:ea typeface="Glacial Indifference Bold"/>
                <a:cs typeface="Glacial Indifference Bold"/>
                <a:sym typeface="Glacial Indifference Bold"/>
              </a:rPr>
              <a:t> </a:t>
            </a:r>
          </a:p>
        </p:txBody>
      </p:sp>
      <p:sp>
        <p:nvSpPr>
          <p:cNvPr name="TextBox 7" id="7"/>
          <p:cNvSpPr txBox="true"/>
          <p:nvPr/>
        </p:nvSpPr>
        <p:spPr>
          <a:xfrm rot="0">
            <a:off x="1028700" y="7180153"/>
            <a:ext cx="6638134" cy="1389535"/>
          </a:xfrm>
          <a:prstGeom prst="rect">
            <a:avLst/>
          </a:prstGeom>
        </p:spPr>
        <p:txBody>
          <a:bodyPr anchor="t" rtlCol="false" tIns="0" lIns="0" bIns="0" rIns="0">
            <a:spAutoFit/>
          </a:bodyPr>
          <a:lstStyle/>
          <a:p>
            <a:pPr algn="l">
              <a:lnSpc>
                <a:spcPts val="3740"/>
              </a:lnSpc>
            </a:pPr>
            <a:r>
              <a:rPr lang="en-US" sz="2672" spc="-56">
                <a:solidFill>
                  <a:srgbClr val="FFFFFE"/>
                </a:solidFill>
                <a:latin typeface="Glacial Indifference"/>
                <a:ea typeface="Glacial Indifference"/>
                <a:cs typeface="Glacial Indifference"/>
                <a:sym typeface="Glacial Indifference"/>
              </a:rPr>
              <a:t>Stack Trace Benefits:</a:t>
            </a:r>
          </a:p>
          <a:p>
            <a:pPr algn="l" marL="576913" indent="-288456" lvl="1">
              <a:lnSpc>
                <a:spcPts val="3740"/>
              </a:lnSpc>
              <a:buFont typeface="Arial"/>
              <a:buChar char="•"/>
            </a:pPr>
            <a:r>
              <a:rPr lang="en-US" sz="2672" spc="-56">
                <a:solidFill>
                  <a:srgbClr val="FFFFFE"/>
                </a:solidFill>
                <a:latin typeface="Glacial Indifference"/>
                <a:ea typeface="Glacial Indifference"/>
                <a:cs typeface="Glacial Indifference"/>
                <a:sym typeface="Glacial Indifference"/>
              </a:rPr>
              <a:t>Helps to know where the error occurred</a:t>
            </a:r>
          </a:p>
          <a:p>
            <a:pPr algn="l" marL="576913" indent="-288456" lvl="1">
              <a:lnSpc>
                <a:spcPts val="3740"/>
              </a:lnSpc>
              <a:buFont typeface="Arial"/>
              <a:buChar char="•"/>
            </a:pPr>
            <a:r>
              <a:rPr lang="en-US" sz="2672" spc="-56">
                <a:solidFill>
                  <a:srgbClr val="FFFFFE"/>
                </a:solidFill>
                <a:latin typeface="Glacial Indifference"/>
                <a:ea typeface="Glacial Indifference"/>
                <a:cs typeface="Glacial Indifference"/>
                <a:sym typeface="Glacial Indifference"/>
              </a:rPr>
              <a:t>Used during debugging</a:t>
            </a:r>
          </a:p>
        </p:txBody>
      </p:sp>
      <p:sp>
        <p:nvSpPr>
          <p:cNvPr name="TextBox 8" id="8"/>
          <p:cNvSpPr txBox="true"/>
          <p:nvPr/>
        </p:nvSpPr>
        <p:spPr>
          <a:xfrm rot="0">
            <a:off x="10122969" y="7180153"/>
            <a:ext cx="6638134" cy="1389535"/>
          </a:xfrm>
          <a:prstGeom prst="rect">
            <a:avLst/>
          </a:prstGeom>
        </p:spPr>
        <p:txBody>
          <a:bodyPr anchor="t" rtlCol="false" tIns="0" lIns="0" bIns="0" rIns="0">
            <a:spAutoFit/>
          </a:bodyPr>
          <a:lstStyle/>
          <a:p>
            <a:pPr algn="l">
              <a:lnSpc>
                <a:spcPts val="3740"/>
              </a:lnSpc>
            </a:pPr>
            <a:r>
              <a:rPr lang="en-US" sz="2672" spc="-56">
                <a:solidFill>
                  <a:srgbClr val="FFFFFE"/>
                </a:solidFill>
                <a:latin typeface="Glacial Indifference"/>
                <a:ea typeface="Glacial Indifference"/>
                <a:cs typeface="Glacial Indifference"/>
                <a:sym typeface="Glacial Indifference"/>
              </a:rPr>
              <a:t>Important note:</a:t>
            </a:r>
          </a:p>
          <a:p>
            <a:pPr algn="l" marL="576913" indent="-288456" lvl="1">
              <a:lnSpc>
                <a:spcPts val="3740"/>
              </a:lnSpc>
              <a:buFont typeface="Arial"/>
              <a:buChar char="•"/>
            </a:pPr>
            <a:r>
              <a:rPr lang="en-US" sz="2672" spc="-56">
                <a:solidFill>
                  <a:srgbClr val="FFFFFE"/>
                </a:solidFill>
                <a:latin typeface="Glacial Indifference"/>
                <a:ea typeface="Glacial Indifference"/>
                <a:cs typeface="Glacial Indifference"/>
                <a:sym typeface="Glacial Indifference"/>
              </a:rPr>
              <a:t> Once the execution occurs, it stops and the following lines are not executed.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312E3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6281983" y="-436973"/>
            <a:ext cx="2006017" cy="1976517"/>
          </a:xfrm>
          <a:prstGeom prst="rect">
            <a:avLst/>
          </a:prstGeom>
        </p:spPr>
      </p:pic>
      <p:pic>
        <p:nvPicPr>
          <p:cNvPr name="Picture 3" id="3"/>
          <p:cNvPicPr>
            <a:picLocks noChangeAspect="true"/>
          </p:cNvPicPr>
          <p:nvPr/>
        </p:nvPicPr>
        <p:blipFill>
          <a:blip r:embed="rId2"/>
          <a:srcRect l="0" t="0" r="0" b="0"/>
          <a:stretch>
            <a:fillRect/>
          </a:stretch>
        </p:blipFill>
        <p:spPr>
          <a:xfrm flipH="false" flipV="false" rot="-5279628">
            <a:off x="25691" y="-8290"/>
            <a:ext cx="2006017" cy="1976517"/>
          </a:xfrm>
          <a:prstGeom prst="rect">
            <a:avLst/>
          </a:prstGeom>
        </p:spPr>
      </p:pic>
      <p:pic>
        <p:nvPicPr>
          <p:cNvPr name="Picture 4" id="4"/>
          <p:cNvPicPr>
            <a:picLocks noChangeAspect="true"/>
          </p:cNvPicPr>
          <p:nvPr/>
        </p:nvPicPr>
        <p:blipFill>
          <a:blip r:embed="rId2"/>
          <a:srcRect l="0" t="0" r="0" b="0"/>
          <a:stretch>
            <a:fillRect/>
          </a:stretch>
        </p:blipFill>
        <p:spPr>
          <a:xfrm flipH="false" flipV="false" rot="5400000">
            <a:off x="16256291" y="8295733"/>
            <a:ext cx="2006017" cy="1976517"/>
          </a:xfrm>
          <a:prstGeom prst="rect">
            <a:avLst/>
          </a:prstGeom>
        </p:spPr>
      </p:pic>
      <p:pic>
        <p:nvPicPr>
          <p:cNvPr name="Picture 5" id="5"/>
          <p:cNvPicPr>
            <a:picLocks noChangeAspect="true"/>
          </p:cNvPicPr>
          <p:nvPr/>
        </p:nvPicPr>
        <p:blipFill>
          <a:blip r:embed="rId2"/>
          <a:srcRect l="0" t="0" r="0" b="0"/>
          <a:stretch>
            <a:fillRect/>
          </a:stretch>
        </p:blipFill>
        <p:spPr>
          <a:xfrm flipH="false" flipV="false" rot="10710085">
            <a:off x="19946" y="8498838"/>
            <a:ext cx="2006017" cy="1976517"/>
          </a:xfrm>
          <a:prstGeom prst="rect">
            <a:avLst/>
          </a:prstGeom>
        </p:spPr>
      </p:pic>
      <p:sp>
        <p:nvSpPr>
          <p:cNvPr name="TextBox 6" id="6"/>
          <p:cNvSpPr txBox="true"/>
          <p:nvPr/>
        </p:nvSpPr>
        <p:spPr>
          <a:xfrm rot="0">
            <a:off x="793077" y="682034"/>
            <a:ext cx="9159155" cy="6669887"/>
          </a:xfrm>
          <a:prstGeom prst="rect">
            <a:avLst/>
          </a:prstGeom>
        </p:spPr>
        <p:txBody>
          <a:bodyPr anchor="t" rtlCol="false" tIns="0" lIns="0" bIns="0" rIns="0">
            <a:spAutoFit/>
          </a:bodyPr>
          <a:lstStyle/>
          <a:p>
            <a:pPr algn="l">
              <a:lnSpc>
                <a:spcPts val="4060"/>
              </a:lnSpc>
            </a:pPr>
            <a:r>
              <a:rPr lang="en-US" sz="2900" spc="-60">
                <a:solidFill>
                  <a:srgbClr val="FFFFFE"/>
                </a:solidFill>
                <a:latin typeface="Glacial Indifference"/>
                <a:ea typeface="Glacial Indifference"/>
                <a:cs typeface="Glacial Indifference"/>
                <a:sym typeface="Glacial Indifference"/>
              </a:rPr>
              <a:t>try {</a:t>
            </a:r>
          </a:p>
          <a:p>
            <a:pPr algn="l">
              <a:lnSpc>
                <a:spcPts val="4060"/>
              </a:lnSpc>
            </a:pPr>
            <a:r>
              <a:rPr lang="en-US" sz="2900" spc="-60">
                <a:solidFill>
                  <a:srgbClr val="FFFFFE"/>
                </a:solidFill>
                <a:latin typeface="Glacial Indifference"/>
                <a:ea typeface="Glacial Indifference"/>
                <a:cs typeface="Glacial Indifference"/>
                <a:sym typeface="Glacial Indifference"/>
              </a:rPr>
              <a:t>int A = 10;</a:t>
            </a:r>
          </a:p>
          <a:p>
            <a:pPr algn="l">
              <a:lnSpc>
                <a:spcPts val="4060"/>
              </a:lnSpc>
            </a:pPr>
            <a:r>
              <a:rPr lang="en-US" sz="2900" spc="-60">
                <a:solidFill>
                  <a:srgbClr val="FFFFFE"/>
                </a:solidFill>
                <a:latin typeface="Glacial Indifference"/>
                <a:ea typeface="Glacial Indifference"/>
                <a:cs typeface="Glacial Indifference"/>
                <a:sym typeface="Glacial Indifference"/>
              </a:rPr>
              <a:t>int B = 0;</a:t>
            </a:r>
          </a:p>
          <a:p>
            <a:pPr algn="l">
              <a:lnSpc>
                <a:spcPts val="4060"/>
              </a:lnSpc>
            </a:pPr>
            <a:r>
              <a:rPr lang="en-US" sz="2900" spc="-60">
                <a:solidFill>
                  <a:srgbClr val="FFFFFE"/>
                </a:solidFill>
                <a:latin typeface="Glacial Indifference"/>
                <a:ea typeface="Glacial Indifference"/>
                <a:cs typeface="Glacial Indifference"/>
                <a:sym typeface="Glacial Indifference"/>
              </a:rPr>
              <a:t>int result = A / B ; // This will throw a DivideByZeroException</a:t>
            </a:r>
          </a:p>
          <a:p>
            <a:pPr algn="l">
              <a:lnSpc>
                <a:spcPts val="4060"/>
              </a:lnSpc>
            </a:pPr>
            <a:r>
              <a:rPr lang="en-US" sz="2900" spc="-60">
                <a:solidFill>
                  <a:srgbClr val="FFFFFE"/>
                </a:solidFill>
                <a:latin typeface="Glacial Indifference"/>
                <a:ea typeface="Glacial Indifference"/>
                <a:cs typeface="Glacial Indifference"/>
                <a:sym typeface="Glacial Indifference"/>
              </a:rPr>
              <a:t>      </a:t>
            </a:r>
            <a:r>
              <a:rPr lang="en-US" sz="2900" spc="-60">
                <a:solidFill>
                  <a:srgbClr val="FFFFFE"/>
                </a:solidFill>
                <a:latin typeface="Glacial Indifference"/>
                <a:ea typeface="Glacial Indifference"/>
                <a:cs typeface="Glacial Indifference"/>
                <a:sym typeface="Glacial Indifference"/>
              </a:rPr>
              <a:t>}</a:t>
            </a:r>
          </a:p>
          <a:p>
            <a:pPr algn="l">
              <a:lnSpc>
                <a:spcPts val="4060"/>
              </a:lnSpc>
            </a:pPr>
            <a:r>
              <a:rPr lang="en-US" sz="2900" spc="-60">
                <a:solidFill>
                  <a:srgbClr val="FFFFFE"/>
                </a:solidFill>
                <a:latin typeface="Glacial Indifference"/>
                <a:ea typeface="Glacial Indifference"/>
                <a:cs typeface="Glacial Indifference"/>
                <a:sym typeface="Glacial Indifference"/>
              </a:rPr>
              <a:t>catch (Exception ex) </a:t>
            </a:r>
          </a:p>
          <a:p>
            <a:pPr algn="l">
              <a:lnSpc>
                <a:spcPts val="4060"/>
              </a:lnSpc>
            </a:pPr>
            <a:r>
              <a:rPr lang="en-US" sz="2900" spc="-60">
                <a:solidFill>
                  <a:srgbClr val="FFFFFE"/>
                </a:solidFill>
                <a:latin typeface="Glacial Indifference"/>
                <a:ea typeface="Glacial Indifference"/>
                <a:cs typeface="Glacial Indifference"/>
                <a:sym typeface="Glacial Indifference"/>
              </a:rPr>
              <a:t>{</a:t>
            </a:r>
          </a:p>
          <a:p>
            <a:pPr algn="l">
              <a:lnSpc>
                <a:spcPts val="4060"/>
              </a:lnSpc>
            </a:pPr>
            <a:r>
              <a:rPr lang="en-US" sz="2900" spc="-60">
                <a:solidFill>
                  <a:srgbClr val="FFFFFE"/>
                </a:solidFill>
                <a:latin typeface="Glacial Indifference"/>
                <a:ea typeface="Glacial Indifference"/>
                <a:cs typeface="Glacial Indifference"/>
                <a:sym typeface="Glacial Indifference"/>
              </a:rPr>
              <a:t>Console.WriteLine(ex.ToString());</a:t>
            </a:r>
          </a:p>
          <a:p>
            <a:pPr algn="l">
              <a:lnSpc>
                <a:spcPts val="4060"/>
              </a:lnSpc>
            </a:pPr>
            <a:r>
              <a:rPr lang="en-US" sz="2900" spc="-60">
                <a:solidFill>
                  <a:srgbClr val="FFFFFE"/>
                </a:solidFill>
                <a:latin typeface="Glacial Indifference"/>
                <a:ea typeface="Glacial Indifference"/>
                <a:cs typeface="Glacial Indifference"/>
                <a:sym typeface="Glacial Indifference"/>
              </a:rPr>
              <a:t>}</a:t>
            </a:r>
          </a:p>
          <a:p>
            <a:pPr algn="l">
              <a:lnSpc>
                <a:spcPts val="4060"/>
              </a:lnSpc>
            </a:pPr>
            <a:r>
              <a:rPr lang="en-US" sz="2900" spc="-60">
                <a:solidFill>
                  <a:srgbClr val="FFFFFE"/>
                </a:solidFill>
                <a:latin typeface="Glacial Indifference"/>
                <a:ea typeface="Glacial Indifference"/>
                <a:cs typeface="Glacial Indifference"/>
                <a:sym typeface="Glacial Indifference"/>
              </a:rPr>
              <a:t>finally </a:t>
            </a:r>
          </a:p>
          <a:p>
            <a:pPr algn="l">
              <a:lnSpc>
                <a:spcPts val="4060"/>
              </a:lnSpc>
            </a:pPr>
            <a:r>
              <a:rPr lang="en-US" sz="2900" spc="-60">
                <a:solidFill>
                  <a:srgbClr val="FFFFFE"/>
                </a:solidFill>
                <a:latin typeface="Glacial Indifference"/>
                <a:ea typeface="Glacial Indifference"/>
                <a:cs typeface="Glacial Indifference"/>
                <a:sym typeface="Glacial Indifference"/>
              </a:rPr>
              <a:t>{</a:t>
            </a:r>
          </a:p>
          <a:p>
            <a:pPr algn="l">
              <a:lnSpc>
                <a:spcPts val="4060"/>
              </a:lnSpc>
            </a:pPr>
            <a:r>
              <a:rPr lang="en-US" sz="2900" spc="-60">
                <a:solidFill>
                  <a:srgbClr val="FFFFFE"/>
                </a:solidFill>
                <a:latin typeface="Glacial Indifference"/>
                <a:ea typeface="Glacial Indifference"/>
                <a:cs typeface="Glacial Indifference"/>
                <a:sym typeface="Glacial Indifference"/>
              </a:rPr>
              <a:t>Console.WriteLine("Execution terminated.");</a:t>
            </a:r>
          </a:p>
          <a:p>
            <a:pPr algn="l">
              <a:lnSpc>
                <a:spcPts val="4060"/>
              </a:lnSpc>
            </a:pPr>
            <a:r>
              <a:rPr lang="en-US" sz="2900" spc="-60">
                <a:solidFill>
                  <a:srgbClr val="FFFFFE"/>
                </a:solidFill>
                <a:latin typeface="Glacial Indifference"/>
                <a:ea typeface="Glacial Indifference"/>
                <a:cs typeface="Glacial Indifference"/>
                <a:sym typeface="Glacial Indifference"/>
              </a:rPr>
              <a:t>}</a:t>
            </a:r>
          </a:p>
        </p:txBody>
      </p:sp>
      <p:sp>
        <p:nvSpPr>
          <p:cNvPr name="TextBox 7" id="7"/>
          <p:cNvSpPr txBox="true"/>
          <p:nvPr/>
        </p:nvSpPr>
        <p:spPr>
          <a:xfrm rot="0">
            <a:off x="5086350" y="335408"/>
            <a:ext cx="8115300" cy="644560"/>
          </a:xfrm>
          <a:prstGeom prst="rect">
            <a:avLst/>
          </a:prstGeom>
        </p:spPr>
        <p:txBody>
          <a:bodyPr anchor="t" rtlCol="false" tIns="0" lIns="0" bIns="0" rIns="0">
            <a:spAutoFit/>
          </a:bodyPr>
          <a:lstStyle/>
          <a:p>
            <a:pPr algn="ctr">
              <a:lnSpc>
                <a:spcPts val="4750"/>
              </a:lnSpc>
            </a:pPr>
            <a:r>
              <a:rPr lang="en-US" b="true" sz="5000" spc="-105">
                <a:solidFill>
                  <a:srgbClr val="FFFFFE"/>
                </a:solidFill>
                <a:latin typeface="Glacial Indifference Bold"/>
                <a:ea typeface="Glacial Indifference Bold"/>
                <a:cs typeface="Glacial Indifference Bold"/>
                <a:sym typeface="Glacial Indifference Bold"/>
              </a:rPr>
              <a:t>C# Example</a:t>
            </a:r>
          </a:p>
        </p:txBody>
      </p:sp>
      <p:sp>
        <p:nvSpPr>
          <p:cNvPr name="TextBox 8" id="8"/>
          <p:cNvSpPr txBox="true"/>
          <p:nvPr/>
        </p:nvSpPr>
        <p:spPr>
          <a:xfrm rot="0">
            <a:off x="10092076" y="3329076"/>
            <a:ext cx="7192916" cy="5774896"/>
          </a:xfrm>
          <a:prstGeom prst="rect">
            <a:avLst/>
          </a:prstGeom>
        </p:spPr>
        <p:txBody>
          <a:bodyPr anchor="t" rtlCol="false" tIns="0" lIns="0" bIns="0" rIns="0">
            <a:spAutoFit/>
          </a:bodyPr>
          <a:lstStyle/>
          <a:p>
            <a:pPr algn="l">
              <a:lnSpc>
                <a:spcPts val="3042"/>
              </a:lnSpc>
            </a:pPr>
            <a:r>
              <a:rPr lang="en-US" sz="2173" spc="-45">
                <a:solidFill>
                  <a:srgbClr val="FFFFFE"/>
                </a:solidFill>
                <a:latin typeface="Glacial Indifference"/>
                <a:ea typeface="Glacial Indifference"/>
                <a:cs typeface="Glacial Indifference"/>
                <a:sym typeface="Glacial Indifference"/>
              </a:rPr>
              <a:t>try:</a:t>
            </a:r>
          </a:p>
          <a:p>
            <a:pPr algn="l">
              <a:lnSpc>
                <a:spcPts val="3042"/>
              </a:lnSpc>
            </a:pPr>
            <a:r>
              <a:rPr lang="en-US" sz="2173" spc="-45">
                <a:solidFill>
                  <a:srgbClr val="FFFFFE"/>
                </a:solidFill>
                <a:latin typeface="Glacial Indifference"/>
                <a:ea typeface="Glacial Indifference"/>
                <a:cs typeface="Glacial Indifference"/>
                <a:sym typeface="Glacial Indifference"/>
              </a:rPr>
              <a:t>Contains the code that might cause an exception.</a:t>
            </a:r>
          </a:p>
          <a:p>
            <a:pPr algn="l">
              <a:lnSpc>
                <a:spcPts val="3042"/>
              </a:lnSpc>
            </a:pPr>
            <a:r>
              <a:rPr lang="en-US" sz="2173" spc="-45">
                <a:solidFill>
                  <a:srgbClr val="FFFFFE"/>
                </a:solidFill>
                <a:latin typeface="Glacial Indifference"/>
                <a:ea typeface="Glacial Indifference"/>
                <a:cs typeface="Glacial Indifference"/>
                <a:sym typeface="Glacial Indifference"/>
              </a:rPr>
              <a:t>If an exception occurs in this block, execution of the code inside it stops and the program moves to the exception handler.</a:t>
            </a:r>
          </a:p>
          <a:p>
            <a:pPr algn="l">
              <a:lnSpc>
                <a:spcPts val="3042"/>
              </a:lnSpc>
            </a:pPr>
          </a:p>
          <a:p>
            <a:pPr algn="l">
              <a:lnSpc>
                <a:spcPts val="3042"/>
              </a:lnSpc>
            </a:pPr>
            <a:r>
              <a:rPr lang="en-US" sz="2173" spc="-45">
                <a:solidFill>
                  <a:srgbClr val="FFFFFE"/>
                </a:solidFill>
                <a:latin typeface="Glacial Indifference"/>
                <a:ea typeface="Glacial Indifference"/>
                <a:cs typeface="Glacial Indifference"/>
                <a:sym typeface="Glacial Indifference"/>
              </a:rPr>
              <a:t>catch:</a:t>
            </a:r>
          </a:p>
          <a:p>
            <a:pPr algn="l">
              <a:lnSpc>
                <a:spcPts val="3042"/>
              </a:lnSpc>
            </a:pPr>
            <a:r>
              <a:rPr lang="en-US" sz="2173" spc="-45">
                <a:solidFill>
                  <a:srgbClr val="FFFFFE"/>
                </a:solidFill>
                <a:latin typeface="Glacial Indifference"/>
                <a:ea typeface="Glacial Indifference"/>
                <a:cs typeface="Glacial Indifference"/>
                <a:sym typeface="Glacial Indifference"/>
              </a:rPr>
              <a:t>Used to handle the exception.</a:t>
            </a:r>
          </a:p>
          <a:p>
            <a:pPr algn="l">
              <a:lnSpc>
                <a:spcPts val="3042"/>
              </a:lnSpc>
            </a:pPr>
            <a:r>
              <a:rPr lang="en-US" sz="2173" spc="-45">
                <a:solidFill>
                  <a:srgbClr val="FFFFFE"/>
                </a:solidFill>
                <a:latin typeface="Glacial Indifference"/>
                <a:ea typeface="Glacial Indifference"/>
                <a:cs typeface="Glacial Indifference"/>
                <a:sym typeface="Glacial Indifference"/>
              </a:rPr>
              <a:t>Can contain multiple catch blocks to handle different types of exceptions.</a:t>
            </a:r>
          </a:p>
          <a:p>
            <a:pPr algn="l">
              <a:lnSpc>
                <a:spcPts val="3042"/>
              </a:lnSpc>
            </a:pPr>
          </a:p>
          <a:p>
            <a:pPr algn="l">
              <a:lnSpc>
                <a:spcPts val="3042"/>
              </a:lnSpc>
            </a:pPr>
            <a:r>
              <a:rPr lang="en-US" sz="2173" spc="-45">
                <a:solidFill>
                  <a:srgbClr val="FFFFFE"/>
                </a:solidFill>
                <a:latin typeface="Glacial Indifference"/>
                <a:ea typeface="Glacial Indifference"/>
                <a:cs typeface="Glacial Indifference"/>
                <a:sym typeface="Glacial Indifference"/>
              </a:rPr>
              <a:t>finally:</a:t>
            </a:r>
          </a:p>
          <a:p>
            <a:pPr algn="l">
              <a:lnSpc>
                <a:spcPts val="3042"/>
              </a:lnSpc>
            </a:pPr>
            <a:r>
              <a:rPr lang="en-US" sz="2173" spc="-45">
                <a:solidFill>
                  <a:srgbClr val="FFFFFE"/>
                </a:solidFill>
                <a:latin typeface="Glacial Indifference"/>
                <a:ea typeface="Glacial Indifference"/>
                <a:cs typeface="Glacial Indifference"/>
                <a:sym typeface="Glacial Indifference"/>
              </a:rPr>
              <a:t>Contains the code that will be executed whether or not an exception occurs.</a:t>
            </a:r>
          </a:p>
          <a:p>
            <a:pPr algn="l">
              <a:lnSpc>
                <a:spcPts val="3042"/>
              </a:lnSpc>
            </a:pPr>
            <a:r>
              <a:rPr lang="en-US" sz="2173" spc="-45">
                <a:solidFill>
                  <a:srgbClr val="FFFFFE"/>
                </a:solidFill>
                <a:latin typeface="Glacial Indifference"/>
                <a:ea typeface="Glacial Indifference"/>
                <a:cs typeface="Glacial Indifference"/>
                <a:sym typeface="Glacial Indifference"/>
              </a:rPr>
              <a:t>Typically used to perform cleanup operations such as closing files or connecting to a database.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312E33"/>
        </a:solidFill>
      </p:bgPr>
    </p:bg>
    <p:spTree>
      <p:nvGrpSpPr>
        <p:cNvPr id="1" name=""/>
        <p:cNvGrpSpPr/>
        <p:nvPr/>
      </p:nvGrpSpPr>
      <p:grpSpPr>
        <a:xfrm>
          <a:off x="0" y="0"/>
          <a:ext cx="0" cy="0"/>
          <a:chOff x="0" y="0"/>
          <a:chExt cx="0" cy="0"/>
        </a:xfrm>
      </p:grpSpPr>
      <p:sp>
        <p:nvSpPr>
          <p:cNvPr name="TextBox 2" id="2"/>
          <p:cNvSpPr txBox="true"/>
          <p:nvPr/>
        </p:nvSpPr>
        <p:spPr>
          <a:xfrm rot="0">
            <a:off x="-3154211" y="244471"/>
            <a:ext cx="10622239" cy="784229"/>
          </a:xfrm>
          <a:prstGeom prst="rect">
            <a:avLst/>
          </a:prstGeom>
        </p:spPr>
        <p:txBody>
          <a:bodyPr anchor="t" rtlCol="false" tIns="0" lIns="0" bIns="0" rIns="0">
            <a:spAutoFit/>
          </a:bodyPr>
          <a:lstStyle/>
          <a:p>
            <a:pPr algn="ctr">
              <a:lnSpc>
                <a:spcPts val="6200"/>
              </a:lnSpc>
            </a:pPr>
            <a:r>
              <a:rPr lang="en-US" b="true" sz="5000" spc="-105">
                <a:solidFill>
                  <a:srgbClr val="FFFFFE"/>
                </a:solidFill>
                <a:latin typeface="Glacial Indifference Bold"/>
                <a:ea typeface="Glacial Indifference Bold"/>
                <a:cs typeface="Glacial Indifference Bold"/>
                <a:sym typeface="Glacial Indifference Bold"/>
              </a:rPr>
              <a:t>throw</a:t>
            </a:r>
          </a:p>
        </p:txBody>
      </p:sp>
      <p:pic>
        <p:nvPicPr>
          <p:cNvPr name="Picture 3" id="3"/>
          <p:cNvPicPr>
            <a:picLocks noChangeAspect="true"/>
          </p:cNvPicPr>
          <p:nvPr/>
        </p:nvPicPr>
        <p:blipFill>
          <a:blip r:embed="rId2"/>
          <a:srcRect l="0" t="0" r="0" b="0"/>
          <a:stretch>
            <a:fillRect/>
          </a:stretch>
        </p:blipFill>
        <p:spPr>
          <a:xfrm flipH="false" flipV="false" rot="0">
            <a:off x="1768158" y="1028700"/>
            <a:ext cx="1652992" cy="380188"/>
          </a:xfrm>
          <a:prstGeom prst="rect">
            <a:avLst/>
          </a:prstGeom>
        </p:spPr>
      </p:pic>
      <p:sp>
        <p:nvSpPr>
          <p:cNvPr name="Freeform 4" id="4"/>
          <p:cNvSpPr/>
          <p:nvPr/>
        </p:nvSpPr>
        <p:spPr>
          <a:xfrm flipH="false" flipV="false" rot="0">
            <a:off x="626231" y="3760058"/>
            <a:ext cx="17304793" cy="4508429"/>
          </a:xfrm>
          <a:custGeom>
            <a:avLst/>
            <a:gdLst/>
            <a:ahLst/>
            <a:cxnLst/>
            <a:rect r="r" b="b" t="t" l="l"/>
            <a:pathLst>
              <a:path h="4508429" w="17304793">
                <a:moveTo>
                  <a:pt x="0" y="0"/>
                </a:moveTo>
                <a:lnTo>
                  <a:pt x="17304793" y="0"/>
                </a:lnTo>
                <a:lnTo>
                  <a:pt x="17304793" y="4508430"/>
                </a:lnTo>
                <a:lnTo>
                  <a:pt x="0" y="4508430"/>
                </a:lnTo>
                <a:lnTo>
                  <a:pt x="0" y="0"/>
                </a:lnTo>
                <a:close/>
              </a:path>
            </a:pathLst>
          </a:custGeom>
          <a:blipFill>
            <a:blip r:embed="rId3"/>
            <a:stretch>
              <a:fillRect l="0" t="0" r="0" b="-1715"/>
            </a:stretch>
          </a:blipFill>
        </p:spPr>
      </p:sp>
      <p:sp>
        <p:nvSpPr>
          <p:cNvPr name="TextBox 5" id="5"/>
          <p:cNvSpPr txBox="true"/>
          <p:nvPr/>
        </p:nvSpPr>
        <p:spPr>
          <a:xfrm rot="0">
            <a:off x="1028700" y="1525122"/>
            <a:ext cx="10122443" cy="1671839"/>
          </a:xfrm>
          <a:prstGeom prst="rect">
            <a:avLst/>
          </a:prstGeom>
        </p:spPr>
        <p:txBody>
          <a:bodyPr anchor="t" rtlCol="false" tIns="0" lIns="0" bIns="0" rIns="0">
            <a:spAutoFit/>
          </a:bodyPr>
          <a:lstStyle/>
          <a:p>
            <a:pPr algn="l">
              <a:lnSpc>
                <a:spcPts val="4442"/>
              </a:lnSpc>
            </a:pPr>
            <a:r>
              <a:rPr lang="en-US" sz="3173" spc="-66">
                <a:solidFill>
                  <a:srgbClr val="FFFFFE"/>
                </a:solidFill>
                <a:latin typeface="Glacial Indifference"/>
                <a:ea typeface="Glacial Indifference"/>
                <a:cs typeface="Glacial Indifference"/>
                <a:sym typeface="Glacial Indifference"/>
              </a:rPr>
              <a:t>Used to throw an exception explicitly.</a:t>
            </a:r>
          </a:p>
          <a:p>
            <a:pPr algn="l">
              <a:lnSpc>
                <a:spcPts val="4442"/>
              </a:lnSpc>
            </a:pPr>
            <a:r>
              <a:rPr lang="en-US" sz="3173" spc="-66">
                <a:solidFill>
                  <a:srgbClr val="FFFFFE"/>
                </a:solidFill>
                <a:latin typeface="Glacial Indifference"/>
                <a:ea typeface="Glacial Indifference"/>
                <a:cs typeface="Glacial Indifference"/>
                <a:sym typeface="Glacial Indifference"/>
              </a:rPr>
              <a:t>You can use built-in exceptions or create custom exceptions</a:t>
            </a:r>
          </a:p>
          <a:p>
            <a:pPr algn="l">
              <a:lnSpc>
                <a:spcPts val="4442"/>
              </a:lnSpc>
            </a:pPr>
            <a:r>
              <a:rPr lang="en-US" sz="3173" spc="-66">
                <a:solidFill>
                  <a:srgbClr val="FFFFFE"/>
                </a:solidFill>
                <a:latin typeface="Glacial Indifference"/>
                <a:ea typeface="Glacial Indifference"/>
                <a:cs typeface="Glacial Indifference"/>
                <a:sym typeface="Glacial Indifference"/>
              </a:rPr>
              <a:t>throw new Exception("Custom error message");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312E3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5450664" y="2979513"/>
            <a:ext cx="6971312" cy="5021295"/>
          </a:xfrm>
          <a:prstGeom prst="rect">
            <a:avLst/>
          </a:prstGeom>
        </p:spPr>
      </p:pic>
      <p:sp>
        <p:nvSpPr>
          <p:cNvPr name="TextBox 3" id="3"/>
          <p:cNvSpPr txBox="true"/>
          <p:nvPr/>
        </p:nvSpPr>
        <p:spPr>
          <a:xfrm rot="0">
            <a:off x="2335760" y="4495429"/>
            <a:ext cx="13201120" cy="2437137"/>
          </a:xfrm>
          <a:prstGeom prst="rect">
            <a:avLst/>
          </a:prstGeom>
        </p:spPr>
        <p:txBody>
          <a:bodyPr anchor="t" rtlCol="false" tIns="0" lIns="0" bIns="0" rIns="0">
            <a:spAutoFit/>
          </a:bodyPr>
          <a:lstStyle/>
          <a:p>
            <a:pPr algn="ctr">
              <a:lnSpc>
                <a:spcPts val="18051"/>
              </a:lnSpc>
            </a:pPr>
            <a:r>
              <a:rPr lang="en-US" b="true" sz="19002" spc="-399">
                <a:solidFill>
                  <a:srgbClr val="FFFFFE"/>
                </a:solidFill>
                <a:latin typeface="Glacial Indifference Bold"/>
                <a:ea typeface="Glacial Indifference Bold"/>
                <a:cs typeface="Glacial Indifference Bold"/>
                <a:sym typeface="Glacial Indifference Bold"/>
              </a:rPr>
              <a:t>Q&amp;A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312E3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4314177" y="1351421"/>
            <a:ext cx="9659646" cy="5216209"/>
          </a:xfrm>
          <a:prstGeom prst="rect">
            <a:avLst/>
          </a:prstGeom>
        </p:spPr>
      </p:pic>
      <p:sp>
        <p:nvSpPr>
          <p:cNvPr name="TextBox 3" id="3"/>
          <p:cNvSpPr txBox="true"/>
          <p:nvPr/>
        </p:nvSpPr>
        <p:spPr>
          <a:xfrm rot="0">
            <a:off x="4872840" y="2378502"/>
            <a:ext cx="8542321" cy="1580985"/>
          </a:xfrm>
          <a:prstGeom prst="rect">
            <a:avLst/>
          </a:prstGeom>
        </p:spPr>
        <p:txBody>
          <a:bodyPr anchor="t" rtlCol="false" tIns="0" lIns="0" bIns="0" rIns="0">
            <a:spAutoFit/>
          </a:bodyPr>
          <a:lstStyle/>
          <a:p>
            <a:pPr algn="ctr">
              <a:lnSpc>
                <a:spcPts val="11681"/>
              </a:lnSpc>
            </a:pPr>
            <a:r>
              <a:rPr lang="en-US" b="true" sz="12296" spc="-258">
                <a:solidFill>
                  <a:srgbClr val="FFFFFE"/>
                </a:solidFill>
                <a:latin typeface="Glacial Indifference Bold"/>
                <a:ea typeface="Glacial Indifference Bold"/>
                <a:cs typeface="Glacial Indifference Bold"/>
                <a:sym typeface="Glacial Indifference Bold"/>
              </a:rPr>
              <a:t>Thank You</a:t>
            </a:r>
          </a:p>
        </p:txBody>
      </p:sp>
      <p:sp>
        <p:nvSpPr>
          <p:cNvPr name="TextBox 4" id="4"/>
          <p:cNvSpPr txBox="true"/>
          <p:nvPr/>
        </p:nvSpPr>
        <p:spPr>
          <a:xfrm rot="0">
            <a:off x="1556076" y="7563015"/>
            <a:ext cx="15074830" cy="984173"/>
          </a:xfrm>
          <a:prstGeom prst="rect">
            <a:avLst/>
          </a:prstGeom>
        </p:spPr>
        <p:txBody>
          <a:bodyPr anchor="t" rtlCol="false" tIns="0" lIns="0" bIns="0" rIns="0">
            <a:spAutoFit/>
          </a:bodyPr>
          <a:lstStyle/>
          <a:p>
            <a:pPr algn="ctr">
              <a:lnSpc>
                <a:spcPts val="7217"/>
              </a:lnSpc>
            </a:pPr>
            <a:r>
              <a:rPr lang="en-US" b="true" sz="7597" spc="-159">
                <a:solidFill>
                  <a:srgbClr val="FFFFFE"/>
                </a:solidFill>
                <a:latin typeface="Glacial Indifference Bold"/>
                <a:ea typeface="Glacial Indifference Bold"/>
                <a:cs typeface="Glacial Indifference Bold"/>
                <a:sym typeface="Glacial Indifference Bold"/>
              </a:rPr>
              <a:t>Abdelwahab Ahmed Shandy </a:t>
            </a:r>
          </a:p>
        </p:txBody>
      </p:sp>
      <p:sp>
        <p:nvSpPr>
          <p:cNvPr name="TextBox 5" id="5"/>
          <p:cNvSpPr txBox="true"/>
          <p:nvPr/>
        </p:nvSpPr>
        <p:spPr>
          <a:xfrm rot="0">
            <a:off x="5500413" y="8793141"/>
            <a:ext cx="7186156" cy="465159"/>
          </a:xfrm>
          <a:prstGeom prst="rect">
            <a:avLst/>
          </a:prstGeom>
        </p:spPr>
        <p:txBody>
          <a:bodyPr anchor="t" rtlCol="false" tIns="0" lIns="0" bIns="0" rIns="0">
            <a:spAutoFit/>
          </a:bodyPr>
          <a:lstStyle/>
          <a:p>
            <a:pPr algn="ctr">
              <a:lnSpc>
                <a:spcPts val="3440"/>
              </a:lnSpc>
            </a:pPr>
            <a:r>
              <a:rPr lang="en-US" b="true" sz="3621" spc="-76">
                <a:solidFill>
                  <a:srgbClr val="FFFFFE"/>
                </a:solidFill>
                <a:latin typeface="Glacial Indifference Bold"/>
                <a:ea typeface="Glacial Indifference Bold"/>
                <a:cs typeface="Glacial Indifference Bold"/>
                <a:sym typeface="Glacial Indifference Bold"/>
              </a:rPr>
              <a:t>abdelwahabshandy@gmail.com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DAGYRd6k49Y</dc:identifier>
  <dcterms:modified xsi:type="dcterms:W3CDTF">2011-08-01T06:04:30Z</dcterms:modified>
  <cp:revision>1</cp:revision>
  <dc:title>Welcome &amp; Information Session</dc:title>
</cp:coreProperties>
</file>