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 id="263" r:id="rId9"/>
    <p:sldId id="264" r:id="rId10"/>
    <p:sldId id="287"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3" r:id="rId27"/>
    <p:sldId id="280" r:id="rId28"/>
    <p:sldId id="284" r:id="rId29"/>
    <p:sldId id="281" r:id="rId30"/>
    <p:sldId id="285" r:id="rId31"/>
    <p:sldId id="282" r:id="rId32"/>
    <p:sldId id="286"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2B313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showGuides="1">
      <p:cViewPr varScale="1">
        <p:scale>
          <a:sx n="71" d="100"/>
          <a:sy n="71" d="100"/>
        </p:scale>
        <p:origin x="63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11/13/2016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l-GR" sz="13800" dirty="0" smtClean="0">
                <a:solidFill>
                  <a:srgbClr val="FF0000"/>
                </a:solidFill>
              </a:rPr>
              <a:t>Ω</a:t>
            </a:r>
            <a:r>
              <a:rPr lang="fr-FR" dirty="0" smtClean="0">
                <a:solidFill>
                  <a:srgbClr val="FF0000"/>
                </a:solidFill>
              </a:rPr>
              <a:t>MEGA</a:t>
            </a:r>
            <a:r>
              <a:rPr lang="fr-FR" dirty="0" smtClean="0">
                <a:solidFill>
                  <a:srgbClr val="00B050"/>
                </a:solidFill>
              </a:rPr>
              <a:t> Text Editor </a:t>
            </a:r>
            <a:endParaRPr lang="fr-FR" dirty="0">
              <a:solidFill>
                <a:srgbClr val="00B050"/>
              </a:solidFill>
            </a:endParaRPr>
          </a:p>
        </p:txBody>
      </p:sp>
      <p:sp>
        <p:nvSpPr>
          <p:cNvPr id="3" name="Sous-titre 2"/>
          <p:cNvSpPr>
            <a:spLocks noGrp="1"/>
          </p:cNvSpPr>
          <p:nvPr>
            <p:ph type="subTitle" idx="1"/>
          </p:nvPr>
        </p:nvSpPr>
        <p:spPr/>
        <p:txBody>
          <a:bodyPr>
            <a:normAutofit fontScale="92500" lnSpcReduction="10000"/>
          </a:bodyPr>
          <a:lstStyle/>
          <a:p>
            <a:r>
              <a:rPr lang="fr-FR" sz="2400" dirty="0" smtClean="0">
                <a:solidFill>
                  <a:schemeClr val="accent6">
                    <a:lumMod val="75000"/>
                  </a:schemeClr>
                </a:solidFill>
              </a:rPr>
              <a:t>Réaliser  par :</a:t>
            </a:r>
          </a:p>
          <a:p>
            <a:pPr marL="285750" indent="-285750">
              <a:buFont typeface="Courier New" panose="02070309020205020404" pitchFamily="49" charset="0"/>
              <a:buChar char="o"/>
            </a:pPr>
            <a:r>
              <a:rPr lang="fr-FR" dirty="0" smtClean="0"/>
              <a:t>AMOKRANE Abdennour</a:t>
            </a:r>
          </a:p>
          <a:p>
            <a:pPr marL="285750" indent="-285750">
              <a:buFont typeface="Courier New" panose="02070309020205020404" pitchFamily="49" charset="0"/>
              <a:buChar char="o"/>
            </a:pPr>
            <a:r>
              <a:rPr lang="fr-FR" dirty="0" smtClean="0"/>
              <a:t>BERARMA Oussama</a:t>
            </a:r>
            <a:endParaRPr lang="fr-FR" dirty="0"/>
          </a:p>
        </p:txBody>
      </p:sp>
    </p:spTree>
    <p:extLst>
      <p:ext uri="{BB962C8B-B14F-4D97-AF65-F5344CB8AC3E}">
        <p14:creationId xmlns:p14="http://schemas.microsoft.com/office/powerpoint/2010/main" val="1182568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 [^R] Remplacement d’un mot (chaine de caractère) :</a:t>
            </a:r>
            <a:endParaRPr lang="fr-FR" dirty="0">
              <a:solidFill>
                <a:schemeClr val="accent6">
                  <a:lumMod val="75000"/>
                </a:schemeClr>
              </a:solidFill>
            </a:endParaRPr>
          </a:p>
        </p:txBody>
      </p:sp>
      <p:pic>
        <p:nvPicPr>
          <p:cNvPr id="11" name="Espace réservé du contenu 10"/>
          <p:cNvPicPr>
            <a:picLocks noGrp="1" noChangeAspect="1"/>
          </p:cNvPicPr>
          <p:nvPr>
            <p:ph idx="1"/>
          </p:nvPr>
        </p:nvPicPr>
        <p:blipFill>
          <a:blip r:embed="rId2"/>
          <a:stretch>
            <a:fillRect/>
          </a:stretch>
        </p:blipFill>
        <p:spPr>
          <a:xfrm>
            <a:off x="933226" y="2652690"/>
            <a:ext cx="1879625" cy="1758358"/>
          </a:xfrm>
          <a:prstGeom prst="rect">
            <a:avLst/>
          </a:prstGeom>
        </p:spPr>
      </p:pic>
      <p:sp>
        <p:nvSpPr>
          <p:cNvPr id="4" name="ZoneTexte 3"/>
          <p:cNvSpPr txBox="1"/>
          <p:nvPr/>
        </p:nvSpPr>
        <p:spPr>
          <a:xfrm>
            <a:off x="3469340" y="2652690"/>
            <a:ext cx="8189260" cy="1754326"/>
          </a:xfrm>
          <a:prstGeom prst="rect">
            <a:avLst/>
          </a:prstGeom>
          <a:noFill/>
          <a:ln>
            <a:solidFill>
              <a:srgbClr val="FF0000"/>
            </a:solidFill>
          </a:ln>
        </p:spPr>
        <p:txBody>
          <a:bodyPr wrap="square" rtlCol="0">
            <a:spAutoFit/>
          </a:bodyPr>
          <a:lstStyle/>
          <a:p>
            <a:r>
              <a:rPr lang="fr-FR" b="1" spc="300" dirty="0" smtClean="0">
                <a:solidFill>
                  <a:schemeClr val="tx1">
                    <a:lumMod val="85000"/>
                  </a:schemeClr>
                </a:solidFill>
              </a:rPr>
              <a:t>Après chaque remplacement, il faut toujours vérifier que la ligne n’a pas dépasser le nombre maximal de  caractères par ligne (100 caractères), souvent se cas arrive quand on remplace une chaine de longueur l1 &lt; l2 le longueur de la chaine qui va la remplacer, exemple  </a:t>
            </a:r>
            <a:r>
              <a:rPr lang="fr-FR" b="1" spc="300" dirty="0" smtClean="0">
                <a:solidFill>
                  <a:srgbClr val="FF0000"/>
                </a:solidFill>
              </a:rPr>
              <a:t>(C -&gt; Python)  </a:t>
            </a:r>
            <a:r>
              <a:rPr lang="fr-FR" b="1" spc="300" dirty="0" smtClean="0">
                <a:solidFill>
                  <a:schemeClr val="tx1">
                    <a:lumMod val="85000"/>
                  </a:schemeClr>
                </a:solidFill>
              </a:rPr>
              <a:t>ou  </a:t>
            </a:r>
            <a:r>
              <a:rPr lang="fr-FR" b="1" spc="300" dirty="0" smtClean="0">
                <a:solidFill>
                  <a:srgbClr val="FF0000"/>
                </a:solidFill>
              </a:rPr>
              <a:t>(été -&gt; étaient)</a:t>
            </a:r>
            <a:r>
              <a:rPr lang="fr-FR" b="1" spc="300" dirty="0">
                <a:solidFill>
                  <a:schemeClr val="tx1">
                    <a:lumMod val="85000"/>
                  </a:schemeClr>
                </a:solidFill>
              </a:rPr>
              <a:t>.</a:t>
            </a:r>
            <a:endParaRPr lang="fr-FR" b="1" spc="300" dirty="0" smtClean="0">
              <a:solidFill>
                <a:srgbClr val="FF0000"/>
              </a:solidFill>
            </a:endParaRPr>
          </a:p>
        </p:txBody>
      </p:sp>
    </p:spTree>
    <p:extLst>
      <p:ext uri="{BB962C8B-B14F-4D97-AF65-F5344CB8AC3E}">
        <p14:creationId xmlns:p14="http://schemas.microsoft.com/office/powerpoint/2010/main" val="197451483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 [^R] Remplacement d’un mot (chaine de caractère) </a:t>
            </a:r>
            <a:r>
              <a:rPr lang="fr-FR" b="1" dirty="0" smtClean="0">
                <a:solidFill>
                  <a:srgbClr val="FF0000"/>
                </a:solidFill>
              </a:rPr>
              <a:t>Résultat1</a:t>
            </a:r>
            <a:r>
              <a:rPr lang="fr-FR" dirty="0" smtClean="0">
                <a:solidFill>
                  <a:schemeClr val="accent6">
                    <a:lumMod val="75000"/>
                  </a:schemeClr>
                </a:solidFill>
              </a:rPr>
              <a:t>:</a:t>
            </a:r>
            <a:endParaRPr lang="fr-FR" dirty="0">
              <a:solidFill>
                <a:schemeClr val="accent6">
                  <a:lumMod val="75000"/>
                </a:schemeClr>
              </a:solidFill>
            </a:endParaRPr>
          </a:p>
        </p:txBody>
      </p:sp>
      <p:pic>
        <p:nvPicPr>
          <p:cNvPr id="4" name="Espace réservé du contenu 3"/>
          <p:cNvPicPr>
            <a:picLocks noGrp="1" noChangeAspect="1"/>
          </p:cNvPicPr>
          <p:nvPr>
            <p:ph idx="1"/>
          </p:nvPr>
        </p:nvPicPr>
        <p:blipFill>
          <a:blip r:embed="rId2"/>
          <a:stretch>
            <a:fillRect/>
          </a:stretch>
        </p:blipFill>
        <p:spPr>
          <a:xfrm>
            <a:off x="2777443" y="1905000"/>
            <a:ext cx="8542650" cy="4423133"/>
          </a:xfrm>
          <a:prstGeom prst="rect">
            <a:avLst/>
          </a:prstGeom>
        </p:spPr>
      </p:pic>
      <p:cxnSp>
        <p:nvCxnSpPr>
          <p:cNvPr id="7" name="Connecteur droit avec flèche 6"/>
          <p:cNvCxnSpPr/>
          <p:nvPr/>
        </p:nvCxnSpPr>
        <p:spPr>
          <a:xfrm flipV="1">
            <a:off x="2592925" y="5674659"/>
            <a:ext cx="862969" cy="403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568451" y="3823535"/>
            <a:ext cx="2081936" cy="2308324"/>
          </a:xfrm>
          <a:prstGeom prst="rect">
            <a:avLst/>
          </a:prstGeom>
          <a:noFill/>
        </p:spPr>
        <p:txBody>
          <a:bodyPr wrap="square" rtlCol="0">
            <a:spAutoFit/>
          </a:bodyPr>
          <a:lstStyle/>
          <a:p>
            <a:r>
              <a:rPr lang="fr-FR" dirty="0" smtClean="0">
                <a:solidFill>
                  <a:srgbClr val="FF0000"/>
                </a:solidFill>
              </a:rPr>
              <a:t>On va parcourt le texte et à chaque fois en rencontre un mot similaire on vérifie si l’on remplace ou non ! </a:t>
            </a:r>
            <a:endParaRPr lang="fr-FR" dirty="0">
              <a:solidFill>
                <a:srgbClr val="FF0000"/>
              </a:solidFill>
            </a:endParaRPr>
          </a:p>
        </p:txBody>
      </p:sp>
      <p:cxnSp>
        <p:nvCxnSpPr>
          <p:cNvPr id="14" name="Connecteur droit avec flèche 13"/>
          <p:cNvCxnSpPr/>
          <p:nvPr/>
        </p:nvCxnSpPr>
        <p:spPr>
          <a:xfrm flipH="1">
            <a:off x="7772400" y="1600200"/>
            <a:ext cx="564776" cy="7664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149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 [^R] Remplacement d’un mot (chaine de caractère) </a:t>
            </a:r>
            <a:r>
              <a:rPr lang="fr-FR" b="1" dirty="0" smtClean="0">
                <a:solidFill>
                  <a:srgbClr val="FF0000"/>
                </a:solidFill>
              </a:rPr>
              <a:t>Résultat2</a:t>
            </a:r>
            <a:r>
              <a:rPr lang="fr-FR" dirty="0" smtClean="0">
                <a:solidFill>
                  <a:schemeClr val="accent6">
                    <a:lumMod val="75000"/>
                  </a:schemeClr>
                </a:solidFill>
              </a:rPr>
              <a:t>:</a:t>
            </a:r>
            <a:endParaRPr lang="fr-FR" dirty="0">
              <a:solidFill>
                <a:schemeClr val="accent6">
                  <a:lumMod val="75000"/>
                </a:schemeClr>
              </a:solidFill>
            </a:endParaRPr>
          </a:p>
        </p:txBody>
      </p:sp>
      <p:cxnSp>
        <p:nvCxnSpPr>
          <p:cNvPr id="7" name="Connecteur droit avec flèche 6"/>
          <p:cNvCxnSpPr/>
          <p:nvPr/>
        </p:nvCxnSpPr>
        <p:spPr>
          <a:xfrm flipV="1">
            <a:off x="2592925" y="5674659"/>
            <a:ext cx="862969" cy="403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Espace réservé du contenu 4"/>
          <p:cNvPicPr>
            <a:picLocks noGrp="1" noChangeAspect="1"/>
          </p:cNvPicPr>
          <p:nvPr>
            <p:ph idx="1"/>
          </p:nvPr>
        </p:nvPicPr>
        <p:blipFill>
          <a:blip r:embed="rId2"/>
          <a:stretch>
            <a:fillRect/>
          </a:stretch>
        </p:blipFill>
        <p:spPr>
          <a:xfrm>
            <a:off x="2592925" y="1905000"/>
            <a:ext cx="8911687" cy="4607012"/>
          </a:xfrm>
          <a:prstGeom prst="rect">
            <a:avLst/>
          </a:prstGeom>
        </p:spPr>
      </p:pic>
      <p:cxnSp>
        <p:nvCxnSpPr>
          <p:cNvPr id="9" name="Connecteur droit avec flèche 8"/>
          <p:cNvCxnSpPr/>
          <p:nvPr/>
        </p:nvCxnSpPr>
        <p:spPr>
          <a:xfrm>
            <a:off x="2218765" y="2918012"/>
            <a:ext cx="1237129" cy="4168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V="1">
            <a:off x="2218765" y="4679576"/>
            <a:ext cx="1237129" cy="295836"/>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263646" y="2257267"/>
            <a:ext cx="2440092" cy="646331"/>
          </a:xfrm>
          <a:prstGeom prst="rect">
            <a:avLst/>
          </a:prstGeom>
          <a:noFill/>
        </p:spPr>
        <p:txBody>
          <a:bodyPr wrap="none" rtlCol="0">
            <a:spAutoFit/>
          </a:bodyPr>
          <a:lstStyle/>
          <a:p>
            <a:r>
              <a:rPr lang="fr-FR" dirty="0" smtClean="0">
                <a:solidFill>
                  <a:srgbClr val="FF0000"/>
                </a:solidFill>
              </a:rPr>
              <a:t>Mot en rouge donc </a:t>
            </a:r>
          </a:p>
          <a:p>
            <a:r>
              <a:rPr lang="fr-FR" dirty="0" smtClean="0">
                <a:solidFill>
                  <a:srgbClr val="FF0000"/>
                </a:solidFill>
              </a:rPr>
              <a:t>Il est remplacé ,</a:t>
            </a:r>
            <a:endParaRPr lang="fr-FR" dirty="0">
              <a:solidFill>
                <a:srgbClr val="FF0000"/>
              </a:solidFill>
            </a:endParaRPr>
          </a:p>
        </p:txBody>
      </p:sp>
      <p:sp>
        <p:nvSpPr>
          <p:cNvPr id="13" name="ZoneTexte 12"/>
          <p:cNvSpPr txBox="1"/>
          <p:nvPr/>
        </p:nvSpPr>
        <p:spPr>
          <a:xfrm>
            <a:off x="176636" y="4954831"/>
            <a:ext cx="2282997" cy="923330"/>
          </a:xfrm>
          <a:prstGeom prst="rect">
            <a:avLst/>
          </a:prstGeom>
          <a:noFill/>
        </p:spPr>
        <p:txBody>
          <a:bodyPr wrap="none" rtlCol="0">
            <a:spAutoFit/>
          </a:bodyPr>
          <a:lstStyle/>
          <a:p>
            <a:r>
              <a:rPr lang="fr-FR" dirty="0" smtClean="0">
                <a:solidFill>
                  <a:schemeClr val="accent4">
                    <a:lumMod val="75000"/>
                  </a:schemeClr>
                </a:solidFill>
              </a:rPr>
              <a:t>Mot en bleu, c’est </a:t>
            </a:r>
          </a:p>
          <a:p>
            <a:r>
              <a:rPr lang="fr-FR" dirty="0" smtClean="0">
                <a:solidFill>
                  <a:schemeClr val="accent4">
                    <a:lumMod val="75000"/>
                  </a:schemeClr>
                </a:solidFill>
              </a:rPr>
              <a:t>en cours de </a:t>
            </a:r>
          </a:p>
          <a:p>
            <a:r>
              <a:rPr lang="fr-FR" dirty="0" smtClean="0">
                <a:solidFill>
                  <a:schemeClr val="accent4">
                    <a:lumMod val="75000"/>
                  </a:schemeClr>
                </a:solidFill>
              </a:rPr>
              <a:t>Remplacement ,</a:t>
            </a:r>
            <a:endParaRPr lang="fr-FR" dirty="0">
              <a:solidFill>
                <a:schemeClr val="accent4">
                  <a:lumMod val="75000"/>
                </a:schemeClr>
              </a:solidFill>
            </a:endParaRPr>
          </a:p>
        </p:txBody>
      </p:sp>
      <p:cxnSp>
        <p:nvCxnSpPr>
          <p:cNvPr id="20" name="Connecteur droit avec flèche 19"/>
          <p:cNvCxnSpPr/>
          <p:nvPr/>
        </p:nvCxnSpPr>
        <p:spPr>
          <a:xfrm>
            <a:off x="2326341" y="3793867"/>
            <a:ext cx="3563471" cy="258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374459" y="3347043"/>
            <a:ext cx="2261463" cy="1200329"/>
          </a:xfrm>
          <a:prstGeom prst="rect">
            <a:avLst/>
          </a:prstGeom>
          <a:noFill/>
        </p:spPr>
        <p:txBody>
          <a:bodyPr wrap="square" rtlCol="0">
            <a:spAutoFit/>
          </a:bodyPr>
          <a:lstStyle/>
          <a:p>
            <a:r>
              <a:rPr lang="fr-FR" dirty="0" smtClean="0"/>
              <a:t>Si le mot reste en blanc donc il n’était pas choisis pour remplacer</a:t>
            </a:r>
            <a:endParaRPr lang="fr-FR" dirty="0"/>
          </a:p>
        </p:txBody>
      </p:sp>
    </p:spTree>
    <p:extLst>
      <p:ext uri="{BB962C8B-B14F-4D97-AF65-F5344CB8AC3E}">
        <p14:creationId xmlns:p14="http://schemas.microsoft.com/office/powerpoint/2010/main" val="387673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 [^R] Remplacement d’un mot (chaine de caractère) </a:t>
            </a:r>
            <a:r>
              <a:rPr lang="fr-FR" b="1" dirty="0" smtClean="0">
                <a:solidFill>
                  <a:srgbClr val="FF0000"/>
                </a:solidFill>
              </a:rPr>
              <a:t>Résultat3</a:t>
            </a:r>
            <a:r>
              <a:rPr lang="fr-FR" dirty="0" smtClean="0">
                <a:solidFill>
                  <a:schemeClr val="accent6">
                    <a:lumMod val="75000"/>
                  </a:schemeClr>
                </a:solidFill>
              </a:rPr>
              <a:t>:</a:t>
            </a:r>
            <a:endParaRPr lang="fr-FR" dirty="0">
              <a:solidFill>
                <a:schemeClr val="accent6">
                  <a:lumMod val="75000"/>
                </a:schemeClr>
              </a:solidFill>
            </a:endParaRPr>
          </a:p>
        </p:txBody>
      </p:sp>
      <p:cxnSp>
        <p:nvCxnSpPr>
          <p:cNvPr id="7" name="Connecteur droit avec flèche 6"/>
          <p:cNvCxnSpPr/>
          <p:nvPr/>
        </p:nvCxnSpPr>
        <p:spPr>
          <a:xfrm flipV="1">
            <a:off x="2592925" y="5674659"/>
            <a:ext cx="862969" cy="403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Espace réservé du contenu 3"/>
          <p:cNvPicPr>
            <a:picLocks noGrp="1" noChangeAspect="1"/>
          </p:cNvPicPr>
          <p:nvPr>
            <p:ph idx="1"/>
          </p:nvPr>
        </p:nvPicPr>
        <p:blipFill>
          <a:blip r:embed="rId2"/>
          <a:stretch>
            <a:fillRect/>
          </a:stretch>
        </p:blipFill>
        <p:spPr>
          <a:xfrm>
            <a:off x="2592925" y="1905000"/>
            <a:ext cx="9253934" cy="4776949"/>
          </a:xfrm>
          <a:prstGeom prst="rect">
            <a:avLst/>
          </a:prstGeom>
        </p:spPr>
      </p:pic>
      <p:cxnSp>
        <p:nvCxnSpPr>
          <p:cNvPr id="14" name="Connecteur droit avec flèche 13"/>
          <p:cNvCxnSpPr/>
          <p:nvPr/>
        </p:nvCxnSpPr>
        <p:spPr>
          <a:xfrm flipV="1">
            <a:off x="2245659" y="3550024"/>
            <a:ext cx="1317812" cy="5647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V="1">
            <a:off x="1963271" y="3429000"/>
            <a:ext cx="1600200" cy="1479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V="1">
            <a:off x="1949824" y="2583075"/>
            <a:ext cx="5580529" cy="6028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318907" y="2884482"/>
            <a:ext cx="1959191" cy="1477328"/>
          </a:xfrm>
          <a:prstGeom prst="rect">
            <a:avLst/>
          </a:prstGeom>
          <a:noFill/>
        </p:spPr>
        <p:txBody>
          <a:bodyPr wrap="none" rtlCol="0">
            <a:spAutoFit/>
          </a:bodyPr>
          <a:lstStyle/>
          <a:p>
            <a:r>
              <a:rPr lang="fr-FR" dirty="0" smtClean="0">
                <a:solidFill>
                  <a:srgbClr val="FF0000"/>
                </a:solidFill>
              </a:rPr>
              <a:t>Boom ! </a:t>
            </a:r>
          </a:p>
          <a:p>
            <a:r>
              <a:rPr lang="fr-FR" dirty="0" smtClean="0">
                <a:solidFill>
                  <a:srgbClr val="FF0000"/>
                </a:solidFill>
              </a:rPr>
              <a:t>Les trois mots </a:t>
            </a:r>
          </a:p>
          <a:p>
            <a:r>
              <a:rPr lang="fr-FR" dirty="0" smtClean="0">
                <a:solidFill>
                  <a:srgbClr val="FF0000"/>
                </a:solidFill>
              </a:rPr>
              <a:t>sélectionnés </a:t>
            </a:r>
          </a:p>
          <a:p>
            <a:r>
              <a:rPr lang="fr-FR" dirty="0" smtClean="0">
                <a:solidFill>
                  <a:srgbClr val="FF0000"/>
                </a:solidFill>
              </a:rPr>
              <a:t>sont remplacés </a:t>
            </a:r>
          </a:p>
          <a:p>
            <a:r>
              <a:rPr lang="fr-FR" dirty="0">
                <a:solidFill>
                  <a:srgbClr val="FF0000"/>
                </a:solidFill>
              </a:rPr>
              <a:t>c</a:t>
            </a:r>
            <a:r>
              <a:rPr lang="fr-FR" dirty="0" smtClean="0">
                <a:solidFill>
                  <a:srgbClr val="FF0000"/>
                </a:solidFill>
              </a:rPr>
              <a:t>orrectement</a:t>
            </a:r>
            <a:endParaRPr lang="fr-FR" dirty="0">
              <a:solidFill>
                <a:srgbClr val="FF0000"/>
              </a:solidFill>
            </a:endParaRPr>
          </a:p>
        </p:txBody>
      </p:sp>
    </p:spTree>
    <p:extLst>
      <p:ext uri="{BB962C8B-B14F-4D97-AF65-F5344CB8AC3E}">
        <p14:creationId xmlns:p14="http://schemas.microsoft.com/office/powerpoint/2010/main" val="3861851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 [^R] Remplacement d’un mot (chaine de caractère) :</a:t>
            </a:r>
            <a:endParaRPr lang="fr-FR" dirty="0">
              <a:solidFill>
                <a:schemeClr val="accent6">
                  <a:lumMod val="75000"/>
                </a:schemeClr>
              </a:solidFill>
            </a:endParaRPr>
          </a:p>
        </p:txBody>
      </p:sp>
      <p:pic>
        <p:nvPicPr>
          <p:cNvPr id="5" name="Espace réservé du contenu 4"/>
          <p:cNvPicPr>
            <a:picLocks noGrp="1" noChangeAspect="1"/>
          </p:cNvPicPr>
          <p:nvPr>
            <p:ph idx="1"/>
          </p:nvPr>
        </p:nvPicPr>
        <p:blipFill>
          <a:blip r:embed="rId2"/>
          <a:stretch>
            <a:fillRect/>
          </a:stretch>
        </p:blipFill>
        <p:spPr>
          <a:xfrm>
            <a:off x="2698750" y="3648869"/>
            <a:ext cx="8696325" cy="666750"/>
          </a:xfrm>
          <a:prstGeom prst="rect">
            <a:avLst/>
          </a:prstGeom>
        </p:spPr>
      </p:pic>
      <p:sp>
        <p:nvSpPr>
          <p:cNvPr id="6" name="ZoneTexte 5"/>
          <p:cNvSpPr txBox="1"/>
          <p:nvPr/>
        </p:nvSpPr>
        <p:spPr>
          <a:xfrm>
            <a:off x="3186952" y="2453769"/>
            <a:ext cx="6844553" cy="646331"/>
          </a:xfrm>
          <a:prstGeom prst="rect">
            <a:avLst/>
          </a:prstGeom>
          <a:noFill/>
        </p:spPr>
        <p:txBody>
          <a:bodyPr wrap="square" rtlCol="0">
            <a:spAutoFit/>
          </a:bodyPr>
          <a:lstStyle/>
          <a:p>
            <a:r>
              <a:rPr lang="fr-FR" b="1" i="1" dirty="0" smtClean="0">
                <a:solidFill>
                  <a:schemeClr val="tx1">
                    <a:lumMod val="95000"/>
                  </a:schemeClr>
                </a:solidFill>
              </a:rPr>
              <a:t>La possibilité de faire autre remplacement dans les autre page, suivante et précédente ou bien quitter </a:t>
            </a:r>
            <a:endParaRPr lang="fr-FR" b="1" i="1" dirty="0">
              <a:solidFill>
                <a:schemeClr val="tx1">
                  <a:lumMod val="95000"/>
                </a:schemeClr>
              </a:solidFill>
            </a:endParaRPr>
          </a:p>
        </p:txBody>
      </p:sp>
      <p:pic>
        <p:nvPicPr>
          <p:cNvPr id="12" name="Image 11"/>
          <p:cNvPicPr>
            <a:picLocks noChangeAspect="1"/>
          </p:cNvPicPr>
          <p:nvPr/>
        </p:nvPicPr>
        <p:blipFill>
          <a:blip r:embed="rId3"/>
          <a:stretch>
            <a:fillRect/>
          </a:stretch>
        </p:blipFill>
        <p:spPr>
          <a:xfrm>
            <a:off x="1860735" y="2332720"/>
            <a:ext cx="949699" cy="888428"/>
          </a:xfrm>
          <a:prstGeom prst="rect">
            <a:avLst/>
          </a:prstGeom>
        </p:spPr>
      </p:pic>
    </p:spTree>
    <p:extLst>
      <p:ext uri="{BB962C8B-B14F-4D97-AF65-F5344CB8AC3E}">
        <p14:creationId xmlns:p14="http://schemas.microsoft.com/office/powerpoint/2010/main" val="2727672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 [^V] Remplacement multiple (page par page):  </a:t>
            </a:r>
            <a:endParaRPr lang="fr-FR" dirty="0">
              <a:solidFill>
                <a:schemeClr val="accent6">
                  <a:lumMod val="75000"/>
                </a:schemeClr>
              </a:solidFill>
            </a:endParaRPr>
          </a:p>
        </p:txBody>
      </p:sp>
      <p:pic>
        <p:nvPicPr>
          <p:cNvPr id="4" name="Espace réservé du contenu 3"/>
          <p:cNvPicPr>
            <a:picLocks noGrp="1" noChangeAspect="1"/>
          </p:cNvPicPr>
          <p:nvPr>
            <p:ph idx="1"/>
          </p:nvPr>
        </p:nvPicPr>
        <p:blipFill>
          <a:blip r:embed="rId2"/>
          <a:stretch>
            <a:fillRect/>
          </a:stretch>
        </p:blipFill>
        <p:spPr>
          <a:xfrm>
            <a:off x="2592925" y="1905000"/>
            <a:ext cx="9242316" cy="4778188"/>
          </a:xfrm>
          <a:prstGeom prst="rect">
            <a:avLst/>
          </a:prstGeom>
        </p:spPr>
      </p:pic>
      <p:cxnSp>
        <p:nvCxnSpPr>
          <p:cNvPr id="8" name="Connecteur droit avec flèche 7"/>
          <p:cNvCxnSpPr/>
          <p:nvPr/>
        </p:nvCxnSpPr>
        <p:spPr>
          <a:xfrm flipV="1">
            <a:off x="1976718" y="4558553"/>
            <a:ext cx="820270" cy="1748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537882" y="3185890"/>
            <a:ext cx="2098651" cy="1754326"/>
          </a:xfrm>
          <a:prstGeom prst="rect">
            <a:avLst/>
          </a:prstGeom>
          <a:noFill/>
        </p:spPr>
        <p:txBody>
          <a:bodyPr wrap="none" rtlCol="0">
            <a:spAutoFit/>
          </a:bodyPr>
          <a:lstStyle/>
          <a:p>
            <a:r>
              <a:rPr lang="fr-FR" dirty="0" smtClean="0">
                <a:solidFill>
                  <a:srgbClr val="FF0000"/>
                </a:solidFill>
              </a:rPr>
              <a:t>On a remplacé</a:t>
            </a:r>
          </a:p>
          <a:p>
            <a:r>
              <a:rPr lang="fr-FR" dirty="0" smtClean="0">
                <a:solidFill>
                  <a:srgbClr val="FF0000"/>
                </a:solidFill>
              </a:rPr>
              <a:t>Tout les ‘Python’</a:t>
            </a:r>
          </a:p>
          <a:p>
            <a:r>
              <a:rPr lang="fr-FR" dirty="0" smtClean="0">
                <a:solidFill>
                  <a:srgbClr val="FF0000"/>
                </a:solidFill>
              </a:rPr>
              <a:t>Par le mot ‘Java’</a:t>
            </a:r>
          </a:p>
          <a:p>
            <a:r>
              <a:rPr lang="fr-FR" dirty="0" smtClean="0">
                <a:solidFill>
                  <a:srgbClr val="FF0000"/>
                </a:solidFill>
              </a:rPr>
              <a:t>Dans la page </a:t>
            </a:r>
          </a:p>
          <a:p>
            <a:r>
              <a:rPr lang="fr-FR" dirty="0" smtClean="0">
                <a:solidFill>
                  <a:srgbClr val="FF0000"/>
                </a:solidFill>
              </a:rPr>
              <a:t>Actuelle</a:t>
            </a:r>
          </a:p>
          <a:p>
            <a:r>
              <a:rPr lang="fr-FR" dirty="0" smtClean="0">
                <a:solidFill>
                  <a:srgbClr val="FF0000"/>
                </a:solidFill>
              </a:rPr>
              <a:t> seulement</a:t>
            </a:r>
            <a:endParaRPr lang="fr-FR" dirty="0">
              <a:solidFill>
                <a:srgbClr val="FF0000"/>
              </a:solidFill>
            </a:endParaRPr>
          </a:p>
        </p:txBody>
      </p:sp>
    </p:spTree>
    <p:extLst>
      <p:ext uri="{BB962C8B-B14F-4D97-AF65-F5344CB8AC3E}">
        <p14:creationId xmlns:p14="http://schemas.microsoft.com/office/powerpoint/2010/main" val="305579349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 [^V] Remplacement multiple (tout le texte) en cliquant sur ‘a’ :  </a:t>
            </a:r>
            <a:endParaRPr lang="fr-FR" dirty="0">
              <a:solidFill>
                <a:schemeClr val="accent6">
                  <a:lumMod val="75000"/>
                </a:schemeClr>
              </a:solidFill>
            </a:endParaRPr>
          </a:p>
        </p:txBody>
      </p:sp>
      <p:pic>
        <p:nvPicPr>
          <p:cNvPr id="5" name="Espace réservé du contenu 4"/>
          <p:cNvPicPr>
            <a:picLocks noGrp="1" noChangeAspect="1"/>
          </p:cNvPicPr>
          <p:nvPr>
            <p:ph idx="1"/>
          </p:nvPr>
        </p:nvPicPr>
        <p:blipFill>
          <a:blip r:embed="rId2"/>
          <a:stretch>
            <a:fillRect/>
          </a:stretch>
        </p:blipFill>
        <p:spPr>
          <a:xfrm>
            <a:off x="2592924" y="1905000"/>
            <a:ext cx="9186699" cy="4734570"/>
          </a:xfrm>
          <a:prstGeom prst="rect">
            <a:avLst/>
          </a:prstGeom>
        </p:spPr>
      </p:pic>
      <p:cxnSp>
        <p:nvCxnSpPr>
          <p:cNvPr id="7" name="Connecteur droit avec flèche 6"/>
          <p:cNvCxnSpPr/>
          <p:nvPr/>
        </p:nvCxnSpPr>
        <p:spPr>
          <a:xfrm flipH="1">
            <a:off x="7005918" y="4988859"/>
            <a:ext cx="376517" cy="847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2816214" y="4619527"/>
            <a:ext cx="8755923" cy="369332"/>
          </a:xfrm>
          <a:prstGeom prst="rect">
            <a:avLst/>
          </a:prstGeom>
          <a:noFill/>
        </p:spPr>
        <p:txBody>
          <a:bodyPr wrap="none" rtlCol="0">
            <a:spAutoFit/>
          </a:bodyPr>
          <a:lstStyle/>
          <a:p>
            <a:r>
              <a:rPr lang="fr-FR" dirty="0" smtClean="0">
                <a:solidFill>
                  <a:srgbClr val="FF0000"/>
                </a:solidFill>
              </a:rPr>
              <a:t>On a remplacer 18 mots correspondent a Python par Java dans tout le texte</a:t>
            </a:r>
            <a:endParaRPr lang="fr-FR" dirty="0">
              <a:solidFill>
                <a:srgbClr val="FF0000"/>
              </a:solidFill>
            </a:endParaRPr>
          </a:p>
        </p:txBody>
      </p:sp>
    </p:spTree>
    <p:extLst>
      <p:ext uri="{BB962C8B-B14F-4D97-AF65-F5344CB8AC3E}">
        <p14:creationId xmlns:p14="http://schemas.microsoft.com/office/powerpoint/2010/main" val="1155300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ATTENTION !!!</a:t>
            </a:r>
            <a:endParaRPr lang="fr-FR" dirty="0">
              <a:solidFill>
                <a:srgbClr val="FF0000"/>
              </a:solidFill>
            </a:endParaRPr>
          </a:p>
        </p:txBody>
      </p:sp>
      <p:pic>
        <p:nvPicPr>
          <p:cNvPr id="4" name="Espace réservé du contenu 3"/>
          <p:cNvPicPr>
            <a:picLocks noGrp="1" noChangeAspect="1"/>
          </p:cNvPicPr>
          <p:nvPr>
            <p:ph idx="1"/>
          </p:nvPr>
        </p:nvPicPr>
        <p:blipFill>
          <a:blip r:embed="rId2"/>
          <a:stretch>
            <a:fillRect/>
          </a:stretch>
        </p:blipFill>
        <p:spPr>
          <a:xfrm>
            <a:off x="2483982" y="2274332"/>
            <a:ext cx="7800030" cy="1109009"/>
          </a:xfrm>
          <a:prstGeom prst="rect">
            <a:avLst/>
          </a:prstGeom>
        </p:spPr>
      </p:pic>
      <p:pic>
        <p:nvPicPr>
          <p:cNvPr id="8" name="Image 7"/>
          <p:cNvPicPr>
            <a:picLocks noChangeAspect="1"/>
          </p:cNvPicPr>
          <p:nvPr/>
        </p:nvPicPr>
        <p:blipFill>
          <a:blip r:embed="rId3"/>
          <a:stretch>
            <a:fillRect/>
          </a:stretch>
        </p:blipFill>
        <p:spPr>
          <a:xfrm>
            <a:off x="1534283" y="4376673"/>
            <a:ext cx="949699" cy="888428"/>
          </a:xfrm>
          <a:prstGeom prst="rect">
            <a:avLst/>
          </a:prstGeom>
        </p:spPr>
      </p:pic>
      <p:sp>
        <p:nvSpPr>
          <p:cNvPr id="6" name="ZoneTexte 5"/>
          <p:cNvSpPr txBox="1"/>
          <p:nvPr/>
        </p:nvSpPr>
        <p:spPr>
          <a:xfrm>
            <a:off x="2958352" y="4376673"/>
            <a:ext cx="7570694" cy="923330"/>
          </a:xfrm>
          <a:prstGeom prst="rect">
            <a:avLst/>
          </a:prstGeom>
          <a:noFill/>
          <a:ln>
            <a:solidFill>
              <a:srgbClr val="FF0000"/>
            </a:solidFill>
          </a:ln>
        </p:spPr>
        <p:txBody>
          <a:bodyPr wrap="square" rtlCol="0">
            <a:spAutoFit/>
          </a:bodyPr>
          <a:lstStyle/>
          <a:p>
            <a:r>
              <a:rPr lang="fr-FR" dirty="0" smtClean="0"/>
              <a:t>Dans le remplacement multiple, ‘Python’ dans le mot ‘JPython’ aussi elle est concernait de remplacement ! Donc il est plus utile d’utiliser le remplacement mot par mot vu précédemment </a:t>
            </a:r>
            <a:endParaRPr lang="fr-FR" dirty="0"/>
          </a:p>
        </p:txBody>
      </p:sp>
    </p:spTree>
    <p:extLst>
      <p:ext uri="{BB962C8B-B14F-4D97-AF65-F5344CB8AC3E}">
        <p14:creationId xmlns:p14="http://schemas.microsoft.com/office/powerpoint/2010/main" val="4021924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[^A] Fonction de Recherche :</a:t>
            </a:r>
            <a:endParaRPr lang="fr-FR" dirty="0">
              <a:solidFill>
                <a:schemeClr val="accent6">
                  <a:lumMod val="75000"/>
                </a:schemeClr>
              </a:solidFill>
            </a:endParaRPr>
          </a:p>
        </p:txBody>
      </p:sp>
      <p:sp>
        <p:nvSpPr>
          <p:cNvPr id="3" name="Espace réservé du contenu 2"/>
          <p:cNvSpPr>
            <a:spLocks noGrp="1"/>
          </p:cNvSpPr>
          <p:nvPr>
            <p:ph idx="1"/>
          </p:nvPr>
        </p:nvSpPr>
        <p:spPr>
          <a:xfrm>
            <a:off x="2530567" y="1459506"/>
            <a:ext cx="8915400" cy="4941293"/>
          </a:xfrm>
        </p:spPr>
        <p:txBody>
          <a:bodyPr/>
          <a:lstStyle/>
          <a:p>
            <a:r>
              <a:rPr lang="fr-FR" i="1" u="sng" dirty="0" smtClean="0">
                <a:solidFill>
                  <a:srgbClr val="FF0000"/>
                </a:solidFill>
              </a:rPr>
              <a:t>1-Recherche visuel :</a:t>
            </a:r>
            <a:endParaRPr lang="fr-FR" i="1" u="sng" dirty="0">
              <a:solidFill>
                <a:srgbClr val="FF0000"/>
              </a:solidFill>
            </a:endParaRPr>
          </a:p>
        </p:txBody>
      </p:sp>
      <p:pic>
        <p:nvPicPr>
          <p:cNvPr id="5" name="Image 4"/>
          <p:cNvPicPr>
            <a:picLocks noChangeAspect="1"/>
          </p:cNvPicPr>
          <p:nvPr/>
        </p:nvPicPr>
        <p:blipFill>
          <a:blip r:embed="rId2"/>
          <a:stretch>
            <a:fillRect/>
          </a:stretch>
        </p:blipFill>
        <p:spPr>
          <a:xfrm>
            <a:off x="2272552" y="1905000"/>
            <a:ext cx="9431430" cy="4876218"/>
          </a:xfrm>
          <a:prstGeom prst="rect">
            <a:avLst/>
          </a:prstGeom>
        </p:spPr>
      </p:pic>
      <p:cxnSp>
        <p:nvCxnSpPr>
          <p:cNvPr id="9" name="Connecteur droit avec flèche 8"/>
          <p:cNvCxnSpPr/>
          <p:nvPr/>
        </p:nvCxnSpPr>
        <p:spPr>
          <a:xfrm>
            <a:off x="10663518" y="5244353"/>
            <a:ext cx="242047" cy="7664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8889436" y="5059687"/>
            <a:ext cx="1859805" cy="369332"/>
          </a:xfrm>
          <a:prstGeom prst="rect">
            <a:avLst/>
          </a:prstGeom>
          <a:noFill/>
        </p:spPr>
        <p:txBody>
          <a:bodyPr wrap="none" rtlCol="0">
            <a:spAutoFit/>
          </a:bodyPr>
          <a:lstStyle/>
          <a:p>
            <a:r>
              <a:rPr lang="fr-FR" dirty="0" smtClean="0">
                <a:solidFill>
                  <a:srgbClr val="FF0000"/>
                </a:solidFill>
              </a:rPr>
              <a:t>Cliquant sur ‘v’</a:t>
            </a:r>
            <a:endParaRPr lang="fr-FR" dirty="0">
              <a:solidFill>
                <a:srgbClr val="FF0000"/>
              </a:solidFill>
            </a:endParaRPr>
          </a:p>
        </p:txBody>
      </p:sp>
    </p:spTree>
    <p:extLst>
      <p:ext uri="{BB962C8B-B14F-4D97-AF65-F5344CB8AC3E}">
        <p14:creationId xmlns:p14="http://schemas.microsoft.com/office/powerpoint/2010/main" val="885759793"/>
      </p:ext>
    </p:extLst>
  </p:cSld>
  <p:clrMapOvr>
    <a:masterClrMapping/>
  </p:clrMapOvr>
  <p:transition spd="slow">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[^A] Fonction de Recherche :</a:t>
            </a:r>
            <a:endParaRPr lang="fr-FR" dirty="0">
              <a:solidFill>
                <a:schemeClr val="accent6">
                  <a:lumMod val="75000"/>
                </a:schemeClr>
              </a:solidFill>
            </a:endParaRPr>
          </a:p>
        </p:txBody>
      </p:sp>
      <p:sp>
        <p:nvSpPr>
          <p:cNvPr id="3" name="Espace réservé du contenu 2"/>
          <p:cNvSpPr>
            <a:spLocks noGrp="1"/>
          </p:cNvSpPr>
          <p:nvPr>
            <p:ph idx="1"/>
          </p:nvPr>
        </p:nvSpPr>
        <p:spPr>
          <a:xfrm>
            <a:off x="2530567" y="1459506"/>
            <a:ext cx="8915400" cy="4941293"/>
          </a:xfrm>
        </p:spPr>
        <p:txBody>
          <a:bodyPr/>
          <a:lstStyle/>
          <a:p>
            <a:r>
              <a:rPr lang="fr-FR" i="1" u="sng" dirty="0" smtClean="0">
                <a:solidFill>
                  <a:srgbClr val="FF0000"/>
                </a:solidFill>
              </a:rPr>
              <a:t>1-Recherche visuel :</a:t>
            </a:r>
            <a:endParaRPr lang="fr-FR" i="1" u="sng" dirty="0">
              <a:solidFill>
                <a:srgbClr val="FF0000"/>
              </a:solidFill>
            </a:endParaRPr>
          </a:p>
        </p:txBody>
      </p:sp>
      <p:pic>
        <p:nvPicPr>
          <p:cNvPr id="4" name="Image 3"/>
          <p:cNvPicPr>
            <a:picLocks noChangeAspect="1"/>
          </p:cNvPicPr>
          <p:nvPr/>
        </p:nvPicPr>
        <p:blipFill>
          <a:blip r:embed="rId2"/>
          <a:stretch>
            <a:fillRect/>
          </a:stretch>
        </p:blipFill>
        <p:spPr>
          <a:xfrm>
            <a:off x="2530567" y="1905000"/>
            <a:ext cx="9523037" cy="4915863"/>
          </a:xfrm>
          <a:prstGeom prst="rect">
            <a:avLst/>
          </a:prstGeom>
        </p:spPr>
      </p:pic>
      <p:cxnSp>
        <p:nvCxnSpPr>
          <p:cNvPr id="11" name="Connecteur droit avec flèche 10"/>
          <p:cNvCxnSpPr/>
          <p:nvPr/>
        </p:nvCxnSpPr>
        <p:spPr>
          <a:xfrm>
            <a:off x="1761565" y="5082988"/>
            <a:ext cx="2003611" cy="914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440626" y="3520849"/>
            <a:ext cx="1705440" cy="1477328"/>
          </a:xfrm>
          <a:prstGeom prst="rect">
            <a:avLst/>
          </a:prstGeom>
          <a:noFill/>
        </p:spPr>
        <p:txBody>
          <a:bodyPr wrap="square" rtlCol="0">
            <a:spAutoFit/>
          </a:bodyPr>
          <a:lstStyle/>
          <a:p>
            <a:r>
              <a:rPr lang="fr-FR" dirty="0" smtClean="0">
                <a:solidFill>
                  <a:srgbClr val="FF0000"/>
                </a:solidFill>
              </a:rPr>
              <a:t>Bref, si vous choisissez ‘</a:t>
            </a:r>
            <a:r>
              <a:rPr lang="fr-FR" dirty="0">
                <a:solidFill>
                  <a:srgbClr val="FF0000"/>
                </a:solidFill>
              </a:rPr>
              <a:t>n</a:t>
            </a:r>
            <a:r>
              <a:rPr lang="fr-FR" dirty="0" smtClean="0">
                <a:solidFill>
                  <a:srgbClr val="FF0000"/>
                </a:solidFill>
              </a:rPr>
              <a:t>’ le ‘A’ et le ‘a’ va être la même chose </a:t>
            </a:r>
            <a:endParaRPr lang="fr-FR" dirty="0">
              <a:solidFill>
                <a:srgbClr val="FF0000"/>
              </a:solidFill>
            </a:endParaRPr>
          </a:p>
        </p:txBody>
      </p:sp>
      <p:cxnSp>
        <p:nvCxnSpPr>
          <p:cNvPr id="16" name="Connecteur droit avec flèche 15"/>
          <p:cNvCxnSpPr/>
          <p:nvPr/>
        </p:nvCxnSpPr>
        <p:spPr>
          <a:xfrm>
            <a:off x="10165976" y="5338482"/>
            <a:ext cx="322730" cy="7664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8472346" y="5082989"/>
            <a:ext cx="1854995" cy="369332"/>
          </a:xfrm>
          <a:prstGeom prst="rect">
            <a:avLst/>
          </a:prstGeom>
          <a:noFill/>
        </p:spPr>
        <p:txBody>
          <a:bodyPr wrap="none" rtlCol="0">
            <a:spAutoFit/>
          </a:bodyPr>
          <a:lstStyle/>
          <a:p>
            <a:r>
              <a:rPr lang="fr-FR" dirty="0" smtClean="0">
                <a:solidFill>
                  <a:srgbClr val="FF0000"/>
                </a:solidFill>
              </a:rPr>
              <a:t>Cliquant sur ‘y’</a:t>
            </a:r>
            <a:endParaRPr lang="fr-FR" dirty="0">
              <a:solidFill>
                <a:srgbClr val="FF0000"/>
              </a:solidFill>
            </a:endParaRPr>
          </a:p>
        </p:txBody>
      </p:sp>
    </p:spTree>
    <p:extLst>
      <p:ext uri="{BB962C8B-B14F-4D97-AF65-F5344CB8AC3E}">
        <p14:creationId xmlns:p14="http://schemas.microsoft.com/office/powerpoint/2010/main" val="19395389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Sélection de fichier à partir de votre répertoire de travaille :</a:t>
            </a:r>
            <a:endParaRPr lang="fr-FR" dirty="0">
              <a:solidFill>
                <a:schemeClr val="accent6">
                  <a:lumMod val="75000"/>
                </a:schemeClr>
              </a:solidFill>
            </a:endParaRPr>
          </a:p>
        </p:txBody>
      </p:sp>
      <p:pic>
        <p:nvPicPr>
          <p:cNvPr id="4" name="Espace réservé du contenu 3"/>
          <p:cNvPicPr>
            <a:picLocks noGrp="1" noChangeAspect="1"/>
          </p:cNvPicPr>
          <p:nvPr>
            <p:ph idx="1"/>
          </p:nvPr>
        </p:nvPicPr>
        <p:blipFill>
          <a:blip r:embed="rId2"/>
          <a:stretch>
            <a:fillRect/>
          </a:stretch>
        </p:blipFill>
        <p:spPr>
          <a:xfrm>
            <a:off x="2592924" y="1905000"/>
            <a:ext cx="9321169" cy="4829856"/>
          </a:xfrm>
          <a:prstGeom prst="rect">
            <a:avLst/>
          </a:prstGeom>
        </p:spPr>
      </p:pic>
    </p:spTree>
    <p:extLst>
      <p:ext uri="{BB962C8B-B14F-4D97-AF65-F5344CB8AC3E}">
        <p14:creationId xmlns:p14="http://schemas.microsoft.com/office/powerpoint/2010/main" val="328795505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[^A] Fonction de Recherche :</a:t>
            </a:r>
            <a:endParaRPr lang="fr-FR" dirty="0">
              <a:solidFill>
                <a:schemeClr val="accent6">
                  <a:lumMod val="75000"/>
                </a:schemeClr>
              </a:solidFill>
            </a:endParaRPr>
          </a:p>
        </p:txBody>
      </p:sp>
      <p:sp>
        <p:nvSpPr>
          <p:cNvPr id="3" name="Espace réservé du contenu 2"/>
          <p:cNvSpPr>
            <a:spLocks noGrp="1"/>
          </p:cNvSpPr>
          <p:nvPr>
            <p:ph idx="1"/>
          </p:nvPr>
        </p:nvSpPr>
        <p:spPr>
          <a:xfrm>
            <a:off x="2530567" y="1459506"/>
            <a:ext cx="8915400" cy="4941293"/>
          </a:xfrm>
        </p:spPr>
        <p:txBody>
          <a:bodyPr/>
          <a:lstStyle/>
          <a:p>
            <a:r>
              <a:rPr lang="fr-FR" i="1" u="sng" dirty="0" smtClean="0">
                <a:solidFill>
                  <a:srgbClr val="FF0000"/>
                </a:solidFill>
              </a:rPr>
              <a:t>1-Recherche visuel :</a:t>
            </a:r>
            <a:endParaRPr lang="fr-FR" i="1" u="sng" dirty="0">
              <a:solidFill>
                <a:srgbClr val="FF0000"/>
              </a:solidFill>
            </a:endParaRPr>
          </a:p>
        </p:txBody>
      </p:sp>
      <p:pic>
        <p:nvPicPr>
          <p:cNvPr id="5" name="Image 4"/>
          <p:cNvPicPr>
            <a:picLocks noChangeAspect="1"/>
          </p:cNvPicPr>
          <p:nvPr/>
        </p:nvPicPr>
        <p:blipFill>
          <a:blip r:embed="rId2"/>
          <a:stretch>
            <a:fillRect/>
          </a:stretch>
        </p:blipFill>
        <p:spPr>
          <a:xfrm>
            <a:off x="2530567" y="1905000"/>
            <a:ext cx="9342448" cy="4844791"/>
          </a:xfrm>
          <a:prstGeom prst="rect">
            <a:avLst/>
          </a:prstGeom>
        </p:spPr>
      </p:pic>
      <p:cxnSp>
        <p:nvCxnSpPr>
          <p:cNvPr id="7" name="Connecteur droit avec flèche 6"/>
          <p:cNvCxnSpPr/>
          <p:nvPr/>
        </p:nvCxnSpPr>
        <p:spPr>
          <a:xfrm flipH="1">
            <a:off x="7048768" y="5378824"/>
            <a:ext cx="1059808" cy="5244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8108576" y="5071047"/>
            <a:ext cx="2707793" cy="307777"/>
          </a:xfrm>
          <a:prstGeom prst="rect">
            <a:avLst/>
          </a:prstGeom>
          <a:noFill/>
        </p:spPr>
        <p:txBody>
          <a:bodyPr wrap="none" rtlCol="0">
            <a:spAutoFit/>
          </a:bodyPr>
          <a:lstStyle/>
          <a:p>
            <a:r>
              <a:rPr lang="fr-FR" sz="1400" dirty="0" smtClean="0">
                <a:solidFill>
                  <a:srgbClr val="FF0000"/>
                </a:solidFill>
              </a:rPr>
              <a:t>Combien d’occurrence on a</a:t>
            </a:r>
            <a:endParaRPr lang="fr-FR" sz="1400" dirty="0">
              <a:solidFill>
                <a:srgbClr val="FF0000"/>
              </a:solidFill>
            </a:endParaRPr>
          </a:p>
        </p:txBody>
      </p:sp>
      <p:cxnSp>
        <p:nvCxnSpPr>
          <p:cNvPr id="10" name="Connecteur droit avec flèche 9"/>
          <p:cNvCxnSpPr/>
          <p:nvPr/>
        </p:nvCxnSpPr>
        <p:spPr>
          <a:xfrm flipV="1">
            <a:off x="2380129" y="6078071"/>
            <a:ext cx="1949824" cy="806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238297" y="5826024"/>
            <a:ext cx="2592376" cy="584775"/>
          </a:xfrm>
          <a:prstGeom prst="rect">
            <a:avLst/>
          </a:prstGeom>
          <a:noFill/>
        </p:spPr>
        <p:txBody>
          <a:bodyPr wrap="none" rtlCol="0">
            <a:spAutoFit/>
          </a:bodyPr>
          <a:lstStyle/>
          <a:p>
            <a:r>
              <a:rPr lang="fr-FR" sz="1600" dirty="0" smtClean="0">
                <a:solidFill>
                  <a:srgbClr val="FF0000"/>
                </a:solidFill>
              </a:rPr>
              <a:t>Possibilité de recherche </a:t>
            </a:r>
          </a:p>
          <a:p>
            <a:r>
              <a:rPr lang="fr-FR" sz="1600" dirty="0" smtClean="0">
                <a:solidFill>
                  <a:srgbClr val="FF0000"/>
                </a:solidFill>
              </a:rPr>
              <a:t>dans les autres pages</a:t>
            </a:r>
            <a:endParaRPr lang="fr-FR" sz="1600" dirty="0">
              <a:solidFill>
                <a:srgbClr val="FF0000"/>
              </a:solidFill>
            </a:endParaRPr>
          </a:p>
        </p:txBody>
      </p:sp>
      <p:cxnSp>
        <p:nvCxnSpPr>
          <p:cNvPr id="15" name="Connecteur droit avec flèche 14"/>
          <p:cNvCxnSpPr/>
          <p:nvPr/>
        </p:nvCxnSpPr>
        <p:spPr>
          <a:xfrm>
            <a:off x="1775012" y="3930152"/>
            <a:ext cx="1775012" cy="49393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28319" y="2942400"/>
            <a:ext cx="2512226" cy="923330"/>
          </a:xfrm>
          <a:prstGeom prst="rect">
            <a:avLst/>
          </a:prstGeom>
          <a:noFill/>
        </p:spPr>
        <p:txBody>
          <a:bodyPr wrap="none" rtlCol="0">
            <a:spAutoFit/>
          </a:bodyPr>
          <a:lstStyle/>
          <a:p>
            <a:r>
              <a:rPr lang="fr-FR" dirty="0" smtClean="0">
                <a:solidFill>
                  <a:schemeClr val="accent3">
                    <a:lumMod val="75000"/>
                  </a:schemeClr>
                </a:solidFill>
              </a:rPr>
              <a:t>Toute les chaines </a:t>
            </a:r>
          </a:p>
          <a:p>
            <a:r>
              <a:rPr lang="fr-FR" dirty="0" smtClean="0">
                <a:solidFill>
                  <a:schemeClr val="accent3">
                    <a:lumMod val="75000"/>
                  </a:schemeClr>
                </a:solidFill>
              </a:rPr>
              <a:t>‘Python’ dans </a:t>
            </a:r>
          </a:p>
          <a:p>
            <a:r>
              <a:rPr lang="fr-FR" dirty="0" smtClean="0">
                <a:solidFill>
                  <a:schemeClr val="accent3">
                    <a:lumMod val="75000"/>
                  </a:schemeClr>
                </a:solidFill>
              </a:rPr>
              <a:t>la page sont en bleu</a:t>
            </a:r>
            <a:endParaRPr lang="fr-FR" dirty="0">
              <a:solidFill>
                <a:schemeClr val="accent3">
                  <a:lumMod val="75000"/>
                </a:schemeClr>
              </a:solidFill>
            </a:endParaRPr>
          </a:p>
        </p:txBody>
      </p:sp>
    </p:spTree>
    <p:extLst>
      <p:ext uri="{BB962C8B-B14F-4D97-AF65-F5344CB8AC3E}">
        <p14:creationId xmlns:p14="http://schemas.microsoft.com/office/powerpoint/2010/main" val="2826540950"/>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[^A] Fonction de Recherche :</a:t>
            </a:r>
            <a:endParaRPr lang="fr-FR" dirty="0">
              <a:solidFill>
                <a:schemeClr val="accent6">
                  <a:lumMod val="75000"/>
                </a:schemeClr>
              </a:solidFill>
            </a:endParaRPr>
          </a:p>
        </p:txBody>
      </p:sp>
      <p:sp>
        <p:nvSpPr>
          <p:cNvPr id="3" name="Espace réservé du contenu 2"/>
          <p:cNvSpPr>
            <a:spLocks noGrp="1"/>
          </p:cNvSpPr>
          <p:nvPr>
            <p:ph idx="1"/>
          </p:nvPr>
        </p:nvSpPr>
        <p:spPr>
          <a:xfrm>
            <a:off x="2530567" y="1459506"/>
            <a:ext cx="8915400" cy="4941293"/>
          </a:xfrm>
        </p:spPr>
        <p:txBody>
          <a:bodyPr/>
          <a:lstStyle/>
          <a:p>
            <a:r>
              <a:rPr lang="fr-FR" i="1" u="sng" dirty="0">
                <a:solidFill>
                  <a:srgbClr val="FF0000"/>
                </a:solidFill>
              </a:rPr>
              <a:t>2</a:t>
            </a:r>
            <a:r>
              <a:rPr lang="fr-FR" i="1" u="sng" dirty="0" smtClean="0">
                <a:solidFill>
                  <a:srgbClr val="FF0000"/>
                </a:solidFill>
              </a:rPr>
              <a:t>-Recherche statistique par le fichier (index):</a:t>
            </a:r>
            <a:endParaRPr lang="fr-FR" i="1" u="sng" dirty="0">
              <a:solidFill>
                <a:srgbClr val="FF0000"/>
              </a:solidFill>
            </a:endParaRPr>
          </a:p>
        </p:txBody>
      </p:sp>
      <p:pic>
        <p:nvPicPr>
          <p:cNvPr id="5" name="Image 4"/>
          <p:cNvPicPr>
            <a:picLocks noChangeAspect="1"/>
          </p:cNvPicPr>
          <p:nvPr/>
        </p:nvPicPr>
        <p:blipFill>
          <a:blip r:embed="rId2"/>
          <a:stretch>
            <a:fillRect/>
          </a:stretch>
        </p:blipFill>
        <p:spPr>
          <a:xfrm>
            <a:off x="2272552" y="1905000"/>
            <a:ext cx="9431430" cy="4876218"/>
          </a:xfrm>
          <a:prstGeom prst="rect">
            <a:avLst/>
          </a:prstGeom>
        </p:spPr>
      </p:pic>
      <p:cxnSp>
        <p:nvCxnSpPr>
          <p:cNvPr id="9" name="Connecteur droit avec flèche 8"/>
          <p:cNvCxnSpPr/>
          <p:nvPr/>
        </p:nvCxnSpPr>
        <p:spPr>
          <a:xfrm>
            <a:off x="10663518" y="5244353"/>
            <a:ext cx="242047" cy="7664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8889436" y="5059687"/>
            <a:ext cx="1821332" cy="369332"/>
          </a:xfrm>
          <a:prstGeom prst="rect">
            <a:avLst/>
          </a:prstGeom>
          <a:noFill/>
        </p:spPr>
        <p:txBody>
          <a:bodyPr wrap="none" rtlCol="0">
            <a:spAutoFit/>
          </a:bodyPr>
          <a:lstStyle/>
          <a:p>
            <a:r>
              <a:rPr lang="fr-FR" dirty="0" smtClean="0">
                <a:solidFill>
                  <a:srgbClr val="FF0000"/>
                </a:solidFill>
              </a:rPr>
              <a:t>Cliquant sur ‘s’</a:t>
            </a:r>
            <a:endParaRPr lang="fr-FR" dirty="0">
              <a:solidFill>
                <a:srgbClr val="FF0000"/>
              </a:solidFill>
            </a:endParaRPr>
          </a:p>
        </p:txBody>
      </p:sp>
    </p:spTree>
    <p:extLst>
      <p:ext uri="{BB962C8B-B14F-4D97-AF65-F5344CB8AC3E}">
        <p14:creationId xmlns:p14="http://schemas.microsoft.com/office/powerpoint/2010/main" val="2757647808"/>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[^A] Fonction de Recherche :</a:t>
            </a:r>
            <a:endParaRPr lang="fr-FR" dirty="0">
              <a:solidFill>
                <a:schemeClr val="accent6">
                  <a:lumMod val="75000"/>
                </a:schemeClr>
              </a:solidFill>
            </a:endParaRPr>
          </a:p>
        </p:txBody>
      </p:sp>
      <p:sp>
        <p:nvSpPr>
          <p:cNvPr id="3" name="Espace réservé du contenu 2"/>
          <p:cNvSpPr>
            <a:spLocks noGrp="1"/>
          </p:cNvSpPr>
          <p:nvPr>
            <p:ph idx="1"/>
          </p:nvPr>
        </p:nvSpPr>
        <p:spPr>
          <a:xfrm>
            <a:off x="2530567" y="1459506"/>
            <a:ext cx="8915400" cy="4941293"/>
          </a:xfrm>
        </p:spPr>
        <p:txBody>
          <a:bodyPr/>
          <a:lstStyle/>
          <a:p>
            <a:r>
              <a:rPr lang="fr-FR" i="1" u="sng" dirty="0">
                <a:solidFill>
                  <a:srgbClr val="FF0000"/>
                </a:solidFill>
              </a:rPr>
              <a:t>2</a:t>
            </a:r>
            <a:r>
              <a:rPr lang="fr-FR" i="1" u="sng" dirty="0" smtClean="0">
                <a:solidFill>
                  <a:srgbClr val="FF0000"/>
                </a:solidFill>
              </a:rPr>
              <a:t>-Recherche statistique par le fichier (index):</a:t>
            </a:r>
            <a:endParaRPr lang="fr-FR" i="1" u="sng" dirty="0">
              <a:solidFill>
                <a:srgbClr val="FF0000"/>
              </a:solidFill>
            </a:endParaRPr>
          </a:p>
        </p:txBody>
      </p:sp>
      <p:pic>
        <p:nvPicPr>
          <p:cNvPr id="4" name="Image 3"/>
          <p:cNvPicPr>
            <a:picLocks noChangeAspect="1"/>
          </p:cNvPicPr>
          <p:nvPr/>
        </p:nvPicPr>
        <p:blipFill>
          <a:blip r:embed="rId2"/>
          <a:stretch>
            <a:fillRect/>
          </a:stretch>
        </p:blipFill>
        <p:spPr>
          <a:xfrm>
            <a:off x="2592925" y="2044455"/>
            <a:ext cx="8573749" cy="4442572"/>
          </a:xfrm>
          <a:prstGeom prst="rect">
            <a:avLst/>
          </a:prstGeom>
        </p:spPr>
      </p:pic>
      <p:sp>
        <p:nvSpPr>
          <p:cNvPr id="6" name="ZoneTexte 5"/>
          <p:cNvSpPr txBox="1"/>
          <p:nvPr/>
        </p:nvSpPr>
        <p:spPr>
          <a:xfrm>
            <a:off x="6576833" y="2635623"/>
            <a:ext cx="4419800" cy="2585323"/>
          </a:xfrm>
          <a:prstGeom prst="rect">
            <a:avLst/>
          </a:prstGeom>
          <a:noFill/>
        </p:spPr>
        <p:txBody>
          <a:bodyPr wrap="none" rtlCol="0">
            <a:spAutoFit/>
          </a:bodyPr>
          <a:lstStyle/>
          <a:p>
            <a:r>
              <a:rPr lang="fr-FR" dirty="0" smtClean="0">
                <a:solidFill>
                  <a:schemeClr val="tx1">
                    <a:lumMod val="95000"/>
                  </a:schemeClr>
                </a:solidFill>
              </a:rPr>
              <a:t>Le tableaux suivant contient </a:t>
            </a:r>
          </a:p>
          <a:p>
            <a:r>
              <a:rPr lang="fr-FR" dirty="0" smtClean="0">
                <a:solidFill>
                  <a:schemeClr val="tx1">
                    <a:lumMod val="95000"/>
                  </a:schemeClr>
                </a:solidFill>
              </a:rPr>
              <a:t>tout les occurrences de ‘Python’</a:t>
            </a:r>
          </a:p>
          <a:p>
            <a:r>
              <a:rPr lang="fr-FR" dirty="0" smtClean="0">
                <a:solidFill>
                  <a:schemeClr val="tx1">
                    <a:lumMod val="95000"/>
                  </a:schemeClr>
                </a:solidFill>
              </a:rPr>
              <a:t>Dans tout le texte avec les statistiques</a:t>
            </a:r>
          </a:p>
          <a:p>
            <a:r>
              <a:rPr lang="fr-FR" dirty="0" smtClean="0">
                <a:solidFill>
                  <a:schemeClr val="tx1">
                    <a:lumMod val="95000"/>
                  </a:schemeClr>
                </a:solidFill>
              </a:rPr>
              <a:t>De chacune d’occurrence</a:t>
            </a:r>
          </a:p>
          <a:p>
            <a:endParaRPr lang="fr-FR" dirty="0">
              <a:solidFill>
                <a:schemeClr val="tx1">
                  <a:lumMod val="95000"/>
                </a:schemeClr>
              </a:solidFill>
            </a:endParaRPr>
          </a:p>
          <a:p>
            <a:r>
              <a:rPr lang="fr-FR" dirty="0" smtClean="0">
                <a:solidFill>
                  <a:srgbClr val="FF0000"/>
                </a:solidFill>
              </a:rPr>
              <a:t>Numéro de la page, numéro de la </a:t>
            </a:r>
          </a:p>
          <a:p>
            <a:r>
              <a:rPr lang="fr-FR" dirty="0" smtClean="0">
                <a:solidFill>
                  <a:srgbClr val="FF0000"/>
                </a:solidFill>
              </a:rPr>
              <a:t>Ligne, la position dans la ligne, et le</a:t>
            </a:r>
          </a:p>
          <a:p>
            <a:r>
              <a:rPr lang="fr-FR" dirty="0" smtClean="0">
                <a:solidFill>
                  <a:srgbClr val="FF0000"/>
                </a:solidFill>
              </a:rPr>
              <a:t>Nombre d’occurrence sur la même</a:t>
            </a:r>
            <a:endParaRPr lang="fr-FR" dirty="0">
              <a:solidFill>
                <a:srgbClr val="FF0000"/>
              </a:solidFill>
            </a:endParaRPr>
          </a:p>
          <a:p>
            <a:r>
              <a:rPr lang="fr-FR" dirty="0" smtClean="0">
                <a:solidFill>
                  <a:srgbClr val="FF0000"/>
                </a:solidFill>
              </a:rPr>
              <a:t>ligne</a:t>
            </a:r>
            <a:endParaRPr lang="fr-FR" dirty="0">
              <a:solidFill>
                <a:srgbClr val="FF0000"/>
              </a:solidFill>
            </a:endParaRPr>
          </a:p>
        </p:txBody>
      </p:sp>
      <p:cxnSp>
        <p:nvCxnSpPr>
          <p:cNvPr id="11" name="Connecteur en angle 10"/>
          <p:cNvCxnSpPr/>
          <p:nvPr/>
        </p:nvCxnSpPr>
        <p:spPr>
          <a:xfrm rot="16200000" flipV="1">
            <a:off x="5211956" y="3112530"/>
            <a:ext cx="1573306" cy="11564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Image 11"/>
          <p:cNvPicPr>
            <a:picLocks noChangeAspect="1"/>
          </p:cNvPicPr>
          <p:nvPr/>
        </p:nvPicPr>
        <p:blipFill>
          <a:blip r:embed="rId3"/>
          <a:stretch>
            <a:fillRect/>
          </a:stretch>
        </p:blipFill>
        <p:spPr>
          <a:xfrm>
            <a:off x="5831812" y="5365232"/>
            <a:ext cx="736378" cy="733833"/>
          </a:xfrm>
          <a:prstGeom prst="rect">
            <a:avLst/>
          </a:prstGeom>
        </p:spPr>
      </p:pic>
      <p:sp>
        <p:nvSpPr>
          <p:cNvPr id="13" name="ZoneTexte 12"/>
          <p:cNvSpPr txBox="1"/>
          <p:nvPr/>
        </p:nvSpPr>
        <p:spPr>
          <a:xfrm>
            <a:off x="6626835" y="5360401"/>
            <a:ext cx="4679486" cy="738664"/>
          </a:xfrm>
          <a:prstGeom prst="rect">
            <a:avLst/>
          </a:prstGeom>
          <a:noFill/>
          <a:ln>
            <a:solidFill>
              <a:srgbClr val="FF0000"/>
            </a:solidFill>
          </a:ln>
        </p:spPr>
        <p:txBody>
          <a:bodyPr wrap="none" rtlCol="0">
            <a:spAutoFit/>
          </a:bodyPr>
          <a:lstStyle/>
          <a:p>
            <a:r>
              <a:rPr lang="fr-FR" sz="1400" dirty="0" smtClean="0">
                <a:solidFill>
                  <a:schemeClr val="tx1">
                    <a:lumMod val="50000"/>
                  </a:schemeClr>
                </a:solidFill>
              </a:rPr>
              <a:t>Ici la chaine ‘JPython’ n’apparait pas dans la </a:t>
            </a:r>
          </a:p>
          <a:p>
            <a:r>
              <a:rPr lang="fr-FR" sz="1400" dirty="0" smtClean="0">
                <a:solidFill>
                  <a:schemeClr val="tx1">
                    <a:lumMod val="50000"/>
                  </a:schemeClr>
                </a:solidFill>
              </a:rPr>
              <a:t>recherche car cette dernière faite selon le </a:t>
            </a:r>
          </a:p>
          <a:p>
            <a:r>
              <a:rPr lang="fr-FR" sz="1400" dirty="0" smtClean="0">
                <a:solidFill>
                  <a:schemeClr val="tx1">
                    <a:lumMod val="50000"/>
                  </a:schemeClr>
                </a:solidFill>
              </a:rPr>
              <a:t>fichier index qui contient  seulement les mots exact </a:t>
            </a:r>
            <a:endParaRPr lang="fr-FR" sz="1400" dirty="0">
              <a:solidFill>
                <a:schemeClr val="tx1">
                  <a:lumMod val="50000"/>
                </a:schemeClr>
              </a:solidFill>
            </a:endParaRPr>
          </a:p>
        </p:txBody>
      </p:sp>
    </p:spTree>
    <p:extLst>
      <p:ext uri="{BB962C8B-B14F-4D97-AF65-F5344CB8AC3E}">
        <p14:creationId xmlns:p14="http://schemas.microsoft.com/office/powerpoint/2010/main" val="19018317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[^P] Recherche approximative :</a:t>
            </a:r>
            <a:endParaRPr lang="fr-FR" dirty="0">
              <a:solidFill>
                <a:schemeClr val="accent6">
                  <a:lumMod val="75000"/>
                </a:schemeClr>
              </a:solidFill>
            </a:endParaRPr>
          </a:p>
        </p:txBody>
      </p:sp>
      <p:sp>
        <p:nvSpPr>
          <p:cNvPr id="3" name="Espace réservé du contenu 2"/>
          <p:cNvSpPr>
            <a:spLocks noGrp="1"/>
          </p:cNvSpPr>
          <p:nvPr>
            <p:ph idx="1"/>
          </p:nvPr>
        </p:nvSpPr>
        <p:spPr>
          <a:xfrm>
            <a:off x="2530567" y="1459506"/>
            <a:ext cx="8915400" cy="4941293"/>
          </a:xfrm>
        </p:spPr>
        <p:txBody>
          <a:bodyPr/>
          <a:lstStyle/>
          <a:p>
            <a:pPr marL="0" indent="0">
              <a:buNone/>
            </a:pPr>
            <a:endParaRPr lang="fr-FR" i="1" u="sng" dirty="0">
              <a:solidFill>
                <a:srgbClr val="FF0000"/>
              </a:solidFill>
            </a:endParaRPr>
          </a:p>
        </p:txBody>
      </p:sp>
      <p:pic>
        <p:nvPicPr>
          <p:cNvPr id="5" name="Image 4"/>
          <p:cNvPicPr>
            <a:picLocks noChangeAspect="1"/>
          </p:cNvPicPr>
          <p:nvPr/>
        </p:nvPicPr>
        <p:blipFill>
          <a:blip r:embed="rId2"/>
          <a:stretch>
            <a:fillRect/>
          </a:stretch>
        </p:blipFill>
        <p:spPr>
          <a:xfrm>
            <a:off x="2530567" y="1459505"/>
            <a:ext cx="9431430" cy="4941293"/>
          </a:xfrm>
          <a:prstGeom prst="rect">
            <a:avLst/>
          </a:prstGeom>
          <a:noFill/>
          <a:ln>
            <a:solidFill>
              <a:schemeClr val="bg1"/>
            </a:solidFill>
          </a:ln>
        </p:spPr>
      </p:pic>
      <p:sp>
        <p:nvSpPr>
          <p:cNvPr id="4" name="Rectangle 3"/>
          <p:cNvSpPr/>
          <p:nvPr/>
        </p:nvSpPr>
        <p:spPr>
          <a:xfrm>
            <a:off x="3448982" y="5588000"/>
            <a:ext cx="7594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7"/>
          <p:cNvCxnSpPr/>
          <p:nvPr/>
        </p:nvCxnSpPr>
        <p:spPr>
          <a:xfrm>
            <a:off x="5308600" y="5740400"/>
            <a:ext cx="787400" cy="330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5638800" y="2978150"/>
            <a:ext cx="65" cy="276999"/>
          </a:xfrm>
          <a:prstGeom prst="rect">
            <a:avLst/>
          </a:prstGeom>
          <a:noFill/>
        </p:spPr>
        <p:txBody>
          <a:bodyPr wrap="none" lIns="0" tIns="0" rIns="0" bIns="0" rtlCol="0">
            <a:spAutoFit/>
          </a:bodyPr>
          <a:lstStyle/>
          <a:p>
            <a:endParaRPr lang="fr-FR" dirty="0"/>
          </a:p>
        </p:txBody>
      </p:sp>
    </p:spTree>
    <p:extLst>
      <p:ext uri="{BB962C8B-B14F-4D97-AF65-F5344CB8AC3E}">
        <p14:creationId xmlns:p14="http://schemas.microsoft.com/office/powerpoint/2010/main" val="387920056"/>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[^P] Recherche approximative :</a:t>
            </a:r>
            <a:endParaRPr lang="fr-FR" dirty="0">
              <a:solidFill>
                <a:schemeClr val="accent6">
                  <a:lumMod val="75000"/>
                </a:schemeClr>
              </a:solidFill>
            </a:endParaRPr>
          </a:p>
        </p:txBody>
      </p:sp>
      <p:sp>
        <p:nvSpPr>
          <p:cNvPr id="3" name="Espace réservé du contenu 2"/>
          <p:cNvSpPr>
            <a:spLocks noGrp="1"/>
          </p:cNvSpPr>
          <p:nvPr>
            <p:ph idx="1"/>
          </p:nvPr>
        </p:nvSpPr>
        <p:spPr>
          <a:xfrm>
            <a:off x="2530567" y="1459506"/>
            <a:ext cx="8915400" cy="4941293"/>
          </a:xfrm>
        </p:spPr>
        <p:txBody>
          <a:bodyPr>
            <a:normAutofit/>
          </a:bodyPr>
          <a:lstStyle/>
          <a:p>
            <a:pPr marL="0" indent="0">
              <a:buNone/>
            </a:pPr>
            <a:r>
              <a:rPr lang="fr-FR" sz="2800" smtClean="0">
                <a:solidFill>
                  <a:schemeClr val="tx1">
                    <a:lumMod val="85000"/>
                  </a:schemeClr>
                </a:solidFill>
              </a:rPr>
              <a:t>-Basée </a:t>
            </a:r>
            <a:r>
              <a:rPr lang="fr-FR" sz="2800" dirty="0" smtClean="0">
                <a:solidFill>
                  <a:schemeClr val="tx1">
                    <a:lumMod val="85000"/>
                  </a:schemeClr>
                </a:solidFill>
              </a:rPr>
              <a:t>sur l’algorithme de levenshtein qui donne la distance entre deux mots, elle est égale au nombre minimal de caractères qu’il faut supprimer, incérer ou remplacer pour passer d’une chaine à une l’autre .</a:t>
            </a:r>
          </a:p>
          <a:p>
            <a:pPr marL="0" indent="0">
              <a:buNone/>
            </a:pPr>
            <a:endParaRPr lang="fr-FR" sz="2800" dirty="0">
              <a:solidFill>
                <a:schemeClr val="tx1">
                  <a:lumMod val="85000"/>
                </a:schemeClr>
              </a:solidFill>
            </a:endParaRPr>
          </a:p>
          <a:p>
            <a:pPr marL="0" indent="0">
              <a:buNone/>
            </a:pPr>
            <a:r>
              <a:rPr lang="fr-FR" sz="2800" dirty="0" smtClean="0">
                <a:solidFill>
                  <a:schemeClr val="tx1">
                    <a:lumMod val="85000"/>
                  </a:schemeClr>
                </a:solidFill>
              </a:rPr>
              <a:t>-Cette recherche était basée aussi sur le fichier index .</a:t>
            </a:r>
            <a:endParaRPr lang="fr-FR" sz="2800" dirty="0">
              <a:solidFill>
                <a:schemeClr val="tx1">
                  <a:lumMod val="85000"/>
                </a:schemeClr>
              </a:solidFill>
            </a:endParaRPr>
          </a:p>
        </p:txBody>
      </p:sp>
      <p:sp>
        <p:nvSpPr>
          <p:cNvPr id="12" name="ZoneTexte 11"/>
          <p:cNvSpPr txBox="1"/>
          <p:nvPr/>
        </p:nvSpPr>
        <p:spPr>
          <a:xfrm>
            <a:off x="5638800" y="2978150"/>
            <a:ext cx="65" cy="276999"/>
          </a:xfrm>
          <a:prstGeom prst="rect">
            <a:avLst/>
          </a:prstGeom>
          <a:noFill/>
        </p:spPr>
        <p:txBody>
          <a:bodyPr wrap="none" lIns="0" tIns="0" rIns="0" bIns="0" rtlCol="0">
            <a:spAutoFit/>
          </a:bodyPr>
          <a:lstStyle/>
          <a:p>
            <a:endParaRPr lang="fr-FR" dirty="0"/>
          </a:p>
        </p:txBody>
      </p:sp>
    </p:spTree>
    <p:extLst>
      <p:ext uri="{BB962C8B-B14F-4D97-AF65-F5344CB8AC3E}">
        <p14:creationId xmlns:p14="http://schemas.microsoft.com/office/powerpoint/2010/main" val="1958969745"/>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[^G] Alignement à gauche :</a:t>
            </a:r>
            <a:endParaRPr lang="fr-FR" dirty="0">
              <a:solidFill>
                <a:schemeClr val="accent6">
                  <a:lumMod val="75000"/>
                </a:schemeClr>
              </a:solidFill>
            </a:endParaRPr>
          </a:p>
        </p:txBody>
      </p:sp>
      <p:sp>
        <p:nvSpPr>
          <p:cNvPr id="3" name="Espace réservé du contenu 2"/>
          <p:cNvSpPr>
            <a:spLocks noGrp="1"/>
          </p:cNvSpPr>
          <p:nvPr>
            <p:ph idx="1"/>
          </p:nvPr>
        </p:nvSpPr>
        <p:spPr>
          <a:xfrm>
            <a:off x="2530567" y="1459506"/>
            <a:ext cx="8915400" cy="4941293"/>
          </a:xfrm>
        </p:spPr>
        <p:txBody>
          <a:bodyPr>
            <a:normAutofit/>
          </a:bodyPr>
          <a:lstStyle/>
          <a:p>
            <a:pPr marL="0" indent="0">
              <a:buNone/>
            </a:pPr>
            <a:r>
              <a:rPr lang="fr-FR" sz="2800" dirty="0" smtClean="0">
                <a:solidFill>
                  <a:schemeClr val="tx1">
                    <a:lumMod val="85000"/>
                  </a:schemeClr>
                </a:solidFill>
              </a:rPr>
              <a:t>1- Ouvrir le fichier cliquant sur [^O]</a:t>
            </a:r>
          </a:p>
          <a:p>
            <a:pPr marL="0" indent="0">
              <a:buNone/>
            </a:pPr>
            <a:r>
              <a:rPr lang="fr-FR" sz="2800" dirty="0" smtClean="0">
                <a:solidFill>
                  <a:schemeClr val="tx1">
                    <a:lumMod val="85000"/>
                  </a:schemeClr>
                </a:solidFill>
              </a:rPr>
              <a:t>2- Mettre les balises /g/</a:t>
            </a:r>
          </a:p>
          <a:p>
            <a:pPr marL="0" indent="0">
              <a:buNone/>
            </a:pPr>
            <a:r>
              <a:rPr lang="fr-FR" sz="2800" dirty="0" smtClean="0">
                <a:solidFill>
                  <a:schemeClr val="tx1">
                    <a:lumMod val="85000"/>
                  </a:schemeClr>
                </a:solidFill>
              </a:rPr>
              <a:t>3- Sauvegarder le fichier puis actualiser la page [^T]</a:t>
            </a:r>
          </a:p>
          <a:p>
            <a:pPr marL="0" indent="0">
              <a:buNone/>
            </a:pPr>
            <a:r>
              <a:rPr lang="fr-FR" sz="2800" dirty="0" smtClean="0">
                <a:solidFill>
                  <a:schemeClr val="tx1">
                    <a:lumMod val="85000"/>
                  </a:schemeClr>
                </a:solidFill>
              </a:rPr>
              <a:t>4- cliquer sur [^G] pour aligner les paragraphe correspondantes   </a:t>
            </a:r>
          </a:p>
        </p:txBody>
      </p:sp>
      <p:sp>
        <p:nvSpPr>
          <p:cNvPr id="12" name="ZoneTexte 11"/>
          <p:cNvSpPr txBox="1"/>
          <p:nvPr/>
        </p:nvSpPr>
        <p:spPr>
          <a:xfrm>
            <a:off x="5638800" y="2978150"/>
            <a:ext cx="65" cy="276999"/>
          </a:xfrm>
          <a:prstGeom prst="rect">
            <a:avLst/>
          </a:prstGeom>
          <a:noFill/>
        </p:spPr>
        <p:txBody>
          <a:bodyPr wrap="none" lIns="0" tIns="0" rIns="0" bIns="0" rtlCol="0">
            <a:spAutoFit/>
          </a:bodyPr>
          <a:lstStyle/>
          <a:p>
            <a:endParaRPr lang="fr-FR" dirty="0"/>
          </a:p>
        </p:txBody>
      </p:sp>
    </p:spTree>
    <p:extLst>
      <p:ext uri="{BB962C8B-B14F-4D97-AF65-F5344CB8AC3E}">
        <p14:creationId xmlns:p14="http://schemas.microsoft.com/office/powerpoint/2010/main" val="34671351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[^G] Alignement à gauche :</a:t>
            </a:r>
            <a:endParaRPr lang="fr-FR" dirty="0">
              <a:solidFill>
                <a:schemeClr val="accent6">
                  <a:lumMod val="75000"/>
                </a:schemeClr>
              </a:solidFill>
            </a:endParaRPr>
          </a:p>
        </p:txBody>
      </p:sp>
      <p:sp>
        <p:nvSpPr>
          <p:cNvPr id="12" name="ZoneTexte 11"/>
          <p:cNvSpPr txBox="1"/>
          <p:nvPr/>
        </p:nvSpPr>
        <p:spPr>
          <a:xfrm>
            <a:off x="5638800" y="2978150"/>
            <a:ext cx="65" cy="276999"/>
          </a:xfrm>
          <a:prstGeom prst="rect">
            <a:avLst/>
          </a:prstGeom>
          <a:noFill/>
        </p:spPr>
        <p:txBody>
          <a:bodyPr wrap="none" lIns="0" tIns="0" rIns="0" bIns="0" rtlCol="0">
            <a:spAutoFit/>
          </a:bodyPr>
          <a:lstStyle/>
          <a:p>
            <a:endParaRPr lang="fr-FR" dirty="0"/>
          </a:p>
        </p:txBody>
      </p:sp>
      <p:pic>
        <p:nvPicPr>
          <p:cNvPr id="5" name="Espace réservé du contenu 3"/>
          <p:cNvPicPr>
            <a:picLocks noGrp="1" noChangeAspect="1"/>
          </p:cNvPicPr>
          <p:nvPr>
            <p:ph idx="1"/>
          </p:nvPr>
        </p:nvPicPr>
        <p:blipFill>
          <a:blip r:embed="rId2"/>
          <a:stretch>
            <a:fillRect/>
          </a:stretch>
        </p:blipFill>
        <p:spPr>
          <a:xfrm>
            <a:off x="325764" y="2655797"/>
            <a:ext cx="11540471" cy="1198704"/>
          </a:xfrm>
          <a:prstGeom prst="rect">
            <a:avLst/>
          </a:prstGeom>
        </p:spPr>
      </p:pic>
      <p:cxnSp>
        <p:nvCxnSpPr>
          <p:cNvPr id="6" name="Connecteur droit avec flèche 5"/>
          <p:cNvCxnSpPr/>
          <p:nvPr/>
        </p:nvCxnSpPr>
        <p:spPr>
          <a:xfrm flipH="1">
            <a:off x="430306" y="2279275"/>
            <a:ext cx="13447" cy="256838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192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[^D] Alignement à droite :</a:t>
            </a:r>
            <a:endParaRPr lang="fr-FR" dirty="0">
              <a:solidFill>
                <a:schemeClr val="accent6">
                  <a:lumMod val="75000"/>
                </a:schemeClr>
              </a:solidFill>
            </a:endParaRPr>
          </a:p>
        </p:txBody>
      </p:sp>
      <p:sp>
        <p:nvSpPr>
          <p:cNvPr id="3" name="Espace réservé du contenu 2"/>
          <p:cNvSpPr>
            <a:spLocks noGrp="1"/>
          </p:cNvSpPr>
          <p:nvPr>
            <p:ph idx="1"/>
          </p:nvPr>
        </p:nvSpPr>
        <p:spPr>
          <a:xfrm>
            <a:off x="2530567" y="1459506"/>
            <a:ext cx="8915400" cy="4941293"/>
          </a:xfrm>
        </p:spPr>
        <p:txBody>
          <a:bodyPr>
            <a:normAutofit/>
          </a:bodyPr>
          <a:lstStyle/>
          <a:p>
            <a:pPr marL="0" indent="0">
              <a:buNone/>
            </a:pPr>
            <a:r>
              <a:rPr lang="fr-FR" sz="2800" dirty="0">
                <a:solidFill>
                  <a:schemeClr val="tx1">
                    <a:lumMod val="85000"/>
                  </a:schemeClr>
                </a:solidFill>
              </a:rPr>
              <a:t>1- Ouvrir le fichier cliquant sur [^O]</a:t>
            </a:r>
          </a:p>
          <a:p>
            <a:pPr marL="0" indent="0">
              <a:buNone/>
            </a:pPr>
            <a:r>
              <a:rPr lang="fr-FR" sz="2800" dirty="0">
                <a:solidFill>
                  <a:schemeClr val="tx1">
                    <a:lumMod val="85000"/>
                  </a:schemeClr>
                </a:solidFill>
              </a:rPr>
              <a:t>2- Mettre les balises </a:t>
            </a:r>
            <a:r>
              <a:rPr lang="fr-FR" sz="2800" dirty="0" smtClean="0">
                <a:solidFill>
                  <a:schemeClr val="tx1">
                    <a:lumMod val="85000"/>
                  </a:schemeClr>
                </a:solidFill>
              </a:rPr>
              <a:t>/d/</a:t>
            </a:r>
            <a:endParaRPr lang="fr-FR" sz="2800" dirty="0">
              <a:solidFill>
                <a:schemeClr val="tx1">
                  <a:lumMod val="85000"/>
                </a:schemeClr>
              </a:solidFill>
            </a:endParaRPr>
          </a:p>
          <a:p>
            <a:pPr marL="0" indent="0">
              <a:buNone/>
            </a:pPr>
            <a:r>
              <a:rPr lang="fr-FR" sz="2800" dirty="0">
                <a:solidFill>
                  <a:schemeClr val="tx1">
                    <a:lumMod val="85000"/>
                  </a:schemeClr>
                </a:solidFill>
              </a:rPr>
              <a:t>3- Sauvegarder le fichier puis actualiser la page [^T]</a:t>
            </a:r>
          </a:p>
          <a:p>
            <a:pPr marL="0" indent="0">
              <a:buNone/>
            </a:pPr>
            <a:r>
              <a:rPr lang="fr-FR" sz="2800" dirty="0">
                <a:solidFill>
                  <a:schemeClr val="tx1">
                    <a:lumMod val="85000"/>
                  </a:schemeClr>
                </a:solidFill>
              </a:rPr>
              <a:t>4- cliquer sur </a:t>
            </a:r>
            <a:r>
              <a:rPr lang="fr-FR" sz="2800" dirty="0" smtClean="0">
                <a:solidFill>
                  <a:schemeClr val="tx1">
                    <a:lumMod val="85000"/>
                  </a:schemeClr>
                </a:solidFill>
              </a:rPr>
              <a:t>[^D] </a:t>
            </a:r>
            <a:r>
              <a:rPr lang="fr-FR" sz="2800" dirty="0">
                <a:solidFill>
                  <a:schemeClr val="tx1">
                    <a:lumMod val="85000"/>
                  </a:schemeClr>
                </a:solidFill>
              </a:rPr>
              <a:t>pour aligner les paragraphe correspondantes   </a:t>
            </a:r>
          </a:p>
          <a:p>
            <a:pPr marL="0" indent="0">
              <a:buNone/>
            </a:pPr>
            <a:endParaRPr lang="fr-FR" sz="2800" dirty="0" smtClean="0">
              <a:solidFill>
                <a:schemeClr val="tx1">
                  <a:lumMod val="85000"/>
                </a:schemeClr>
              </a:solidFill>
            </a:endParaRPr>
          </a:p>
        </p:txBody>
      </p:sp>
      <p:sp>
        <p:nvSpPr>
          <p:cNvPr id="12" name="ZoneTexte 11"/>
          <p:cNvSpPr txBox="1"/>
          <p:nvPr/>
        </p:nvSpPr>
        <p:spPr>
          <a:xfrm>
            <a:off x="5638800" y="2978150"/>
            <a:ext cx="65" cy="276999"/>
          </a:xfrm>
          <a:prstGeom prst="rect">
            <a:avLst/>
          </a:prstGeom>
          <a:noFill/>
        </p:spPr>
        <p:txBody>
          <a:bodyPr wrap="none" lIns="0" tIns="0" rIns="0" bIns="0" rtlCol="0">
            <a:spAutoFit/>
          </a:bodyPr>
          <a:lstStyle/>
          <a:p>
            <a:endParaRPr lang="fr-FR" dirty="0"/>
          </a:p>
        </p:txBody>
      </p:sp>
    </p:spTree>
    <p:extLst>
      <p:ext uri="{BB962C8B-B14F-4D97-AF65-F5344CB8AC3E}">
        <p14:creationId xmlns:p14="http://schemas.microsoft.com/office/powerpoint/2010/main" val="4456113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[^D] Alignement à droite :</a:t>
            </a:r>
            <a:endParaRPr lang="fr-FR" dirty="0">
              <a:solidFill>
                <a:schemeClr val="accent6">
                  <a:lumMod val="75000"/>
                </a:schemeClr>
              </a:solidFill>
            </a:endParaRPr>
          </a:p>
        </p:txBody>
      </p:sp>
      <p:sp>
        <p:nvSpPr>
          <p:cNvPr id="12" name="ZoneTexte 11"/>
          <p:cNvSpPr txBox="1"/>
          <p:nvPr/>
        </p:nvSpPr>
        <p:spPr>
          <a:xfrm>
            <a:off x="5638800" y="2978150"/>
            <a:ext cx="65" cy="276999"/>
          </a:xfrm>
          <a:prstGeom prst="rect">
            <a:avLst/>
          </a:prstGeom>
          <a:noFill/>
        </p:spPr>
        <p:txBody>
          <a:bodyPr wrap="none" lIns="0" tIns="0" rIns="0" bIns="0" rtlCol="0">
            <a:spAutoFit/>
          </a:bodyPr>
          <a:lstStyle/>
          <a:p>
            <a:endParaRPr lang="fr-FR" dirty="0"/>
          </a:p>
        </p:txBody>
      </p:sp>
      <p:pic>
        <p:nvPicPr>
          <p:cNvPr id="11" name="Espace réservé du contenu 10"/>
          <p:cNvPicPr>
            <a:picLocks noGrp="1" noChangeAspect="1"/>
          </p:cNvPicPr>
          <p:nvPr>
            <p:ph idx="1"/>
          </p:nvPr>
        </p:nvPicPr>
        <p:blipFill>
          <a:blip r:embed="rId2"/>
          <a:stretch>
            <a:fillRect/>
          </a:stretch>
        </p:blipFill>
        <p:spPr>
          <a:xfrm>
            <a:off x="510989" y="2832425"/>
            <a:ext cx="11376212" cy="1193149"/>
          </a:xfrm>
          <a:prstGeom prst="rect">
            <a:avLst/>
          </a:prstGeom>
        </p:spPr>
      </p:pic>
      <p:cxnSp>
        <p:nvCxnSpPr>
          <p:cNvPr id="14" name="Connecteur droit avec flèche 13"/>
          <p:cNvCxnSpPr/>
          <p:nvPr/>
        </p:nvCxnSpPr>
        <p:spPr>
          <a:xfrm>
            <a:off x="11618259" y="2353235"/>
            <a:ext cx="40341" cy="240702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57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[^J] Justifier :</a:t>
            </a:r>
            <a:endParaRPr lang="fr-FR" dirty="0">
              <a:solidFill>
                <a:schemeClr val="accent6">
                  <a:lumMod val="75000"/>
                </a:schemeClr>
              </a:solidFill>
            </a:endParaRPr>
          </a:p>
        </p:txBody>
      </p:sp>
      <p:sp>
        <p:nvSpPr>
          <p:cNvPr id="3" name="Espace réservé du contenu 2"/>
          <p:cNvSpPr>
            <a:spLocks noGrp="1"/>
          </p:cNvSpPr>
          <p:nvPr>
            <p:ph idx="1"/>
          </p:nvPr>
        </p:nvSpPr>
        <p:spPr>
          <a:xfrm>
            <a:off x="2530567" y="1459506"/>
            <a:ext cx="8915400" cy="4941293"/>
          </a:xfrm>
        </p:spPr>
        <p:txBody>
          <a:bodyPr>
            <a:normAutofit/>
          </a:bodyPr>
          <a:lstStyle/>
          <a:p>
            <a:pPr marL="0" indent="0">
              <a:buNone/>
            </a:pPr>
            <a:r>
              <a:rPr lang="fr-FR" sz="2800" dirty="0">
                <a:solidFill>
                  <a:schemeClr val="tx1">
                    <a:lumMod val="85000"/>
                  </a:schemeClr>
                </a:solidFill>
              </a:rPr>
              <a:t>1- Ouvrir le fichier cliquant sur [^O]</a:t>
            </a:r>
          </a:p>
          <a:p>
            <a:pPr marL="0" indent="0">
              <a:buNone/>
            </a:pPr>
            <a:r>
              <a:rPr lang="fr-FR" sz="2800" dirty="0">
                <a:solidFill>
                  <a:schemeClr val="tx1">
                    <a:lumMod val="85000"/>
                  </a:schemeClr>
                </a:solidFill>
              </a:rPr>
              <a:t>2- Mettre les balises /</a:t>
            </a:r>
            <a:r>
              <a:rPr lang="fr-FR" sz="2800" dirty="0" smtClean="0">
                <a:solidFill>
                  <a:schemeClr val="tx1">
                    <a:lumMod val="85000"/>
                  </a:schemeClr>
                </a:solidFill>
              </a:rPr>
              <a:t>gd/</a:t>
            </a:r>
            <a:endParaRPr lang="fr-FR" sz="2800" dirty="0">
              <a:solidFill>
                <a:schemeClr val="tx1">
                  <a:lumMod val="85000"/>
                </a:schemeClr>
              </a:solidFill>
            </a:endParaRPr>
          </a:p>
          <a:p>
            <a:pPr marL="0" indent="0">
              <a:buNone/>
            </a:pPr>
            <a:r>
              <a:rPr lang="fr-FR" sz="2800" dirty="0">
                <a:solidFill>
                  <a:schemeClr val="tx1">
                    <a:lumMod val="85000"/>
                  </a:schemeClr>
                </a:solidFill>
              </a:rPr>
              <a:t>3- Sauvegarder le fichier puis actualiser la page [^T]</a:t>
            </a:r>
          </a:p>
          <a:p>
            <a:pPr marL="0" indent="0">
              <a:buNone/>
            </a:pPr>
            <a:r>
              <a:rPr lang="fr-FR" sz="2800" dirty="0">
                <a:solidFill>
                  <a:schemeClr val="tx1">
                    <a:lumMod val="85000"/>
                  </a:schemeClr>
                </a:solidFill>
              </a:rPr>
              <a:t>4- cliquer sur </a:t>
            </a:r>
            <a:r>
              <a:rPr lang="fr-FR" sz="2800" dirty="0" smtClean="0">
                <a:solidFill>
                  <a:schemeClr val="tx1">
                    <a:lumMod val="85000"/>
                  </a:schemeClr>
                </a:solidFill>
              </a:rPr>
              <a:t>[^J] </a:t>
            </a:r>
            <a:r>
              <a:rPr lang="fr-FR" sz="2800" dirty="0">
                <a:solidFill>
                  <a:schemeClr val="tx1">
                    <a:lumMod val="85000"/>
                  </a:schemeClr>
                </a:solidFill>
              </a:rPr>
              <a:t>pour </a:t>
            </a:r>
            <a:r>
              <a:rPr lang="fr-FR" sz="2800" dirty="0" smtClean="0">
                <a:solidFill>
                  <a:schemeClr val="tx1">
                    <a:lumMod val="85000"/>
                  </a:schemeClr>
                </a:solidFill>
              </a:rPr>
              <a:t>justifier </a:t>
            </a:r>
            <a:r>
              <a:rPr lang="fr-FR" sz="2800" dirty="0">
                <a:solidFill>
                  <a:schemeClr val="tx1">
                    <a:lumMod val="85000"/>
                  </a:schemeClr>
                </a:solidFill>
              </a:rPr>
              <a:t>les paragraphe correspondantes   </a:t>
            </a:r>
          </a:p>
          <a:p>
            <a:pPr marL="0" indent="0">
              <a:buNone/>
            </a:pPr>
            <a:endParaRPr lang="fr-FR" sz="2800" dirty="0" smtClean="0">
              <a:solidFill>
                <a:schemeClr val="tx1">
                  <a:lumMod val="85000"/>
                </a:schemeClr>
              </a:solidFill>
            </a:endParaRPr>
          </a:p>
        </p:txBody>
      </p:sp>
      <p:sp>
        <p:nvSpPr>
          <p:cNvPr id="12" name="ZoneTexte 11"/>
          <p:cNvSpPr txBox="1"/>
          <p:nvPr/>
        </p:nvSpPr>
        <p:spPr>
          <a:xfrm>
            <a:off x="5638800" y="2978150"/>
            <a:ext cx="65" cy="276999"/>
          </a:xfrm>
          <a:prstGeom prst="rect">
            <a:avLst/>
          </a:prstGeom>
          <a:noFill/>
        </p:spPr>
        <p:txBody>
          <a:bodyPr wrap="none" lIns="0" tIns="0" rIns="0" bIns="0" rtlCol="0">
            <a:spAutoFit/>
          </a:bodyPr>
          <a:lstStyle/>
          <a:p>
            <a:endParaRPr lang="fr-FR" dirty="0"/>
          </a:p>
        </p:txBody>
      </p:sp>
    </p:spTree>
    <p:extLst>
      <p:ext uri="{BB962C8B-B14F-4D97-AF65-F5344CB8AC3E}">
        <p14:creationId xmlns:p14="http://schemas.microsoft.com/office/powerpoint/2010/main" val="13667927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L’interface du programme :</a:t>
            </a:r>
            <a:endParaRPr lang="fr-FR" dirty="0">
              <a:solidFill>
                <a:schemeClr val="accent6">
                  <a:lumMod val="75000"/>
                </a:schemeClr>
              </a:solidFill>
            </a:endParaRPr>
          </a:p>
        </p:txBody>
      </p:sp>
      <p:pic>
        <p:nvPicPr>
          <p:cNvPr id="5" name="Espace réservé du contenu 4"/>
          <p:cNvPicPr>
            <a:picLocks noGrp="1" noChangeAspect="1"/>
          </p:cNvPicPr>
          <p:nvPr>
            <p:ph idx="1"/>
          </p:nvPr>
        </p:nvPicPr>
        <p:blipFill>
          <a:blip r:embed="rId2"/>
          <a:stretch>
            <a:fillRect/>
          </a:stretch>
        </p:blipFill>
        <p:spPr>
          <a:xfrm>
            <a:off x="2587968" y="1905000"/>
            <a:ext cx="8916644" cy="4621034"/>
          </a:xfrm>
          <a:prstGeom prst="rect">
            <a:avLst/>
          </a:prstGeom>
        </p:spPr>
      </p:pic>
    </p:spTree>
    <p:extLst>
      <p:ext uri="{BB962C8B-B14F-4D97-AF65-F5344CB8AC3E}">
        <p14:creationId xmlns:p14="http://schemas.microsoft.com/office/powerpoint/2010/main" val="3196492088"/>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[^J] Justifier :</a:t>
            </a:r>
            <a:endParaRPr lang="fr-FR" dirty="0">
              <a:solidFill>
                <a:schemeClr val="accent6">
                  <a:lumMod val="75000"/>
                </a:schemeClr>
              </a:solidFill>
            </a:endParaRPr>
          </a:p>
        </p:txBody>
      </p:sp>
      <p:pic>
        <p:nvPicPr>
          <p:cNvPr id="4" name="Espace réservé du contenu 3"/>
          <p:cNvPicPr>
            <a:picLocks noGrp="1" noChangeAspect="1"/>
          </p:cNvPicPr>
          <p:nvPr>
            <p:ph idx="1"/>
          </p:nvPr>
        </p:nvPicPr>
        <p:blipFill>
          <a:blip r:embed="rId2"/>
          <a:stretch>
            <a:fillRect/>
          </a:stretch>
        </p:blipFill>
        <p:spPr>
          <a:xfrm>
            <a:off x="791648" y="2995145"/>
            <a:ext cx="10608704" cy="867709"/>
          </a:xfrm>
          <a:prstGeom prst="rect">
            <a:avLst/>
          </a:prstGeom>
        </p:spPr>
      </p:pic>
      <p:sp>
        <p:nvSpPr>
          <p:cNvPr id="12" name="ZoneTexte 11"/>
          <p:cNvSpPr txBox="1"/>
          <p:nvPr/>
        </p:nvSpPr>
        <p:spPr>
          <a:xfrm>
            <a:off x="5638800" y="2978150"/>
            <a:ext cx="65" cy="276999"/>
          </a:xfrm>
          <a:prstGeom prst="rect">
            <a:avLst/>
          </a:prstGeom>
          <a:noFill/>
        </p:spPr>
        <p:txBody>
          <a:bodyPr wrap="none" lIns="0" tIns="0" rIns="0" bIns="0" rtlCol="0">
            <a:spAutoFit/>
          </a:bodyPr>
          <a:lstStyle/>
          <a:p>
            <a:endParaRPr lang="fr-FR" dirty="0"/>
          </a:p>
        </p:txBody>
      </p:sp>
      <p:cxnSp>
        <p:nvCxnSpPr>
          <p:cNvPr id="8" name="Connecteur droit avec flèche 7"/>
          <p:cNvCxnSpPr/>
          <p:nvPr/>
        </p:nvCxnSpPr>
        <p:spPr>
          <a:xfrm flipV="1">
            <a:off x="4329953" y="3603812"/>
            <a:ext cx="779929" cy="712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2592925" y="4471521"/>
            <a:ext cx="3514104" cy="369332"/>
          </a:xfrm>
          <a:prstGeom prst="rect">
            <a:avLst/>
          </a:prstGeom>
          <a:noFill/>
        </p:spPr>
        <p:txBody>
          <a:bodyPr wrap="none" rtlCol="0">
            <a:spAutoFit/>
          </a:bodyPr>
          <a:lstStyle/>
          <a:p>
            <a:r>
              <a:rPr lang="fr-FR" dirty="0" smtClean="0">
                <a:solidFill>
                  <a:srgbClr val="FF0000"/>
                </a:solidFill>
              </a:rPr>
              <a:t>Justification d’un paragraphe</a:t>
            </a:r>
            <a:endParaRPr lang="fr-FR" dirty="0">
              <a:solidFill>
                <a:srgbClr val="FF0000"/>
              </a:solidFill>
            </a:endParaRPr>
          </a:p>
        </p:txBody>
      </p:sp>
      <p:cxnSp>
        <p:nvCxnSpPr>
          <p:cNvPr id="11" name="Connecteur droit 10"/>
          <p:cNvCxnSpPr/>
          <p:nvPr/>
        </p:nvCxnSpPr>
        <p:spPr>
          <a:xfrm>
            <a:off x="791648" y="2675965"/>
            <a:ext cx="0" cy="17955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11096577" y="2531222"/>
            <a:ext cx="0" cy="17955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04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[^C] Centrer :</a:t>
            </a:r>
            <a:endParaRPr lang="fr-FR" dirty="0">
              <a:solidFill>
                <a:schemeClr val="accent6">
                  <a:lumMod val="75000"/>
                </a:schemeClr>
              </a:solidFill>
            </a:endParaRPr>
          </a:p>
        </p:txBody>
      </p:sp>
      <p:sp>
        <p:nvSpPr>
          <p:cNvPr id="3" name="Espace réservé du contenu 2"/>
          <p:cNvSpPr>
            <a:spLocks noGrp="1"/>
          </p:cNvSpPr>
          <p:nvPr>
            <p:ph idx="1"/>
          </p:nvPr>
        </p:nvSpPr>
        <p:spPr>
          <a:xfrm>
            <a:off x="2530567" y="1459506"/>
            <a:ext cx="8915400" cy="4941293"/>
          </a:xfrm>
        </p:spPr>
        <p:txBody>
          <a:bodyPr>
            <a:normAutofit/>
          </a:bodyPr>
          <a:lstStyle/>
          <a:p>
            <a:pPr marL="0" indent="0">
              <a:buNone/>
            </a:pPr>
            <a:r>
              <a:rPr lang="fr-FR" sz="2800" dirty="0">
                <a:solidFill>
                  <a:schemeClr val="tx1">
                    <a:lumMod val="85000"/>
                  </a:schemeClr>
                </a:solidFill>
              </a:rPr>
              <a:t>1- Ouvrir le fichier cliquant sur [^O]</a:t>
            </a:r>
          </a:p>
          <a:p>
            <a:pPr marL="0" indent="0">
              <a:buNone/>
            </a:pPr>
            <a:r>
              <a:rPr lang="fr-FR" sz="2800" dirty="0">
                <a:solidFill>
                  <a:schemeClr val="tx1">
                    <a:lumMod val="85000"/>
                  </a:schemeClr>
                </a:solidFill>
              </a:rPr>
              <a:t>2- Mettre les balises </a:t>
            </a:r>
            <a:r>
              <a:rPr lang="fr-FR" sz="2800" dirty="0" smtClean="0">
                <a:solidFill>
                  <a:schemeClr val="tx1">
                    <a:lumMod val="85000"/>
                  </a:schemeClr>
                </a:solidFill>
              </a:rPr>
              <a:t>/c/</a:t>
            </a:r>
            <a:endParaRPr lang="fr-FR" sz="2800" dirty="0">
              <a:solidFill>
                <a:schemeClr val="tx1">
                  <a:lumMod val="85000"/>
                </a:schemeClr>
              </a:solidFill>
            </a:endParaRPr>
          </a:p>
          <a:p>
            <a:pPr marL="0" indent="0">
              <a:buNone/>
            </a:pPr>
            <a:r>
              <a:rPr lang="fr-FR" sz="2800" dirty="0">
                <a:solidFill>
                  <a:schemeClr val="tx1">
                    <a:lumMod val="85000"/>
                  </a:schemeClr>
                </a:solidFill>
              </a:rPr>
              <a:t>3- Sauvegarder le fichier puis actualiser la page [^T]</a:t>
            </a:r>
          </a:p>
          <a:p>
            <a:pPr marL="0" indent="0">
              <a:buNone/>
            </a:pPr>
            <a:r>
              <a:rPr lang="fr-FR" sz="2800" dirty="0">
                <a:solidFill>
                  <a:schemeClr val="tx1">
                    <a:lumMod val="85000"/>
                  </a:schemeClr>
                </a:solidFill>
              </a:rPr>
              <a:t>4- cliquer sur </a:t>
            </a:r>
            <a:r>
              <a:rPr lang="fr-FR" sz="2800" dirty="0" smtClean="0">
                <a:solidFill>
                  <a:schemeClr val="tx1">
                    <a:lumMod val="85000"/>
                  </a:schemeClr>
                </a:solidFill>
              </a:rPr>
              <a:t>[^C] </a:t>
            </a:r>
            <a:r>
              <a:rPr lang="fr-FR" sz="2800" dirty="0">
                <a:solidFill>
                  <a:schemeClr val="tx1">
                    <a:lumMod val="85000"/>
                  </a:schemeClr>
                </a:solidFill>
              </a:rPr>
              <a:t>pour </a:t>
            </a:r>
            <a:r>
              <a:rPr lang="fr-FR" sz="2800" dirty="0" smtClean="0">
                <a:solidFill>
                  <a:schemeClr val="tx1">
                    <a:lumMod val="85000"/>
                  </a:schemeClr>
                </a:solidFill>
              </a:rPr>
              <a:t>centrer </a:t>
            </a:r>
            <a:r>
              <a:rPr lang="fr-FR" sz="2800" dirty="0">
                <a:solidFill>
                  <a:schemeClr val="tx1">
                    <a:lumMod val="85000"/>
                  </a:schemeClr>
                </a:solidFill>
              </a:rPr>
              <a:t>les paragraphe correspondantes   </a:t>
            </a:r>
          </a:p>
          <a:p>
            <a:pPr marL="0" indent="0">
              <a:buNone/>
            </a:pPr>
            <a:endParaRPr lang="fr-FR" sz="2800" dirty="0" smtClean="0">
              <a:solidFill>
                <a:schemeClr val="tx1">
                  <a:lumMod val="85000"/>
                </a:schemeClr>
              </a:solidFill>
            </a:endParaRPr>
          </a:p>
        </p:txBody>
      </p:sp>
      <p:sp>
        <p:nvSpPr>
          <p:cNvPr id="12" name="ZoneTexte 11"/>
          <p:cNvSpPr txBox="1"/>
          <p:nvPr/>
        </p:nvSpPr>
        <p:spPr>
          <a:xfrm>
            <a:off x="5638800" y="2978150"/>
            <a:ext cx="65" cy="276999"/>
          </a:xfrm>
          <a:prstGeom prst="rect">
            <a:avLst/>
          </a:prstGeom>
          <a:noFill/>
        </p:spPr>
        <p:txBody>
          <a:bodyPr wrap="none" lIns="0" tIns="0" rIns="0" bIns="0" rtlCol="0">
            <a:spAutoFit/>
          </a:bodyPr>
          <a:lstStyle/>
          <a:p>
            <a:endParaRPr lang="fr-FR" dirty="0"/>
          </a:p>
        </p:txBody>
      </p:sp>
    </p:spTree>
    <p:extLst>
      <p:ext uri="{BB962C8B-B14F-4D97-AF65-F5344CB8AC3E}">
        <p14:creationId xmlns:p14="http://schemas.microsoft.com/office/powerpoint/2010/main" val="25071180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[^C] Centrer :</a:t>
            </a:r>
            <a:endParaRPr lang="fr-FR" dirty="0">
              <a:solidFill>
                <a:schemeClr val="accent6">
                  <a:lumMod val="75000"/>
                </a:schemeClr>
              </a:solidFill>
            </a:endParaRPr>
          </a:p>
        </p:txBody>
      </p:sp>
      <p:pic>
        <p:nvPicPr>
          <p:cNvPr id="4" name="Espace réservé du contenu 3"/>
          <p:cNvPicPr>
            <a:picLocks noGrp="1" noChangeAspect="1"/>
          </p:cNvPicPr>
          <p:nvPr>
            <p:ph idx="1"/>
          </p:nvPr>
        </p:nvPicPr>
        <p:blipFill>
          <a:blip r:embed="rId2"/>
          <a:stretch>
            <a:fillRect/>
          </a:stretch>
        </p:blipFill>
        <p:spPr>
          <a:xfrm>
            <a:off x="300426" y="2698197"/>
            <a:ext cx="11591148" cy="1461606"/>
          </a:xfrm>
          <a:prstGeom prst="rect">
            <a:avLst/>
          </a:prstGeom>
        </p:spPr>
      </p:pic>
      <p:sp>
        <p:nvSpPr>
          <p:cNvPr id="12" name="ZoneTexte 11"/>
          <p:cNvSpPr txBox="1"/>
          <p:nvPr/>
        </p:nvSpPr>
        <p:spPr>
          <a:xfrm>
            <a:off x="5638800" y="2978150"/>
            <a:ext cx="65" cy="276999"/>
          </a:xfrm>
          <a:prstGeom prst="rect">
            <a:avLst/>
          </a:prstGeom>
          <a:noFill/>
        </p:spPr>
        <p:txBody>
          <a:bodyPr wrap="none" lIns="0" tIns="0" rIns="0" bIns="0" rtlCol="0">
            <a:spAutoFit/>
          </a:bodyPr>
          <a:lstStyle/>
          <a:p>
            <a:endParaRPr lang="fr-FR" dirty="0"/>
          </a:p>
        </p:txBody>
      </p:sp>
      <p:cxnSp>
        <p:nvCxnSpPr>
          <p:cNvPr id="6" name="Connecteur droit avec flèche 5"/>
          <p:cNvCxnSpPr/>
          <p:nvPr/>
        </p:nvCxnSpPr>
        <p:spPr>
          <a:xfrm flipV="1">
            <a:off x="3509682" y="4047565"/>
            <a:ext cx="1653989" cy="14522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1436477" y="5509171"/>
            <a:ext cx="4963218" cy="369332"/>
          </a:xfrm>
          <a:prstGeom prst="rect">
            <a:avLst/>
          </a:prstGeom>
          <a:noFill/>
        </p:spPr>
        <p:txBody>
          <a:bodyPr wrap="none" rtlCol="0">
            <a:spAutoFit/>
          </a:bodyPr>
          <a:lstStyle/>
          <a:p>
            <a:r>
              <a:rPr lang="fr-FR" dirty="0" smtClean="0">
                <a:solidFill>
                  <a:srgbClr val="FF0000"/>
                </a:solidFill>
              </a:rPr>
              <a:t>Le paragraphe a été centré correctement</a:t>
            </a:r>
          </a:p>
        </p:txBody>
      </p:sp>
      <p:cxnSp>
        <p:nvCxnSpPr>
          <p:cNvPr id="9" name="Connecteur droit avec flèche 8"/>
          <p:cNvCxnSpPr/>
          <p:nvPr/>
        </p:nvCxnSpPr>
        <p:spPr>
          <a:xfrm>
            <a:off x="6001871" y="1905000"/>
            <a:ext cx="0" cy="278802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867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D60093"/>
                </a:solidFill>
              </a:rPr>
              <a:t>Fin de l’exposé : </a:t>
            </a:r>
            <a:endParaRPr lang="fr-FR" dirty="0">
              <a:solidFill>
                <a:srgbClr val="D60093"/>
              </a:solidFill>
            </a:endParaRPr>
          </a:p>
        </p:txBody>
      </p:sp>
      <p:pic>
        <p:nvPicPr>
          <p:cNvPr id="4" name="Espace réservé du contenu 3"/>
          <p:cNvPicPr>
            <a:picLocks noGrp="1" noChangeAspect="1"/>
          </p:cNvPicPr>
          <p:nvPr>
            <p:ph idx="1"/>
          </p:nvPr>
        </p:nvPicPr>
        <p:blipFill>
          <a:blip r:embed="rId2"/>
          <a:stretch>
            <a:fillRect/>
          </a:stretch>
        </p:blipFill>
        <p:spPr>
          <a:xfrm>
            <a:off x="2592924" y="1905000"/>
            <a:ext cx="8911687" cy="4514230"/>
          </a:xfrm>
          <a:prstGeom prst="rect">
            <a:avLst/>
          </a:prstGeom>
        </p:spPr>
      </p:pic>
    </p:spTree>
    <p:extLst>
      <p:ext uri="{BB962C8B-B14F-4D97-AF65-F5344CB8AC3E}">
        <p14:creationId xmlns:p14="http://schemas.microsoft.com/office/powerpoint/2010/main" val="12295511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Le fichier (.Txt) à manipuler :</a:t>
            </a:r>
            <a:endParaRPr lang="fr-FR" dirty="0">
              <a:solidFill>
                <a:schemeClr val="accent6">
                  <a:lumMod val="75000"/>
                </a:schemeClr>
              </a:solidFill>
            </a:endParaRPr>
          </a:p>
        </p:txBody>
      </p:sp>
      <p:pic>
        <p:nvPicPr>
          <p:cNvPr id="4" name="Espace réservé du contenu 3"/>
          <p:cNvPicPr>
            <a:picLocks noGrp="1" noChangeAspect="1"/>
          </p:cNvPicPr>
          <p:nvPr>
            <p:ph idx="1"/>
          </p:nvPr>
        </p:nvPicPr>
        <p:blipFill>
          <a:blip r:embed="rId2"/>
          <a:stretch>
            <a:fillRect/>
          </a:stretch>
        </p:blipFill>
        <p:spPr>
          <a:xfrm>
            <a:off x="2592925" y="1905000"/>
            <a:ext cx="8911687" cy="4755945"/>
          </a:xfrm>
          <a:prstGeom prst="rect">
            <a:avLst/>
          </a:prstGeom>
        </p:spPr>
      </p:pic>
      <p:pic>
        <p:nvPicPr>
          <p:cNvPr id="5" name="Image 4"/>
          <p:cNvPicPr>
            <a:picLocks noChangeAspect="1"/>
          </p:cNvPicPr>
          <p:nvPr/>
        </p:nvPicPr>
        <p:blipFill>
          <a:blip r:embed="rId3"/>
          <a:stretch>
            <a:fillRect/>
          </a:stretch>
        </p:blipFill>
        <p:spPr>
          <a:xfrm>
            <a:off x="8342218" y="3200400"/>
            <a:ext cx="949699" cy="888428"/>
          </a:xfrm>
          <a:prstGeom prst="rect">
            <a:avLst/>
          </a:prstGeom>
        </p:spPr>
      </p:pic>
      <p:sp>
        <p:nvSpPr>
          <p:cNvPr id="8" name="ZoneTexte 7"/>
          <p:cNvSpPr txBox="1"/>
          <p:nvPr/>
        </p:nvSpPr>
        <p:spPr>
          <a:xfrm>
            <a:off x="8342218" y="4277086"/>
            <a:ext cx="1806948" cy="1323439"/>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000" dirty="0">
                <a:solidFill>
                  <a:srgbClr val="FF0000"/>
                </a:solidFill>
                <a:latin typeface="+mj-lt"/>
                <a:ea typeface="+mj-ea"/>
                <a:cs typeface="+mj-cs"/>
              </a:rPr>
              <a:t>Ne dépasse pas 100 caractères par lignes.</a:t>
            </a:r>
            <a:endParaRPr lang="ar-SA" sz="2000" dirty="0">
              <a:solidFill>
                <a:srgbClr val="FF0000"/>
              </a:solidFill>
              <a:latin typeface="+mj-lt"/>
              <a:ea typeface="+mj-ea"/>
              <a:cs typeface="+mj-cs"/>
            </a:endParaRPr>
          </a:p>
        </p:txBody>
      </p:sp>
    </p:spTree>
    <p:extLst>
      <p:ext uri="{BB962C8B-B14F-4D97-AF65-F5344CB8AC3E}">
        <p14:creationId xmlns:p14="http://schemas.microsoft.com/office/powerpoint/2010/main" val="13470553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Affichage sur Omega :</a:t>
            </a:r>
            <a:endParaRPr lang="fr-FR" dirty="0">
              <a:solidFill>
                <a:schemeClr val="accent6">
                  <a:lumMod val="75000"/>
                </a:schemeClr>
              </a:solidFill>
            </a:endParaRPr>
          </a:p>
        </p:txBody>
      </p:sp>
      <p:pic>
        <p:nvPicPr>
          <p:cNvPr id="4" name="Espace réservé du contenu 3"/>
          <p:cNvPicPr>
            <a:picLocks noGrp="1" noChangeAspect="1"/>
          </p:cNvPicPr>
          <p:nvPr>
            <p:ph idx="1"/>
          </p:nvPr>
        </p:nvPicPr>
        <p:blipFill>
          <a:blip r:embed="rId2"/>
          <a:stretch>
            <a:fillRect/>
          </a:stretch>
        </p:blipFill>
        <p:spPr>
          <a:xfrm>
            <a:off x="2498795" y="1905000"/>
            <a:ext cx="8911687" cy="4621677"/>
          </a:xfrm>
          <a:prstGeom prst="rect">
            <a:avLst/>
          </a:prstGeom>
        </p:spPr>
      </p:pic>
    </p:spTree>
    <p:extLst>
      <p:ext uri="{BB962C8B-B14F-4D97-AF65-F5344CB8AC3E}">
        <p14:creationId xmlns:p14="http://schemas.microsoft.com/office/powerpoint/2010/main" val="1113737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Structure d’une page :</a:t>
            </a:r>
            <a:endParaRPr lang="fr-FR" dirty="0">
              <a:solidFill>
                <a:schemeClr val="accent6">
                  <a:lumMod val="75000"/>
                </a:schemeClr>
              </a:solidFill>
            </a:endParaRPr>
          </a:p>
        </p:txBody>
      </p:sp>
      <p:pic>
        <p:nvPicPr>
          <p:cNvPr id="4" name="Espace réservé du contenu 3"/>
          <p:cNvPicPr>
            <a:picLocks noGrp="1" noChangeAspect="1"/>
          </p:cNvPicPr>
          <p:nvPr>
            <p:ph idx="1"/>
          </p:nvPr>
        </p:nvPicPr>
        <p:blipFill>
          <a:blip r:embed="rId2"/>
          <a:stretch>
            <a:fillRect/>
          </a:stretch>
        </p:blipFill>
        <p:spPr>
          <a:xfrm>
            <a:off x="2592924" y="1905000"/>
            <a:ext cx="8911687" cy="4607256"/>
          </a:xfrm>
          <a:prstGeom prst="rect">
            <a:avLst/>
          </a:prstGeom>
        </p:spPr>
      </p:pic>
      <p:sp>
        <p:nvSpPr>
          <p:cNvPr id="6" name="ZoneTexte 5"/>
          <p:cNvSpPr txBox="1"/>
          <p:nvPr/>
        </p:nvSpPr>
        <p:spPr>
          <a:xfrm rot="1379038">
            <a:off x="562417" y="3854684"/>
            <a:ext cx="1869141" cy="707886"/>
          </a:xfrm>
          <a:prstGeom prst="rect">
            <a:avLst/>
          </a:prstGeom>
          <a:noFill/>
        </p:spPr>
        <p:txBody>
          <a:bodyPr wrap="square" rtlCol="0">
            <a:spAutoFit/>
          </a:bodyPr>
          <a:lstStyle/>
          <a:p>
            <a:r>
              <a:rPr lang="fr-FR" sz="2000" dirty="0" smtClean="0">
                <a:solidFill>
                  <a:srgbClr val="FF0000"/>
                </a:solidFill>
              </a:rPr>
              <a:t>22 ligne par page </a:t>
            </a:r>
            <a:endParaRPr lang="fr-FR" sz="2000" dirty="0">
              <a:solidFill>
                <a:srgbClr val="FF0000"/>
              </a:solidFill>
            </a:endParaRPr>
          </a:p>
        </p:txBody>
      </p:sp>
      <p:cxnSp>
        <p:nvCxnSpPr>
          <p:cNvPr id="10" name="Connecteur droit avec flèche 9"/>
          <p:cNvCxnSpPr/>
          <p:nvPr/>
        </p:nvCxnSpPr>
        <p:spPr>
          <a:xfrm>
            <a:off x="2057400" y="4639235"/>
            <a:ext cx="645459" cy="7261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rot="2367350">
            <a:off x="9668435" y="664390"/>
            <a:ext cx="1452282" cy="1200329"/>
          </a:xfrm>
          <a:prstGeom prst="rect">
            <a:avLst/>
          </a:prstGeom>
          <a:noFill/>
        </p:spPr>
        <p:txBody>
          <a:bodyPr wrap="square" rtlCol="0">
            <a:spAutoFit/>
          </a:bodyPr>
          <a:lstStyle/>
          <a:p>
            <a:r>
              <a:rPr lang="fr-FR" dirty="0" smtClean="0">
                <a:solidFill>
                  <a:srgbClr val="FF0000"/>
                </a:solidFill>
              </a:rPr>
              <a:t>100 caractères</a:t>
            </a:r>
          </a:p>
          <a:p>
            <a:r>
              <a:rPr lang="fr-FR" dirty="0" smtClean="0">
                <a:solidFill>
                  <a:srgbClr val="FF0000"/>
                </a:solidFill>
              </a:rPr>
              <a:t>MAX dans un ligne</a:t>
            </a:r>
            <a:endParaRPr lang="fr-FR" dirty="0">
              <a:solidFill>
                <a:srgbClr val="FF0000"/>
              </a:solidFill>
            </a:endParaRPr>
          </a:p>
        </p:txBody>
      </p:sp>
      <p:cxnSp>
        <p:nvCxnSpPr>
          <p:cNvPr id="13" name="Connecteur droit avec flèche 12"/>
          <p:cNvCxnSpPr/>
          <p:nvPr/>
        </p:nvCxnSpPr>
        <p:spPr>
          <a:xfrm>
            <a:off x="10623176" y="1905000"/>
            <a:ext cx="658906" cy="13626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759308"/>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869141" y="120433"/>
            <a:ext cx="10192871" cy="5285802"/>
          </a:xfrm>
          <a:prstGeom prst="rect">
            <a:avLst/>
          </a:prstGeom>
          <a:ln>
            <a:solidFill>
              <a:srgbClr val="FF0000"/>
            </a:solidFill>
          </a:ln>
        </p:spPr>
      </p:pic>
      <p:sp>
        <p:nvSpPr>
          <p:cNvPr id="3" name="Espace réservé du texte 2"/>
          <p:cNvSpPr>
            <a:spLocks noGrp="1"/>
          </p:cNvSpPr>
          <p:nvPr>
            <p:ph type="body" sz="half" idx="2"/>
          </p:nvPr>
        </p:nvSpPr>
        <p:spPr>
          <a:xfrm>
            <a:off x="449804" y="5472191"/>
            <a:ext cx="13031544" cy="1357636"/>
          </a:xfrm>
        </p:spPr>
        <p:txBody>
          <a:bodyPr>
            <a:normAutofit fontScale="92500" lnSpcReduction="20000"/>
          </a:bodyPr>
          <a:lstStyle/>
          <a:p>
            <a:r>
              <a:rPr lang="fr-FR" dirty="0" smtClean="0">
                <a:solidFill>
                  <a:schemeClr val="accent6">
                    <a:lumMod val="75000"/>
                  </a:schemeClr>
                </a:solidFill>
              </a:rPr>
              <a:t>1-</a:t>
            </a:r>
            <a:r>
              <a:rPr lang="fr-FR" dirty="0" smtClean="0">
                <a:solidFill>
                  <a:srgbClr val="FF0000"/>
                </a:solidFill>
              </a:rPr>
              <a:t> </a:t>
            </a:r>
            <a:r>
              <a:rPr lang="fr-FR" b="1" dirty="0" smtClean="0">
                <a:solidFill>
                  <a:schemeClr val="tx1">
                    <a:lumMod val="95000"/>
                  </a:schemeClr>
                </a:solidFill>
                <a:effectLst>
                  <a:outerShdw blurRad="38100" dist="38100" dir="2700000" algn="tl">
                    <a:srgbClr val="000000">
                      <a:alpha val="43137"/>
                    </a:srgbClr>
                  </a:outerShdw>
                </a:effectLst>
              </a:rPr>
              <a:t>le nom de fichier (</a:t>
            </a:r>
            <a:r>
              <a:rPr lang="fr-FR" b="1" dirty="0">
                <a:solidFill>
                  <a:schemeClr val="tx1">
                    <a:lumMod val="95000"/>
                  </a:schemeClr>
                </a:solidFill>
                <a:effectLst>
                  <a:outerShdw blurRad="38100" dist="38100" dir="2700000" algn="tl">
                    <a:srgbClr val="000000">
                      <a:alpha val="43137"/>
                    </a:srgbClr>
                  </a:outerShdw>
                </a:effectLst>
              </a:rPr>
              <a:t>.</a:t>
            </a:r>
            <a:r>
              <a:rPr lang="fr-FR" b="1" dirty="0" smtClean="0">
                <a:solidFill>
                  <a:schemeClr val="tx1">
                    <a:lumMod val="95000"/>
                  </a:schemeClr>
                </a:solidFill>
                <a:effectLst>
                  <a:outerShdw blurRad="38100" dist="38100" dir="2700000" algn="tl">
                    <a:srgbClr val="000000">
                      <a:alpha val="43137"/>
                    </a:srgbClr>
                  </a:outerShdw>
                </a:effectLst>
              </a:rPr>
              <a:t>Txt)	</a:t>
            </a:r>
            <a:r>
              <a:rPr lang="fr-FR" dirty="0" smtClean="0">
                <a:solidFill>
                  <a:schemeClr val="tx1">
                    <a:lumMod val="95000"/>
                  </a:schemeClr>
                </a:solidFill>
                <a:effectLst>
                  <a:outerShdw blurRad="38100" dist="38100" dir="2700000" algn="tl">
                    <a:srgbClr val="000000">
                      <a:alpha val="43137"/>
                    </a:srgbClr>
                  </a:outerShdw>
                </a:effectLst>
              </a:rPr>
              <a:t>	</a:t>
            </a:r>
            <a:r>
              <a:rPr lang="fr-FR" dirty="0" smtClean="0"/>
              <a:t>			</a:t>
            </a:r>
            <a:r>
              <a:rPr lang="fr-FR" dirty="0" smtClean="0">
                <a:solidFill>
                  <a:schemeClr val="accent6">
                    <a:lumMod val="75000"/>
                  </a:schemeClr>
                </a:solidFill>
              </a:rPr>
              <a:t>5-</a:t>
            </a:r>
            <a:r>
              <a:rPr lang="fr-FR" dirty="0" smtClean="0"/>
              <a:t> </a:t>
            </a:r>
            <a:r>
              <a:rPr lang="fr-FR" b="1" dirty="0" smtClean="0">
                <a:solidFill>
                  <a:schemeClr val="tx1">
                    <a:lumMod val="95000"/>
                  </a:schemeClr>
                </a:solidFill>
                <a:effectLst>
                  <a:outerShdw blurRad="38100" dist="38100" dir="2700000" algn="tl">
                    <a:srgbClr val="000000">
                      <a:alpha val="43137"/>
                    </a:srgbClr>
                  </a:outerShdw>
                </a:effectLst>
              </a:rPr>
              <a:t>Barre d’outils</a:t>
            </a:r>
            <a:r>
              <a:rPr lang="fr-FR" dirty="0" smtClean="0">
                <a:effectLst>
                  <a:outerShdw blurRad="38100" dist="38100" dir="2700000" algn="tl">
                    <a:srgbClr val="000000">
                      <a:alpha val="43137"/>
                    </a:srgbClr>
                  </a:outerShdw>
                </a:effectLst>
              </a:rPr>
              <a:t>	</a:t>
            </a:r>
            <a:r>
              <a:rPr lang="fr-FR" dirty="0" smtClean="0"/>
              <a:t>			 			</a:t>
            </a:r>
            <a:r>
              <a:rPr lang="fr-FR" dirty="0" smtClean="0">
                <a:solidFill>
                  <a:schemeClr val="accent6">
                    <a:lumMod val="75000"/>
                  </a:schemeClr>
                </a:solidFill>
              </a:rPr>
              <a:t>9-</a:t>
            </a:r>
            <a:r>
              <a:rPr lang="fr-FR" dirty="0" smtClean="0">
                <a:solidFill>
                  <a:schemeClr val="tx1">
                    <a:lumMod val="95000"/>
                  </a:schemeClr>
                </a:solidFill>
              </a:rPr>
              <a:t> </a:t>
            </a:r>
            <a:r>
              <a:rPr lang="fr-FR" b="1" dirty="0" smtClean="0">
                <a:solidFill>
                  <a:schemeClr val="tx1">
                    <a:lumMod val="95000"/>
                  </a:schemeClr>
                </a:solidFill>
                <a:effectLst>
                  <a:outerShdw blurRad="38100" dist="38100" dir="2700000" algn="tl">
                    <a:srgbClr val="000000">
                      <a:alpha val="43137"/>
                    </a:srgbClr>
                  </a:outerShdw>
                </a:effectLst>
              </a:rPr>
              <a:t>Shell de commandes	</a:t>
            </a:r>
          </a:p>
          <a:p>
            <a:r>
              <a:rPr lang="fr-FR" dirty="0" smtClean="0">
                <a:solidFill>
                  <a:schemeClr val="accent6">
                    <a:lumMod val="75000"/>
                  </a:schemeClr>
                </a:solidFill>
              </a:rPr>
              <a:t>2-</a:t>
            </a:r>
            <a:r>
              <a:rPr lang="fr-FR" b="1" dirty="0" smtClean="0">
                <a:solidFill>
                  <a:schemeClr val="bg1"/>
                </a:solidFill>
              </a:rPr>
              <a:t> </a:t>
            </a:r>
            <a:r>
              <a:rPr lang="fr-FR" b="1" dirty="0" smtClean="0">
                <a:solidFill>
                  <a:schemeClr val="tx1">
                    <a:lumMod val="95000"/>
                  </a:schemeClr>
                </a:solidFill>
                <a:effectLst>
                  <a:outerShdw blurRad="38100" dist="38100" dir="2700000" algn="tl">
                    <a:srgbClr val="000000">
                      <a:alpha val="43137"/>
                    </a:srgbClr>
                  </a:outerShdw>
                </a:effectLst>
              </a:rPr>
              <a:t>le nombre de mots par page</a:t>
            </a:r>
            <a:r>
              <a:rPr lang="fr-FR" dirty="0" smtClean="0"/>
              <a:t>			</a:t>
            </a:r>
            <a:r>
              <a:rPr lang="fr-FR" dirty="0" smtClean="0">
                <a:solidFill>
                  <a:schemeClr val="accent6">
                    <a:lumMod val="75000"/>
                  </a:schemeClr>
                </a:solidFill>
              </a:rPr>
              <a:t>6-</a:t>
            </a:r>
            <a:r>
              <a:rPr lang="fr-FR" dirty="0" smtClean="0"/>
              <a:t> </a:t>
            </a:r>
            <a:r>
              <a:rPr lang="fr-FR" b="1" dirty="0" smtClean="0">
                <a:solidFill>
                  <a:schemeClr val="tx1">
                    <a:lumMod val="95000"/>
                  </a:schemeClr>
                </a:solidFill>
                <a:effectLst>
                  <a:outerShdw blurRad="38100" dist="38100" dir="2700000" algn="tl">
                    <a:srgbClr val="000000">
                      <a:alpha val="43137"/>
                    </a:srgbClr>
                  </a:outerShdw>
                </a:effectLst>
              </a:rPr>
              <a:t>jour/mois/heur/année à jour avec l’édition</a:t>
            </a:r>
          </a:p>
          <a:p>
            <a:r>
              <a:rPr lang="fr-FR" dirty="0" smtClean="0">
                <a:solidFill>
                  <a:schemeClr val="accent6">
                    <a:lumMod val="75000"/>
                  </a:schemeClr>
                </a:solidFill>
              </a:rPr>
              <a:t>3-</a:t>
            </a:r>
            <a:r>
              <a:rPr lang="fr-FR" dirty="0" smtClean="0"/>
              <a:t> </a:t>
            </a:r>
            <a:r>
              <a:rPr lang="fr-FR" b="1" dirty="0" smtClean="0">
                <a:solidFill>
                  <a:schemeClr val="tx1">
                    <a:lumMod val="95000"/>
                  </a:schemeClr>
                </a:solidFill>
                <a:effectLst>
                  <a:outerShdw blurRad="38100" dist="38100" dir="2700000" algn="tl">
                    <a:srgbClr val="000000">
                      <a:alpha val="43137"/>
                    </a:srgbClr>
                  </a:outerShdw>
                </a:effectLst>
              </a:rPr>
              <a:t>la position du Curseur sur l’écran</a:t>
            </a:r>
            <a:r>
              <a:rPr lang="fr-FR" dirty="0" smtClean="0"/>
              <a:t>		</a:t>
            </a:r>
            <a:r>
              <a:rPr lang="fr-FR" dirty="0" smtClean="0">
                <a:solidFill>
                  <a:schemeClr val="accent6">
                    <a:lumMod val="75000"/>
                  </a:schemeClr>
                </a:solidFill>
              </a:rPr>
              <a:t>7-</a:t>
            </a:r>
            <a:r>
              <a:rPr lang="fr-FR" dirty="0" smtClean="0"/>
              <a:t> </a:t>
            </a:r>
            <a:r>
              <a:rPr lang="fr-FR" b="1" dirty="0" smtClean="0">
                <a:solidFill>
                  <a:schemeClr val="tx1">
                    <a:lumMod val="95000"/>
                  </a:schemeClr>
                </a:solidFill>
                <a:effectLst>
                  <a:outerShdw blurRad="38100" dist="38100" dir="2700000" algn="tl">
                    <a:srgbClr val="000000">
                      <a:alpha val="43137"/>
                    </a:srgbClr>
                  </a:outerShdw>
                </a:effectLst>
              </a:rPr>
              <a:t>le nombre total de ligne par page</a:t>
            </a:r>
          </a:p>
          <a:p>
            <a:r>
              <a:rPr lang="fr-FR" dirty="0" smtClean="0">
                <a:solidFill>
                  <a:schemeClr val="accent6">
                    <a:lumMod val="75000"/>
                  </a:schemeClr>
                </a:solidFill>
              </a:rPr>
              <a:t>4-</a:t>
            </a:r>
            <a:r>
              <a:rPr lang="fr-FR" dirty="0" smtClean="0"/>
              <a:t> </a:t>
            </a:r>
            <a:r>
              <a:rPr lang="fr-FR" b="1" dirty="0" smtClean="0">
                <a:solidFill>
                  <a:schemeClr val="tx1">
                    <a:lumMod val="95000"/>
                  </a:schemeClr>
                </a:solidFill>
                <a:effectLst>
                  <a:outerShdw blurRad="38100" dist="38100" dir="2700000" algn="tl">
                    <a:srgbClr val="000000">
                      <a:alpha val="43137"/>
                    </a:srgbClr>
                  </a:outerShdw>
                </a:effectLst>
              </a:rPr>
              <a:t>nombre de caractère (page/total)</a:t>
            </a:r>
            <a:r>
              <a:rPr lang="fr-FR" b="1" dirty="0" smtClean="0">
                <a:solidFill>
                  <a:schemeClr val="tx1">
                    <a:lumMod val="95000"/>
                  </a:schemeClr>
                </a:solidFill>
              </a:rPr>
              <a:t>	</a:t>
            </a:r>
            <a:r>
              <a:rPr lang="fr-FR" dirty="0" smtClean="0"/>
              <a:t>	</a:t>
            </a:r>
            <a:r>
              <a:rPr lang="fr-FR" dirty="0" smtClean="0">
                <a:solidFill>
                  <a:schemeClr val="accent6">
                    <a:lumMod val="75000"/>
                  </a:schemeClr>
                </a:solidFill>
              </a:rPr>
              <a:t>8-</a:t>
            </a:r>
            <a:r>
              <a:rPr lang="fr-FR" dirty="0" smtClean="0"/>
              <a:t> </a:t>
            </a:r>
            <a:r>
              <a:rPr lang="fr-FR" b="1" dirty="0" smtClean="0">
                <a:solidFill>
                  <a:schemeClr val="tx1">
                    <a:lumMod val="95000"/>
                  </a:schemeClr>
                </a:solidFill>
                <a:effectLst>
                  <a:outerShdw blurRad="38100" dist="38100" dir="2700000" algn="tl">
                    <a:srgbClr val="000000">
                      <a:alpha val="43137"/>
                    </a:srgbClr>
                  </a:outerShdw>
                </a:effectLst>
              </a:rPr>
              <a:t>la page actuel/le nombre total des pages</a:t>
            </a:r>
            <a:endParaRPr lang="fr-FR" b="1" dirty="0">
              <a:solidFill>
                <a:schemeClr val="tx1">
                  <a:lumMod val="95000"/>
                </a:schemeClr>
              </a:solidFill>
              <a:effectLst>
                <a:outerShdw blurRad="38100" dist="38100" dir="2700000" algn="tl">
                  <a:srgbClr val="000000">
                    <a:alpha val="43137"/>
                  </a:srgbClr>
                </a:outerShdw>
              </a:effectLst>
            </a:endParaRPr>
          </a:p>
        </p:txBody>
      </p:sp>
      <p:cxnSp>
        <p:nvCxnSpPr>
          <p:cNvPr id="13" name="Connecteur droit avec flèche 12"/>
          <p:cNvCxnSpPr/>
          <p:nvPr/>
        </p:nvCxnSpPr>
        <p:spPr>
          <a:xfrm>
            <a:off x="4814047" y="228600"/>
            <a:ext cx="578224" cy="2420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flipV="1">
            <a:off x="11322424" y="591671"/>
            <a:ext cx="268941" cy="860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9708776" y="3012141"/>
            <a:ext cx="443753" cy="1102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a:off x="4370294" y="3267635"/>
            <a:ext cx="732865" cy="8740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a:off x="2366682" y="3704664"/>
            <a:ext cx="551330" cy="4370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flipH="1">
            <a:off x="7086600" y="3704664"/>
            <a:ext cx="416859" cy="705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H="1" flipV="1">
            <a:off x="2844053" y="4555450"/>
            <a:ext cx="423583" cy="1344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a:off x="8659906" y="3923179"/>
            <a:ext cx="147918" cy="9043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H="1" flipV="1">
            <a:off x="9103659" y="470647"/>
            <a:ext cx="242047" cy="712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4553509" y="43934"/>
            <a:ext cx="366433" cy="369332"/>
          </a:xfrm>
          <a:prstGeom prst="rect">
            <a:avLst/>
          </a:prstGeom>
          <a:noFill/>
        </p:spPr>
        <p:txBody>
          <a:bodyPr wrap="square" rtlCol="0">
            <a:spAutoFit/>
          </a:bodyPr>
          <a:lstStyle/>
          <a:p>
            <a:r>
              <a:rPr lang="fr-FR" dirty="0" smtClean="0">
                <a:ln>
                  <a:solidFill>
                    <a:srgbClr val="FF0000"/>
                  </a:solidFill>
                </a:ln>
              </a:rPr>
              <a:t>1</a:t>
            </a:r>
            <a:endParaRPr lang="fr-FR" dirty="0">
              <a:ln>
                <a:solidFill>
                  <a:srgbClr val="FF0000"/>
                </a:solidFill>
              </a:ln>
            </a:endParaRPr>
          </a:p>
        </p:txBody>
      </p:sp>
      <p:sp>
        <p:nvSpPr>
          <p:cNvPr id="39" name="ZoneTexte 38"/>
          <p:cNvSpPr txBox="1"/>
          <p:nvPr/>
        </p:nvSpPr>
        <p:spPr>
          <a:xfrm>
            <a:off x="9224682" y="1164223"/>
            <a:ext cx="366433" cy="369332"/>
          </a:xfrm>
          <a:prstGeom prst="rect">
            <a:avLst/>
          </a:prstGeom>
          <a:noFill/>
        </p:spPr>
        <p:txBody>
          <a:bodyPr wrap="square" rtlCol="0">
            <a:spAutoFit/>
          </a:bodyPr>
          <a:lstStyle/>
          <a:p>
            <a:r>
              <a:rPr lang="fr-FR" dirty="0">
                <a:ln>
                  <a:solidFill>
                    <a:srgbClr val="FF0000"/>
                  </a:solidFill>
                </a:ln>
              </a:rPr>
              <a:t>2</a:t>
            </a:r>
          </a:p>
        </p:txBody>
      </p:sp>
      <p:sp>
        <p:nvSpPr>
          <p:cNvPr id="40" name="ZoneTexte 39"/>
          <p:cNvSpPr txBox="1"/>
          <p:nvPr/>
        </p:nvSpPr>
        <p:spPr>
          <a:xfrm>
            <a:off x="11433360" y="1452282"/>
            <a:ext cx="366433" cy="369332"/>
          </a:xfrm>
          <a:prstGeom prst="rect">
            <a:avLst/>
          </a:prstGeom>
          <a:noFill/>
        </p:spPr>
        <p:txBody>
          <a:bodyPr wrap="square" rtlCol="0">
            <a:spAutoFit/>
          </a:bodyPr>
          <a:lstStyle/>
          <a:p>
            <a:r>
              <a:rPr lang="fr-FR" dirty="0">
                <a:ln>
                  <a:solidFill>
                    <a:srgbClr val="FF0000"/>
                  </a:solidFill>
                </a:ln>
              </a:rPr>
              <a:t>3</a:t>
            </a:r>
          </a:p>
        </p:txBody>
      </p:sp>
      <p:sp>
        <p:nvSpPr>
          <p:cNvPr id="41" name="ZoneTexte 40"/>
          <p:cNvSpPr txBox="1"/>
          <p:nvPr/>
        </p:nvSpPr>
        <p:spPr>
          <a:xfrm>
            <a:off x="10142442" y="2652663"/>
            <a:ext cx="366433" cy="369332"/>
          </a:xfrm>
          <a:prstGeom prst="rect">
            <a:avLst/>
          </a:prstGeom>
          <a:noFill/>
        </p:spPr>
        <p:txBody>
          <a:bodyPr wrap="square" rtlCol="0">
            <a:spAutoFit/>
          </a:bodyPr>
          <a:lstStyle/>
          <a:p>
            <a:r>
              <a:rPr lang="fr-FR" dirty="0">
                <a:ln>
                  <a:solidFill>
                    <a:srgbClr val="FF0000"/>
                  </a:solidFill>
                </a:ln>
              </a:rPr>
              <a:t>4</a:t>
            </a:r>
          </a:p>
        </p:txBody>
      </p:sp>
      <p:sp>
        <p:nvSpPr>
          <p:cNvPr id="42" name="ZoneTexte 41"/>
          <p:cNvSpPr txBox="1"/>
          <p:nvPr/>
        </p:nvSpPr>
        <p:spPr>
          <a:xfrm>
            <a:off x="8476689" y="3528750"/>
            <a:ext cx="366433" cy="369332"/>
          </a:xfrm>
          <a:prstGeom prst="rect">
            <a:avLst/>
          </a:prstGeom>
          <a:noFill/>
        </p:spPr>
        <p:txBody>
          <a:bodyPr wrap="square" rtlCol="0">
            <a:spAutoFit/>
          </a:bodyPr>
          <a:lstStyle/>
          <a:p>
            <a:r>
              <a:rPr lang="fr-FR" dirty="0">
                <a:ln>
                  <a:solidFill>
                    <a:srgbClr val="FF0000"/>
                  </a:solidFill>
                </a:ln>
              </a:rPr>
              <a:t>5</a:t>
            </a:r>
          </a:p>
        </p:txBody>
      </p:sp>
      <p:sp>
        <p:nvSpPr>
          <p:cNvPr id="43" name="ZoneTexte 42"/>
          <p:cNvSpPr txBox="1"/>
          <p:nvPr/>
        </p:nvSpPr>
        <p:spPr>
          <a:xfrm>
            <a:off x="7421095" y="3321885"/>
            <a:ext cx="366433" cy="369332"/>
          </a:xfrm>
          <a:prstGeom prst="rect">
            <a:avLst/>
          </a:prstGeom>
          <a:noFill/>
        </p:spPr>
        <p:txBody>
          <a:bodyPr wrap="square" rtlCol="0">
            <a:spAutoFit/>
          </a:bodyPr>
          <a:lstStyle/>
          <a:p>
            <a:r>
              <a:rPr lang="fr-FR" dirty="0">
                <a:ln>
                  <a:solidFill>
                    <a:srgbClr val="FF0000"/>
                  </a:solidFill>
                </a:ln>
              </a:rPr>
              <a:t>6</a:t>
            </a:r>
          </a:p>
        </p:txBody>
      </p:sp>
      <p:sp>
        <p:nvSpPr>
          <p:cNvPr id="44" name="ZoneTexte 43"/>
          <p:cNvSpPr txBox="1"/>
          <p:nvPr/>
        </p:nvSpPr>
        <p:spPr>
          <a:xfrm>
            <a:off x="4140012" y="2952553"/>
            <a:ext cx="366433" cy="369332"/>
          </a:xfrm>
          <a:prstGeom prst="rect">
            <a:avLst/>
          </a:prstGeom>
          <a:noFill/>
        </p:spPr>
        <p:txBody>
          <a:bodyPr wrap="square" rtlCol="0">
            <a:spAutoFit/>
          </a:bodyPr>
          <a:lstStyle/>
          <a:p>
            <a:r>
              <a:rPr lang="fr-FR" dirty="0">
                <a:ln>
                  <a:solidFill>
                    <a:srgbClr val="FF0000"/>
                  </a:solidFill>
                </a:ln>
              </a:rPr>
              <a:t>7</a:t>
            </a:r>
          </a:p>
        </p:txBody>
      </p:sp>
      <p:sp>
        <p:nvSpPr>
          <p:cNvPr id="45" name="ZoneTexte 44"/>
          <p:cNvSpPr txBox="1"/>
          <p:nvPr/>
        </p:nvSpPr>
        <p:spPr>
          <a:xfrm>
            <a:off x="2082613" y="3429000"/>
            <a:ext cx="366433" cy="369332"/>
          </a:xfrm>
          <a:prstGeom prst="rect">
            <a:avLst/>
          </a:prstGeom>
          <a:noFill/>
        </p:spPr>
        <p:txBody>
          <a:bodyPr wrap="square" rtlCol="0">
            <a:spAutoFit/>
          </a:bodyPr>
          <a:lstStyle/>
          <a:p>
            <a:r>
              <a:rPr lang="fr-FR" dirty="0">
                <a:ln>
                  <a:solidFill>
                    <a:srgbClr val="FF0000"/>
                  </a:solidFill>
                </a:ln>
              </a:rPr>
              <a:t>8</a:t>
            </a:r>
          </a:p>
        </p:txBody>
      </p:sp>
      <p:sp>
        <p:nvSpPr>
          <p:cNvPr id="46" name="ZoneTexte 45"/>
          <p:cNvSpPr txBox="1"/>
          <p:nvPr/>
        </p:nvSpPr>
        <p:spPr>
          <a:xfrm>
            <a:off x="3267636" y="4539103"/>
            <a:ext cx="366433" cy="369332"/>
          </a:xfrm>
          <a:prstGeom prst="rect">
            <a:avLst/>
          </a:prstGeom>
          <a:noFill/>
        </p:spPr>
        <p:txBody>
          <a:bodyPr wrap="square" rtlCol="0">
            <a:spAutoFit/>
          </a:bodyPr>
          <a:lstStyle/>
          <a:p>
            <a:r>
              <a:rPr lang="fr-FR" dirty="0">
                <a:ln>
                  <a:solidFill>
                    <a:srgbClr val="FF0000"/>
                  </a:solidFill>
                </a:ln>
              </a:rPr>
              <a:t>9</a:t>
            </a:r>
          </a:p>
        </p:txBody>
      </p:sp>
      <p:cxnSp>
        <p:nvCxnSpPr>
          <p:cNvPr id="48" name="Connecteur droit avec flèche 47"/>
          <p:cNvCxnSpPr/>
          <p:nvPr/>
        </p:nvCxnSpPr>
        <p:spPr>
          <a:xfrm flipH="1" flipV="1">
            <a:off x="5392271" y="2070847"/>
            <a:ext cx="703729" cy="9511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6096000" y="3035442"/>
            <a:ext cx="1032655" cy="369332"/>
          </a:xfrm>
          <a:prstGeom prst="rect">
            <a:avLst/>
          </a:prstGeom>
          <a:noFill/>
          <a:ln>
            <a:solidFill>
              <a:srgbClr val="FF0000"/>
            </a:solidFill>
          </a:ln>
        </p:spPr>
        <p:txBody>
          <a:bodyPr wrap="none" rtlCol="0">
            <a:spAutoFit/>
          </a:bodyPr>
          <a:lstStyle/>
          <a:p>
            <a:r>
              <a:rPr lang="fr-FR" dirty="0" smtClean="0">
                <a:solidFill>
                  <a:srgbClr val="FF0000"/>
                </a:solidFill>
              </a:rPr>
              <a:t>Curseur</a:t>
            </a:r>
            <a:endParaRPr lang="fr-FR" dirty="0">
              <a:solidFill>
                <a:srgbClr val="FF0000"/>
              </a:solidFill>
            </a:endParaRPr>
          </a:p>
        </p:txBody>
      </p:sp>
    </p:spTree>
    <p:extLst>
      <p:ext uri="{BB962C8B-B14F-4D97-AF65-F5344CB8AC3E}">
        <p14:creationId xmlns:p14="http://schemas.microsoft.com/office/powerpoint/2010/main" val="2476801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 [^M] Le manuel :</a:t>
            </a:r>
            <a:endParaRPr lang="fr-FR" dirty="0">
              <a:solidFill>
                <a:schemeClr val="accent6">
                  <a:lumMod val="75000"/>
                </a:schemeClr>
              </a:solidFill>
            </a:endParaRPr>
          </a:p>
        </p:txBody>
      </p:sp>
      <p:pic>
        <p:nvPicPr>
          <p:cNvPr id="4" name="Espace réservé du contenu 3"/>
          <p:cNvPicPr>
            <a:picLocks noGrp="1" noChangeAspect="1"/>
          </p:cNvPicPr>
          <p:nvPr>
            <p:ph idx="1"/>
          </p:nvPr>
        </p:nvPicPr>
        <p:blipFill>
          <a:blip r:embed="rId2"/>
          <a:stretch>
            <a:fillRect/>
          </a:stretch>
        </p:blipFill>
        <p:spPr>
          <a:xfrm>
            <a:off x="2562021" y="2175284"/>
            <a:ext cx="9284838" cy="4507904"/>
          </a:xfrm>
          <a:prstGeom prst="rect">
            <a:avLst/>
          </a:prstGeom>
        </p:spPr>
      </p:pic>
    </p:spTree>
    <p:extLst>
      <p:ext uri="{BB962C8B-B14F-4D97-AF65-F5344CB8AC3E}">
        <p14:creationId xmlns:p14="http://schemas.microsoft.com/office/powerpoint/2010/main" val="27333318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 [^R] Remplacement d’un mot (chaine de caractère) :</a:t>
            </a:r>
            <a:endParaRPr lang="fr-FR" dirty="0">
              <a:solidFill>
                <a:schemeClr val="accent6">
                  <a:lumMod val="75000"/>
                </a:schemeClr>
              </a:solidFill>
            </a:endParaRPr>
          </a:p>
        </p:txBody>
      </p:sp>
      <p:sp>
        <p:nvSpPr>
          <p:cNvPr id="3" name="Espace réservé du contenu 2"/>
          <p:cNvSpPr>
            <a:spLocks noGrp="1"/>
          </p:cNvSpPr>
          <p:nvPr>
            <p:ph idx="1"/>
          </p:nvPr>
        </p:nvSpPr>
        <p:spPr/>
        <p:txBody>
          <a:bodyPr/>
          <a:lstStyle/>
          <a:p>
            <a:endParaRPr lang="fr-FR"/>
          </a:p>
        </p:txBody>
      </p:sp>
      <p:pic>
        <p:nvPicPr>
          <p:cNvPr id="5" name="Image 4"/>
          <p:cNvPicPr>
            <a:picLocks noChangeAspect="1"/>
          </p:cNvPicPr>
          <p:nvPr/>
        </p:nvPicPr>
        <p:blipFill>
          <a:blip r:embed="rId2"/>
          <a:stretch>
            <a:fillRect/>
          </a:stretch>
        </p:blipFill>
        <p:spPr>
          <a:xfrm>
            <a:off x="2589212" y="1905000"/>
            <a:ext cx="9244012" cy="4790147"/>
          </a:xfrm>
          <a:prstGeom prst="rect">
            <a:avLst/>
          </a:prstGeom>
        </p:spPr>
      </p:pic>
      <p:cxnSp>
        <p:nvCxnSpPr>
          <p:cNvPr id="9" name="Connecteur droit avec flèche 8"/>
          <p:cNvCxnSpPr/>
          <p:nvPr/>
        </p:nvCxnSpPr>
        <p:spPr>
          <a:xfrm flipH="1">
            <a:off x="7879976" y="5163671"/>
            <a:ext cx="551330" cy="7475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H="1" flipV="1">
            <a:off x="9242611" y="5913220"/>
            <a:ext cx="896471" cy="16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8431306" y="4903443"/>
            <a:ext cx="1089211" cy="369332"/>
          </a:xfrm>
          <a:prstGeom prst="rect">
            <a:avLst/>
          </a:prstGeom>
          <a:noFill/>
        </p:spPr>
        <p:txBody>
          <a:bodyPr wrap="square" rtlCol="0">
            <a:spAutoFit/>
          </a:bodyPr>
          <a:lstStyle/>
          <a:p>
            <a:r>
              <a:rPr lang="fr-FR" dirty="0" smtClean="0">
                <a:solidFill>
                  <a:srgbClr val="FF0000"/>
                </a:solidFill>
              </a:rPr>
              <a:t>Avant</a:t>
            </a:r>
            <a:endParaRPr lang="fr-FR" dirty="0">
              <a:solidFill>
                <a:srgbClr val="FF0000"/>
              </a:solidFill>
            </a:endParaRPr>
          </a:p>
        </p:txBody>
      </p:sp>
      <p:sp>
        <p:nvSpPr>
          <p:cNvPr id="13" name="ZoneTexte 12"/>
          <p:cNvSpPr txBox="1"/>
          <p:nvPr/>
        </p:nvSpPr>
        <p:spPr>
          <a:xfrm>
            <a:off x="10139082" y="5726556"/>
            <a:ext cx="1089211" cy="369332"/>
          </a:xfrm>
          <a:prstGeom prst="rect">
            <a:avLst/>
          </a:prstGeom>
          <a:noFill/>
        </p:spPr>
        <p:txBody>
          <a:bodyPr wrap="square" rtlCol="0">
            <a:spAutoFit/>
          </a:bodyPr>
          <a:lstStyle/>
          <a:p>
            <a:r>
              <a:rPr lang="fr-FR" dirty="0" smtClean="0">
                <a:solidFill>
                  <a:srgbClr val="FF0000"/>
                </a:solidFill>
              </a:rPr>
              <a:t>Après</a:t>
            </a:r>
            <a:endParaRPr lang="fr-FR" dirty="0">
              <a:solidFill>
                <a:srgbClr val="FF0000"/>
              </a:solidFill>
            </a:endParaRPr>
          </a:p>
        </p:txBody>
      </p:sp>
    </p:spTree>
    <p:extLst>
      <p:ext uri="{BB962C8B-B14F-4D97-AF65-F5344CB8AC3E}">
        <p14:creationId xmlns:p14="http://schemas.microsoft.com/office/powerpoint/2010/main" val="160506836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1047</TotalTime>
  <Words>870</Words>
  <Application>Microsoft Office PowerPoint</Application>
  <PresentationFormat>Grand écran</PresentationFormat>
  <Paragraphs>125</Paragraphs>
  <Slides>33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Arial</vt:lpstr>
      <vt:lpstr>Century Gothic</vt:lpstr>
      <vt:lpstr>Courier New</vt:lpstr>
      <vt:lpstr>Tahoma</vt:lpstr>
      <vt:lpstr>Wingdings 3</vt:lpstr>
      <vt:lpstr>Brin</vt:lpstr>
      <vt:lpstr>ΩMEGA Text Editor </vt:lpstr>
      <vt:lpstr>Sélection de fichier à partir de votre répertoire de travaille :</vt:lpstr>
      <vt:lpstr>L’interface du programme :</vt:lpstr>
      <vt:lpstr>Le fichier (.Txt) à manipuler :</vt:lpstr>
      <vt:lpstr>Affichage sur Omega :</vt:lpstr>
      <vt:lpstr>Structure d’une page :</vt:lpstr>
      <vt:lpstr>Présentation PowerPoint</vt:lpstr>
      <vt:lpstr> [^M] Le manuel :</vt:lpstr>
      <vt:lpstr> [^R] Remplacement d’un mot (chaine de caractère) :</vt:lpstr>
      <vt:lpstr> [^R] Remplacement d’un mot (chaine de caractère) :</vt:lpstr>
      <vt:lpstr> [^R] Remplacement d’un mot (chaine de caractère) Résultat1:</vt:lpstr>
      <vt:lpstr> [^R] Remplacement d’un mot (chaine de caractère) Résultat2:</vt:lpstr>
      <vt:lpstr> [^R] Remplacement d’un mot (chaine de caractère) Résultat3:</vt:lpstr>
      <vt:lpstr> [^R] Remplacement d’un mot (chaine de caractère) :</vt:lpstr>
      <vt:lpstr> [^V] Remplacement multiple (page par page):  </vt:lpstr>
      <vt:lpstr> [^V] Remplacement multiple (tout le texte) en cliquant sur ‘a’ :  </vt:lpstr>
      <vt:lpstr>ATTENTION !!!</vt:lpstr>
      <vt:lpstr>[^A] Fonction de Recherche :</vt:lpstr>
      <vt:lpstr>[^A] Fonction de Recherche :</vt:lpstr>
      <vt:lpstr>[^A] Fonction de Recherche :</vt:lpstr>
      <vt:lpstr>[^A] Fonction de Recherche :</vt:lpstr>
      <vt:lpstr>[^A] Fonction de Recherche :</vt:lpstr>
      <vt:lpstr>[^P] Recherche approximative :</vt:lpstr>
      <vt:lpstr>[^P] Recherche approximative :</vt:lpstr>
      <vt:lpstr>[^G] Alignement à gauche :</vt:lpstr>
      <vt:lpstr>[^G] Alignement à gauche :</vt:lpstr>
      <vt:lpstr>[^D] Alignement à droite :</vt:lpstr>
      <vt:lpstr>[^D] Alignement à droite :</vt:lpstr>
      <vt:lpstr>[^J] Justifier :</vt:lpstr>
      <vt:lpstr>[^J] Justifier :</vt:lpstr>
      <vt:lpstr>[^C] Centrer :</vt:lpstr>
      <vt:lpstr>[^C] Centrer :</vt:lpstr>
      <vt:lpstr>Fin de l’exposé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ΩMEGA Text Editor</dc:title>
  <dc:creator>abdennour amokrane</dc:creator>
  <cp:lastModifiedBy>abdennour amokrane</cp:lastModifiedBy>
  <cp:revision>31</cp:revision>
  <dcterms:created xsi:type="dcterms:W3CDTF">2016-11-11T21:27:00Z</dcterms:created>
  <dcterms:modified xsi:type="dcterms:W3CDTF">2016-11-13T21:01:06Z</dcterms:modified>
</cp:coreProperties>
</file>