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4163" r:id="rId1"/>
  </p:sldMasterIdLst>
  <p:notesMasterIdLst>
    <p:notesMasterId r:id="rId10"/>
  </p:notesMasterIdLst>
  <p:sldIdLst>
    <p:sldId id="281" r:id="rId2"/>
    <p:sldId id="296" r:id="rId3"/>
    <p:sldId id="306" r:id="rId4"/>
    <p:sldId id="297" r:id="rId5"/>
    <p:sldId id="309" r:id="rId6"/>
    <p:sldId id="311" r:id="rId7"/>
    <p:sldId id="312" r:id="rId8"/>
    <p:sldId id="282" r:id="rId9"/>
  </p:sldIdLst>
  <p:sldSz cx="12192000" cy="6858000"/>
  <p:notesSz cx="6858000" cy="9144000"/>
  <p:embeddedFontLst>
    <p:embeddedFont>
      <p:font typeface="Wingdings 3" panose="05040102010807070707" pitchFamily="18" charset="2"/>
      <p:regular r:id="rId11"/>
    </p:embeddedFont>
    <p:embeddedFont>
      <p:font typeface="Century Gothic"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1D8"/>
    <a:srgbClr val="6699FF"/>
    <a:srgbClr val="AEB9D2"/>
    <a:srgbClr val="CCECFF"/>
    <a:srgbClr val="1C0082"/>
    <a:srgbClr val="002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35" autoAdjust="0"/>
    <p:restoredTop sz="69873" autoAdjust="0"/>
  </p:normalViewPr>
  <p:slideViewPr>
    <p:cSldViewPr snapToGrid="0">
      <p:cViewPr varScale="1">
        <p:scale>
          <a:sx n="65" d="100"/>
          <a:sy n="65" d="100"/>
        </p:scale>
        <p:origin x="1742" y="4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hemispheregnss.com/gnssreference/JNP.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Pictured here is the inside of our device.   ....sensors and other components that we are using in</a:t>
            </a:r>
            <a:r>
              <a:rPr lang="en-US" baseline="0" dirty="0" smtClean="0"/>
              <a:t> our</a:t>
            </a:r>
            <a:r>
              <a:rPr lang="en-US" dirty="0" smtClean="0"/>
              <a:t> Qibla device..</a:t>
            </a:r>
          </a:p>
          <a:p>
            <a:r>
              <a:rPr lang="en-US" dirty="0" smtClean="0"/>
              <a:t>2. underneath that</a:t>
            </a:r>
            <a:r>
              <a:rPr lang="en-US" baseline="0" dirty="0" smtClean="0"/>
              <a:t> white</a:t>
            </a:r>
            <a:r>
              <a:rPr lang="en-US" dirty="0" smtClean="0"/>
              <a:t> protoboard, is</a:t>
            </a:r>
            <a:r>
              <a:rPr lang="en-US" baseline="0" dirty="0" smtClean="0"/>
              <a:t> a raspberry pi</a:t>
            </a:r>
          </a:p>
          <a:p>
            <a:r>
              <a:rPr lang="en-US" baseline="0" dirty="0" smtClean="0"/>
              <a:t>3. mounted to the side of the device is the GPS antenna (moved antenna, signal was cutting off when mounted on top of ethernet port, screen obstructing signal)</a:t>
            </a:r>
          </a:p>
          <a:p>
            <a:pPr marL="158750" indent="0">
              <a:buNone/>
            </a:pPr>
            <a:r>
              <a:rPr lang="en-US" baseline="0" dirty="0" smtClean="0"/>
              <a:t>           and a usb power supply that is connected to a 5V rechargeable LiPo battery that is mounted on the underside of the device</a:t>
            </a:r>
          </a:p>
          <a:p>
            <a:r>
              <a:rPr lang="en-US" baseline="0" dirty="0" smtClean="0"/>
              <a:t>4. and the top right corner picture is the assembled device with the LCD screen mounted. the LCD screen is used as a visual indicator for the output of our program</a:t>
            </a:r>
            <a:endParaRPr lang="en-US" dirty="0"/>
          </a:p>
        </p:txBody>
      </p:sp>
    </p:spTree>
    <p:extLst>
      <p:ext uri="{BB962C8B-B14F-4D97-AF65-F5344CB8AC3E}">
        <p14:creationId xmlns:p14="http://schemas.microsoft.com/office/powerpoint/2010/main" val="60725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1" i="1" u="none" strike="noStrike" cap="none" dirty="0" smtClean="0">
                <a:solidFill>
                  <a:srgbClr val="000000"/>
                </a:solidFill>
                <a:effectLst/>
                <a:latin typeface="Arial"/>
                <a:ea typeface="Arial"/>
                <a:cs typeface="Arial"/>
                <a:sym typeface="Arial"/>
              </a:rPr>
              <a:t>Magnetic declination</a:t>
            </a:r>
            <a:r>
              <a:rPr lang="en-US" sz="1100" b="0" i="0" u="none" strike="noStrike" cap="none" dirty="0" smtClean="0">
                <a:solidFill>
                  <a:srgbClr val="000000"/>
                </a:solidFill>
                <a:effectLst/>
                <a:latin typeface="Arial"/>
                <a:ea typeface="Arial"/>
                <a:cs typeface="Arial"/>
                <a:sym typeface="Arial"/>
              </a:rPr>
              <a:t> </a:t>
            </a:r>
            <a:r>
              <a:rPr lang="en-US" sz="1100" b="1" i="0" u="none" strike="noStrike" cap="none" dirty="0" smtClean="0">
                <a:solidFill>
                  <a:srgbClr val="000000"/>
                </a:solidFill>
                <a:effectLst/>
                <a:latin typeface="Arial"/>
                <a:ea typeface="Arial"/>
                <a:cs typeface="Arial"/>
                <a:sym typeface="Arial"/>
              </a:rPr>
              <a:t>is an important concept for accurate navigation. </a:t>
            </a:r>
            <a:r>
              <a:rPr lang="en-US" sz="1100" b="0" i="0" u="none" strike="noStrike" cap="none" dirty="0" smtClean="0">
                <a:solidFill>
                  <a:srgbClr val="000000"/>
                </a:solidFill>
                <a:effectLst/>
                <a:latin typeface="Arial"/>
                <a:ea typeface="Arial"/>
                <a:cs typeface="Arial"/>
                <a:sym typeface="Arial"/>
              </a:rPr>
              <a:t>A compass will always point along the lines of magnetic force (which converge on what are called the magnetic poles). The angle between the direction of force and the direction of the geographic north pole is called the declination.</a:t>
            </a:r>
          </a:p>
          <a:p>
            <a:r>
              <a:rPr lang="en-US" sz="1100" b="0" i="0" u="none" strike="noStrike" cap="none" dirty="0" smtClean="0">
                <a:solidFill>
                  <a:srgbClr val="000000"/>
                </a:solidFill>
                <a:effectLst/>
                <a:latin typeface="Arial"/>
                <a:ea typeface="Arial"/>
                <a:cs typeface="Arial"/>
                <a:sym typeface="Arial"/>
              </a:rPr>
              <a:t>As one moves across the surface of the globe, lines of constant magnetic declination are called </a:t>
            </a:r>
            <a:r>
              <a:rPr lang="en-US" sz="1100" b="0" i="1" u="none" strike="noStrike" cap="none" dirty="0" smtClean="0">
                <a:solidFill>
                  <a:srgbClr val="000000"/>
                </a:solidFill>
                <a:effectLst/>
                <a:latin typeface="Arial"/>
                <a:ea typeface="Arial"/>
                <a:cs typeface="Arial"/>
                <a:sym typeface="Arial"/>
              </a:rPr>
              <a:t>isogonic lines</a:t>
            </a:r>
            <a:r>
              <a:rPr lang="en-US" sz="1100" b="0" i="0" u="none" strike="noStrike" cap="none" dirty="0" smtClean="0">
                <a:solidFill>
                  <a:srgbClr val="000000"/>
                </a:solidFill>
                <a:effectLst/>
                <a:latin typeface="Arial"/>
                <a:ea typeface="Arial"/>
                <a:cs typeface="Arial"/>
                <a:sym typeface="Arial"/>
              </a:rPr>
              <a:t>.</a:t>
            </a:r>
          </a:p>
          <a:p>
            <a:r>
              <a:rPr lang="en-US" sz="1100" b="1" i="0" u="none" strike="noStrike" cap="none" dirty="0" smtClean="0">
                <a:solidFill>
                  <a:srgbClr val="000000"/>
                </a:solidFill>
                <a:effectLst/>
                <a:latin typeface="Arial"/>
                <a:ea typeface="Arial"/>
                <a:cs typeface="Arial"/>
                <a:sym typeface="Arial"/>
              </a:rPr>
              <a:t>As the earth's magnetic field varies over time, the positions of the north and south magnetic poles gradually change. The magnetic declination at a given location also changes over time.</a:t>
            </a:r>
          </a:p>
          <a:p>
            <a:endParaRPr lang="en-US" dirty="0"/>
          </a:p>
        </p:txBody>
      </p:sp>
    </p:spTree>
    <p:extLst>
      <p:ext uri="{BB962C8B-B14F-4D97-AF65-F5344CB8AC3E}">
        <p14:creationId xmlns:p14="http://schemas.microsoft.com/office/powerpoint/2010/main" val="796907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So when</a:t>
            </a:r>
            <a:r>
              <a:rPr lang="en-US" dirty="0" smtClean="0"/>
              <a:t> the program starts and the first thing that</a:t>
            </a:r>
            <a:r>
              <a:rPr lang="en-US" baseline="0" dirty="0" smtClean="0"/>
              <a:t> happens is the</a:t>
            </a:r>
            <a:endParaRPr lang="en-US" dirty="0" smtClean="0"/>
          </a:p>
          <a:p>
            <a:r>
              <a:rPr lang="en-US" b="1" dirty="0" smtClean="0"/>
              <a:t>1. GPS searches</a:t>
            </a:r>
            <a:r>
              <a:rPr lang="en-US" b="1" baseline="0" dirty="0" smtClean="0"/>
              <a:t> </a:t>
            </a:r>
            <a:r>
              <a:rPr lang="en-US" b="1" dirty="0" smtClean="0"/>
              <a:t>for a signal.</a:t>
            </a:r>
            <a:r>
              <a:rPr lang="en-US" b="1" baseline="0" dirty="0" smtClean="0"/>
              <a:t> </a:t>
            </a:r>
            <a:r>
              <a:rPr lang="en-US" b="1" dirty="0" smtClean="0"/>
              <a:t>when a signal becomes available the GPS retrieves a string of data and saves it.</a:t>
            </a:r>
          </a:p>
          <a:p>
            <a:r>
              <a:rPr lang="en-US" dirty="0" smtClean="0"/>
              <a:t>--from the string of data, the</a:t>
            </a:r>
            <a:r>
              <a:rPr lang="en-US" baseline="0" dirty="0" smtClean="0"/>
              <a:t> program </a:t>
            </a:r>
            <a:r>
              <a:rPr lang="en-US" dirty="0" smtClean="0"/>
              <a:t>extracts lat and long along with their respective directions. these directions determine whether the coordinate will</a:t>
            </a:r>
            <a:r>
              <a:rPr lang="en-US" baseline="0" dirty="0" smtClean="0"/>
              <a:t> be</a:t>
            </a:r>
            <a:r>
              <a:rPr lang="en-US" dirty="0" smtClean="0"/>
              <a:t> (+) or (-)...</a:t>
            </a:r>
          </a:p>
          <a:p>
            <a:endParaRPr lang="en-US" dirty="0" smtClean="0"/>
          </a:p>
          <a:p>
            <a:r>
              <a:rPr lang="en-US" b="1" dirty="0" smtClean="0"/>
              <a:t>2. Then the (gps) coordinates are fed into</a:t>
            </a:r>
            <a:r>
              <a:rPr lang="en-US" b="1" baseline="0" dirty="0" smtClean="0"/>
              <a:t> the</a:t>
            </a:r>
            <a:r>
              <a:rPr lang="en-US" b="1" dirty="0" smtClean="0"/>
              <a:t> spherical triangle equation</a:t>
            </a:r>
            <a:r>
              <a:rPr lang="en-US" dirty="0" smtClean="0"/>
              <a:t>, which will</a:t>
            </a:r>
            <a:r>
              <a:rPr lang="en-US" baseline="0" dirty="0" smtClean="0"/>
              <a:t> </a:t>
            </a:r>
            <a:r>
              <a:rPr lang="en-US" dirty="0" smtClean="0"/>
              <a:t>return the direction toward the Qibla in degrees from TN </a:t>
            </a:r>
          </a:p>
          <a:p>
            <a:endParaRPr lang="en-US" dirty="0" smtClean="0"/>
          </a:p>
          <a:p>
            <a:r>
              <a:rPr lang="en-US" b="1" dirty="0" smtClean="0"/>
              <a:t>3. So the next step is to get the compass heading or direction</a:t>
            </a:r>
          </a:p>
          <a:p>
            <a:r>
              <a:rPr lang="en-US" dirty="0" smtClean="0"/>
              <a:t>This</a:t>
            </a:r>
            <a:r>
              <a:rPr lang="en-US" baseline="0" dirty="0" smtClean="0"/>
              <a:t> is the part where the</a:t>
            </a:r>
            <a:r>
              <a:rPr lang="en-US" dirty="0" smtClean="0"/>
              <a:t> program sorts out all the raw data that the magnetometer/accelerometer provides. Since we are using the accelerometer as a compass,</a:t>
            </a:r>
            <a:r>
              <a:rPr lang="en-US" baseline="0" dirty="0" smtClean="0"/>
              <a:t> </a:t>
            </a:r>
            <a:r>
              <a:rPr lang="en-US" dirty="0" smtClean="0"/>
              <a:t>we are only interested in the X and Y magnetic components</a:t>
            </a:r>
            <a:r>
              <a:rPr lang="en-US" baseline="0" dirty="0" smtClean="0"/>
              <a:t> </a:t>
            </a:r>
            <a:endParaRPr lang="en-US" dirty="0" smtClean="0"/>
          </a:p>
          <a:p>
            <a:r>
              <a:rPr lang="en-US" dirty="0" smtClean="0"/>
              <a:t>--in our project, the compass is needed to orient the device, but the compass point</a:t>
            </a:r>
            <a:r>
              <a:rPr lang="en-US" baseline="0" dirty="0" smtClean="0"/>
              <a:t> along the lines of magnetic force,</a:t>
            </a:r>
            <a:r>
              <a:rPr lang="en-US" dirty="0" smtClean="0"/>
              <a:t> magnetic north,</a:t>
            </a:r>
            <a:r>
              <a:rPr lang="en-US" baseline="0" dirty="0" smtClean="0"/>
              <a:t> not true north. And we need it to point to true north</a:t>
            </a:r>
            <a:endParaRPr lang="en-US" dirty="0" smtClean="0"/>
          </a:p>
          <a:p>
            <a:pPr marL="158750" indent="0">
              <a:buNone/>
            </a:pPr>
            <a:endParaRPr lang="en-US" dirty="0" smtClean="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dirty="0" smtClean="0"/>
              <a:t>4. Next is to find the declination.</a:t>
            </a:r>
            <a:r>
              <a:rPr lang="en-US" dirty="0" smtClean="0"/>
              <a:t> So in order to get the compass to point to true north, we add or subtract the</a:t>
            </a:r>
            <a:r>
              <a:rPr lang="en-US" baseline="0" dirty="0" smtClean="0"/>
              <a:t> magnetic declination to the compass heading to adjust it to point from MN to TN</a:t>
            </a:r>
            <a:endParaRPr lang="en-US" dirty="0" smtClean="0"/>
          </a:p>
          <a:p>
            <a:r>
              <a:rPr lang="en-US" dirty="0" smtClean="0"/>
              <a:t>And we do this by running (geomag) a module/script in our program that contains</a:t>
            </a:r>
            <a:r>
              <a:rPr lang="en-US" baseline="0" dirty="0" smtClean="0"/>
              <a:t> a huge complicated equation that uses lat, long and time as it’s inputs and returns</a:t>
            </a:r>
            <a:r>
              <a:rPr lang="en-US" dirty="0" smtClean="0"/>
              <a:t> MD for your specific</a:t>
            </a:r>
            <a:r>
              <a:rPr lang="en-US" baseline="0" dirty="0" smtClean="0"/>
              <a:t> </a:t>
            </a:r>
            <a:r>
              <a:rPr lang="en-US" dirty="0" smtClean="0"/>
              <a:t>location</a:t>
            </a:r>
          </a:p>
          <a:p>
            <a:pPr lvl="1"/>
            <a:r>
              <a:rPr lang="en-US" dirty="0" smtClean="0"/>
              <a:t>#Adapted from the </a:t>
            </a:r>
            <a:r>
              <a:rPr lang="en-US" b="1" dirty="0" smtClean="0"/>
              <a:t>geomagc</a:t>
            </a:r>
            <a:r>
              <a:rPr lang="en-US" dirty="0" smtClean="0"/>
              <a:t> software and World Magnetic Model of the NOAA# Satellite and Information Service</a:t>
            </a:r>
          </a:p>
          <a:p>
            <a:endParaRPr lang="en-US" dirty="0" smtClean="0"/>
          </a:p>
          <a:p>
            <a:r>
              <a:rPr lang="en-US" b="1" dirty="0" smtClean="0"/>
              <a:t>5. After we get</a:t>
            </a:r>
            <a:r>
              <a:rPr lang="en-US" b="1" baseline="0" dirty="0" smtClean="0"/>
              <a:t> the proper declination,</a:t>
            </a:r>
            <a:r>
              <a:rPr lang="en-US" b="1" dirty="0" smtClean="0"/>
              <a:t> we are able to calculate a final heading..</a:t>
            </a:r>
            <a:r>
              <a:rPr lang="en-US" b="1" baseline="0" dirty="0" smtClean="0"/>
              <a:t> </a:t>
            </a:r>
            <a:r>
              <a:rPr lang="en-US" baseline="0" dirty="0" smtClean="0"/>
              <a:t>So we are basically </a:t>
            </a:r>
            <a:r>
              <a:rPr lang="en-US" dirty="0" smtClean="0"/>
              <a:t>by subtracting a (+) or (-) declination from the heading to obtain a final heading from TN </a:t>
            </a:r>
          </a:p>
          <a:p>
            <a:endParaRPr lang="en-US" dirty="0" smtClean="0"/>
          </a:p>
          <a:p>
            <a:r>
              <a:rPr lang="en-US" dirty="0" smtClean="0"/>
              <a:t>6 . Lastly we display this final</a:t>
            </a:r>
            <a:r>
              <a:rPr lang="en-US" baseline="0" dirty="0" smtClean="0"/>
              <a:t> heading on the screen.</a:t>
            </a:r>
            <a:endParaRPr lang="en-US" dirty="0" smtClean="0"/>
          </a:p>
          <a:p>
            <a:endParaRPr lang="en-US" dirty="0"/>
          </a:p>
        </p:txBody>
      </p:sp>
    </p:spTree>
    <p:extLst>
      <p:ext uri="{BB962C8B-B14F-4D97-AF65-F5344CB8AC3E}">
        <p14:creationId xmlns:p14="http://schemas.microsoft.com/office/powerpoint/2010/main" val="2319145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&lt;videos&gt;</a:t>
            </a:r>
            <a:endParaRPr lang="en-US" dirty="0"/>
          </a:p>
        </p:txBody>
      </p:sp>
    </p:spTree>
    <p:extLst>
      <p:ext uri="{BB962C8B-B14F-4D97-AF65-F5344CB8AC3E}">
        <p14:creationId xmlns:p14="http://schemas.microsoft.com/office/powerpoint/2010/main" val="231366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Screenshot </a:t>
            </a:r>
            <a:r>
              <a:rPr lang="en-US" dirty="0" smtClean="0"/>
              <a:t>of the Qibla</a:t>
            </a:r>
            <a:r>
              <a:rPr lang="en-US" baseline="0" dirty="0" smtClean="0"/>
              <a:t> server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dirty="0" smtClean="0"/>
              <a:t>Before running the server, the first task the program looks to complete is to retrieve a string of GPS data</a:t>
            </a:r>
          </a:p>
          <a:p>
            <a:r>
              <a:rPr lang="en-US" baseline="0" dirty="0" smtClean="0"/>
              <a:t>We use ‘1. Fake Data’ (preprogrammed Data) if there is no GPS signal</a:t>
            </a:r>
          </a:p>
          <a:p>
            <a:r>
              <a:rPr lang="en-US" baseline="0" dirty="0" smtClean="0"/>
              <a:t>We use ‘2. Real GPS Data’ if a signal is available</a:t>
            </a:r>
          </a:p>
          <a:p>
            <a:r>
              <a:rPr lang="en-US" baseline="0" dirty="0" smtClean="0"/>
              <a:t>Returned is a raw GPS data string</a:t>
            </a:r>
          </a:p>
          <a:p>
            <a:endParaRPr lang="en-US" baseline="0" dirty="0" smtClean="0"/>
          </a:p>
          <a:p>
            <a:r>
              <a:rPr lang="en-US" baseline="0" dirty="0" smtClean="0"/>
              <a:t>In ‘1. Test Mode’ the program runs one time</a:t>
            </a:r>
          </a:p>
          <a:p>
            <a:r>
              <a:rPr lang="en-US" baseline="0" dirty="0" smtClean="0"/>
              <a:t>In ‘2. Server Mode’ the program loops forever or until stopped</a:t>
            </a:r>
          </a:p>
          <a:p>
            <a:endParaRPr lang="en-US" baseline="0" dirty="0" smtClean="0"/>
          </a:p>
          <a:p>
            <a:r>
              <a:rPr lang="en-US" baseline="0" dirty="0" smtClean="0"/>
              <a:t>The image is ‘1. Test Mode’. It returns all the information that the device is producing</a:t>
            </a:r>
          </a:p>
          <a:p>
            <a:r>
              <a:rPr lang="en-US" baseline="0" dirty="0" smtClean="0"/>
              <a:t>When we demonstrate the project, we will chose ‘2. Server Mode’ (this runs locally on the device). In this mode, the program adjusts the compass dial every second.</a:t>
            </a:r>
          </a:p>
          <a:p>
            <a:pPr marL="158750" indent="0">
              <a:buNone/>
            </a:pPr>
            <a:endParaRPr lang="en-US" baseline="0" dirty="0" smtClean="0"/>
          </a:p>
          <a:p>
            <a:r>
              <a:rPr lang="en-US" baseline="0" dirty="0" smtClean="0"/>
              <a:t>And lastly, with the ‘Q’ equation, we can calculate the degrees to Mecca, from true north, using the GPS coordinates as the input. Resulting in 58.23 degrees E.</a:t>
            </a:r>
          </a:p>
          <a:p>
            <a:endParaRPr lang="en-US" baseline="0" dirty="0" smtClean="0"/>
          </a:p>
          <a:p>
            <a:pPr marL="158750" indent="0">
              <a:buNone/>
            </a:pPr>
            <a:endParaRPr lang="en-US" baseline="0" dirty="0" smtClean="0"/>
          </a:p>
          <a:p>
            <a:pPr marL="158750" indent="0">
              <a:buNone/>
            </a:pPr>
            <a:r>
              <a:rPr lang="en-US" baseline="0" dirty="0" smtClean="0"/>
              <a:t>----------------------------------------------------------------</a:t>
            </a:r>
          </a:p>
          <a:p>
            <a:r>
              <a:rPr lang="en-US" sz="1100" b="0" i="0" u="none" strike="noStrike" cap="none" dirty="0" smtClean="0">
                <a:solidFill>
                  <a:srgbClr val="000000"/>
                </a:solidFill>
                <a:effectLst/>
                <a:latin typeface="Arial"/>
                <a:ea typeface="Arial"/>
                <a:cs typeface="Arial"/>
                <a:sym typeface="Arial"/>
              </a:rPr>
              <a:t>DDMM.MMMMM</a:t>
            </a:r>
          </a:p>
          <a:p>
            <a:pPr marL="158750" indent="0">
              <a:buNone/>
            </a:pPr>
            <a:r>
              <a:rPr lang="en-US" sz="1100" b="0" i="0" u="none" strike="noStrike" cap="none" dirty="0" smtClean="0">
                <a:solidFill>
                  <a:srgbClr val="000000"/>
                </a:solidFill>
                <a:effectLst/>
                <a:latin typeface="Arial"/>
                <a:ea typeface="Arial"/>
                <a:cs typeface="Arial"/>
                <a:sym typeface="Arial"/>
              </a:rPr>
              <a:t>        Latitude in degrees, minutes, and decimal minutes (you can set the number of decimal places using the </a:t>
            </a:r>
            <a:r>
              <a:rPr lang="en-US" sz="1100" b="0" i="0" u="none" strike="noStrike" cap="none" dirty="0" smtClean="0">
                <a:solidFill>
                  <a:srgbClr val="000000"/>
                </a:solidFill>
                <a:effectLst/>
                <a:latin typeface="Arial"/>
                <a:ea typeface="Arial"/>
                <a:cs typeface="Arial"/>
                <a:sym typeface="Arial"/>
                <a:hlinkClick r:id="rId3"/>
              </a:rPr>
              <a:t>JNP</a:t>
            </a:r>
            <a:r>
              <a:rPr lang="en-US" sz="1100" b="0" i="0" u="none" strike="noStrike" cap="none" dirty="0" smtClean="0">
                <a:solidFill>
                  <a:srgbClr val="000000"/>
                </a:solidFill>
                <a:effectLst/>
                <a:latin typeface="Arial"/>
                <a:ea typeface="Arial"/>
                <a:cs typeface="Arial"/>
                <a:sym typeface="Arial"/>
              </a:rPr>
              <a:t> command)</a:t>
            </a:r>
          </a:p>
          <a:p>
            <a:r>
              <a:rPr lang="en-US" sz="1100" b="0" i="0" u="none" strike="noStrike" cap="none" dirty="0" smtClean="0">
                <a:solidFill>
                  <a:srgbClr val="000000"/>
                </a:solidFill>
                <a:effectLst/>
                <a:latin typeface="Arial"/>
                <a:ea typeface="Arial"/>
                <a:cs typeface="Arial"/>
                <a:sym typeface="Arial"/>
              </a:rPr>
              <a:t>K</a:t>
            </a:r>
          </a:p>
          <a:p>
            <a:pPr marL="158750" indent="0">
              <a:buNone/>
            </a:pPr>
            <a:r>
              <a:rPr lang="en-US" sz="1100" b="0" i="0" u="none" strike="noStrike" cap="none" dirty="0" smtClean="0">
                <a:solidFill>
                  <a:srgbClr val="000000"/>
                </a:solidFill>
                <a:effectLst/>
                <a:latin typeface="Arial"/>
                <a:ea typeface="Arial"/>
                <a:cs typeface="Arial"/>
                <a:sym typeface="Arial"/>
              </a:rPr>
              <a:t>        Latitude indicator; value is N (North latitude) or S (South latitude)</a:t>
            </a:r>
          </a:p>
          <a:p>
            <a:r>
              <a:rPr lang="en-US" sz="1100" b="0" i="0" u="none" strike="noStrike" cap="none" dirty="0" smtClean="0">
                <a:solidFill>
                  <a:srgbClr val="000000"/>
                </a:solidFill>
                <a:effectLst/>
                <a:latin typeface="Arial"/>
                <a:ea typeface="Arial"/>
                <a:cs typeface="Arial"/>
                <a:sym typeface="Arial"/>
              </a:rPr>
              <a:t>DDDMM.MMMMM</a:t>
            </a:r>
          </a:p>
          <a:p>
            <a:pPr marL="158750" indent="0">
              <a:buNone/>
            </a:pP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Longitude in degrees, minutes, and decimal minutes (you can set the number of decimal places using the </a:t>
            </a:r>
            <a:r>
              <a:rPr lang="en-US" sz="1100" b="0" i="0" u="none" strike="noStrike" cap="none" dirty="0" smtClean="0">
                <a:solidFill>
                  <a:srgbClr val="000000"/>
                </a:solidFill>
                <a:effectLst/>
                <a:latin typeface="Arial"/>
                <a:ea typeface="Arial"/>
                <a:cs typeface="Arial"/>
                <a:sym typeface="Arial"/>
                <a:hlinkClick r:id="rId3"/>
              </a:rPr>
              <a:t>JNP</a:t>
            </a:r>
            <a:r>
              <a:rPr lang="en-US" sz="1100" b="0" i="0" u="none" strike="noStrike" cap="none" dirty="0" smtClean="0">
                <a:solidFill>
                  <a:srgbClr val="000000"/>
                </a:solidFill>
                <a:effectLst/>
                <a:latin typeface="Arial"/>
                <a:ea typeface="Arial"/>
                <a:cs typeface="Arial"/>
                <a:sym typeface="Arial"/>
              </a:rPr>
              <a:t> command)</a:t>
            </a:r>
          </a:p>
          <a:p>
            <a:r>
              <a:rPr lang="en-US" sz="1100" b="0" i="0" u="none" strike="noStrike" cap="none" dirty="0" smtClean="0">
                <a:solidFill>
                  <a:srgbClr val="000000"/>
                </a:solidFill>
                <a:effectLst/>
                <a:latin typeface="Arial"/>
                <a:ea typeface="Arial"/>
                <a:cs typeface="Arial"/>
                <a:sym typeface="Arial"/>
              </a:rPr>
              <a:t>L</a:t>
            </a:r>
          </a:p>
          <a:p>
            <a:pPr marL="158750" indent="0">
              <a:buNone/>
            </a:pPr>
            <a:r>
              <a:rPr lang="en-US" sz="1100" b="0" i="0" u="none" strike="noStrike" cap="none" dirty="0" smtClean="0">
                <a:solidFill>
                  <a:srgbClr val="000000"/>
                </a:solidFill>
                <a:effectLst/>
                <a:latin typeface="Arial"/>
                <a:ea typeface="Arial"/>
                <a:cs typeface="Arial"/>
                <a:sym typeface="Arial"/>
              </a:rPr>
              <a:t>        Longitude indicator; value is E (East longitude) or W (West longitude)</a:t>
            </a:r>
          </a:p>
          <a:p>
            <a:pPr marL="158750" indent="0">
              <a:buNone/>
            </a:pPr>
            <a:endParaRPr lang="en-US" dirty="0"/>
          </a:p>
        </p:txBody>
      </p:sp>
    </p:spTree>
    <p:extLst>
      <p:ext uri="{BB962C8B-B14F-4D97-AF65-F5344CB8AC3E}">
        <p14:creationId xmlns:p14="http://schemas.microsoft.com/office/powerpoint/2010/main" val="369865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8216885"/>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52939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83335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00126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6054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519772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233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5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233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0920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0644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58361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72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447086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3159363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9596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0"/>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1840125"/>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098" y="1131585"/>
            <a:ext cx="7254010" cy="523782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2572149" y="1797708"/>
            <a:ext cx="1217531" cy="227240"/>
          </a:xfrm>
          <a:prstGeom prst="straightConnector1">
            <a:avLst/>
          </a:prstGeom>
          <a:ln w="50800">
            <a:solidFill>
              <a:schemeClr val="bg1"/>
            </a:solidFill>
            <a:tailEnd type="triangle"/>
          </a:ln>
          <a:effectLst>
            <a:glow rad="228600">
              <a:schemeClr val="accent2">
                <a:satMod val="175000"/>
                <a:alpha val="40000"/>
              </a:schemeClr>
            </a:glow>
          </a:effectLst>
        </p:spPr>
        <p:style>
          <a:lnRef idx="3">
            <a:schemeClr val="accent5"/>
          </a:lnRef>
          <a:fillRef idx="0">
            <a:schemeClr val="accent5"/>
          </a:fillRef>
          <a:effectRef idx="2">
            <a:schemeClr val="accent5"/>
          </a:effectRef>
          <a:fontRef idx="minor">
            <a:schemeClr val="tx1"/>
          </a:fontRef>
        </p:style>
      </p:cxnSp>
      <p:cxnSp>
        <p:nvCxnSpPr>
          <p:cNvPr id="8" name="Straight Arrow Connector 7"/>
          <p:cNvCxnSpPr/>
          <p:nvPr/>
        </p:nvCxnSpPr>
        <p:spPr>
          <a:xfrm flipV="1">
            <a:off x="2780320" y="4686547"/>
            <a:ext cx="748937" cy="811888"/>
          </a:xfrm>
          <a:prstGeom prst="straightConnector1">
            <a:avLst/>
          </a:prstGeom>
          <a:ln w="50800">
            <a:solidFill>
              <a:schemeClr val="bg1"/>
            </a:solidFill>
            <a:tailEnd type="triangle"/>
          </a:ln>
          <a:effectLst>
            <a:glow rad="228600">
              <a:schemeClr val="accent2">
                <a:satMod val="175000"/>
                <a:alpha val="40000"/>
              </a:schemeClr>
            </a:glow>
          </a:effectLst>
        </p:spPr>
        <p:style>
          <a:lnRef idx="3">
            <a:schemeClr val="accent5"/>
          </a:lnRef>
          <a:fillRef idx="0">
            <a:schemeClr val="accent5"/>
          </a:fillRef>
          <a:effectRef idx="2">
            <a:schemeClr val="accent5"/>
          </a:effectRef>
          <a:fontRef idx="minor">
            <a:schemeClr val="tx1"/>
          </a:fontRef>
        </p:style>
      </p:cxnSp>
      <p:cxnSp>
        <p:nvCxnSpPr>
          <p:cNvPr id="9" name="Straight Arrow Connector 8"/>
          <p:cNvCxnSpPr/>
          <p:nvPr/>
        </p:nvCxnSpPr>
        <p:spPr>
          <a:xfrm flipH="1">
            <a:off x="6752225" y="4686547"/>
            <a:ext cx="444362" cy="476160"/>
          </a:xfrm>
          <a:prstGeom prst="straightConnector1">
            <a:avLst/>
          </a:prstGeom>
          <a:ln w="50800">
            <a:solidFill>
              <a:schemeClr val="bg1"/>
            </a:solidFill>
            <a:tailEnd type="triangle"/>
          </a:ln>
          <a:effectLst>
            <a:glow rad="228600">
              <a:schemeClr val="accent2">
                <a:satMod val="175000"/>
                <a:alpha val="40000"/>
              </a:schemeClr>
            </a:glow>
          </a:effectLst>
        </p:spPr>
        <p:style>
          <a:lnRef idx="3">
            <a:schemeClr val="accent5"/>
          </a:lnRef>
          <a:fillRef idx="0">
            <a:schemeClr val="accent5"/>
          </a:fillRef>
          <a:effectRef idx="2">
            <a:schemeClr val="accent5"/>
          </a:effectRef>
          <a:fontRef idx="minor">
            <a:schemeClr val="tx1"/>
          </a:fontRef>
        </p:style>
      </p:cxnSp>
      <p:cxnSp>
        <p:nvCxnSpPr>
          <p:cNvPr id="10" name="Straight Arrow Connector 9"/>
          <p:cNvCxnSpPr/>
          <p:nvPr/>
        </p:nvCxnSpPr>
        <p:spPr>
          <a:xfrm flipH="1">
            <a:off x="5912845" y="2059784"/>
            <a:ext cx="917273" cy="1017071"/>
          </a:xfrm>
          <a:prstGeom prst="straightConnector1">
            <a:avLst/>
          </a:prstGeom>
          <a:ln w="50800">
            <a:solidFill>
              <a:schemeClr val="bg1"/>
            </a:solidFill>
            <a:tailEnd type="triangle"/>
          </a:ln>
          <a:effectLst>
            <a:glow rad="228600">
              <a:schemeClr val="accent2">
                <a:satMod val="175000"/>
                <a:alpha val="40000"/>
              </a:schemeClr>
            </a:glow>
          </a:effectLst>
        </p:spPr>
        <p:style>
          <a:lnRef idx="3">
            <a:schemeClr val="accent5"/>
          </a:lnRef>
          <a:fillRef idx="0">
            <a:schemeClr val="accent5"/>
          </a:fillRef>
          <a:effectRef idx="2">
            <a:schemeClr val="accent5"/>
          </a:effectRef>
          <a:fontRef idx="minor">
            <a:schemeClr val="tx1"/>
          </a:fontRef>
        </p:style>
      </p:cxnSp>
      <p:cxnSp>
        <p:nvCxnSpPr>
          <p:cNvPr id="11" name="Straight Arrow Connector 10"/>
          <p:cNvCxnSpPr/>
          <p:nvPr/>
        </p:nvCxnSpPr>
        <p:spPr>
          <a:xfrm flipH="1" flipV="1">
            <a:off x="4832103" y="4596174"/>
            <a:ext cx="272722" cy="876134"/>
          </a:xfrm>
          <a:prstGeom prst="straightConnector1">
            <a:avLst/>
          </a:prstGeom>
          <a:ln w="50800">
            <a:solidFill>
              <a:schemeClr val="bg1"/>
            </a:solidFill>
            <a:tailEnd type="triangle"/>
          </a:ln>
          <a:effectLst>
            <a:glow rad="228600">
              <a:schemeClr val="accent2">
                <a:satMod val="175000"/>
                <a:alpha val="40000"/>
              </a:schemeClr>
            </a:glow>
          </a:effectLst>
        </p:spPr>
        <p:style>
          <a:lnRef idx="3">
            <a:schemeClr val="accent5"/>
          </a:lnRef>
          <a:fillRef idx="0">
            <a:schemeClr val="accent5"/>
          </a:fillRef>
          <a:effectRef idx="2">
            <a:schemeClr val="accent5"/>
          </a:effectRef>
          <a:fontRef idx="minor">
            <a:schemeClr val="tx1"/>
          </a:fontRef>
        </p:style>
      </p:cxnSp>
      <p:pic>
        <p:nvPicPr>
          <p:cNvPr id="2054" name="Picture 20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9109" y="1131585"/>
            <a:ext cx="2491715" cy="5233825"/>
          </a:xfrm>
          <a:prstGeom prst="rect">
            <a:avLst/>
          </a:prstGeom>
        </p:spPr>
      </p:pic>
      <p:sp>
        <p:nvSpPr>
          <p:cNvPr id="2055" name="Rectangle 2054"/>
          <p:cNvSpPr/>
          <p:nvPr/>
        </p:nvSpPr>
        <p:spPr>
          <a:xfrm>
            <a:off x="8665442" y="5874699"/>
            <a:ext cx="2079047" cy="328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5V Rechargeable LiPo </a:t>
            </a:r>
            <a:endParaRPr lang="en-US" b="1" dirty="0">
              <a:solidFill>
                <a:schemeClr val="tx1"/>
              </a:solidFill>
            </a:endParaRPr>
          </a:p>
        </p:txBody>
      </p:sp>
      <p:sp>
        <p:nvSpPr>
          <p:cNvPr id="40" name="Rectangle 39"/>
          <p:cNvSpPr/>
          <p:nvPr/>
        </p:nvSpPr>
        <p:spPr>
          <a:xfrm>
            <a:off x="9944388" y="2024948"/>
            <a:ext cx="655303" cy="328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LCD</a:t>
            </a:r>
            <a:endParaRPr lang="en-US" b="1" dirty="0">
              <a:solidFill>
                <a:schemeClr val="tx1"/>
              </a:solidFill>
            </a:endParaRPr>
          </a:p>
        </p:txBody>
      </p:sp>
      <p:cxnSp>
        <p:nvCxnSpPr>
          <p:cNvPr id="41" name="Straight Arrow Connector 40"/>
          <p:cNvCxnSpPr/>
          <p:nvPr/>
        </p:nvCxnSpPr>
        <p:spPr>
          <a:xfrm flipH="1" flipV="1">
            <a:off x="10145486" y="5078838"/>
            <a:ext cx="209007" cy="696687"/>
          </a:xfrm>
          <a:prstGeom prst="straightConnector1">
            <a:avLst/>
          </a:prstGeom>
          <a:ln w="50800">
            <a:solidFill>
              <a:schemeClr val="bg1"/>
            </a:solidFill>
            <a:tailEnd type="triangle"/>
          </a:ln>
          <a:effectLst>
            <a:glow rad="228600">
              <a:schemeClr val="accent2">
                <a:satMod val="175000"/>
                <a:alpha val="40000"/>
              </a:schemeClr>
            </a:glow>
          </a:effectLst>
        </p:spPr>
        <p:style>
          <a:lnRef idx="3">
            <a:schemeClr val="accent5"/>
          </a:lnRef>
          <a:fillRef idx="0">
            <a:schemeClr val="accent5"/>
          </a:fillRef>
          <a:effectRef idx="2">
            <a:schemeClr val="accent5"/>
          </a:effectRef>
          <a:fontRef idx="minor">
            <a:schemeClr val="tx1"/>
          </a:fontRef>
        </p:style>
      </p:cxnSp>
      <p:sp>
        <p:nvSpPr>
          <p:cNvPr id="13" name="Date Placeholder 4"/>
          <p:cNvSpPr>
            <a:spLocks noGrp="1"/>
          </p:cNvSpPr>
          <p:nvPr>
            <p:ph type="dt" sz="half" idx="10"/>
          </p:nvPr>
        </p:nvSpPr>
        <p:spPr>
          <a:xfrm>
            <a:off x="11527437" y="6121583"/>
            <a:ext cx="479685" cy="569626"/>
          </a:xfrm>
          <a:ln>
            <a:noFill/>
          </a:ln>
        </p:spPr>
        <p:txBody>
          <a:bodyPr/>
          <a:lstStyle/>
          <a:p>
            <a:r>
              <a:rPr lang="en-US" sz="1800" dirty="0" smtClean="0">
                <a:solidFill>
                  <a:schemeClr val="tx1"/>
                </a:solidFill>
              </a:rPr>
              <a:t>6</a:t>
            </a:r>
            <a:endParaRPr lang="en-US" sz="1800" dirty="0">
              <a:solidFill>
                <a:schemeClr val="tx1"/>
              </a:solidFill>
            </a:endParaRPr>
          </a:p>
        </p:txBody>
      </p:sp>
    </p:spTree>
    <p:extLst>
      <p:ext uri="{BB962C8B-B14F-4D97-AF65-F5344CB8AC3E}">
        <p14:creationId xmlns:p14="http://schemas.microsoft.com/office/powerpoint/2010/main" val="2753011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175658" y="624110"/>
            <a:ext cx="9590314" cy="76134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b="1" dirty="0" smtClean="0"/>
              <a:t>Approach Algorithm:</a:t>
            </a:r>
            <a:r>
              <a:rPr lang="en-US" dirty="0" smtClean="0"/>
              <a:t> </a:t>
            </a:r>
            <a:r>
              <a:rPr lang="en-US" b="1" dirty="0" smtClean="0"/>
              <a:t>Equations</a:t>
            </a:r>
            <a:endParaRPr lang="en-US" b="1" dirty="0"/>
          </a:p>
        </p:txBody>
      </p:sp>
      <p:sp>
        <p:nvSpPr>
          <p:cNvPr id="5" name="Content Placeholder 2"/>
          <p:cNvSpPr txBox="1">
            <a:spLocks/>
          </p:cNvSpPr>
          <p:nvPr/>
        </p:nvSpPr>
        <p:spPr>
          <a:xfrm>
            <a:off x="1415145" y="1517826"/>
            <a:ext cx="9394371" cy="49322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Courier New" panose="02070309020205020404" pitchFamily="49" charset="0"/>
              <a:buChar char="o"/>
            </a:pPr>
            <a:endParaRPr lang="en-US" sz="2500" dirty="0" smtClean="0"/>
          </a:p>
          <a:p>
            <a:pPr>
              <a:buFont typeface="Courier New" panose="02070309020205020404" pitchFamily="49" charset="0"/>
              <a:buChar char="o"/>
            </a:pPr>
            <a:endParaRPr lang="en-US" sz="2500" dirty="0"/>
          </a:p>
          <a:p>
            <a:pPr>
              <a:buFont typeface="Courier New" panose="02070309020205020404" pitchFamily="49" charset="0"/>
              <a:buChar char="o"/>
            </a:pPr>
            <a:r>
              <a:rPr lang="en-US" sz="2700" dirty="0"/>
              <a:t>X and Y are for latitude and longitude respectively</a:t>
            </a:r>
          </a:p>
          <a:p>
            <a:pPr>
              <a:buFont typeface="Courier New" panose="02070309020205020404" pitchFamily="49" charset="0"/>
              <a:buChar char="o"/>
            </a:pPr>
            <a:r>
              <a:rPr lang="en-US" sz="2700" dirty="0"/>
              <a:t>Subscripts ‘m’ and ‘u’ are for Mecca and User’s </a:t>
            </a:r>
            <a:r>
              <a:rPr lang="en-US" sz="2700" dirty="0" smtClean="0"/>
              <a:t>  Location </a:t>
            </a:r>
            <a:r>
              <a:rPr lang="en-US" sz="2700" dirty="0"/>
              <a:t>respectively</a:t>
            </a:r>
          </a:p>
          <a:p>
            <a:pPr>
              <a:buFont typeface="Courier New" panose="02070309020205020404" pitchFamily="49" charset="0"/>
              <a:buChar char="o"/>
            </a:pPr>
            <a:r>
              <a:rPr lang="en-US" sz="2700" dirty="0"/>
              <a:t>Input </a:t>
            </a:r>
            <a:r>
              <a:rPr lang="en-US" sz="2700" dirty="0" smtClean="0"/>
              <a:t>is </a:t>
            </a:r>
            <a:r>
              <a:rPr lang="en-US" sz="2700" dirty="0"/>
              <a:t>coordinates </a:t>
            </a:r>
            <a:r>
              <a:rPr lang="en-US" sz="2700" dirty="0" smtClean="0"/>
              <a:t>for </a:t>
            </a:r>
            <a:r>
              <a:rPr lang="en-US" sz="2700" dirty="0"/>
              <a:t>current location and Mecca, SA</a:t>
            </a:r>
          </a:p>
          <a:p>
            <a:pPr>
              <a:buFont typeface="Courier New" panose="02070309020205020404" pitchFamily="49" charset="0"/>
              <a:buChar char="o"/>
            </a:pPr>
            <a:r>
              <a:rPr lang="en-US" sz="2700" dirty="0" smtClean="0"/>
              <a:t>Output is an angle in degrees to Mecca from True North </a:t>
            </a:r>
          </a:p>
          <a:p>
            <a:pPr marL="0" indent="0">
              <a:buNone/>
            </a:pPr>
            <a:endParaRPr lang="en-US" sz="2500" dirty="0" smtClean="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508157" y="1472543"/>
            <a:ext cx="7034167" cy="765739"/>
          </a:xfrm>
          <a:prstGeom prst="rect">
            <a:avLst/>
          </a:prstGeom>
        </p:spPr>
      </p:pic>
      <p:sp>
        <p:nvSpPr>
          <p:cNvPr id="7" name="Date Placeholder 4"/>
          <p:cNvSpPr>
            <a:spLocks noGrp="1"/>
          </p:cNvSpPr>
          <p:nvPr>
            <p:ph type="dt" sz="half" idx="10"/>
          </p:nvPr>
        </p:nvSpPr>
        <p:spPr>
          <a:xfrm>
            <a:off x="11527437" y="6145967"/>
            <a:ext cx="479685" cy="569626"/>
          </a:xfrm>
          <a:ln>
            <a:noFill/>
          </a:ln>
        </p:spPr>
        <p:txBody>
          <a:bodyPr/>
          <a:lstStyle/>
          <a:p>
            <a:r>
              <a:rPr lang="en-US" sz="1800" dirty="0">
                <a:solidFill>
                  <a:schemeClr val="tx1"/>
                </a:solidFill>
              </a:rPr>
              <a:t>7</a:t>
            </a:r>
          </a:p>
        </p:txBody>
      </p:sp>
    </p:spTree>
    <p:extLst>
      <p:ext uri="{BB962C8B-B14F-4D97-AF65-F5344CB8AC3E}">
        <p14:creationId xmlns:p14="http://schemas.microsoft.com/office/powerpoint/2010/main" val="3186378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8799" y="1536044"/>
            <a:ext cx="4354929" cy="4507862"/>
          </a:xfrm>
        </p:spPr>
      </p:pic>
      <p:sp>
        <p:nvSpPr>
          <p:cNvPr id="5" name="TextBox 4"/>
          <p:cNvSpPr txBox="1"/>
          <p:nvPr/>
        </p:nvSpPr>
        <p:spPr>
          <a:xfrm rot="10800000" flipH="1" flipV="1">
            <a:off x="849849" y="1652448"/>
            <a:ext cx="6128950" cy="4093428"/>
          </a:xfrm>
          <a:prstGeom prst="rect">
            <a:avLst/>
          </a:prstGeom>
          <a:noFill/>
        </p:spPr>
        <p:txBody>
          <a:bodyPr wrap="square" rtlCol="0">
            <a:spAutoFit/>
          </a:bodyPr>
          <a:lstStyle/>
          <a:p>
            <a:pPr marL="457200" indent="-457200">
              <a:buFont typeface="Courier New" panose="02070309020205020404" pitchFamily="49" charset="0"/>
              <a:buChar char="o"/>
            </a:pPr>
            <a:r>
              <a:rPr lang="en-US" sz="2600" dirty="0" smtClean="0">
                <a:latin typeface="+mn-lt"/>
              </a:rPr>
              <a:t>Assume True North (TN) to be up </a:t>
            </a:r>
          </a:p>
          <a:p>
            <a:pPr marL="457200" indent="-457200">
              <a:buFont typeface="Courier New" panose="02070309020205020404" pitchFamily="49" charset="0"/>
              <a:buChar char="o"/>
            </a:pPr>
            <a:r>
              <a:rPr lang="en-US" sz="2600" dirty="0" smtClean="0">
                <a:latin typeface="+mn-lt"/>
              </a:rPr>
              <a:t>The compass points to Magnetic North </a:t>
            </a:r>
            <a:r>
              <a:rPr lang="en-US" sz="2500" dirty="0" smtClean="0">
                <a:latin typeface="+mn-lt"/>
              </a:rPr>
              <a:t>(MN)</a:t>
            </a:r>
          </a:p>
          <a:p>
            <a:pPr marL="457200" indent="-457200">
              <a:buFont typeface="Courier New" panose="02070309020205020404" pitchFamily="49" charset="0"/>
              <a:buChar char="o"/>
            </a:pPr>
            <a:r>
              <a:rPr lang="en-US" sz="2600" dirty="0" smtClean="0">
                <a:latin typeface="+mn-lt"/>
              </a:rPr>
              <a:t>Adding MD (-</a:t>
            </a:r>
            <a:r>
              <a:rPr lang="en-US" sz="2600" dirty="0">
                <a:latin typeface="+mn-lt"/>
              </a:rPr>
              <a:t>12</a:t>
            </a:r>
            <a:r>
              <a:rPr lang="en-US" sz="2600" dirty="0" smtClean="0">
                <a:latin typeface="+mn-lt"/>
              </a:rPr>
              <a:t>°) to MN, adjusts the compass to point to </a:t>
            </a:r>
            <a:r>
              <a:rPr lang="en-US" sz="2600" dirty="0">
                <a:latin typeface="+mn-lt"/>
              </a:rPr>
              <a:t>TN</a:t>
            </a:r>
          </a:p>
          <a:p>
            <a:pPr marL="457200" indent="-457200">
              <a:buFont typeface="Courier New" panose="02070309020205020404" pitchFamily="49" charset="0"/>
              <a:buChar char="o"/>
            </a:pPr>
            <a:r>
              <a:rPr lang="en-US" sz="2500" dirty="0" smtClean="0">
                <a:latin typeface="+mn-lt"/>
              </a:rPr>
              <a:t>GPS c</a:t>
            </a:r>
            <a:r>
              <a:rPr lang="en-US" sz="2600" dirty="0" smtClean="0">
                <a:latin typeface="+mn-lt"/>
              </a:rPr>
              <a:t>oordinates and square triangle equation gives the angle for the Qibla (Q) from TN</a:t>
            </a:r>
          </a:p>
          <a:p>
            <a:pPr marL="457200" indent="-457200">
              <a:buFont typeface="Courier New" panose="02070309020205020404" pitchFamily="49" charset="0"/>
              <a:buChar char="o"/>
            </a:pPr>
            <a:r>
              <a:rPr lang="en-US" sz="2600" dirty="0" smtClean="0">
                <a:latin typeface="+mn-lt"/>
              </a:rPr>
              <a:t>Then add (Q) angle to TN to get final heading</a:t>
            </a:r>
            <a:endParaRPr lang="en-US" sz="2600" dirty="0">
              <a:latin typeface="+mn-lt"/>
            </a:endParaRPr>
          </a:p>
        </p:txBody>
      </p:sp>
      <p:sp>
        <p:nvSpPr>
          <p:cNvPr id="6" name="TextBox 5"/>
          <p:cNvSpPr txBox="1"/>
          <p:nvPr/>
        </p:nvSpPr>
        <p:spPr>
          <a:xfrm>
            <a:off x="8141629" y="4451083"/>
            <a:ext cx="2029269" cy="923330"/>
          </a:xfrm>
          <a:prstGeom prst="rect">
            <a:avLst/>
          </a:prstGeom>
          <a:noFill/>
        </p:spPr>
        <p:txBody>
          <a:bodyPr wrap="square" rtlCol="0">
            <a:spAutoFit/>
          </a:bodyPr>
          <a:lstStyle/>
          <a:p>
            <a:r>
              <a:rPr lang="en-US" sz="1800" b="1" dirty="0" smtClean="0"/>
              <a:t>For Newark, NJ:</a:t>
            </a:r>
          </a:p>
          <a:p>
            <a:pPr algn="ctr"/>
            <a:r>
              <a:rPr lang="en-US" sz="1800" b="1" dirty="0" smtClean="0"/>
              <a:t>MD = -12°</a:t>
            </a:r>
          </a:p>
          <a:p>
            <a:pPr algn="ctr"/>
            <a:r>
              <a:rPr lang="en-US" sz="1800" b="1" dirty="0" smtClean="0"/>
              <a:t>Q = 58° E</a:t>
            </a:r>
            <a:endParaRPr lang="en-US" sz="1800" b="1" dirty="0"/>
          </a:p>
        </p:txBody>
      </p:sp>
      <p:sp>
        <p:nvSpPr>
          <p:cNvPr id="7" name="Title 1"/>
          <p:cNvSpPr txBox="1">
            <a:spLocks/>
          </p:cNvSpPr>
          <p:nvPr/>
        </p:nvSpPr>
        <p:spPr>
          <a:xfrm>
            <a:off x="905831" y="588968"/>
            <a:ext cx="10401955" cy="76134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b="1" dirty="0" smtClean="0"/>
              <a:t>Approach Algorithm: GPS + Compass Relation</a:t>
            </a:r>
            <a:endParaRPr lang="en-US" b="1" dirty="0"/>
          </a:p>
        </p:txBody>
      </p:sp>
      <p:sp>
        <p:nvSpPr>
          <p:cNvPr id="8" name="Date Placeholder 4"/>
          <p:cNvSpPr>
            <a:spLocks noGrp="1"/>
          </p:cNvSpPr>
          <p:nvPr>
            <p:ph type="dt" sz="half" idx="10"/>
          </p:nvPr>
        </p:nvSpPr>
        <p:spPr>
          <a:xfrm>
            <a:off x="11527437" y="6145967"/>
            <a:ext cx="479685" cy="569626"/>
          </a:xfrm>
          <a:ln>
            <a:noFill/>
          </a:ln>
        </p:spPr>
        <p:txBody>
          <a:bodyPr/>
          <a:lstStyle/>
          <a:p>
            <a:r>
              <a:rPr lang="en-US" sz="1800" dirty="0">
                <a:solidFill>
                  <a:schemeClr val="tx1"/>
                </a:solidFill>
              </a:rPr>
              <a:t>9</a:t>
            </a:r>
          </a:p>
        </p:txBody>
      </p:sp>
    </p:spTree>
    <p:extLst>
      <p:ext uri="{BB962C8B-B14F-4D97-AF65-F5344CB8AC3E}">
        <p14:creationId xmlns:p14="http://schemas.microsoft.com/office/powerpoint/2010/main" val="164335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16511" b="-140"/>
          <a:stretch/>
        </p:blipFill>
        <p:spPr>
          <a:xfrm>
            <a:off x="7379638" y="1391108"/>
            <a:ext cx="3789107" cy="4824600"/>
          </a:xfrm>
          <a:prstGeom prst="rect">
            <a:avLst/>
          </a:prstGeom>
          <a:ln>
            <a:noFill/>
          </a:ln>
          <a:effectLst>
            <a:outerShdw blurRad="292100" dist="139700" dir="2700000" sx="97000" sy="97000" algn="tl" rotWithShape="0">
              <a:srgbClr val="333333">
                <a:alpha val="65000"/>
              </a:srgbClr>
            </a:outerShdw>
          </a:effectLst>
        </p:spPr>
      </p:pic>
      <p:sp>
        <p:nvSpPr>
          <p:cNvPr id="4" name="Title 1"/>
          <p:cNvSpPr>
            <a:spLocks noGrp="1"/>
          </p:cNvSpPr>
          <p:nvPr>
            <p:ph type="title"/>
          </p:nvPr>
        </p:nvSpPr>
        <p:spPr>
          <a:xfrm>
            <a:off x="1010195" y="509340"/>
            <a:ext cx="10328366" cy="795204"/>
          </a:xfrm>
        </p:spPr>
        <p:txBody>
          <a:bodyPr>
            <a:normAutofit/>
          </a:bodyPr>
          <a:lstStyle/>
          <a:p>
            <a:pPr algn="ctr"/>
            <a:r>
              <a:rPr lang="en-US" b="1" dirty="0" smtClean="0"/>
              <a:t>Magnetic Declination</a:t>
            </a:r>
            <a:endParaRPr lang="en-US" dirty="0"/>
          </a:p>
        </p:txBody>
      </p:sp>
      <p:sp>
        <p:nvSpPr>
          <p:cNvPr id="5" name="Content Placeholder 2"/>
          <p:cNvSpPr>
            <a:spLocks noGrp="1"/>
          </p:cNvSpPr>
          <p:nvPr>
            <p:ph idx="1"/>
          </p:nvPr>
        </p:nvSpPr>
        <p:spPr>
          <a:xfrm>
            <a:off x="767662" y="1537865"/>
            <a:ext cx="6601091" cy="4824600"/>
          </a:xfrm>
        </p:spPr>
        <p:txBody>
          <a:bodyPr>
            <a:normAutofit fontScale="85000" lnSpcReduction="20000"/>
          </a:bodyPr>
          <a:lstStyle/>
          <a:p>
            <a:pPr>
              <a:buFont typeface="Courier New" panose="02070309020205020404" pitchFamily="49" charset="0"/>
              <a:buChar char="o"/>
            </a:pPr>
            <a:r>
              <a:rPr lang="en-US" sz="2900" dirty="0"/>
              <a:t>A compass points to Magnetic </a:t>
            </a:r>
            <a:r>
              <a:rPr lang="en-US" sz="2900" dirty="0" smtClean="0"/>
              <a:t>North </a:t>
            </a:r>
          </a:p>
          <a:p>
            <a:pPr>
              <a:buFont typeface="Courier New" panose="02070309020205020404" pitchFamily="49" charset="0"/>
              <a:buChar char="o"/>
            </a:pPr>
            <a:r>
              <a:rPr lang="en-US" sz="2900" dirty="0" smtClean="0"/>
              <a:t>True North is the geographical north pole</a:t>
            </a:r>
          </a:p>
          <a:p>
            <a:pPr>
              <a:buFont typeface="Courier New" panose="02070309020205020404" pitchFamily="49" charset="0"/>
              <a:buChar char="o"/>
            </a:pPr>
            <a:r>
              <a:rPr lang="en-US" sz="2700" dirty="0" smtClean="0"/>
              <a:t>MD </a:t>
            </a:r>
            <a:r>
              <a:rPr lang="en-US" sz="2700" dirty="0"/>
              <a:t>is the angle difference </a:t>
            </a:r>
            <a:r>
              <a:rPr lang="en-US" sz="2700" dirty="0" smtClean="0"/>
              <a:t>between                        </a:t>
            </a:r>
            <a:r>
              <a:rPr lang="en-US" sz="2700" dirty="0"/>
              <a:t>Magnetic </a:t>
            </a:r>
            <a:r>
              <a:rPr lang="en-US" sz="2700" dirty="0" smtClean="0"/>
              <a:t>North</a:t>
            </a:r>
            <a:r>
              <a:rPr lang="en-US" sz="2600" dirty="0" smtClean="0"/>
              <a:t>(MN</a:t>
            </a:r>
            <a:r>
              <a:rPr lang="en-US" sz="2600" dirty="0"/>
              <a:t>) </a:t>
            </a:r>
            <a:r>
              <a:rPr lang="en-US" sz="2700" dirty="0"/>
              <a:t>and True </a:t>
            </a:r>
            <a:r>
              <a:rPr lang="en-US" sz="2700" dirty="0" smtClean="0"/>
              <a:t>North</a:t>
            </a:r>
            <a:r>
              <a:rPr lang="en-US" sz="2600" dirty="0" smtClean="0"/>
              <a:t>(TN)</a:t>
            </a:r>
          </a:p>
          <a:p>
            <a:pPr lvl="1">
              <a:spcBef>
                <a:spcPts val="1500"/>
              </a:spcBef>
              <a:buFont typeface="Courier New" panose="02070309020205020404" pitchFamily="49" charset="0"/>
              <a:buChar char="o"/>
            </a:pPr>
            <a:r>
              <a:rPr lang="en-US" sz="2700" dirty="0"/>
              <a:t>W</a:t>
            </a:r>
            <a:r>
              <a:rPr lang="en-US" sz="2700" dirty="0" smtClean="0"/>
              <a:t>hen either adding or subtracting </a:t>
            </a:r>
            <a:r>
              <a:rPr lang="en-US" sz="2700" dirty="0"/>
              <a:t>MD to </a:t>
            </a:r>
            <a:r>
              <a:rPr lang="en-US" sz="2700" dirty="0" smtClean="0"/>
              <a:t>MN, TN can be obtained</a:t>
            </a:r>
          </a:p>
          <a:p>
            <a:pPr lvl="1">
              <a:spcBef>
                <a:spcPts val="1500"/>
              </a:spcBef>
              <a:buFont typeface="Courier New" panose="02070309020205020404" pitchFamily="49" charset="0"/>
              <a:buChar char="o"/>
            </a:pPr>
            <a:r>
              <a:rPr lang="en-US" sz="2700" dirty="0" smtClean="0"/>
              <a:t>MD at a given location, changes over time</a:t>
            </a:r>
          </a:p>
          <a:p>
            <a:pPr>
              <a:spcBef>
                <a:spcPts val="1200"/>
              </a:spcBef>
              <a:buFont typeface="Courier New" panose="02070309020205020404" pitchFamily="49" charset="0"/>
              <a:buChar char="o"/>
            </a:pPr>
            <a:r>
              <a:rPr lang="en-US" sz="2900" dirty="0" smtClean="0"/>
              <a:t>To determine the proper direction of the Qibla, MD is needed to adjust the compass heading from MN to TN</a:t>
            </a:r>
          </a:p>
        </p:txBody>
      </p:sp>
      <p:sp>
        <p:nvSpPr>
          <p:cNvPr id="8" name="Date Placeholder 4"/>
          <p:cNvSpPr>
            <a:spLocks noGrp="1"/>
          </p:cNvSpPr>
          <p:nvPr>
            <p:ph type="dt" sz="half" idx="10"/>
          </p:nvPr>
        </p:nvSpPr>
        <p:spPr>
          <a:xfrm>
            <a:off x="11527437" y="6145967"/>
            <a:ext cx="479685" cy="569626"/>
          </a:xfrm>
          <a:ln>
            <a:noFill/>
          </a:ln>
        </p:spPr>
        <p:txBody>
          <a:bodyPr/>
          <a:lstStyle/>
          <a:p>
            <a:r>
              <a:rPr lang="en-US" sz="1800" dirty="0">
                <a:solidFill>
                  <a:schemeClr val="tx1"/>
                </a:solidFill>
              </a:rPr>
              <a:t>8</a:t>
            </a:r>
          </a:p>
        </p:txBody>
      </p:sp>
      <p:pic>
        <p:nvPicPr>
          <p:cNvPr id="9" name="Picture 8"/>
          <p:cNvPicPr>
            <a:picLocks noChangeAspect="1"/>
          </p:cNvPicPr>
          <p:nvPr/>
        </p:nvPicPr>
        <p:blipFill rotWithShape="1">
          <a:blip r:embed="rId4"/>
          <a:srcRect l="38769" t="30567" r="39540" b="16004"/>
          <a:stretch/>
        </p:blipFill>
        <p:spPr>
          <a:xfrm>
            <a:off x="7379637" y="4295221"/>
            <a:ext cx="1605581" cy="192048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0195" y="543207"/>
            <a:ext cx="1616465" cy="636525"/>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96259" y="-53593"/>
            <a:ext cx="4339208" cy="2889402"/>
          </a:xfrm>
          <a:prstGeom prst="rect">
            <a:avLst/>
          </a:prstGeom>
        </p:spPr>
      </p:pic>
    </p:spTree>
    <p:extLst>
      <p:ext uri="{BB962C8B-B14F-4D97-AF65-F5344CB8AC3E}">
        <p14:creationId xmlns:p14="http://schemas.microsoft.com/office/powerpoint/2010/main" val="2959674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06076" y="439052"/>
            <a:ext cx="10500129" cy="1280890"/>
          </a:xfrm>
        </p:spPr>
        <p:txBody>
          <a:bodyPr/>
          <a:lstStyle/>
          <a:p>
            <a:pPr algn="ctr"/>
            <a:r>
              <a:rPr lang="en-US" b="1" dirty="0"/>
              <a:t>Approach </a:t>
            </a:r>
            <a:r>
              <a:rPr lang="en-US" b="1" dirty="0" smtClean="0"/>
              <a:t>Program Algorithm</a:t>
            </a:r>
            <a:endParaRPr lang="en-US" dirty="0"/>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t="2297"/>
          <a:stretch/>
        </p:blipFill>
        <p:spPr>
          <a:xfrm>
            <a:off x="618312" y="1079497"/>
            <a:ext cx="11075656" cy="5778503"/>
          </a:xfrm>
        </p:spPr>
      </p:pic>
      <p:sp>
        <p:nvSpPr>
          <p:cNvPr id="7" name="Date Placeholder 4"/>
          <p:cNvSpPr>
            <a:spLocks noGrp="1"/>
          </p:cNvSpPr>
          <p:nvPr>
            <p:ph type="dt" sz="half" idx="10"/>
          </p:nvPr>
        </p:nvSpPr>
        <p:spPr>
          <a:xfrm>
            <a:off x="11527437" y="6145967"/>
            <a:ext cx="479685" cy="569626"/>
          </a:xfrm>
          <a:ln>
            <a:noFill/>
          </a:ln>
        </p:spPr>
        <p:txBody>
          <a:bodyPr/>
          <a:lstStyle/>
          <a:p>
            <a:r>
              <a:rPr lang="en-US" sz="1800" dirty="0" smtClean="0">
                <a:solidFill>
                  <a:schemeClr val="tx1"/>
                </a:solidFill>
              </a:rPr>
              <a:t>9</a:t>
            </a:r>
            <a:endParaRPr lang="en-US" sz="1800" dirty="0">
              <a:solidFill>
                <a:schemeClr val="tx1"/>
              </a:solidFill>
            </a:endParaRPr>
          </a:p>
        </p:txBody>
      </p:sp>
    </p:spTree>
    <p:extLst>
      <p:ext uri="{BB962C8B-B14F-4D97-AF65-F5344CB8AC3E}">
        <p14:creationId xmlns:p14="http://schemas.microsoft.com/office/powerpoint/2010/main" val="2009283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0" y="434495"/>
            <a:ext cx="12191999" cy="53634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b="1" dirty="0" smtClean="0"/>
              <a:t>Verification and Validation</a:t>
            </a:r>
            <a:endParaRPr lang="en-US" dirty="0"/>
          </a:p>
        </p:txBody>
      </p:sp>
      <p:sp>
        <p:nvSpPr>
          <p:cNvPr id="16" name="Date Placeholder 4"/>
          <p:cNvSpPr>
            <a:spLocks noGrp="1"/>
          </p:cNvSpPr>
          <p:nvPr>
            <p:ph type="dt" sz="half" idx="10"/>
          </p:nvPr>
        </p:nvSpPr>
        <p:spPr>
          <a:xfrm>
            <a:off x="11527437" y="6145967"/>
            <a:ext cx="479685" cy="569626"/>
          </a:xfrm>
          <a:ln>
            <a:noFill/>
          </a:ln>
        </p:spPr>
        <p:txBody>
          <a:bodyPr/>
          <a:lstStyle/>
          <a:p>
            <a:r>
              <a:rPr lang="en-US" sz="1800" dirty="0" smtClean="0">
                <a:solidFill>
                  <a:schemeClr val="tx1"/>
                </a:solidFill>
              </a:rPr>
              <a:t>10</a:t>
            </a:r>
            <a:endParaRPr lang="en-US" sz="1800" dirty="0">
              <a:solidFill>
                <a:schemeClr val="tx1"/>
              </a:solidFill>
            </a:endParaRPr>
          </a:p>
        </p:txBody>
      </p:sp>
      <p:pic>
        <p:nvPicPr>
          <p:cNvPr id="2" name="Picture 1"/>
          <p:cNvPicPr>
            <a:picLocks noChangeAspect="1"/>
          </p:cNvPicPr>
          <p:nvPr/>
        </p:nvPicPr>
        <p:blipFill>
          <a:blip r:embed="rId3"/>
          <a:stretch>
            <a:fillRect/>
          </a:stretch>
        </p:blipFill>
        <p:spPr>
          <a:xfrm>
            <a:off x="808583" y="970844"/>
            <a:ext cx="10574832" cy="5744749"/>
          </a:xfrm>
          <a:prstGeom prst="rect">
            <a:avLst/>
          </a:prstGeom>
        </p:spPr>
      </p:pic>
    </p:spTree>
    <p:extLst>
      <p:ext uri="{BB962C8B-B14F-4D97-AF65-F5344CB8AC3E}">
        <p14:creationId xmlns:p14="http://schemas.microsoft.com/office/powerpoint/2010/main" val="128643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832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24200" r="7354"/>
          <a:stretch/>
        </p:blipFill>
        <p:spPr>
          <a:xfrm>
            <a:off x="1596405" y="2575609"/>
            <a:ext cx="8851339" cy="4221428"/>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 r="3237"/>
          <a:stretch/>
        </p:blipFill>
        <p:spPr>
          <a:xfrm>
            <a:off x="1587695" y="91274"/>
            <a:ext cx="8862597" cy="2484335"/>
          </a:xfrm>
          <a:prstGeom prst="rect">
            <a:avLst/>
          </a:prstGeom>
        </p:spPr>
      </p:pic>
      <p:sp>
        <p:nvSpPr>
          <p:cNvPr id="8" name="Rectangle 7"/>
          <p:cNvSpPr/>
          <p:nvPr/>
        </p:nvSpPr>
        <p:spPr>
          <a:xfrm>
            <a:off x="3544389" y="1236618"/>
            <a:ext cx="3074125" cy="365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87695" y="1515292"/>
            <a:ext cx="1773812" cy="827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543109" y="6000206"/>
            <a:ext cx="1715588" cy="348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4"/>
          <p:cNvSpPr>
            <a:spLocks noGrp="1"/>
          </p:cNvSpPr>
          <p:nvPr>
            <p:ph type="dt" sz="half" idx="10"/>
          </p:nvPr>
        </p:nvSpPr>
        <p:spPr>
          <a:xfrm>
            <a:off x="11527437" y="6145967"/>
            <a:ext cx="479685" cy="569626"/>
          </a:xfrm>
          <a:ln>
            <a:noFill/>
          </a:ln>
        </p:spPr>
        <p:txBody>
          <a:bodyPr/>
          <a:lstStyle/>
          <a:p>
            <a:r>
              <a:rPr lang="en-US" sz="1800" dirty="0" smtClean="0">
                <a:solidFill>
                  <a:schemeClr val="tx1"/>
                </a:solidFill>
              </a:rPr>
              <a:t>13</a:t>
            </a:r>
            <a:endParaRPr lang="en-US" sz="1800" dirty="0">
              <a:solidFill>
                <a:schemeClr val="tx1"/>
              </a:solidFill>
            </a:endParaRPr>
          </a:p>
        </p:txBody>
      </p:sp>
    </p:spTree>
    <p:extLst>
      <p:ext uri="{BB962C8B-B14F-4D97-AF65-F5344CB8AC3E}">
        <p14:creationId xmlns:p14="http://schemas.microsoft.com/office/powerpoint/2010/main" val="3118483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12764</TotalTime>
  <Words>894</Words>
  <Application>Microsoft Office PowerPoint</Application>
  <PresentationFormat>Widescreen</PresentationFormat>
  <Paragraphs>84</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Wingdings 3</vt:lpstr>
      <vt:lpstr>Arial</vt:lpstr>
      <vt:lpstr>Century Gothic</vt:lpstr>
      <vt:lpstr>Courier New</vt:lpstr>
      <vt:lpstr>Wisp</vt:lpstr>
      <vt:lpstr>PowerPoint Presentation</vt:lpstr>
      <vt:lpstr>PowerPoint Presentation</vt:lpstr>
      <vt:lpstr>PowerPoint Presentation</vt:lpstr>
      <vt:lpstr>Magnetic Declination</vt:lpstr>
      <vt:lpstr>Approach Program Algorithm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Stand-Alone Qibla Direction Finder</dc:title>
  <cp:lastModifiedBy>عبد الرحمن</cp:lastModifiedBy>
  <cp:revision>235</cp:revision>
  <dcterms:modified xsi:type="dcterms:W3CDTF">2019-04-12T21:03:06Z</dcterms:modified>
</cp:coreProperties>
</file>