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70" r:id="rId2"/>
    <p:sldId id="285" r:id="rId3"/>
    <p:sldId id="286" r:id="rId4"/>
    <p:sldId id="287" r:id="rId5"/>
    <p:sldId id="289" r:id="rId6"/>
    <p:sldId id="290" r:id="rId7"/>
    <p:sldId id="293" r:id="rId8"/>
    <p:sldId id="306" r:id="rId9"/>
    <p:sldId id="314" r:id="rId10"/>
    <p:sldId id="307" r:id="rId11"/>
    <p:sldId id="308" r:id="rId12"/>
    <p:sldId id="315" r:id="rId13"/>
    <p:sldId id="316" r:id="rId14"/>
    <p:sldId id="309" r:id="rId15"/>
    <p:sldId id="317" r:id="rId16"/>
    <p:sldId id="321" r:id="rId17"/>
    <p:sldId id="320" r:id="rId18"/>
    <p:sldId id="318" r:id="rId19"/>
    <p:sldId id="322" r:id="rId20"/>
    <p:sldId id="323" r:id="rId21"/>
    <p:sldId id="272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06" autoAdjust="0"/>
  </p:normalViewPr>
  <p:slideViewPr>
    <p:cSldViewPr>
      <p:cViewPr>
        <p:scale>
          <a:sx n="50" d="100"/>
          <a:sy n="50" d="100"/>
        </p:scale>
        <p:origin x="-1872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70BE1-0301-4AAB-9C2B-45B087D5E6E1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F44EE-44D3-45C8-AAEA-FF3A415C9160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03/12/2024</a:t>
            </a:fld>
            <a:endParaRPr lang="fr-BE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03/12/2024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03/12/2024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03/12/2024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03/12/2024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03/12/2024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03/12/2024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03/12/2024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03/12/2024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03/12/2024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03/12/2024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03/12/2024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-387424"/>
            <a:ext cx="8178112" cy="3096344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7200" dirty="0" smtClean="0"/>
              <a:t>nterface </a:t>
            </a:r>
            <a:r>
              <a:rPr lang="en-US" sz="72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</a:t>
            </a:r>
            <a:r>
              <a:rPr lang="en-US" sz="7200" dirty="0" err="1" smtClean="0"/>
              <a:t>omme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7200" dirty="0" smtClean="0"/>
              <a:t>achine</a:t>
            </a:r>
            <a:endParaRPr lang="en-US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1600" y="5589240"/>
            <a:ext cx="10594424" cy="109120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Présenté</a:t>
            </a:r>
            <a:r>
              <a:rPr lang="en-US" dirty="0" smtClean="0"/>
              <a:t> par:</a:t>
            </a:r>
          </a:p>
          <a:p>
            <a:pPr>
              <a:buNone/>
            </a:pPr>
            <a:r>
              <a:rPr lang="en-US" dirty="0" smtClean="0"/>
              <a:t>Dr</a:t>
            </a:r>
            <a:r>
              <a:rPr lang="en-US" dirty="0" smtClean="0"/>
              <a:t>. KIHAL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Email: kihal.marouane@gmail.com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C:\Users\doc\Desktop\Enseignement\TP IHM\definition-ergonome-Freepic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132856"/>
            <a:ext cx="5251391" cy="3498131"/>
          </a:xfrm>
          <a:prstGeom prst="rect">
            <a:avLst/>
          </a:prstGeom>
          <a:noFill/>
        </p:spPr>
      </p:pic>
      <p:sp>
        <p:nvSpPr>
          <p:cNvPr id="5" name="Ellipse 4"/>
          <p:cNvSpPr/>
          <p:nvPr/>
        </p:nvSpPr>
        <p:spPr>
          <a:xfrm>
            <a:off x="7164288" y="1124744"/>
            <a:ext cx="1656184" cy="13681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</a:t>
            </a:r>
            <a:endParaRPr lang="en-US" sz="54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339752" y="2204864"/>
            <a:ext cx="4968552" cy="331236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:\Users\doc\Desktop\Enseignement\TP IHM\1704020315328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464050" y="2492896"/>
            <a:ext cx="2725337" cy="2725337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2560" y="-243408"/>
            <a:ext cx="7406640" cy="968128"/>
          </a:xfrm>
        </p:spPr>
        <p:txBody>
          <a:bodyPr>
            <a:normAutofit/>
          </a:bodyPr>
          <a:lstStyle/>
          <a:p>
            <a:r>
              <a:rPr lang="fr-FR" sz="4000" b="1" dirty="0" smtClean="0"/>
              <a:t>Exemple (</a:t>
            </a:r>
            <a:r>
              <a:rPr lang="fr-FR" sz="4000" b="1" dirty="0" err="1" smtClean="0"/>
              <a:t>BoxLayout</a:t>
            </a:r>
            <a:r>
              <a:rPr lang="fr-FR" sz="4000" b="1" dirty="0" smtClean="0"/>
              <a:t>):</a:t>
            </a:r>
            <a:endParaRPr lang="en-US" sz="40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51520" y="1052736"/>
            <a:ext cx="8640960" cy="547260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1950" indent="-85725" algn="just"/>
            <a:r>
              <a:rPr lang="fr-FR" sz="2700" b="1" dirty="0" err="1" smtClean="0">
                <a:latin typeface="Adobe Caslon Pro" pitchFamily="18" charset="0"/>
              </a:rPr>
              <a:t>from</a:t>
            </a:r>
            <a:r>
              <a:rPr lang="fr-FR" sz="2700" b="1" dirty="0" smtClean="0">
                <a:latin typeface="Adobe Caslon Pro" pitchFamily="18" charset="0"/>
              </a:rPr>
              <a:t> kivy.app import </a:t>
            </a:r>
            <a:r>
              <a:rPr lang="fr-FR" sz="2700" b="1" dirty="0" err="1" smtClean="0">
                <a:latin typeface="Adobe Caslon Pro" pitchFamily="18" charset="0"/>
              </a:rPr>
              <a:t>App</a:t>
            </a:r>
            <a:endParaRPr lang="fr-FR" sz="2700" b="1" dirty="0" smtClean="0">
              <a:latin typeface="Adobe Caslon Pro" pitchFamily="18" charset="0"/>
            </a:endParaRPr>
          </a:p>
          <a:p>
            <a:pPr marL="361950" indent="-85725" algn="just"/>
            <a:r>
              <a:rPr lang="fr-FR" sz="2700" b="1" dirty="0" err="1" smtClean="0">
                <a:latin typeface="Adobe Caslon Pro" pitchFamily="18" charset="0"/>
              </a:rPr>
              <a:t>from</a:t>
            </a:r>
            <a:r>
              <a:rPr lang="fr-FR" sz="2700" b="1" dirty="0" smtClean="0">
                <a:latin typeface="Adobe Caslon Pro" pitchFamily="18" charset="0"/>
              </a:rPr>
              <a:t> kivy.uix.button import </a:t>
            </a:r>
            <a:r>
              <a:rPr lang="fr-FR" sz="2700" b="1" dirty="0" err="1" smtClean="0">
                <a:latin typeface="Adobe Caslon Pro" pitchFamily="18" charset="0"/>
              </a:rPr>
              <a:t>Button</a:t>
            </a:r>
            <a:endParaRPr lang="fr-FR" sz="2700" b="1" dirty="0" smtClean="0">
              <a:latin typeface="Adobe Caslon Pro" pitchFamily="18" charset="0"/>
            </a:endParaRPr>
          </a:p>
          <a:p>
            <a:pPr marL="361950" indent="-85725" algn="just"/>
            <a:r>
              <a:rPr lang="fr-FR" sz="2700" b="1" dirty="0" err="1" smtClean="0">
                <a:latin typeface="Adobe Caslon Pro" pitchFamily="18" charset="0"/>
              </a:rPr>
              <a:t>from</a:t>
            </a:r>
            <a:r>
              <a:rPr lang="fr-FR" sz="2700" b="1" dirty="0" smtClean="0">
                <a:latin typeface="Adobe Caslon Pro" pitchFamily="18" charset="0"/>
              </a:rPr>
              <a:t> kivy.uix.boxlayout import </a:t>
            </a:r>
            <a:r>
              <a:rPr lang="fr-FR" sz="2700" b="1" dirty="0" err="1" smtClean="0">
                <a:latin typeface="Adobe Caslon Pro" pitchFamily="18" charset="0"/>
              </a:rPr>
              <a:t>BoxLayout</a:t>
            </a:r>
            <a:endParaRPr lang="fr-FR" sz="2700" b="1" dirty="0" smtClean="0">
              <a:latin typeface="Adobe Caslon Pro" pitchFamily="18" charset="0"/>
            </a:endParaRPr>
          </a:p>
          <a:p>
            <a:pPr marL="361950" indent="-85725" algn="just"/>
            <a:endParaRPr lang="fr-FR" sz="2700" b="1" dirty="0" smtClean="0">
              <a:latin typeface="Adobe Caslon Pro" pitchFamily="18" charset="0"/>
            </a:endParaRPr>
          </a:p>
          <a:p>
            <a:pPr marL="361950" indent="-85725" algn="just"/>
            <a:r>
              <a:rPr lang="fr-FR" sz="2700" b="1" dirty="0" smtClean="0">
                <a:latin typeface="Adobe Caslon Pro" pitchFamily="18" charset="0"/>
              </a:rPr>
              <a:t>class </a:t>
            </a:r>
            <a:r>
              <a:rPr lang="fr-FR" sz="2700" b="1" dirty="0" err="1" smtClean="0">
                <a:latin typeface="Adobe Caslon Pro" pitchFamily="18" charset="0"/>
              </a:rPr>
              <a:t>fenetre</a:t>
            </a:r>
            <a:r>
              <a:rPr lang="fr-FR" sz="2700" b="1" dirty="0" smtClean="0">
                <a:latin typeface="Adobe Caslon Pro" pitchFamily="18" charset="0"/>
              </a:rPr>
              <a:t>(</a:t>
            </a:r>
            <a:r>
              <a:rPr lang="fr-FR" sz="2700" b="1" dirty="0" err="1" smtClean="0">
                <a:latin typeface="Adobe Caslon Pro" pitchFamily="18" charset="0"/>
              </a:rPr>
              <a:t>App</a:t>
            </a:r>
            <a:r>
              <a:rPr lang="fr-FR" sz="2700" b="1" dirty="0" smtClean="0">
                <a:latin typeface="Adobe Caslon Pro" pitchFamily="18" charset="0"/>
              </a:rPr>
              <a:t>):</a:t>
            </a:r>
          </a:p>
          <a:p>
            <a:pPr marL="361950" indent="-85725" algn="just"/>
            <a:r>
              <a:rPr lang="fr-FR" sz="2700" b="1" dirty="0" smtClean="0">
                <a:latin typeface="Adobe Caslon Pro" pitchFamily="18" charset="0"/>
              </a:rPr>
              <a:t>    </a:t>
            </a:r>
            <a:r>
              <a:rPr lang="fr-FR" sz="2700" b="1" dirty="0" err="1" smtClean="0">
                <a:latin typeface="Adobe Caslon Pro" pitchFamily="18" charset="0"/>
              </a:rPr>
              <a:t>def</a:t>
            </a:r>
            <a:r>
              <a:rPr lang="fr-FR" sz="2700" b="1" dirty="0" smtClean="0">
                <a:latin typeface="Adobe Caslon Pro" pitchFamily="18" charset="0"/>
              </a:rPr>
              <a:t> </a:t>
            </a:r>
            <a:r>
              <a:rPr lang="fr-FR" sz="2700" b="1" dirty="0" err="1" smtClean="0">
                <a:latin typeface="Adobe Caslon Pro" pitchFamily="18" charset="0"/>
              </a:rPr>
              <a:t>build</a:t>
            </a:r>
            <a:r>
              <a:rPr lang="fr-FR" sz="2700" b="1" dirty="0" smtClean="0">
                <a:latin typeface="Adobe Caslon Pro" pitchFamily="18" charset="0"/>
              </a:rPr>
              <a:t>(self):</a:t>
            </a:r>
          </a:p>
          <a:p>
            <a:pPr marL="361950" indent="-85725" algn="just"/>
            <a:r>
              <a:rPr lang="fr-FR" sz="2700" b="1" dirty="0" smtClean="0">
                <a:latin typeface="Adobe Caslon Pro" pitchFamily="18" charset="0"/>
              </a:rPr>
              <a:t>        </a:t>
            </a:r>
            <a:r>
              <a:rPr lang="fr-FR" sz="2700" b="1" dirty="0" err="1" smtClean="0">
                <a:latin typeface="Adobe Caslon Pro" pitchFamily="18" charset="0"/>
              </a:rPr>
              <a:t>layout</a:t>
            </a:r>
            <a:r>
              <a:rPr lang="fr-FR" sz="2700" b="1" dirty="0" smtClean="0">
                <a:latin typeface="Adobe Caslon Pro" pitchFamily="18" charset="0"/>
              </a:rPr>
              <a:t> = </a:t>
            </a:r>
            <a:r>
              <a:rPr lang="fr-FR" sz="2700" b="1" dirty="0" err="1" smtClean="0">
                <a:latin typeface="Adobe Caslon Pro" pitchFamily="18" charset="0"/>
              </a:rPr>
              <a:t>BoxLayout</a:t>
            </a:r>
            <a:r>
              <a:rPr lang="fr-FR" sz="2700" b="1" dirty="0" smtClean="0">
                <a:latin typeface="Adobe Caslon Pro" pitchFamily="18" charset="0"/>
              </a:rPr>
              <a:t>(orientation='vertical')</a:t>
            </a:r>
          </a:p>
          <a:p>
            <a:pPr marL="361950" indent="-85725" algn="just"/>
            <a:r>
              <a:rPr lang="fr-FR" sz="2700" b="1" dirty="0" smtClean="0">
                <a:latin typeface="Adobe Caslon Pro" pitchFamily="18" charset="0"/>
              </a:rPr>
              <a:t>        </a:t>
            </a:r>
            <a:r>
              <a:rPr lang="fr-FR" sz="2700" b="1" dirty="0" err="1" smtClean="0">
                <a:latin typeface="Adobe Caslon Pro" pitchFamily="18" charset="0"/>
              </a:rPr>
              <a:t>layout.add_widget</a:t>
            </a:r>
            <a:r>
              <a:rPr lang="fr-FR" sz="2700" b="1" dirty="0" smtClean="0">
                <a:latin typeface="Adobe Caslon Pro" pitchFamily="18" charset="0"/>
              </a:rPr>
              <a:t>(</a:t>
            </a:r>
            <a:r>
              <a:rPr lang="fr-FR" sz="2700" b="1" dirty="0" err="1" smtClean="0">
                <a:latin typeface="Adobe Caslon Pro" pitchFamily="18" charset="0"/>
              </a:rPr>
              <a:t>Button</a:t>
            </a:r>
            <a:r>
              <a:rPr lang="fr-FR" sz="2700" b="1" dirty="0" smtClean="0">
                <a:latin typeface="Adobe Caslon Pro" pitchFamily="18" charset="0"/>
              </a:rPr>
              <a:t>(</a:t>
            </a:r>
            <a:r>
              <a:rPr lang="fr-FR" sz="2700" b="1" dirty="0" err="1" smtClean="0">
                <a:latin typeface="Adobe Caslon Pro" pitchFamily="18" charset="0"/>
              </a:rPr>
              <a:t>text</a:t>
            </a:r>
            <a:r>
              <a:rPr lang="fr-FR" sz="2700" b="1" dirty="0" smtClean="0">
                <a:latin typeface="Adobe Caslon Pro" pitchFamily="18" charset="0"/>
              </a:rPr>
              <a:t>='Bouton </a:t>
            </a:r>
            <a:r>
              <a:rPr lang="fr-FR" sz="2700" b="1" dirty="0" err="1" smtClean="0">
                <a:latin typeface="Adobe Caslon Pro" pitchFamily="18" charset="0"/>
              </a:rPr>
              <a:t>Num</a:t>
            </a:r>
            <a:r>
              <a:rPr lang="fr-FR" sz="2700" b="1" dirty="0" smtClean="0">
                <a:latin typeface="Adobe Caslon Pro" pitchFamily="18" charset="0"/>
              </a:rPr>
              <a:t>=1'))</a:t>
            </a:r>
          </a:p>
          <a:p>
            <a:pPr marL="361950" indent="-85725" algn="just"/>
            <a:r>
              <a:rPr lang="fr-FR" sz="2700" b="1" dirty="0" smtClean="0">
                <a:latin typeface="Adobe Caslon Pro" pitchFamily="18" charset="0"/>
              </a:rPr>
              <a:t>        </a:t>
            </a:r>
            <a:r>
              <a:rPr lang="fr-FR" sz="2700" b="1" dirty="0" err="1" smtClean="0">
                <a:latin typeface="Adobe Caslon Pro" pitchFamily="18" charset="0"/>
              </a:rPr>
              <a:t>layout.add_widget</a:t>
            </a:r>
            <a:r>
              <a:rPr lang="fr-FR" sz="2700" b="1" dirty="0" smtClean="0">
                <a:latin typeface="Adobe Caslon Pro" pitchFamily="18" charset="0"/>
              </a:rPr>
              <a:t>(</a:t>
            </a:r>
            <a:r>
              <a:rPr lang="fr-FR" sz="2700" b="1" dirty="0" err="1" smtClean="0">
                <a:latin typeface="Adobe Caslon Pro" pitchFamily="18" charset="0"/>
              </a:rPr>
              <a:t>Button</a:t>
            </a:r>
            <a:r>
              <a:rPr lang="fr-FR" sz="2700" b="1" dirty="0" smtClean="0">
                <a:latin typeface="Adobe Caslon Pro" pitchFamily="18" charset="0"/>
              </a:rPr>
              <a:t>(</a:t>
            </a:r>
            <a:r>
              <a:rPr lang="fr-FR" sz="2700" b="1" dirty="0" err="1" smtClean="0">
                <a:latin typeface="Adobe Caslon Pro" pitchFamily="18" charset="0"/>
              </a:rPr>
              <a:t>text</a:t>
            </a:r>
            <a:r>
              <a:rPr lang="fr-FR" sz="2700" b="1" dirty="0" smtClean="0">
                <a:latin typeface="Adobe Caslon Pro" pitchFamily="18" charset="0"/>
              </a:rPr>
              <a:t>='Bouton </a:t>
            </a:r>
            <a:r>
              <a:rPr lang="fr-FR" sz="2700" b="1" dirty="0" err="1" smtClean="0">
                <a:latin typeface="Adobe Caslon Pro" pitchFamily="18" charset="0"/>
              </a:rPr>
              <a:t>Num</a:t>
            </a:r>
            <a:r>
              <a:rPr lang="fr-FR" sz="2700" b="1" dirty="0" smtClean="0">
                <a:latin typeface="Adobe Caslon Pro" pitchFamily="18" charset="0"/>
              </a:rPr>
              <a:t>=2'))</a:t>
            </a:r>
          </a:p>
          <a:p>
            <a:pPr marL="361950" indent="-85725" algn="just"/>
            <a:r>
              <a:rPr lang="fr-FR" sz="2700" b="1" dirty="0" smtClean="0">
                <a:latin typeface="Adobe Caslon Pro" pitchFamily="18" charset="0"/>
              </a:rPr>
              <a:t>        </a:t>
            </a:r>
            <a:r>
              <a:rPr lang="fr-FR" sz="2700" b="1" dirty="0" err="1" smtClean="0">
                <a:latin typeface="Adobe Caslon Pro" pitchFamily="18" charset="0"/>
              </a:rPr>
              <a:t>layout.add_widget</a:t>
            </a:r>
            <a:r>
              <a:rPr lang="fr-FR" sz="2700" b="1" dirty="0" smtClean="0">
                <a:latin typeface="Adobe Caslon Pro" pitchFamily="18" charset="0"/>
              </a:rPr>
              <a:t>(</a:t>
            </a:r>
            <a:r>
              <a:rPr lang="fr-FR" sz="2700" b="1" dirty="0" err="1" smtClean="0">
                <a:latin typeface="Adobe Caslon Pro" pitchFamily="18" charset="0"/>
              </a:rPr>
              <a:t>Button</a:t>
            </a:r>
            <a:r>
              <a:rPr lang="fr-FR" sz="2700" b="1" dirty="0" smtClean="0">
                <a:latin typeface="Adobe Caslon Pro" pitchFamily="18" charset="0"/>
              </a:rPr>
              <a:t>(</a:t>
            </a:r>
            <a:r>
              <a:rPr lang="fr-FR" sz="2700" b="1" dirty="0" err="1" smtClean="0">
                <a:latin typeface="Adobe Caslon Pro" pitchFamily="18" charset="0"/>
              </a:rPr>
              <a:t>text</a:t>
            </a:r>
            <a:r>
              <a:rPr lang="fr-FR" sz="2700" b="1" dirty="0" smtClean="0">
                <a:latin typeface="Adobe Caslon Pro" pitchFamily="18" charset="0"/>
              </a:rPr>
              <a:t>='Bouton </a:t>
            </a:r>
            <a:r>
              <a:rPr lang="fr-FR" sz="2700" b="1" dirty="0" err="1" smtClean="0">
                <a:latin typeface="Adobe Caslon Pro" pitchFamily="18" charset="0"/>
              </a:rPr>
              <a:t>Num</a:t>
            </a:r>
            <a:r>
              <a:rPr lang="fr-FR" sz="2700" b="1" dirty="0" smtClean="0">
                <a:latin typeface="Adobe Caslon Pro" pitchFamily="18" charset="0"/>
              </a:rPr>
              <a:t>=3'))</a:t>
            </a:r>
          </a:p>
          <a:p>
            <a:pPr marL="361950" indent="-85725" algn="just"/>
            <a:r>
              <a:rPr lang="fr-FR" sz="2700" b="1" dirty="0" smtClean="0">
                <a:latin typeface="Adobe Caslon Pro" pitchFamily="18" charset="0"/>
              </a:rPr>
              <a:t>        return </a:t>
            </a:r>
            <a:r>
              <a:rPr lang="fr-FR" sz="2700" b="1" dirty="0" err="1" smtClean="0">
                <a:latin typeface="Adobe Caslon Pro" pitchFamily="18" charset="0"/>
              </a:rPr>
              <a:t>layout</a:t>
            </a:r>
            <a:endParaRPr lang="fr-FR" sz="2700" b="1" dirty="0" smtClean="0">
              <a:latin typeface="Adobe Caslon Pro" pitchFamily="18" charset="0"/>
            </a:endParaRPr>
          </a:p>
          <a:p>
            <a:pPr marL="361950" indent="-85725" algn="just"/>
            <a:endParaRPr lang="fr-FR" sz="2700" b="1" dirty="0" smtClean="0">
              <a:latin typeface="Adobe Caslon Pro" pitchFamily="18" charset="0"/>
            </a:endParaRPr>
          </a:p>
          <a:p>
            <a:pPr marL="361950" indent="-85725" algn="just"/>
            <a:r>
              <a:rPr lang="fr-FR" sz="2700" b="1" dirty="0" err="1" smtClean="0">
                <a:latin typeface="Adobe Caslon Pro" pitchFamily="18" charset="0"/>
              </a:rPr>
              <a:t>fenetre</a:t>
            </a:r>
            <a:r>
              <a:rPr lang="fr-FR" sz="2700" b="1" dirty="0" smtClean="0">
                <a:latin typeface="Adobe Caslon Pro" pitchFamily="18" charset="0"/>
              </a:rPr>
              <a:t>().</a:t>
            </a:r>
            <a:r>
              <a:rPr lang="fr-FR" sz="2700" b="1" dirty="0" err="1" smtClean="0">
                <a:latin typeface="Adobe Caslon Pro" pitchFamily="18" charset="0"/>
              </a:rPr>
              <a:t>run</a:t>
            </a:r>
            <a:r>
              <a:rPr lang="fr-FR" sz="2700" b="1" dirty="0" smtClean="0">
                <a:latin typeface="Adobe Caslon Pro" pitchFamily="18" charset="0"/>
              </a:rPr>
              <a:t>()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2560" y="-243408"/>
            <a:ext cx="7406640" cy="968128"/>
          </a:xfrm>
        </p:spPr>
        <p:txBody>
          <a:bodyPr>
            <a:normAutofit/>
          </a:bodyPr>
          <a:lstStyle/>
          <a:p>
            <a:r>
              <a:rPr lang="fr-FR" sz="4000" b="1" dirty="0" smtClean="0"/>
              <a:t>Résultat d’</a:t>
            </a:r>
            <a:r>
              <a:rPr lang="fr-FR" sz="4000" b="1" dirty="0" err="1" smtClean="0"/>
              <a:t>éxécution</a:t>
            </a:r>
            <a:r>
              <a:rPr lang="fr-FR" sz="4000" b="1" dirty="0" smtClean="0"/>
              <a:t>:</a:t>
            </a:r>
            <a:endParaRPr lang="en-US" sz="40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51520" y="1052736"/>
            <a:ext cx="8640960" cy="547260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1950" indent="-85725" algn="just"/>
            <a:endParaRPr lang="fr-FR" sz="2700" b="1" dirty="0" smtClean="0">
              <a:latin typeface="Adobe Caslon Pro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6"/>
            <a:ext cx="7966466" cy="4752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2560" y="12600"/>
            <a:ext cx="7406640" cy="968128"/>
          </a:xfrm>
        </p:spPr>
        <p:txBody>
          <a:bodyPr>
            <a:normAutofit/>
          </a:bodyPr>
          <a:lstStyle/>
          <a:p>
            <a:r>
              <a:rPr lang="fr-FR" sz="4000" b="1" dirty="0" err="1" smtClean="0"/>
              <a:t>Layout</a:t>
            </a:r>
            <a:endParaRPr lang="en-US" sz="40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259632" y="1052736"/>
            <a:ext cx="7416824" cy="547260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1950" indent="-85725" algn="just"/>
            <a:r>
              <a:rPr lang="fr-F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GridLayout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(): </a:t>
            </a:r>
          </a:p>
          <a:p>
            <a:pPr marL="361950" indent="-85725" algn="just"/>
            <a:endParaRPr lang="fr-FR" sz="2800" b="1" dirty="0" smtClean="0"/>
          </a:p>
          <a:p>
            <a:pPr marL="361950" indent="-85725" algn="just"/>
            <a:r>
              <a:rPr lang="fr-FR" sz="2800" b="1" dirty="0" smtClean="0"/>
              <a:t>le </a:t>
            </a:r>
            <a:r>
              <a:rPr lang="fr-FR" sz="2800" b="1" dirty="0" err="1" smtClean="0"/>
              <a:t>widget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GridLayout</a:t>
            </a:r>
            <a:r>
              <a:rPr lang="fr-FR" sz="2800" b="1" dirty="0" smtClean="0"/>
              <a:t> est utilisé pour organiser les </a:t>
            </a:r>
            <a:r>
              <a:rPr lang="fr-FR" sz="2800" b="1" dirty="0" err="1" smtClean="0"/>
              <a:t>widgets</a:t>
            </a:r>
            <a:r>
              <a:rPr lang="fr-FR" sz="2800" b="1" dirty="0" smtClean="0"/>
              <a:t> enfants dans une grille, où vous pouvez spécifier le nombre de colonnes ou de lignes. Chaque cellule de la grille doit contenir un </a:t>
            </a:r>
            <a:r>
              <a:rPr lang="fr-FR" sz="2800" b="1" dirty="0" err="1" smtClean="0"/>
              <a:t>widget</a:t>
            </a:r>
            <a:r>
              <a:rPr lang="fr-FR" sz="2800" b="1" dirty="0" smtClean="0"/>
              <a:t>.</a:t>
            </a:r>
            <a:endParaRPr lang="fr-FR" sz="28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259632" y="1052736"/>
            <a:ext cx="7416824" cy="547260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1950" indent="-85725" algn="just"/>
            <a:r>
              <a:rPr lang="fr-F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ScrollView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(): </a:t>
            </a:r>
          </a:p>
          <a:p>
            <a:pPr marL="361950" indent="-85725" algn="just"/>
            <a:endParaRPr lang="fr-FR" sz="2800" b="1" dirty="0" smtClean="0"/>
          </a:p>
          <a:p>
            <a:pPr marL="361950" indent="-85725" algn="just"/>
            <a:r>
              <a:rPr lang="fr-FR" sz="2800" b="1" dirty="0" smtClean="0"/>
              <a:t>Le </a:t>
            </a:r>
            <a:r>
              <a:rPr lang="fr-FR" sz="2800" b="1" dirty="0" err="1" smtClean="0"/>
              <a:t>ScrollView</a:t>
            </a:r>
            <a:r>
              <a:rPr lang="fr-FR" sz="2800" b="1" dirty="0" smtClean="0"/>
              <a:t> est utilisé pour rendre le contenu </a:t>
            </a:r>
            <a:r>
              <a:rPr lang="fr-FR" sz="2800" b="1" dirty="0" err="1" smtClean="0"/>
              <a:t>défilable</a:t>
            </a:r>
            <a:r>
              <a:rPr lang="fr-FR" sz="2800" b="1" dirty="0" smtClean="0"/>
              <a:t> lorsque celui-ci est plus grand que la zone visible du </a:t>
            </a:r>
            <a:r>
              <a:rPr lang="fr-FR" sz="2800" b="1" dirty="0" err="1" smtClean="0"/>
              <a:t>ScrollView</a:t>
            </a:r>
            <a:r>
              <a:rPr lang="fr-FR" sz="2800" b="1" dirty="0" smtClean="0"/>
              <a:t>.</a:t>
            </a:r>
            <a:endParaRPr lang="fr-FR" sz="28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2560" y="12600"/>
            <a:ext cx="7406640" cy="1472184"/>
          </a:xfrm>
        </p:spPr>
        <p:txBody>
          <a:bodyPr/>
          <a:lstStyle/>
          <a:p>
            <a:r>
              <a:rPr lang="fr-FR" dirty="0" smtClean="0"/>
              <a:t>Utilisation de </a:t>
            </a:r>
            <a:r>
              <a:rPr lang="fr-FR" dirty="0" err="1" smtClean="0"/>
              <a:t>bind</a:t>
            </a:r>
            <a:r>
              <a:rPr lang="fr-FR" dirty="0" smtClean="0"/>
              <a:t>()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755576" y="1628800"/>
            <a:ext cx="8136904" cy="504056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2800" b="1" dirty="0" err="1" smtClean="0"/>
              <a:t>Bind</a:t>
            </a:r>
            <a:r>
              <a:rPr lang="fr-FR" sz="2800" b="1" dirty="0" smtClean="0"/>
              <a:t>(): est utilisé pour associer un événement (comme un clic, un changement de valeur, etc.) à une fonction ou une méthode qui sera exécutée lorsque l'événement se produit. </a:t>
            </a:r>
          </a:p>
          <a:p>
            <a:pPr algn="just"/>
            <a:endParaRPr lang="fr-FR" sz="2800" b="1" dirty="0" smtClean="0"/>
          </a:p>
          <a:p>
            <a:pPr algn="just"/>
            <a:r>
              <a:rPr lang="fr-FR" sz="2800" b="1" dirty="0" smtClean="0"/>
              <a:t>C'est un mécanisme central dans </a:t>
            </a:r>
            <a:r>
              <a:rPr lang="fr-FR" sz="2800" b="1" dirty="0" err="1" smtClean="0"/>
              <a:t>Kivy</a:t>
            </a:r>
            <a:r>
              <a:rPr lang="fr-FR" sz="2800" b="1" dirty="0" smtClean="0"/>
              <a:t> pour gérer les interactions avec les </a:t>
            </a:r>
            <a:r>
              <a:rPr lang="fr-FR" sz="2800" b="1" dirty="0" err="1" smtClean="0"/>
              <a:t>widgets</a:t>
            </a:r>
            <a:r>
              <a:rPr lang="fr-FR" sz="2800" b="1" dirty="0" smtClean="0"/>
              <a:t>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25800" y="2604888"/>
            <a:ext cx="7406640" cy="968128"/>
          </a:xfrm>
        </p:spPr>
        <p:txBody>
          <a:bodyPr>
            <a:normAutofit fontScale="90000"/>
          </a:bodyPr>
          <a:lstStyle/>
          <a:p>
            <a:r>
              <a:rPr lang="fr-FR" sz="4000" b="1" dirty="0" smtClean="0"/>
              <a:t>Exemple : </a:t>
            </a:r>
            <a:br>
              <a:rPr lang="fr-FR" sz="4000" b="1" dirty="0" smtClean="0"/>
            </a:br>
            <a:r>
              <a:rPr lang="fr-FR" sz="3600" b="1" dirty="0" smtClean="0">
                <a:solidFill>
                  <a:schemeClr val="tx1"/>
                </a:solidFill>
                <a:effectLst/>
              </a:rPr>
              <a:t>Traduit ce code </a:t>
            </a:r>
            <a:r>
              <a:rPr lang="fr-FR" sz="3600" b="1" dirty="0" err="1" smtClean="0">
                <a:solidFill>
                  <a:schemeClr val="tx1"/>
                </a:solidFill>
                <a:effectLst/>
              </a:rPr>
              <a:t>Tkinter</a:t>
            </a:r>
            <a:r>
              <a:rPr lang="fr-FR" sz="3600" b="1" dirty="0" smtClean="0">
                <a:solidFill>
                  <a:schemeClr val="tx1"/>
                </a:solidFill>
                <a:effectLst/>
              </a:rPr>
              <a:t> vers </a:t>
            </a:r>
            <a:r>
              <a:rPr lang="fr-FR" sz="3600" b="1" dirty="0" err="1" smtClean="0">
                <a:solidFill>
                  <a:schemeClr val="tx1"/>
                </a:solidFill>
                <a:effectLst/>
              </a:rPr>
              <a:t>Kivy</a:t>
            </a:r>
            <a:r>
              <a:rPr lang="fr-FR" sz="3600" b="1" dirty="0" smtClean="0">
                <a:solidFill>
                  <a:schemeClr val="tx1"/>
                </a:solidFill>
                <a:effectLst/>
              </a:rPr>
              <a:t>.</a:t>
            </a:r>
            <a:endParaRPr lang="en-US" sz="3600" b="1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6024" y="188640"/>
            <a:ext cx="8748464" cy="652534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61950" indent="-85725"/>
            <a: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  import </a:t>
            </a:r>
            <a:r>
              <a:rPr lang="fr-FR" sz="2200" b="1" dirty="0" err="1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tkinter</a:t>
            </a:r>
            <a: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 as </a:t>
            </a:r>
            <a:r>
              <a:rPr lang="fr-FR" sz="2200" b="1" dirty="0" err="1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tk</a:t>
            </a:r>
            <a: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/>
            </a:r>
            <a:b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</a:br>
            <a:r>
              <a:rPr lang="fr-FR" sz="2200" b="1" dirty="0" err="1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from</a:t>
            </a:r>
            <a: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 </a:t>
            </a:r>
            <a:r>
              <a:rPr lang="fr-FR" sz="2200" b="1" dirty="0" err="1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tkinter</a:t>
            </a:r>
            <a: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 import </a:t>
            </a:r>
            <a:r>
              <a:rPr lang="fr-FR" sz="2200" b="1" dirty="0" err="1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ttk</a:t>
            </a:r>
            <a: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/>
            </a:r>
            <a:b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</a:br>
            <a: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/>
            </a:r>
            <a:b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</a:br>
            <a:r>
              <a:rPr lang="fr-FR" sz="2200" b="1" dirty="0" err="1" smtClean="0">
                <a:solidFill>
                  <a:srgbClr val="FF000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def</a:t>
            </a:r>
            <a:r>
              <a:rPr lang="fr-FR" sz="2200" b="1" dirty="0" smtClean="0">
                <a:solidFill>
                  <a:srgbClr val="FF000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 </a:t>
            </a:r>
            <a:r>
              <a:rPr lang="fr-FR" sz="2200" b="1" dirty="0" err="1" smtClean="0">
                <a:solidFill>
                  <a:srgbClr val="FF000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button_click</a:t>
            </a:r>
            <a:r>
              <a:rPr lang="fr-FR" sz="2200" b="1" dirty="0" smtClean="0">
                <a:solidFill>
                  <a:srgbClr val="FF000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():</a:t>
            </a:r>
            <a:br>
              <a:rPr lang="fr-FR" sz="2200" b="1" dirty="0" smtClean="0">
                <a:solidFill>
                  <a:srgbClr val="FF0000"/>
                </a:solidFill>
                <a:effectLst/>
                <a:latin typeface="Adobe Caslon Pro Bold" pitchFamily="18" charset="0"/>
                <a:ea typeface="Adobe Gothic Std B" pitchFamily="34" charset="-128"/>
              </a:rPr>
            </a:br>
            <a:r>
              <a:rPr lang="fr-FR" sz="2200" b="1" dirty="0" smtClean="0">
                <a:solidFill>
                  <a:srgbClr val="FF000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    </a:t>
            </a:r>
            <a:r>
              <a:rPr lang="fr-FR" sz="2200" b="1" dirty="0" err="1" smtClean="0">
                <a:solidFill>
                  <a:srgbClr val="FF000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print</a:t>
            </a:r>
            <a:r>
              <a:rPr lang="fr-FR" sz="2200" b="1" dirty="0" smtClean="0">
                <a:solidFill>
                  <a:srgbClr val="FF000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("bouton cliqué")</a:t>
            </a:r>
            <a:br>
              <a:rPr lang="fr-FR" sz="2200" b="1" dirty="0" smtClean="0">
                <a:solidFill>
                  <a:srgbClr val="FF0000"/>
                </a:solidFill>
                <a:effectLst/>
                <a:latin typeface="Adobe Caslon Pro Bold" pitchFamily="18" charset="0"/>
                <a:ea typeface="Adobe Gothic Std B" pitchFamily="34" charset="-128"/>
              </a:rPr>
            </a:br>
            <a: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/>
            </a:r>
            <a:b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</a:br>
            <a:r>
              <a:rPr lang="fr-FR" sz="2200" b="1" dirty="0" err="1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fenetre</a:t>
            </a:r>
            <a: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 = </a:t>
            </a:r>
            <a:r>
              <a:rPr lang="fr-FR" sz="2200" b="1" dirty="0" err="1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tk.Tk</a:t>
            </a:r>
            <a: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()</a:t>
            </a:r>
            <a:b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</a:br>
            <a:r>
              <a:rPr lang="fr-FR" sz="2200" b="1" dirty="0" err="1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fenetre.title</a:t>
            </a:r>
            <a: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("</a:t>
            </a:r>
            <a:r>
              <a:rPr lang="fr-FR" sz="2200" b="1" dirty="0" err="1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Tkinter</a:t>
            </a:r>
            <a: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 Exemple")</a:t>
            </a:r>
            <a:b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</a:br>
            <a: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/>
            </a:r>
            <a:b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</a:br>
            <a:r>
              <a:rPr lang="fr-FR" sz="22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label = </a:t>
            </a:r>
            <a:r>
              <a:rPr lang="fr-FR" sz="2200" b="1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tk.Label</a:t>
            </a:r>
            <a:r>
              <a:rPr lang="fr-FR" sz="22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(</a:t>
            </a:r>
            <a:r>
              <a:rPr lang="fr-FR" sz="2200" b="1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fenetre</a:t>
            </a:r>
            <a:r>
              <a:rPr lang="fr-FR" sz="22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, </a:t>
            </a:r>
            <a:r>
              <a:rPr lang="fr-FR" sz="2200" b="1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text</a:t>
            </a:r>
            <a:r>
              <a:rPr lang="fr-FR" sz="22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="Hello world")</a:t>
            </a:r>
            <a:br>
              <a:rPr lang="fr-FR" sz="22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Adobe Caslon Pro Bold" pitchFamily="18" charset="0"/>
                <a:ea typeface="Adobe Gothic Std B" pitchFamily="34" charset="-128"/>
              </a:rPr>
            </a:br>
            <a:r>
              <a:rPr lang="fr-FR" sz="2200" b="1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label.pack</a:t>
            </a:r>
            <a:r>
              <a:rPr lang="fr-FR" sz="22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()</a:t>
            </a:r>
            <a:br>
              <a:rPr lang="fr-FR" sz="22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Adobe Caslon Pro Bold" pitchFamily="18" charset="0"/>
                <a:ea typeface="Adobe Gothic Std B" pitchFamily="34" charset="-128"/>
              </a:rPr>
            </a:br>
            <a:r>
              <a:rPr lang="fr-FR" sz="2200" b="1" dirty="0" smtClean="0">
                <a:solidFill>
                  <a:srgbClr val="00B05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options=["Option 1", "Option 2", "Option 3"]</a:t>
            </a:r>
            <a:br>
              <a:rPr lang="fr-FR" sz="2200" b="1" dirty="0" smtClean="0">
                <a:solidFill>
                  <a:srgbClr val="00B050"/>
                </a:solidFill>
                <a:effectLst/>
                <a:latin typeface="Adobe Caslon Pro Bold" pitchFamily="18" charset="0"/>
                <a:ea typeface="Adobe Gothic Std B" pitchFamily="34" charset="-128"/>
              </a:rPr>
            </a:br>
            <a:r>
              <a:rPr lang="fr-FR" sz="2200" b="1" dirty="0" err="1" smtClean="0">
                <a:solidFill>
                  <a:srgbClr val="00B05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combobox</a:t>
            </a:r>
            <a:r>
              <a:rPr lang="fr-FR" sz="2200" b="1" dirty="0" smtClean="0">
                <a:solidFill>
                  <a:srgbClr val="00B05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 = </a:t>
            </a:r>
            <a:r>
              <a:rPr lang="fr-FR" sz="2200" b="1" dirty="0" err="1" smtClean="0">
                <a:solidFill>
                  <a:srgbClr val="00B05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ttk.Combobox</a:t>
            </a:r>
            <a:r>
              <a:rPr lang="fr-FR" sz="2200" b="1" dirty="0" smtClean="0">
                <a:solidFill>
                  <a:srgbClr val="00B05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(</a:t>
            </a:r>
            <a:r>
              <a:rPr lang="fr-FR" sz="2200" b="1" dirty="0" err="1" smtClean="0">
                <a:solidFill>
                  <a:srgbClr val="00B05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fenetre</a:t>
            </a:r>
            <a:r>
              <a:rPr lang="fr-FR" sz="2200" b="1" dirty="0" smtClean="0">
                <a:solidFill>
                  <a:srgbClr val="00B05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, values=options, state="</a:t>
            </a:r>
            <a:r>
              <a:rPr lang="fr-FR" sz="2200" b="1" dirty="0" err="1" smtClean="0">
                <a:solidFill>
                  <a:srgbClr val="00B05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readonly</a:t>
            </a:r>
            <a:r>
              <a:rPr lang="fr-FR" sz="2200" b="1" dirty="0" smtClean="0">
                <a:solidFill>
                  <a:srgbClr val="00B05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")</a:t>
            </a:r>
            <a:br>
              <a:rPr lang="fr-FR" sz="2200" b="1" dirty="0" smtClean="0">
                <a:solidFill>
                  <a:srgbClr val="00B050"/>
                </a:solidFill>
                <a:effectLst/>
                <a:latin typeface="Adobe Caslon Pro Bold" pitchFamily="18" charset="0"/>
                <a:ea typeface="Adobe Gothic Std B" pitchFamily="34" charset="-128"/>
              </a:rPr>
            </a:br>
            <a:r>
              <a:rPr lang="fr-FR" sz="2200" b="1" dirty="0" err="1" smtClean="0">
                <a:solidFill>
                  <a:srgbClr val="00B05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combobox.pack</a:t>
            </a:r>
            <a:r>
              <a:rPr lang="fr-FR" sz="2200" b="1" dirty="0" smtClean="0">
                <a:solidFill>
                  <a:srgbClr val="00B05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()</a:t>
            </a:r>
            <a:br>
              <a:rPr lang="fr-FR" sz="2200" b="1" dirty="0" smtClean="0">
                <a:solidFill>
                  <a:srgbClr val="00B050"/>
                </a:solidFill>
                <a:effectLst/>
                <a:latin typeface="Adobe Caslon Pro Bold" pitchFamily="18" charset="0"/>
                <a:ea typeface="Adobe Gothic Std B" pitchFamily="34" charset="-128"/>
              </a:rPr>
            </a:br>
            <a:r>
              <a:rPr lang="fr-FR" sz="2200" b="1" dirty="0" smtClean="0">
                <a:solidFill>
                  <a:schemeClr val="accent5">
                    <a:lumMod val="75000"/>
                  </a:schemeClr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entry = </a:t>
            </a:r>
            <a:r>
              <a:rPr lang="fr-FR" sz="2200" b="1" dirty="0" err="1" smtClean="0">
                <a:solidFill>
                  <a:schemeClr val="accent5">
                    <a:lumMod val="75000"/>
                  </a:schemeClr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tk.Entry</a:t>
            </a:r>
            <a:r>
              <a:rPr lang="fr-FR" sz="2200" b="1" dirty="0" smtClean="0">
                <a:solidFill>
                  <a:schemeClr val="accent5">
                    <a:lumMod val="75000"/>
                  </a:schemeClr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(</a:t>
            </a:r>
            <a:r>
              <a:rPr lang="fr-FR" sz="2200" b="1" dirty="0" err="1" smtClean="0">
                <a:solidFill>
                  <a:schemeClr val="accent5">
                    <a:lumMod val="75000"/>
                  </a:schemeClr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fenetre</a:t>
            </a:r>
            <a:r>
              <a:rPr lang="fr-FR" sz="2200" b="1" dirty="0" smtClean="0">
                <a:solidFill>
                  <a:schemeClr val="accent5">
                    <a:lumMod val="75000"/>
                  </a:schemeClr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)</a:t>
            </a:r>
            <a:br>
              <a:rPr lang="fr-FR" sz="2200" b="1" dirty="0" smtClean="0">
                <a:solidFill>
                  <a:schemeClr val="accent5">
                    <a:lumMod val="75000"/>
                  </a:schemeClr>
                </a:solidFill>
                <a:effectLst/>
                <a:latin typeface="Adobe Caslon Pro Bold" pitchFamily="18" charset="0"/>
                <a:ea typeface="Adobe Gothic Std B" pitchFamily="34" charset="-128"/>
              </a:rPr>
            </a:br>
            <a:r>
              <a:rPr lang="fr-FR" sz="2200" b="1" dirty="0" err="1" smtClean="0">
                <a:solidFill>
                  <a:schemeClr val="accent5">
                    <a:lumMod val="75000"/>
                  </a:schemeClr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entry.pack</a:t>
            </a:r>
            <a:r>
              <a:rPr lang="fr-FR" sz="2200" b="1" dirty="0" smtClean="0">
                <a:solidFill>
                  <a:schemeClr val="accent5">
                    <a:lumMod val="75000"/>
                  </a:schemeClr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()</a:t>
            </a:r>
            <a:br>
              <a:rPr lang="fr-FR" sz="2200" b="1" dirty="0" smtClean="0">
                <a:solidFill>
                  <a:schemeClr val="accent5">
                    <a:lumMod val="75000"/>
                  </a:schemeClr>
                </a:solidFill>
                <a:effectLst/>
                <a:latin typeface="Adobe Caslon Pro Bold" pitchFamily="18" charset="0"/>
                <a:ea typeface="Adobe Gothic Std B" pitchFamily="34" charset="-128"/>
              </a:rPr>
            </a:br>
            <a:r>
              <a:rPr lang="fr-FR" sz="2200" b="1" dirty="0" err="1" smtClean="0">
                <a:solidFill>
                  <a:schemeClr val="accent6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button</a:t>
            </a:r>
            <a:r>
              <a:rPr lang="fr-FR" sz="2200" b="1" dirty="0" smtClean="0">
                <a:solidFill>
                  <a:schemeClr val="accent6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 = </a:t>
            </a:r>
            <a:r>
              <a:rPr lang="fr-FR" sz="2200" b="1" dirty="0" err="1" smtClean="0">
                <a:solidFill>
                  <a:schemeClr val="accent6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tk.Button</a:t>
            </a:r>
            <a:r>
              <a:rPr lang="fr-FR" sz="2200" b="1" dirty="0" smtClean="0">
                <a:solidFill>
                  <a:schemeClr val="accent6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(</a:t>
            </a:r>
            <a:r>
              <a:rPr lang="fr-FR" sz="2200" b="1" dirty="0" err="1" smtClean="0">
                <a:solidFill>
                  <a:schemeClr val="accent6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fenetre</a:t>
            </a:r>
            <a:r>
              <a:rPr lang="fr-FR" sz="2200" b="1" dirty="0" smtClean="0">
                <a:solidFill>
                  <a:schemeClr val="accent6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, </a:t>
            </a:r>
            <a:r>
              <a:rPr lang="fr-FR" sz="2200" b="1" dirty="0" err="1" smtClean="0">
                <a:solidFill>
                  <a:schemeClr val="accent6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text</a:t>
            </a:r>
            <a:r>
              <a:rPr lang="fr-FR" sz="2200" b="1" dirty="0" smtClean="0">
                <a:solidFill>
                  <a:schemeClr val="accent6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="clique", command=</a:t>
            </a:r>
            <a:r>
              <a:rPr lang="fr-FR" sz="2200" b="1" dirty="0" err="1" smtClean="0">
                <a:solidFill>
                  <a:schemeClr val="accent6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button_click</a:t>
            </a:r>
            <a:r>
              <a:rPr lang="fr-FR" sz="2200" b="1" dirty="0" smtClean="0">
                <a:solidFill>
                  <a:schemeClr val="accent6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)</a:t>
            </a:r>
            <a:br>
              <a:rPr lang="fr-FR" sz="2200" b="1" dirty="0" smtClean="0">
                <a:solidFill>
                  <a:schemeClr val="accent6"/>
                </a:solidFill>
                <a:effectLst/>
                <a:latin typeface="Adobe Caslon Pro Bold" pitchFamily="18" charset="0"/>
                <a:ea typeface="Adobe Gothic Std B" pitchFamily="34" charset="-128"/>
              </a:rPr>
            </a:br>
            <a:r>
              <a:rPr lang="fr-FR" sz="2200" b="1" dirty="0" err="1" smtClean="0">
                <a:solidFill>
                  <a:schemeClr val="accent6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button.pack</a:t>
            </a:r>
            <a:r>
              <a:rPr lang="fr-FR" sz="2200" b="1" dirty="0" smtClean="0">
                <a:solidFill>
                  <a:schemeClr val="accent6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()</a:t>
            </a:r>
            <a:br>
              <a:rPr lang="fr-FR" sz="2200" b="1" dirty="0" smtClean="0">
                <a:solidFill>
                  <a:schemeClr val="accent6"/>
                </a:solidFill>
                <a:effectLst/>
                <a:latin typeface="Adobe Caslon Pro Bold" pitchFamily="18" charset="0"/>
                <a:ea typeface="Adobe Gothic Std B" pitchFamily="34" charset="-128"/>
              </a:rPr>
            </a:br>
            <a:r>
              <a:rPr lang="fr-FR" sz="2200" b="1" dirty="0" err="1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fenetre.mainloop</a:t>
            </a:r>
            <a: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()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25800" y="2604888"/>
            <a:ext cx="7406640" cy="968128"/>
          </a:xfrm>
        </p:spPr>
        <p:txBody>
          <a:bodyPr>
            <a:normAutofit/>
          </a:bodyPr>
          <a:lstStyle/>
          <a:p>
            <a:r>
              <a:rPr lang="fr-FR" sz="4000" b="1" dirty="0" smtClean="0"/>
              <a:t>Solution</a:t>
            </a:r>
            <a:endParaRPr lang="en-US" sz="3600" b="1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6024" y="1412776"/>
            <a:ext cx="8748464" cy="34563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61950" indent="-85725"/>
            <a:r>
              <a:rPr lang="fr-FR" sz="28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 </a:t>
            </a:r>
            <a:r>
              <a:rPr lang="fr-FR" sz="2800" b="1" dirty="0" err="1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from</a:t>
            </a:r>
            <a:r>
              <a:rPr lang="fr-FR" sz="28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 kivy.app import </a:t>
            </a:r>
            <a:r>
              <a:rPr lang="fr-FR" sz="2800" b="1" dirty="0" err="1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App</a:t>
            </a:r>
            <a:r>
              <a:rPr lang="fr-FR" sz="28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/>
            </a:r>
            <a:br>
              <a:rPr lang="fr-FR" sz="28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</a:br>
            <a:r>
              <a:rPr lang="fr-FR" sz="2800" b="1" dirty="0" err="1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from</a:t>
            </a:r>
            <a:r>
              <a:rPr lang="fr-FR" sz="28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 kivy.uix.label import Label</a:t>
            </a:r>
            <a:br>
              <a:rPr lang="fr-FR" sz="28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</a:br>
            <a:r>
              <a:rPr lang="fr-FR" sz="2800" b="1" dirty="0" err="1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from</a:t>
            </a:r>
            <a:r>
              <a:rPr lang="fr-FR" sz="28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 kivy.uix.button import </a:t>
            </a:r>
            <a:r>
              <a:rPr lang="fr-FR" sz="2800" b="1" dirty="0" err="1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Button</a:t>
            </a:r>
            <a:r>
              <a:rPr lang="fr-FR" sz="28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/>
            </a:r>
            <a:br>
              <a:rPr lang="fr-FR" sz="28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</a:br>
            <a:r>
              <a:rPr lang="fr-FR" sz="2800" b="1" dirty="0" err="1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from</a:t>
            </a:r>
            <a:r>
              <a:rPr lang="fr-FR" sz="28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 kivy.uix.textinput import </a:t>
            </a:r>
            <a:r>
              <a:rPr lang="fr-FR" sz="2800" b="1" dirty="0" err="1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TextInput</a:t>
            </a:r>
            <a:r>
              <a:rPr lang="fr-FR" sz="28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/>
            </a:r>
            <a:br>
              <a:rPr lang="fr-FR" sz="28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</a:br>
            <a:r>
              <a:rPr lang="fr-FR" sz="2800" b="1" dirty="0" err="1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from</a:t>
            </a:r>
            <a:r>
              <a:rPr lang="fr-FR" sz="28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 kivy.uix.spinner import </a:t>
            </a:r>
            <a:r>
              <a:rPr lang="fr-FR" sz="2800" b="1" dirty="0" err="1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Spinner</a:t>
            </a:r>
            <a:r>
              <a:rPr lang="fr-FR" sz="28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/>
            </a:r>
            <a:br>
              <a:rPr lang="fr-FR" sz="28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</a:br>
            <a:r>
              <a:rPr lang="fr-FR" sz="2800" b="1" dirty="0" err="1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from</a:t>
            </a:r>
            <a:r>
              <a:rPr lang="fr-FR" sz="28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 kivy.uix.boxlayout import </a:t>
            </a:r>
            <a:r>
              <a:rPr lang="fr-FR" sz="2800" b="1" dirty="0" err="1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BoxLayout</a:t>
            </a:r>
            <a:r>
              <a:rPr lang="fr-FR" sz="28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/>
            </a:r>
            <a:br>
              <a:rPr lang="fr-FR" sz="28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</a:br>
            <a:endParaRPr lang="fr-FR" sz="2800" b="1" dirty="0" smtClean="0">
              <a:solidFill>
                <a:schemeClr val="tx1"/>
              </a:solidFill>
              <a:effectLst/>
              <a:latin typeface="Adobe Caslon Pro Bold" pitchFamily="18" charset="0"/>
              <a:ea typeface="Adobe Gothic Std B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640"/>
            <a:ext cx="8964488" cy="652534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61950" indent="-85725"/>
            <a: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/>
            </a:r>
            <a:b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</a:br>
            <a: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class </a:t>
            </a:r>
            <a:r>
              <a:rPr lang="fr-FR" sz="2200" b="1" dirty="0" err="1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Fenetre</a:t>
            </a:r>
            <a: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(</a:t>
            </a:r>
            <a:r>
              <a:rPr lang="fr-FR" sz="2200" b="1" dirty="0" err="1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App</a:t>
            </a:r>
            <a: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):</a:t>
            </a:r>
            <a:b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</a:br>
            <a: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/>
            </a:r>
            <a:b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</a:br>
            <a: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    </a:t>
            </a:r>
            <a:r>
              <a:rPr lang="fr-FR" sz="2200" b="1" dirty="0" err="1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def</a:t>
            </a:r>
            <a: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 </a:t>
            </a:r>
            <a:r>
              <a:rPr lang="fr-FR" sz="2200" b="1" dirty="0" err="1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build</a:t>
            </a:r>
            <a: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(self):</a:t>
            </a:r>
            <a:b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</a:br>
            <a: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    </a:t>
            </a:r>
            <a:r>
              <a:rPr lang="fr-FR" sz="2200" b="1" dirty="0" smtClean="0">
                <a:solidFill>
                  <a:srgbClr val="FF000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    </a:t>
            </a:r>
            <a:r>
              <a:rPr lang="fr-FR" sz="2200" b="1" dirty="0" err="1" smtClean="0">
                <a:solidFill>
                  <a:srgbClr val="FF000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layout</a:t>
            </a:r>
            <a:r>
              <a:rPr lang="fr-FR" sz="2200" b="1" dirty="0" smtClean="0">
                <a:solidFill>
                  <a:srgbClr val="FF000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 = </a:t>
            </a:r>
            <a:r>
              <a:rPr lang="fr-FR" sz="2200" b="1" dirty="0" err="1" smtClean="0">
                <a:solidFill>
                  <a:srgbClr val="FF000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BoxLayout</a:t>
            </a:r>
            <a:r>
              <a:rPr lang="fr-FR" sz="2200" b="1" dirty="0" smtClean="0">
                <a:solidFill>
                  <a:srgbClr val="FF000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(orientation='vertical', </a:t>
            </a:r>
            <a:r>
              <a:rPr lang="fr-FR" sz="2200" b="1" dirty="0" err="1" smtClean="0">
                <a:solidFill>
                  <a:srgbClr val="FF000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padding</a:t>
            </a:r>
            <a:r>
              <a:rPr lang="fr-FR" sz="2200" b="1" dirty="0" smtClean="0">
                <a:solidFill>
                  <a:srgbClr val="FF000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=10, </a:t>
            </a:r>
            <a:r>
              <a:rPr lang="fr-FR" sz="2200" b="1" dirty="0" err="1" smtClean="0">
                <a:solidFill>
                  <a:srgbClr val="FF000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spacing</a:t>
            </a:r>
            <a:r>
              <a:rPr lang="fr-FR" sz="2200" b="1" dirty="0" smtClean="0">
                <a:solidFill>
                  <a:srgbClr val="FF000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=10)</a:t>
            </a:r>
            <a: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/>
            </a:r>
            <a:b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</a:br>
            <a:r>
              <a:rPr lang="fr-FR" sz="22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        label1 = Label(</a:t>
            </a:r>
            <a:r>
              <a:rPr lang="fr-FR" sz="2200" b="1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text</a:t>
            </a:r>
            <a:r>
              <a:rPr lang="fr-FR" sz="22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="Hello world")</a:t>
            </a:r>
            <a:br>
              <a:rPr lang="fr-FR" sz="22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Adobe Caslon Pro Bold" pitchFamily="18" charset="0"/>
                <a:ea typeface="Adobe Gothic Std B" pitchFamily="34" charset="-128"/>
              </a:rPr>
            </a:br>
            <a:r>
              <a:rPr lang="fr-FR" sz="22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        </a:t>
            </a:r>
            <a:r>
              <a:rPr lang="fr-FR" sz="2200" b="1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layout.add_widget</a:t>
            </a:r>
            <a:r>
              <a:rPr lang="fr-FR" sz="22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(label1)</a:t>
            </a:r>
            <a: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/>
            </a:r>
            <a:b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</a:br>
            <a:r>
              <a:rPr lang="fr-FR" sz="2200" b="1" dirty="0" smtClean="0">
                <a:solidFill>
                  <a:srgbClr val="00B05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        spinner1 = </a:t>
            </a:r>
            <a:r>
              <a:rPr lang="fr-FR" sz="2200" b="1" dirty="0" err="1" smtClean="0">
                <a:solidFill>
                  <a:srgbClr val="00B05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Spinner</a:t>
            </a:r>
            <a:r>
              <a:rPr lang="fr-FR" sz="2200" b="1" dirty="0" smtClean="0">
                <a:solidFill>
                  <a:srgbClr val="00B05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(values=('Option 1', 'Option 2', 'Option 3'))</a:t>
            </a:r>
            <a:br>
              <a:rPr lang="fr-FR" sz="2200" b="1" dirty="0" smtClean="0">
                <a:solidFill>
                  <a:srgbClr val="00B050"/>
                </a:solidFill>
                <a:effectLst/>
                <a:latin typeface="Adobe Caslon Pro Bold" pitchFamily="18" charset="0"/>
                <a:ea typeface="Adobe Gothic Std B" pitchFamily="34" charset="-128"/>
              </a:rPr>
            </a:br>
            <a:r>
              <a:rPr lang="fr-FR" sz="2200" b="1" dirty="0" smtClean="0">
                <a:solidFill>
                  <a:srgbClr val="00B05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        </a:t>
            </a:r>
            <a:r>
              <a:rPr lang="fr-FR" sz="2200" b="1" dirty="0" err="1" smtClean="0">
                <a:solidFill>
                  <a:srgbClr val="00B05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layout.add_widget</a:t>
            </a:r>
            <a:r>
              <a:rPr lang="fr-FR" sz="2200" b="1" dirty="0" smtClean="0">
                <a:solidFill>
                  <a:srgbClr val="00B05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(spinner1)</a:t>
            </a:r>
            <a: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/>
            </a:r>
            <a:b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</a:br>
            <a:r>
              <a:rPr lang="fr-FR" sz="2200" b="1" dirty="0" smtClean="0">
                <a:solidFill>
                  <a:schemeClr val="accent5">
                    <a:lumMod val="75000"/>
                  </a:schemeClr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        entry1 = </a:t>
            </a:r>
            <a:r>
              <a:rPr lang="fr-FR" sz="2200" b="1" dirty="0" err="1" smtClean="0">
                <a:solidFill>
                  <a:schemeClr val="accent5">
                    <a:lumMod val="75000"/>
                  </a:schemeClr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TextInput</a:t>
            </a:r>
            <a:r>
              <a:rPr lang="fr-FR" sz="2200" b="1" dirty="0" smtClean="0">
                <a:solidFill>
                  <a:schemeClr val="accent5">
                    <a:lumMod val="75000"/>
                  </a:schemeClr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(</a:t>
            </a:r>
            <a:r>
              <a:rPr lang="fr-FR" sz="2200" b="1" dirty="0" err="1" smtClean="0">
                <a:solidFill>
                  <a:schemeClr val="accent5">
                    <a:lumMod val="75000"/>
                  </a:schemeClr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hint_text</a:t>
            </a:r>
            <a:r>
              <a:rPr lang="fr-FR" sz="2200" b="1" dirty="0" smtClean="0">
                <a:solidFill>
                  <a:schemeClr val="accent5">
                    <a:lumMod val="75000"/>
                  </a:schemeClr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="Enter </a:t>
            </a:r>
            <a:r>
              <a:rPr lang="fr-FR" sz="2200" b="1" dirty="0" err="1" smtClean="0">
                <a:solidFill>
                  <a:schemeClr val="accent5">
                    <a:lumMod val="75000"/>
                  </a:schemeClr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text</a:t>
            </a:r>
            <a:r>
              <a:rPr lang="fr-FR" sz="2200" b="1" dirty="0" smtClean="0">
                <a:solidFill>
                  <a:schemeClr val="accent5">
                    <a:lumMod val="75000"/>
                  </a:schemeClr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")</a:t>
            </a:r>
            <a:br>
              <a:rPr lang="fr-FR" sz="2200" b="1" dirty="0" smtClean="0">
                <a:solidFill>
                  <a:schemeClr val="accent5">
                    <a:lumMod val="75000"/>
                  </a:schemeClr>
                </a:solidFill>
                <a:effectLst/>
                <a:latin typeface="Adobe Caslon Pro Bold" pitchFamily="18" charset="0"/>
                <a:ea typeface="Adobe Gothic Std B" pitchFamily="34" charset="-128"/>
              </a:rPr>
            </a:br>
            <a:r>
              <a:rPr lang="fr-FR" sz="2200" b="1" dirty="0" smtClean="0">
                <a:solidFill>
                  <a:schemeClr val="accent5">
                    <a:lumMod val="75000"/>
                  </a:schemeClr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        </a:t>
            </a:r>
            <a:r>
              <a:rPr lang="fr-FR" sz="2200" b="1" dirty="0" err="1" smtClean="0">
                <a:solidFill>
                  <a:schemeClr val="accent5">
                    <a:lumMod val="75000"/>
                  </a:schemeClr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layout.add_widget</a:t>
            </a:r>
            <a:r>
              <a:rPr lang="fr-FR" sz="2200" b="1" dirty="0" smtClean="0">
                <a:solidFill>
                  <a:schemeClr val="accent5">
                    <a:lumMod val="75000"/>
                  </a:schemeClr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(entry1)</a:t>
            </a:r>
            <a: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/>
            </a:r>
            <a:b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</a:br>
            <a:r>
              <a:rPr lang="fr-FR" sz="2200" b="1" dirty="0" smtClean="0">
                <a:solidFill>
                  <a:srgbClr val="0070C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        </a:t>
            </a:r>
            <a:r>
              <a:rPr lang="fr-FR" sz="2200" b="1" dirty="0" err="1" smtClean="0">
                <a:solidFill>
                  <a:srgbClr val="0070C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button</a:t>
            </a:r>
            <a:r>
              <a:rPr lang="fr-FR" sz="2200" b="1" dirty="0" smtClean="0">
                <a:solidFill>
                  <a:srgbClr val="0070C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 = </a:t>
            </a:r>
            <a:r>
              <a:rPr lang="fr-FR" sz="2200" b="1" dirty="0" err="1" smtClean="0">
                <a:solidFill>
                  <a:srgbClr val="0070C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Button</a:t>
            </a:r>
            <a:r>
              <a:rPr lang="fr-FR" sz="2200" b="1" dirty="0" smtClean="0">
                <a:solidFill>
                  <a:srgbClr val="0070C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(</a:t>
            </a:r>
            <a:r>
              <a:rPr lang="fr-FR" sz="2200" b="1" dirty="0" err="1" smtClean="0">
                <a:solidFill>
                  <a:srgbClr val="0070C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text</a:t>
            </a:r>
            <a:r>
              <a:rPr lang="fr-FR" sz="2200" b="1" dirty="0" smtClean="0">
                <a:solidFill>
                  <a:srgbClr val="0070C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="Clique")</a:t>
            </a:r>
            <a:br>
              <a:rPr lang="fr-FR" sz="2200" b="1" dirty="0" smtClean="0">
                <a:solidFill>
                  <a:srgbClr val="0070C0"/>
                </a:solidFill>
                <a:effectLst/>
                <a:latin typeface="Adobe Caslon Pro Bold" pitchFamily="18" charset="0"/>
                <a:ea typeface="Adobe Gothic Std B" pitchFamily="34" charset="-128"/>
              </a:rPr>
            </a:br>
            <a:r>
              <a:rPr lang="fr-FR" sz="2200" b="1" dirty="0" smtClean="0">
                <a:solidFill>
                  <a:srgbClr val="0070C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        </a:t>
            </a:r>
            <a:r>
              <a:rPr lang="fr-FR" sz="2200" b="1" dirty="0" err="1" smtClean="0">
                <a:solidFill>
                  <a:srgbClr val="0070C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button.bind</a:t>
            </a:r>
            <a:r>
              <a:rPr lang="fr-FR" sz="2200" b="1" dirty="0" smtClean="0">
                <a:solidFill>
                  <a:srgbClr val="0070C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(</a:t>
            </a:r>
            <a:r>
              <a:rPr lang="fr-FR" sz="2200" b="1" dirty="0" err="1" smtClean="0">
                <a:solidFill>
                  <a:srgbClr val="0070C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on_press</a:t>
            </a:r>
            <a:r>
              <a:rPr lang="fr-FR" sz="2200" b="1" dirty="0" smtClean="0">
                <a:solidFill>
                  <a:srgbClr val="0070C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=</a:t>
            </a:r>
            <a:r>
              <a:rPr lang="fr-FR" sz="2200" b="1" dirty="0" err="1" smtClean="0">
                <a:solidFill>
                  <a:srgbClr val="0070C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self.button_click</a:t>
            </a:r>
            <a:r>
              <a:rPr lang="fr-FR" sz="2200" b="1" dirty="0" smtClean="0">
                <a:solidFill>
                  <a:srgbClr val="0070C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)</a:t>
            </a:r>
            <a:br>
              <a:rPr lang="fr-FR" sz="2200" b="1" dirty="0" smtClean="0">
                <a:solidFill>
                  <a:srgbClr val="0070C0"/>
                </a:solidFill>
                <a:effectLst/>
                <a:latin typeface="Adobe Caslon Pro Bold" pitchFamily="18" charset="0"/>
                <a:ea typeface="Adobe Gothic Std B" pitchFamily="34" charset="-128"/>
              </a:rPr>
            </a:br>
            <a:r>
              <a:rPr lang="fr-FR" sz="2200" b="1" dirty="0" smtClean="0">
                <a:solidFill>
                  <a:srgbClr val="0070C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        </a:t>
            </a:r>
            <a:r>
              <a:rPr lang="fr-FR" sz="2200" b="1" dirty="0" err="1" smtClean="0">
                <a:solidFill>
                  <a:srgbClr val="0070C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layout.add_widget</a:t>
            </a:r>
            <a:r>
              <a:rPr lang="fr-FR" sz="2200" b="1" dirty="0" smtClean="0">
                <a:solidFill>
                  <a:srgbClr val="0070C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(</a:t>
            </a:r>
            <a:r>
              <a:rPr lang="fr-FR" sz="2200" b="1" dirty="0" err="1" smtClean="0">
                <a:solidFill>
                  <a:srgbClr val="0070C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button</a:t>
            </a:r>
            <a:r>
              <a:rPr lang="fr-FR" sz="2200" b="1" dirty="0" smtClean="0">
                <a:solidFill>
                  <a:srgbClr val="0070C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)</a:t>
            </a:r>
            <a:br>
              <a:rPr lang="fr-FR" sz="2200" b="1" dirty="0" smtClean="0">
                <a:solidFill>
                  <a:srgbClr val="0070C0"/>
                </a:solidFill>
                <a:effectLst/>
                <a:latin typeface="Adobe Caslon Pro Bold" pitchFamily="18" charset="0"/>
                <a:ea typeface="Adobe Gothic Std B" pitchFamily="34" charset="-128"/>
              </a:rPr>
            </a:br>
            <a: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    </a:t>
            </a:r>
            <a:r>
              <a:rPr lang="fr-FR" sz="2200" b="1" dirty="0" smtClean="0">
                <a:solidFill>
                  <a:srgbClr val="FF000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    return </a:t>
            </a:r>
            <a:r>
              <a:rPr lang="fr-FR" sz="2200" b="1" dirty="0" err="1" smtClean="0">
                <a:solidFill>
                  <a:srgbClr val="FF000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layout</a:t>
            </a:r>
            <a:r>
              <a:rPr lang="fr-FR" sz="2200" b="1" dirty="0" smtClean="0">
                <a:solidFill>
                  <a:srgbClr val="FF000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/>
            </a:r>
            <a:br>
              <a:rPr lang="fr-FR" sz="2200" b="1" dirty="0" smtClean="0">
                <a:solidFill>
                  <a:srgbClr val="FF0000"/>
                </a:solidFill>
                <a:effectLst/>
                <a:latin typeface="Adobe Caslon Pro Bold" pitchFamily="18" charset="0"/>
                <a:ea typeface="Adobe Gothic Std B" pitchFamily="34" charset="-128"/>
              </a:rPr>
            </a:br>
            <a:r>
              <a:rPr lang="fr-FR" sz="2200" b="1" dirty="0" smtClean="0">
                <a:solidFill>
                  <a:srgbClr val="FF000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/>
            </a:r>
            <a:br>
              <a:rPr lang="fr-FR" sz="2200" b="1" dirty="0" smtClean="0">
                <a:solidFill>
                  <a:srgbClr val="FF0000"/>
                </a:solidFill>
                <a:effectLst/>
                <a:latin typeface="Adobe Caslon Pro Bold" pitchFamily="18" charset="0"/>
                <a:ea typeface="Adobe Gothic Std B" pitchFamily="34" charset="-128"/>
              </a:rPr>
            </a:br>
            <a:r>
              <a:rPr lang="fr-FR" sz="2200" b="1" dirty="0" smtClean="0">
                <a:solidFill>
                  <a:srgbClr val="00206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    </a:t>
            </a:r>
            <a:r>
              <a:rPr lang="fr-FR" sz="2200" b="1" dirty="0" err="1" smtClean="0">
                <a:solidFill>
                  <a:srgbClr val="00206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def</a:t>
            </a:r>
            <a:r>
              <a:rPr lang="fr-FR" sz="2200" b="1" dirty="0" smtClean="0">
                <a:solidFill>
                  <a:srgbClr val="00206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 </a:t>
            </a:r>
            <a:r>
              <a:rPr lang="fr-FR" sz="2200" b="1" dirty="0" err="1" smtClean="0">
                <a:solidFill>
                  <a:srgbClr val="00206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button_click</a:t>
            </a:r>
            <a:r>
              <a:rPr lang="fr-FR" sz="2200" b="1" dirty="0" smtClean="0">
                <a:solidFill>
                  <a:srgbClr val="00206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(self, instance):</a:t>
            </a:r>
            <a:br>
              <a:rPr lang="fr-FR" sz="2200" b="1" dirty="0" smtClean="0">
                <a:solidFill>
                  <a:srgbClr val="002060"/>
                </a:solidFill>
                <a:effectLst/>
                <a:latin typeface="Adobe Caslon Pro Bold" pitchFamily="18" charset="0"/>
                <a:ea typeface="Adobe Gothic Std B" pitchFamily="34" charset="-128"/>
              </a:rPr>
            </a:br>
            <a:r>
              <a:rPr lang="fr-FR" sz="2200" b="1" dirty="0" smtClean="0">
                <a:solidFill>
                  <a:srgbClr val="00206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        </a:t>
            </a:r>
            <a:r>
              <a:rPr lang="fr-FR" sz="2200" b="1" dirty="0" err="1" smtClean="0">
                <a:solidFill>
                  <a:srgbClr val="00206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print</a:t>
            </a:r>
            <a:r>
              <a:rPr lang="fr-FR" sz="2200" b="1" dirty="0" smtClean="0">
                <a:solidFill>
                  <a:srgbClr val="00206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("bouton cliqué")</a:t>
            </a:r>
            <a:br>
              <a:rPr lang="fr-FR" sz="2200" b="1" dirty="0" smtClean="0">
                <a:solidFill>
                  <a:srgbClr val="002060"/>
                </a:solidFill>
                <a:effectLst/>
                <a:latin typeface="Adobe Caslon Pro Bold" pitchFamily="18" charset="0"/>
                <a:ea typeface="Adobe Gothic Std B" pitchFamily="34" charset="-128"/>
              </a:rPr>
            </a:br>
            <a:r>
              <a:rPr lang="fr-FR" sz="2200" b="1" dirty="0" smtClean="0">
                <a:solidFill>
                  <a:srgbClr val="002060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/>
            </a:r>
            <a:br>
              <a:rPr lang="fr-FR" sz="2200" b="1" dirty="0" smtClean="0">
                <a:solidFill>
                  <a:srgbClr val="002060"/>
                </a:solidFill>
                <a:effectLst/>
                <a:latin typeface="Adobe Caslon Pro Bold" pitchFamily="18" charset="0"/>
                <a:ea typeface="Adobe Gothic Std B" pitchFamily="34" charset="-128"/>
              </a:rPr>
            </a:br>
            <a: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 </a:t>
            </a:r>
            <a:r>
              <a:rPr lang="fr-FR" sz="2200" b="1" dirty="0" err="1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Fenetre</a:t>
            </a:r>
            <a: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().</a:t>
            </a:r>
            <a:r>
              <a:rPr lang="fr-FR" sz="2200" b="1" dirty="0" err="1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run</a:t>
            </a:r>
            <a:r>
              <a:rPr lang="fr-FR" sz="2200" b="1" dirty="0" smtClean="0">
                <a:solidFill>
                  <a:schemeClr val="tx1"/>
                </a:solidFill>
                <a:effectLst/>
                <a:latin typeface="Adobe Caslon Pro Bold" pitchFamily="18" charset="0"/>
                <a:ea typeface="Adobe Gothic Std B" pitchFamily="34" charset="-128"/>
              </a:rPr>
              <a:t>()</a:t>
            </a:r>
            <a:endParaRPr lang="fr-FR" sz="2200" b="1" dirty="0" smtClean="0">
              <a:solidFill>
                <a:srgbClr val="002060"/>
              </a:solidFill>
              <a:effectLst/>
              <a:latin typeface="Adobe Caslon Pro Bold" pitchFamily="18" charset="0"/>
              <a:ea typeface="Adobe Gothic Std B" pitchFamily="34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2560" y="-675456"/>
            <a:ext cx="7406640" cy="1472184"/>
          </a:xfrm>
        </p:spPr>
        <p:txBody>
          <a:bodyPr/>
          <a:lstStyle/>
          <a:p>
            <a:r>
              <a:rPr lang="en-US" dirty="0" err="1" smtClean="0"/>
              <a:t>C’est</a:t>
            </a:r>
            <a:r>
              <a:rPr lang="en-US" dirty="0" smtClean="0"/>
              <a:t> quoi </a:t>
            </a:r>
            <a:r>
              <a:rPr lang="en-US" dirty="0" err="1" smtClean="0"/>
              <a:t>Kivy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403648" y="836712"/>
            <a:ext cx="7416824" cy="3600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3200" dirty="0" err="1" smtClean="0"/>
              <a:t>Kivy</a:t>
            </a:r>
            <a:r>
              <a:rPr lang="fr-FR" sz="3200" dirty="0" smtClean="0"/>
              <a:t> est un </a:t>
            </a:r>
            <a:r>
              <a:rPr lang="fr-FR" sz="3200" dirty="0" err="1" smtClean="0"/>
              <a:t>framework</a:t>
            </a:r>
            <a:r>
              <a:rPr lang="fr-FR" sz="3200" dirty="0" smtClean="0"/>
              <a:t> Python gratuit et open source pour le développement d'applications mobiles et d'autres logiciels d'application interface.</a:t>
            </a:r>
          </a:p>
          <a:p>
            <a:pPr algn="just"/>
            <a:r>
              <a:rPr lang="fr-FR" sz="3200" dirty="0" smtClean="0"/>
              <a:t>Il peut fonctionner sur </a:t>
            </a:r>
            <a:r>
              <a:rPr lang="fr-FR" sz="3200" dirty="0" err="1" smtClean="0"/>
              <a:t>Android</a:t>
            </a:r>
            <a:r>
              <a:rPr lang="fr-FR" sz="3200" dirty="0" smtClean="0"/>
              <a:t>, </a:t>
            </a:r>
            <a:r>
              <a:rPr lang="fr-FR" sz="3200" dirty="0" err="1" smtClean="0"/>
              <a:t>iOS</a:t>
            </a:r>
            <a:r>
              <a:rPr lang="fr-FR" sz="3200" dirty="0" smtClean="0"/>
              <a:t>, Linux, </a:t>
            </a:r>
            <a:r>
              <a:rPr lang="fr-FR" sz="3200" dirty="0" err="1" smtClean="0"/>
              <a:t>macOS</a:t>
            </a:r>
            <a:r>
              <a:rPr lang="fr-FR" sz="3200" dirty="0" smtClean="0"/>
              <a:t> et Windows.</a:t>
            </a:r>
            <a:endParaRPr lang="en-US" sz="3200" b="1" dirty="0"/>
          </a:p>
        </p:txBody>
      </p:sp>
      <p:pic>
        <p:nvPicPr>
          <p:cNvPr id="5" name="Picture 2" descr="C:\Users\doc\Desktop\Enseignement\TP IHM\1704020315328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824090" y="4509120"/>
            <a:ext cx="2332086" cy="233208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24136" y="2420888"/>
            <a:ext cx="7668344" cy="177281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27432" lvl="0">
              <a:spcBef>
                <a:spcPts val="600"/>
              </a:spcBef>
              <a:defRPr/>
            </a:pPr>
            <a:r>
              <a:rPr lang="en-US" sz="3600" dirty="0" smtClean="0">
                <a:solidFill>
                  <a:schemeClr val="tx2">
                    <a:shade val="30000"/>
                    <a:satMod val="150000"/>
                  </a:schemeClr>
                </a:solidFill>
                <a:effectLst/>
              </a:rPr>
              <a:t/>
            </a:r>
            <a:br>
              <a:rPr lang="en-US" sz="3600" dirty="0" smtClean="0">
                <a:solidFill>
                  <a:schemeClr val="tx2">
                    <a:shade val="30000"/>
                    <a:satMod val="150000"/>
                  </a:schemeClr>
                </a:solidFill>
                <a:effectLst/>
              </a:rPr>
            </a:br>
            <a:r>
              <a:rPr lang="en-US" sz="3600" dirty="0" smtClean="0">
                <a:solidFill>
                  <a:schemeClr val="tx2">
                    <a:shade val="30000"/>
                    <a:satMod val="150000"/>
                  </a:schemeClr>
                </a:solidFill>
                <a:effectLst/>
              </a:rPr>
              <a:t>Dr. KIHAL  </a:t>
            </a:r>
            <a:r>
              <a:rPr lang="en-US" sz="3600" dirty="0" smtClean="0">
                <a:solidFill>
                  <a:schemeClr val="tx2">
                    <a:shade val="30000"/>
                    <a:satMod val="150000"/>
                  </a:schemeClr>
                </a:solidFill>
                <a:effectLst/>
              </a:rPr>
              <a:t/>
            </a:r>
            <a:br>
              <a:rPr lang="en-US" sz="3600" dirty="0" smtClean="0">
                <a:solidFill>
                  <a:schemeClr val="tx2">
                    <a:shade val="30000"/>
                    <a:satMod val="150000"/>
                  </a:schemeClr>
                </a:solidFill>
                <a:effectLst/>
              </a:rPr>
            </a:br>
            <a:r>
              <a:rPr lang="en-US" sz="3600" dirty="0" smtClean="0">
                <a:solidFill>
                  <a:schemeClr val="tx2">
                    <a:shade val="30000"/>
                    <a:satMod val="150000"/>
                  </a:schemeClr>
                </a:solidFill>
                <a:effectLst/>
              </a:rPr>
              <a:t/>
            </a:r>
            <a:br>
              <a:rPr lang="en-US" sz="3600" dirty="0" smtClean="0">
                <a:solidFill>
                  <a:schemeClr val="tx2">
                    <a:shade val="30000"/>
                    <a:satMod val="150000"/>
                  </a:schemeClr>
                </a:solidFill>
                <a:effectLst/>
              </a:rPr>
            </a:br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</a:t>
            </a:r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kihal.marouane@gmail.com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-387424"/>
            <a:ext cx="8178112" cy="3096344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7200" dirty="0" smtClean="0"/>
              <a:t>nterface </a:t>
            </a:r>
            <a:r>
              <a:rPr lang="en-US" sz="72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</a:t>
            </a:r>
            <a:r>
              <a:rPr lang="en-US" sz="7200" dirty="0" err="1" smtClean="0"/>
              <a:t>omme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7200" dirty="0" smtClean="0"/>
              <a:t>achine</a:t>
            </a:r>
            <a:endParaRPr lang="en-US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67944" y="5589240"/>
            <a:ext cx="7498080" cy="109120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Présenté</a:t>
            </a:r>
            <a:r>
              <a:rPr lang="en-US" dirty="0" smtClean="0"/>
              <a:t> par:</a:t>
            </a:r>
          </a:p>
          <a:p>
            <a:pPr>
              <a:buNone/>
            </a:pPr>
            <a:r>
              <a:rPr lang="en-US" dirty="0" smtClean="0"/>
              <a:t>			Dr. KIHAL </a:t>
            </a:r>
            <a:endParaRPr lang="en-US" dirty="0"/>
          </a:p>
        </p:txBody>
      </p:sp>
      <p:pic>
        <p:nvPicPr>
          <p:cNvPr id="2050" name="Picture 2" descr="C:\Users\doc\Desktop\Enseignement\TP IHM\definition-ergonome-Freepic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132856"/>
            <a:ext cx="5251391" cy="3498131"/>
          </a:xfrm>
          <a:prstGeom prst="rect">
            <a:avLst/>
          </a:prstGeom>
          <a:noFill/>
        </p:spPr>
      </p:pic>
      <p:sp>
        <p:nvSpPr>
          <p:cNvPr id="5" name="Ellipse 4"/>
          <p:cNvSpPr/>
          <p:nvPr/>
        </p:nvSpPr>
        <p:spPr>
          <a:xfrm>
            <a:off x="6876256" y="1412776"/>
            <a:ext cx="1800200" cy="158417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</a:t>
            </a:r>
            <a:endParaRPr lang="en-US" sz="60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2560" y="-563464"/>
            <a:ext cx="7406640" cy="1472184"/>
          </a:xfrm>
        </p:spPr>
        <p:txBody>
          <a:bodyPr/>
          <a:lstStyle/>
          <a:p>
            <a:r>
              <a:rPr lang="en-US" dirty="0" smtClean="0"/>
              <a:t>Premier </a:t>
            </a:r>
            <a:r>
              <a:rPr lang="en-US" dirty="0" err="1" smtClean="0"/>
              <a:t>projet</a:t>
            </a:r>
            <a:r>
              <a:rPr lang="en-US" dirty="0" smtClean="0"/>
              <a:t> </a:t>
            </a:r>
            <a:r>
              <a:rPr lang="en-US" dirty="0" err="1" smtClean="0"/>
              <a:t>Kivy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79512" y="1124744"/>
            <a:ext cx="7416824" cy="511256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/>
              <a:t>from kivy.app import App</a:t>
            </a:r>
          </a:p>
          <a:p>
            <a:r>
              <a:rPr lang="en-US" sz="2400" b="1" dirty="0" smtClean="0"/>
              <a:t>from </a:t>
            </a:r>
            <a:r>
              <a:rPr lang="en-US" sz="2400" b="1" dirty="0" err="1" smtClean="0"/>
              <a:t>kivy.uix.widget</a:t>
            </a:r>
            <a:r>
              <a:rPr lang="en-US" sz="2400" b="1" dirty="0" smtClean="0"/>
              <a:t> import Widget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class </a:t>
            </a:r>
            <a:r>
              <a:rPr lang="en-US" sz="2400" b="1" dirty="0" err="1" smtClean="0"/>
              <a:t>fenetre</a:t>
            </a:r>
            <a:r>
              <a:rPr lang="en-US" sz="2400" b="1" dirty="0" smtClean="0"/>
              <a:t>(App):  </a:t>
            </a:r>
          </a:p>
          <a:p>
            <a:r>
              <a:rPr lang="en-US" sz="2400" b="1" dirty="0" smtClean="0"/>
              <a:t>    def build(self):</a:t>
            </a:r>
          </a:p>
          <a:p>
            <a:r>
              <a:rPr lang="en-US" sz="2400" b="1" dirty="0" smtClean="0"/>
              <a:t>        return Widget()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err="1" smtClean="0"/>
              <a:t>fenetre</a:t>
            </a:r>
            <a:r>
              <a:rPr lang="en-US" sz="2400" b="1" dirty="0" smtClean="0"/>
              <a:t>().run()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5580112" y="3212976"/>
            <a:ext cx="3384376" cy="144016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Définir la classe de la fenêtre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5940152" y="1196752"/>
            <a:ext cx="3203848" cy="100811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Importation des bibliothèques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5580112" y="5157192"/>
            <a:ext cx="3384376" cy="115212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Exécuter  l’objet </a:t>
            </a:r>
            <a:r>
              <a:rPr lang="fr-FR" b="1" dirty="0" err="1" smtClean="0"/>
              <a:t>fenetre</a:t>
            </a:r>
            <a:endParaRPr lang="fr-FR" b="1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2560" y="-315416"/>
            <a:ext cx="7406640" cy="1472184"/>
          </a:xfrm>
        </p:spPr>
        <p:txBody>
          <a:bodyPr/>
          <a:lstStyle/>
          <a:p>
            <a:r>
              <a:rPr lang="en-US" dirty="0" smtClean="0"/>
              <a:t>Premier </a:t>
            </a:r>
            <a:r>
              <a:rPr lang="en-US" dirty="0" err="1" smtClean="0"/>
              <a:t>projet</a:t>
            </a:r>
            <a:r>
              <a:rPr lang="en-US" dirty="0" smtClean="0"/>
              <a:t> </a:t>
            </a:r>
            <a:r>
              <a:rPr lang="en-US" dirty="0" err="1" smtClean="0"/>
              <a:t>Tkinter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403648" y="1340768"/>
            <a:ext cx="7416824" cy="511256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2000" b="1" dirty="0" smtClean="0"/>
          </a:p>
        </p:txBody>
      </p:sp>
      <p:pic>
        <p:nvPicPr>
          <p:cNvPr id="1026" name="Picture 2" descr="C:\Users\doc\Desktop\Enseignement\TP IHM\tk1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059832" y="1578782"/>
            <a:ext cx="5400600" cy="4500078"/>
          </a:xfrm>
          <a:prstGeom prst="rect">
            <a:avLst/>
          </a:prstGeom>
          <a:noFill/>
        </p:spPr>
      </p:pic>
      <p:sp>
        <p:nvSpPr>
          <p:cNvPr id="9" name="Rectangle à coins arrondis 8"/>
          <p:cNvSpPr/>
          <p:nvPr/>
        </p:nvSpPr>
        <p:spPr>
          <a:xfrm>
            <a:off x="251520" y="3356992"/>
            <a:ext cx="2592288" cy="57606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smtClean="0"/>
              <a:t>Résultat d’exécution :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2560" y="12600"/>
            <a:ext cx="7406640" cy="1472184"/>
          </a:xfrm>
        </p:spPr>
        <p:txBody>
          <a:bodyPr/>
          <a:lstStyle/>
          <a:p>
            <a:r>
              <a:rPr lang="fr-FR" dirty="0" smtClean="0"/>
              <a:t>Introduction aux principaux composants (</a:t>
            </a:r>
            <a:r>
              <a:rPr lang="fr-FR" dirty="0" err="1" smtClean="0"/>
              <a:t>widgets</a:t>
            </a:r>
            <a:r>
              <a:rPr lang="fr-FR" dirty="0" smtClean="0"/>
              <a:t>)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403648" y="2276872"/>
            <a:ext cx="7416824" cy="41764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3200" dirty="0" err="1" smtClean="0"/>
              <a:t>Kivy</a:t>
            </a:r>
            <a:r>
              <a:rPr lang="fr-FR" sz="3200" dirty="0" smtClean="0"/>
              <a:t> offre une large variété de </a:t>
            </a:r>
            <a:r>
              <a:rPr lang="fr-FR" sz="3200" b="1" dirty="0" err="1" smtClean="0"/>
              <a:t>widgets</a:t>
            </a:r>
            <a:r>
              <a:rPr lang="fr-FR" sz="3200" dirty="0" smtClean="0"/>
              <a:t>, tels que des boutons, des labels, des champs de texte et des curseurs, conçus pour s'adapter à des interfaces dynamiques et </a:t>
            </a:r>
            <a:r>
              <a:rPr lang="fr-FR" sz="3200" dirty="0" err="1" smtClean="0"/>
              <a:t>multi-plateformes</a:t>
            </a:r>
            <a:r>
              <a:rPr lang="fr-FR" sz="3200" dirty="0" smtClean="0"/>
              <a:t>.</a:t>
            </a:r>
            <a:endParaRPr lang="fr-FR" sz="3200" b="1" dirty="0" smtClean="0"/>
          </a:p>
          <a:p>
            <a:pPr algn="just"/>
            <a:endParaRPr lang="fr-FR" sz="3200" b="1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2560" y="12600"/>
            <a:ext cx="7406640" cy="1472184"/>
          </a:xfrm>
        </p:spPr>
        <p:txBody>
          <a:bodyPr/>
          <a:lstStyle/>
          <a:p>
            <a:r>
              <a:rPr lang="fr-FR" dirty="0" smtClean="0"/>
              <a:t>Introduction aux principaux composants (</a:t>
            </a:r>
            <a:r>
              <a:rPr lang="fr-FR" dirty="0" err="1" smtClean="0"/>
              <a:t>widgets</a:t>
            </a:r>
            <a:r>
              <a:rPr lang="fr-FR" dirty="0" smtClean="0"/>
              <a:t>)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259632" y="1628800"/>
            <a:ext cx="7416824" cy="489654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534988" indent="-534988" algn="just"/>
            <a:r>
              <a:rPr lang="fr-FR" sz="2800" b="1" dirty="0" smtClean="0"/>
              <a:t>Quelque </a:t>
            </a:r>
            <a:r>
              <a:rPr lang="fr-FR" sz="2800" b="1" dirty="0" err="1" smtClean="0"/>
              <a:t>widgets</a:t>
            </a:r>
            <a:r>
              <a:rPr lang="fr-FR" sz="2800" b="1" dirty="0" smtClean="0"/>
              <a:t> : </a:t>
            </a:r>
          </a:p>
          <a:p>
            <a:pPr marL="534988" indent="-534988" algn="just"/>
            <a:endParaRPr lang="fr-FR" sz="2800" b="1" dirty="0" smtClean="0"/>
          </a:p>
          <a:p>
            <a:pPr marL="534988" indent="638175" algn="just">
              <a:buFont typeface="Wingdings" pitchFamily="2" charset="2"/>
              <a:buChar char="Ø"/>
            </a:pPr>
            <a:r>
              <a:rPr lang="fr-FR" sz="2800" b="1" dirty="0" smtClean="0"/>
              <a:t>Label</a:t>
            </a:r>
          </a:p>
          <a:p>
            <a:pPr marL="534988" indent="638175" algn="just">
              <a:buFont typeface="Wingdings" pitchFamily="2" charset="2"/>
              <a:buChar char="Ø"/>
            </a:pPr>
            <a:r>
              <a:rPr lang="fr-FR" sz="2800" b="1" dirty="0" err="1" smtClean="0"/>
              <a:t>TextInput</a:t>
            </a:r>
            <a:r>
              <a:rPr lang="fr-FR" sz="2800" b="1" dirty="0" smtClean="0"/>
              <a:t> (Entry sous </a:t>
            </a:r>
            <a:r>
              <a:rPr lang="fr-FR" sz="2800" b="1" dirty="0" err="1" smtClean="0"/>
              <a:t>Tkinter</a:t>
            </a:r>
            <a:r>
              <a:rPr lang="fr-FR" sz="2800" b="1" dirty="0" smtClean="0"/>
              <a:t>)</a:t>
            </a:r>
          </a:p>
          <a:p>
            <a:pPr marL="534988" indent="638175" algn="just">
              <a:buFont typeface="Wingdings" pitchFamily="2" charset="2"/>
              <a:buChar char="Ø"/>
            </a:pPr>
            <a:r>
              <a:rPr lang="fr-FR" sz="2800" b="1" dirty="0" err="1" smtClean="0"/>
              <a:t>Button</a:t>
            </a:r>
            <a:endParaRPr lang="fr-FR" sz="2800" b="1" dirty="0" smtClean="0"/>
          </a:p>
          <a:p>
            <a:pPr marL="534988" indent="638175" algn="just">
              <a:buFont typeface="Wingdings" pitchFamily="2" charset="2"/>
              <a:buChar char="Ø"/>
            </a:pPr>
            <a:r>
              <a:rPr lang="fr-FR" sz="2800" b="1" dirty="0" err="1" smtClean="0"/>
              <a:t>Spinner</a:t>
            </a:r>
            <a:r>
              <a:rPr lang="fr-FR" sz="2800" b="1" dirty="0" smtClean="0"/>
              <a:t> (</a:t>
            </a:r>
            <a:r>
              <a:rPr lang="fr-FR" sz="2800" b="1" dirty="0" err="1" smtClean="0"/>
              <a:t>Combobox</a:t>
            </a:r>
            <a:r>
              <a:rPr lang="fr-FR" sz="2800" b="1" dirty="0" smtClean="0"/>
              <a:t> sous </a:t>
            </a:r>
            <a:r>
              <a:rPr lang="fr-FR" sz="2400" b="1" dirty="0" err="1" smtClean="0"/>
              <a:t>Tkinter</a:t>
            </a:r>
            <a:r>
              <a:rPr lang="fr-FR" sz="2800" b="1" dirty="0" smtClean="0"/>
              <a:t>)</a:t>
            </a:r>
          </a:p>
          <a:p>
            <a:pPr marL="534988" indent="638175" algn="just">
              <a:buFont typeface="Wingdings" pitchFamily="2" charset="2"/>
              <a:buChar char="Ø"/>
            </a:pPr>
            <a:r>
              <a:rPr lang="fr-FR" sz="2800" b="1" dirty="0" err="1" smtClean="0"/>
              <a:t>CheckBox</a:t>
            </a:r>
            <a:r>
              <a:rPr lang="fr-FR" sz="2800" dirty="0" smtClean="0"/>
              <a:t> </a:t>
            </a:r>
            <a:endParaRPr lang="fr-FR" sz="2800" b="1" dirty="0" smtClean="0"/>
          </a:p>
          <a:p>
            <a:pPr marL="534988" indent="638175" algn="just">
              <a:buFont typeface="Wingdings" pitchFamily="2" charset="2"/>
              <a:buChar char="Ø"/>
            </a:pPr>
            <a:r>
              <a:rPr lang="fr-FR" sz="2800" b="1" dirty="0" err="1" smtClean="0"/>
              <a:t>ToggleButton</a:t>
            </a:r>
            <a:r>
              <a:rPr lang="fr-FR" sz="2800" dirty="0" smtClean="0"/>
              <a:t> </a:t>
            </a:r>
            <a:endParaRPr lang="fr-FR" sz="2800" b="1" dirty="0" smtClean="0"/>
          </a:p>
          <a:p>
            <a:pPr marL="534988" indent="638175" algn="just">
              <a:buFont typeface="Wingdings" pitchFamily="2" charset="2"/>
              <a:buChar char="Ø"/>
            </a:pPr>
            <a:endParaRPr lang="fr-FR" sz="2800" b="1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2560" y="-635472"/>
            <a:ext cx="7406640" cy="1472184"/>
          </a:xfrm>
        </p:spPr>
        <p:txBody>
          <a:bodyPr>
            <a:normAutofit/>
          </a:bodyPr>
          <a:lstStyle/>
          <a:p>
            <a:r>
              <a:rPr lang="fr-FR" sz="4000" b="1" dirty="0" err="1" smtClean="0"/>
              <a:t>Layout</a:t>
            </a:r>
            <a:endParaRPr lang="en-US" sz="40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115616" y="1196752"/>
            <a:ext cx="7704856" cy="23762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1950" indent="-85725" algn="just"/>
            <a:r>
              <a:rPr lang="fr-FR" sz="2800" b="1" dirty="0" smtClean="0"/>
              <a:t>Avec </a:t>
            </a:r>
            <a:r>
              <a:rPr lang="fr-FR" sz="2800" b="1" dirty="0" err="1" smtClean="0"/>
              <a:t>Kivy</a:t>
            </a:r>
            <a:r>
              <a:rPr lang="fr-FR" sz="2800" b="1" dirty="0" smtClean="0"/>
              <a:t>, il est important d'ajouter un </a:t>
            </a:r>
            <a:r>
              <a:rPr lang="fr-FR" sz="2800" b="1" dirty="0" err="1" smtClean="0"/>
              <a:t>layout</a:t>
            </a:r>
            <a:r>
              <a:rPr lang="fr-FR" sz="2800" b="1" dirty="0" smtClean="0"/>
              <a:t> (comme </a:t>
            </a:r>
            <a:r>
              <a:rPr lang="fr-FR" sz="2800" b="1" dirty="0" err="1" smtClean="0"/>
              <a:t>BoxLayout</a:t>
            </a:r>
            <a:r>
              <a:rPr lang="fr-FR" sz="2800" b="1" dirty="0" smtClean="0"/>
              <a:t>, </a:t>
            </a:r>
            <a:r>
              <a:rPr lang="fr-FR" sz="2800" b="1" dirty="0" err="1" smtClean="0"/>
              <a:t>GridLayout</a:t>
            </a:r>
            <a:r>
              <a:rPr lang="fr-FR" sz="2800" b="1" dirty="0" smtClean="0"/>
              <a:t>, etc.) pour gérer l'emplacement et l'organisation des </a:t>
            </a:r>
            <a:r>
              <a:rPr lang="fr-FR" sz="2800" b="1" dirty="0" err="1" smtClean="0"/>
              <a:t>widgets</a:t>
            </a:r>
            <a:r>
              <a:rPr lang="fr-FR" sz="2800" b="1" dirty="0" smtClean="0"/>
              <a:t> dans l'interface. </a:t>
            </a:r>
            <a:endParaRPr lang="fr-FR" sz="3200" b="1" dirty="0" smtClean="0">
              <a:solidFill>
                <a:srgbClr val="FF0000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187624" y="3933056"/>
            <a:ext cx="7704856" cy="20882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1950" indent="-85725" algn="just"/>
            <a:r>
              <a:rPr lang="fr-FR" sz="2800" b="1" dirty="0" smtClean="0"/>
              <a:t>Ces </a:t>
            </a:r>
            <a:r>
              <a:rPr lang="fr-FR" sz="2800" b="1" dirty="0" err="1" smtClean="0"/>
              <a:t>layouts</a:t>
            </a:r>
            <a:r>
              <a:rPr lang="fr-FR" sz="2800" b="1" dirty="0" smtClean="0"/>
              <a:t> définissent où et comment chaque </a:t>
            </a:r>
            <a:r>
              <a:rPr lang="fr-FR" sz="2800" b="1" dirty="0" err="1" smtClean="0"/>
              <a:t>widget</a:t>
            </a:r>
            <a:r>
              <a:rPr lang="fr-FR" sz="2800" b="1" dirty="0" smtClean="0"/>
              <a:t> sera positionné dans la fenêtre.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2560" y="-59408"/>
            <a:ext cx="7406640" cy="1472184"/>
          </a:xfrm>
        </p:spPr>
        <p:txBody>
          <a:bodyPr>
            <a:normAutofit/>
          </a:bodyPr>
          <a:lstStyle/>
          <a:p>
            <a:r>
              <a:rPr lang="fr-FR" sz="4000" b="1" dirty="0" err="1" smtClean="0"/>
              <a:t>Layout</a:t>
            </a:r>
            <a:endParaRPr lang="en-US" sz="40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827584" y="2060848"/>
            <a:ext cx="8064896" cy="26642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1950" indent="-85725" algn="just"/>
            <a:r>
              <a:rPr lang="fr-FR" sz="2800" b="1" dirty="0" smtClean="0"/>
              <a:t>Sans un </a:t>
            </a:r>
            <a:r>
              <a:rPr lang="fr-FR" sz="2800" b="1" dirty="0" err="1" smtClean="0"/>
              <a:t>layout</a:t>
            </a:r>
            <a:r>
              <a:rPr lang="fr-FR" sz="2800" b="1" dirty="0" smtClean="0"/>
              <a:t> approprié, les </a:t>
            </a:r>
            <a:r>
              <a:rPr lang="fr-FR" sz="2800" b="1" dirty="0" err="1" smtClean="0"/>
              <a:t>widgets</a:t>
            </a:r>
            <a:r>
              <a:rPr lang="fr-FR" sz="2800" b="1" dirty="0" smtClean="0"/>
              <a:t> risquent de </a:t>
            </a:r>
            <a:r>
              <a:rPr lang="fr-FR" sz="2800" b="1" dirty="0" smtClean="0">
                <a:solidFill>
                  <a:srgbClr val="FF0000"/>
                </a:solidFill>
              </a:rPr>
              <a:t>ne pas être affichés </a:t>
            </a:r>
            <a:r>
              <a:rPr lang="fr-FR" sz="2800" b="1" dirty="0" smtClean="0"/>
              <a:t>ou de se </a:t>
            </a:r>
            <a:r>
              <a:rPr lang="fr-FR" sz="2800" b="1" dirty="0" smtClean="0">
                <a:solidFill>
                  <a:srgbClr val="FF0000"/>
                </a:solidFill>
              </a:rPr>
              <a:t>chevaucher</a:t>
            </a:r>
            <a:r>
              <a:rPr lang="fr-FR" sz="2800" b="1" dirty="0" smtClean="0"/>
              <a:t> de manière imprévisible.</a:t>
            </a:r>
            <a:endParaRPr lang="fr-FR" sz="32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2560" y="12600"/>
            <a:ext cx="7406640" cy="968128"/>
          </a:xfrm>
        </p:spPr>
        <p:txBody>
          <a:bodyPr>
            <a:normAutofit/>
          </a:bodyPr>
          <a:lstStyle/>
          <a:p>
            <a:r>
              <a:rPr lang="fr-FR" sz="4000" b="1" dirty="0" err="1" smtClean="0"/>
              <a:t>Layout</a:t>
            </a:r>
            <a:endParaRPr lang="en-US" sz="40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259632" y="1052736"/>
            <a:ext cx="7416824" cy="547260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61950" indent="-85725" algn="just"/>
            <a:r>
              <a:rPr lang="fr-F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BoxLayout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(): </a:t>
            </a:r>
          </a:p>
          <a:p>
            <a:pPr marL="361950" indent="-85725" algn="just"/>
            <a:endParaRPr lang="fr-FR" sz="2800" b="1" dirty="0" smtClean="0"/>
          </a:p>
          <a:p>
            <a:pPr marL="361950" indent="-85725" algn="just"/>
            <a:r>
              <a:rPr lang="fr-FR" sz="2800" b="1" dirty="0" err="1" smtClean="0"/>
              <a:t>BoxLayout</a:t>
            </a:r>
            <a:r>
              <a:rPr lang="fr-FR" sz="2800" dirty="0" smtClean="0"/>
              <a:t> est un gestionnaire de disposition (</a:t>
            </a:r>
            <a:r>
              <a:rPr lang="fr-FR" sz="2800" dirty="0" err="1" smtClean="0"/>
              <a:t>layout</a:t>
            </a:r>
            <a:r>
              <a:rPr lang="fr-FR" sz="2800" dirty="0" smtClean="0"/>
              <a:t>) qui organise les </a:t>
            </a:r>
            <a:r>
              <a:rPr lang="fr-FR" sz="2800" dirty="0" err="1" smtClean="0"/>
              <a:t>widgets</a:t>
            </a:r>
            <a:r>
              <a:rPr lang="fr-FR" sz="2800" dirty="0" smtClean="0"/>
              <a:t> enfants linéairement (horizontalement) ou en colonne (verticalement). Il est utilisé dans </a:t>
            </a:r>
            <a:r>
              <a:rPr lang="fr-FR" sz="2800" dirty="0" err="1" smtClean="0"/>
              <a:t>Kivy</a:t>
            </a:r>
            <a:r>
              <a:rPr lang="fr-FR" sz="2800" dirty="0" smtClean="0"/>
              <a:t> pour structurer l'interface de manière simple.</a:t>
            </a:r>
            <a:endParaRPr lang="fr-FR" sz="2800" b="1" dirty="0" smtClean="0">
              <a:solidFill>
                <a:schemeClr val="tx1"/>
              </a:solidFill>
            </a:endParaRPr>
          </a:p>
          <a:p>
            <a:pPr marL="361950" indent="-85725" algn="just"/>
            <a:endParaRPr lang="fr-FR" sz="28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866</TotalTime>
  <Words>455</Words>
  <Application>Microsoft Office PowerPoint</Application>
  <PresentationFormat>Affichage à l'écran (4:3)</PresentationFormat>
  <Paragraphs>81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Solstice</vt:lpstr>
      <vt:lpstr>Interface Homme Machine</vt:lpstr>
      <vt:lpstr>C’est quoi Kivy?</vt:lpstr>
      <vt:lpstr>Premier projet Kivy</vt:lpstr>
      <vt:lpstr>Premier projet Tkinter</vt:lpstr>
      <vt:lpstr>Introduction aux principaux composants (widgets)</vt:lpstr>
      <vt:lpstr>Introduction aux principaux composants (widgets)</vt:lpstr>
      <vt:lpstr>Layout</vt:lpstr>
      <vt:lpstr>Layout</vt:lpstr>
      <vt:lpstr>Layout</vt:lpstr>
      <vt:lpstr>Exemple (BoxLayout):</vt:lpstr>
      <vt:lpstr>Résultat d’éxécution:</vt:lpstr>
      <vt:lpstr>Layout</vt:lpstr>
      <vt:lpstr>Diapositive 13</vt:lpstr>
      <vt:lpstr>Utilisation de bind()</vt:lpstr>
      <vt:lpstr>Exemple :  Traduit ce code Tkinter vers Kivy.</vt:lpstr>
      <vt:lpstr>  import tkinter as tk from tkinter import ttk  def button_click():     print("bouton cliqué")  fenetre = tk.Tk() fenetre.title("Tkinter Exemple")  label = tk.Label(fenetre, text="Hello world") label.pack() options=["Option 1", "Option 2", "Option 3"] combobox = ttk.Combobox(fenetre, values=options, state="readonly") combobox.pack() entry = tk.Entry(fenetre) entry.pack() button = tk.Button(fenetre, text="clique", command=button_click) button.pack() fenetre.mainloop()</vt:lpstr>
      <vt:lpstr>Solution</vt:lpstr>
      <vt:lpstr> from kivy.app import App from kivy.uix.label import Label from kivy.uix.button import Button from kivy.uix.textinput import TextInput from kivy.uix.spinner import Spinner from kivy.uix.boxlayout import BoxLayout </vt:lpstr>
      <vt:lpstr> class Fenetre(App):      def build(self):         layout = BoxLayout(orientation='vertical', padding=10, spacing=10)         label1 = Label(text="Hello world")         layout.add_widget(label1)         spinner1 = Spinner(values=('Option 1', 'Option 2', 'Option 3'))         layout.add_widget(spinner1)         entry1 = TextInput(hint_text="Enter text")         layout.add_widget(entry1)         button = Button(text="Clique")         button.bind(on_press=self.button_click)         layout.add_widget(button)         return layout      def button_click(self, instance):         print("bouton cliqué")   Fenetre().run()</vt:lpstr>
      <vt:lpstr> Dr. KIHAL    Email: kihal.marouane@gmail.com</vt:lpstr>
      <vt:lpstr>Interface Homme Machine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C’est quoi une IHM ?</dc:title>
  <dc:creator>doc</dc:creator>
  <cp:lastModifiedBy>doc</cp:lastModifiedBy>
  <cp:revision>56</cp:revision>
  <dcterms:created xsi:type="dcterms:W3CDTF">2024-09-30T19:58:37Z</dcterms:created>
  <dcterms:modified xsi:type="dcterms:W3CDTF">2024-12-03T08:25:45Z</dcterms:modified>
</cp:coreProperties>
</file>