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85" r:id="rId3"/>
    <p:sldId id="310" r:id="rId4"/>
    <p:sldId id="321" r:id="rId5"/>
    <p:sldId id="322" r:id="rId6"/>
    <p:sldId id="323" r:id="rId7"/>
    <p:sldId id="324" r:id="rId8"/>
    <p:sldId id="319" r:id="rId9"/>
    <p:sldId id="326" r:id="rId10"/>
    <p:sldId id="332" r:id="rId11"/>
    <p:sldId id="333" r:id="rId12"/>
    <p:sldId id="328" r:id="rId13"/>
    <p:sldId id="329" r:id="rId14"/>
    <p:sldId id="331" r:id="rId15"/>
    <p:sldId id="314" r:id="rId16"/>
    <p:sldId id="327" r:id="rId17"/>
    <p:sldId id="311" r:id="rId18"/>
    <p:sldId id="315" r:id="rId19"/>
    <p:sldId id="272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06" autoAdjust="0"/>
  </p:normalViewPr>
  <p:slideViewPr>
    <p:cSldViewPr>
      <p:cViewPr>
        <p:scale>
          <a:sx n="50" d="100"/>
          <a:sy n="50" d="100"/>
        </p:scale>
        <p:origin x="-187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0BE1-0301-4AAB-9C2B-45B087D5E6E1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44EE-44D3-45C8-AAEA-FF3A415C916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44EE-44D3-45C8-AAEA-FF3A415C91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19/11/2024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8178112" cy="3096344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7200" dirty="0" smtClean="0"/>
              <a:t>nterface </a:t>
            </a:r>
            <a:r>
              <a:rPr lang="en-US" sz="7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7200" dirty="0" err="1" smtClean="0"/>
              <a:t>omme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7200" dirty="0" smtClean="0"/>
              <a:t>achine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5589240"/>
            <a:ext cx="7498080" cy="109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Présenté</a:t>
            </a:r>
            <a:r>
              <a:rPr lang="en-US" dirty="0" smtClean="0"/>
              <a:t> par:</a:t>
            </a:r>
          </a:p>
          <a:p>
            <a:pPr>
              <a:buNone/>
            </a:pPr>
            <a:r>
              <a:rPr lang="en-US" dirty="0" smtClean="0"/>
              <a:t>			Dr. KIHAL </a:t>
            </a:r>
            <a:endParaRPr lang="en-US" dirty="0"/>
          </a:p>
        </p:txBody>
      </p:sp>
      <p:pic>
        <p:nvPicPr>
          <p:cNvPr id="2050" name="Picture 2" descr="C:\Users\doc\Desktop\Enseignement\TP IHM\definition-ergonome-Freep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5251391" cy="3498131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7164288" y="1124744"/>
            <a:ext cx="1656184" cy="13681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2204864"/>
            <a:ext cx="4968552" cy="33123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doc\Desktop\Enseignement\TP IHM\17040203153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1157" y="2492896"/>
            <a:ext cx="4531123" cy="27253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Exemples boite de dialogue: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8640960" cy="15841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800" dirty="0" smtClean="0"/>
          </a:p>
          <a:p>
            <a:r>
              <a:rPr lang="fr-FR" sz="2800" dirty="0" err="1" smtClean="0"/>
              <a:t>def</a:t>
            </a:r>
            <a:r>
              <a:rPr lang="fr-FR" sz="2800" dirty="0" smtClean="0"/>
              <a:t> </a:t>
            </a:r>
            <a:r>
              <a:rPr lang="fr-FR" sz="2800" dirty="0" err="1" smtClean="0"/>
              <a:t>afficher_alerte</a:t>
            </a:r>
            <a:r>
              <a:rPr lang="fr-FR" sz="2800" dirty="0" smtClean="0"/>
              <a:t>(): 	</a:t>
            </a:r>
            <a:r>
              <a:rPr lang="fr-FR" sz="2800" dirty="0" err="1" smtClean="0"/>
              <a:t>messagebox.showwarning</a:t>
            </a:r>
            <a:r>
              <a:rPr lang="fr-FR" sz="2800" dirty="0" smtClean="0"/>
              <a:t>("Avertissement", "Txt") </a:t>
            </a:r>
          </a:p>
          <a:p>
            <a:endParaRPr lang="fr-FR" sz="2800" dirty="0" smtClean="0"/>
          </a:p>
        </p:txBody>
      </p:sp>
      <p:pic>
        <p:nvPicPr>
          <p:cNvPr id="2050" name="Picture 2" descr="C:\Users\doc\Desktop\Enseignement\TP IHM\tkinter\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068960"/>
            <a:ext cx="3629173" cy="322320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Exemples boite de dialogue: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8640960" cy="15121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err="1" smtClean="0"/>
              <a:t>def</a:t>
            </a:r>
            <a:r>
              <a:rPr lang="fr-FR" sz="2800" dirty="0" smtClean="0"/>
              <a:t> </a:t>
            </a:r>
            <a:r>
              <a:rPr lang="fr-FR" sz="2800" dirty="0" err="1" smtClean="0"/>
              <a:t>afficher_erreur</a:t>
            </a:r>
            <a:r>
              <a:rPr lang="fr-FR" sz="2800" dirty="0" smtClean="0"/>
              <a:t>(): </a:t>
            </a:r>
          </a:p>
          <a:p>
            <a:r>
              <a:rPr lang="fr-FR" sz="2800" dirty="0" smtClean="0"/>
              <a:t>	</a:t>
            </a:r>
            <a:r>
              <a:rPr lang="fr-FR" sz="2800" dirty="0" err="1" smtClean="0"/>
              <a:t>messagebox.showerror</a:t>
            </a:r>
            <a:r>
              <a:rPr lang="fr-FR" sz="2800" dirty="0" smtClean="0"/>
              <a:t>("Erreur", "</a:t>
            </a:r>
            <a:r>
              <a:rPr lang="fr-FR" sz="2800" dirty="0" err="1" smtClean="0"/>
              <a:t>Err</a:t>
            </a:r>
            <a:r>
              <a:rPr lang="fr-FR" sz="2800" dirty="0" smtClean="0"/>
              <a:t>")</a:t>
            </a:r>
            <a:endParaRPr lang="en-US" sz="2800" dirty="0"/>
          </a:p>
        </p:txBody>
      </p:sp>
      <p:pic>
        <p:nvPicPr>
          <p:cNvPr id="3074" name="Picture 2" descr="C:\Users\doc\Desktop\Enseignement\TP IHM\tkinter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1" y="2985761"/>
            <a:ext cx="3888431" cy="339556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err="1" smtClean="0">
                <a:latin typeface="Garamond" pitchFamily="18" charset="0"/>
                <a:sym typeface="Wingdings" pitchFamily="2" charset="2"/>
              </a:rPr>
              <a:t>Tkinter</a:t>
            </a:r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 et Base de données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640" y="908720"/>
            <a:ext cx="7416824" cy="3024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200" dirty="0" smtClean="0"/>
              <a:t>L'intégration de </a:t>
            </a:r>
            <a:r>
              <a:rPr lang="fr-FR" sz="3200" b="1" dirty="0" err="1" smtClean="0"/>
              <a:t>Tkinter</a:t>
            </a:r>
            <a:r>
              <a:rPr lang="fr-FR" sz="3200" dirty="0" smtClean="0"/>
              <a:t> et d'une base de données SQL permet de créer des applications interactives qui peuvent lire, écrire, mettre à jour ou supprimer des données dans une base de données.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95536" y="4085456"/>
            <a:ext cx="8352928" cy="1503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 smtClean="0"/>
              <a:t>Pour MySQL :</a:t>
            </a:r>
          </a:p>
          <a:p>
            <a:r>
              <a:rPr lang="fr-FR" sz="3200" dirty="0" smtClean="0"/>
              <a:t> Installez </a:t>
            </a:r>
            <a:r>
              <a:rPr lang="fr-FR" sz="3200" dirty="0" err="1" smtClean="0">
                <a:solidFill>
                  <a:srgbClr val="FF0000"/>
                </a:solidFill>
              </a:rPr>
              <a:t>mysql</a:t>
            </a:r>
            <a:r>
              <a:rPr lang="fr-FR" sz="3200" dirty="0" smtClean="0">
                <a:solidFill>
                  <a:srgbClr val="FF0000"/>
                </a:solidFill>
              </a:rPr>
              <a:t>-</a:t>
            </a:r>
            <a:r>
              <a:rPr lang="fr-FR" sz="3200" dirty="0" err="1" smtClean="0">
                <a:solidFill>
                  <a:srgbClr val="FF0000"/>
                </a:solidFill>
              </a:rPr>
              <a:t>connector</a:t>
            </a:r>
            <a:r>
              <a:rPr lang="fr-FR" sz="3200" dirty="0" smtClean="0">
                <a:solidFill>
                  <a:srgbClr val="FF0000"/>
                </a:solidFill>
              </a:rPr>
              <a:t>-python</a:t>
            </a:r>
            <a:r>
              <a:rPr lang="fr-FR" sz="3200" dirty="0" smtClean="0"/>
              <a:t> ou </a:t>
            </a:r>
            <a:r>
              <a:rPr lang="fr-FR" sz="3200" dirty="0" err="1" smtClean="0">
                <a:solidFill>
                  <a:srgbClr val="FF0000"/>
                </a:solidFill>
              </a:rPr>
              <a:t>pymysql</a:t>
            </a:r>
            <a:r>
              <a:rPr lang="fr-FR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err="1" smtClean="0">
                <a:latin typeface="Garamond" pitchFamily="18" charset="0"/>
                <a:sym typeface="Wingdings" pitchFamily="2" charset="2"/>
              </a:rPr>
              <a:t>Connection</a:t>
            </a:r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 BD (</a:t>
            </a:r>
            <a:r>
              <a:rPr lang="fr-FR" sz="4400" b="1" dirty="0" err="1" smtClean="0">
                <a:latin typeface="Garamond" pitchFamily="18" charset="0"/>
                <a:sym typeface="Wingdings" pitchFamily="2" charset="2"/>
              </a:rPr>
              <a:t>pymysql</a:t>
            </a:r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8568952" cy="5949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 err="1" smtClean="0"/>
              <a:t>def</a:t>
            </a:r>
            <a:r>
              <a:rPr lang="fr-FR" sz="3200" dirty="0" smtClean="0"/>
              <a:t> </a:t>
            </a:r>
            <a:r>
              <a:rPr lang="fr-FR" sz="3200" dirty="0" err="1" smtClean="0"/>
              <a:t>connecter_bd</a:t>
            </a:r>
            <a:r>
              <a:rPr lang="fr-FR" sz="3200" dirty="0" smtClean="0"/>
              <a:t>():</a:t>
            </a:r>
          </a:p>
          <a:p>
            <a:pPr lvl="3"/>
            <a:r>
              <a:rPr lang="fr-FR" sz="3200" dirty="0" err="1" smtClean="0"/>
              <a:t>try</a:t>
            </a:r>
            <a:r>
              <a:rPr lang="fr-FR" sz="3200" dirty="0" smtClean="0"/>
              <a:t>: </a:t>
            </a:r>
          </a:p>
          <a:p>
            <a:pPr lvl="5"/>
            <a:r>
              <a:rPr lang="fr-FR" sz="3200" dirty="0" err="1" smtClean="0">
                <a:solidFill>
                  <a:schemeClr val="accent6"/>
                </a:solidFill>
              </a:rPr>
              <a:t>conn</a:t>
            </a:r>
            <a:r>
              <a:rPr lang="fr-FR" sz="3200" dirty="0" smtClean="0">
                <a:solidFill>
                  <a:schemeClr val="accent6"/>
                </a:solidFill>
              </a:rPr>
              <a:t> = </a:t>
            </a:r>
            <a:r>
              <a:rPr lang="fr-FR" sz="3200" dirty="0" err="1" smtClean="0">
                <a:solidFill>
                  <a:schemeClr val="accent6"/>
                </a:solidFill>
              </a:rPr>
              <a:t>pymysql.connect</a:t>
            </a:r>
            <a:r>
              <a:rPr lang="fr-FR" sz="3200" dirty="0" smtClean="0">
                <a:solidFill>
                  <a:schemeClr val="accent6"/>
                </a:solidFill>
              </a:rPr>
              <a:t>( </a:t>
            </a:r>
          </a:p>
          <a:p>
            <a:pPr lvl="5"/>
            <a:r>
              <a:rPr lang="fr-FR" sz="3200" dirty="0" smtClean="0">
                <a:solidFill>
                  <a:schemeClr val="accent6"/>
                </a:solidFill>
              </a:rPr>
              <a:t>host="</a:t>
            </a:r>
            <a:r>
              <a:rPr lang="fr-FR" sz="3200" dirty="0" err="1" smtClean="0">
                <a:solidFill>
                  <a:schemeClr val="accent6"/>
                </a:solidFill>
              </a:rPr>
              <a:t>localhost</a:t>
            </a:r>
            <a:r>
              <a:rPr lang="fr-FR" sz="3200" dirty="0" smtClean="0">
                <a:solidFill>
                  <a:schemeClr val="accent6"/>
                </a:solidFill>
              </a:rPr>
              <a:t>", </a:t>
            </a:r>
          </a:p>
          <a:p>
            <a:pPr lvl="5"/>
            <a:r>
              <a:rPr lang="fr-FR" sz="3200" dirty="0" smtClean="0">
                <a:solidFill>
                  <a:schemeClr val="accent6"/>
                </a:solidFill>
              </a:rPr>
              <a:t>user="</a:t>
            </a:r>
            <a:r>
              <a:rPr lang="fr-FR" sz="3200" dirty="0" err="1" smtClean="0">
                <a:solidFill>
                  <a:schemeClr val="accent6"/>
                </a:solidFill>
              </a:rPr>
              <a:t>root</a:t>
            </a:r>
            <a:r>
              <a:rPr lang="fr-FR" sz="3200" dirty="0" smtClean="0">
                <a:solidFill>
                  <a:schemeClr val="accent6"/>
                </a:solidFill>
              </a:rPr>
              <a:t>", </a:t>
            </a:r>
          </a:p>
          <a:p>
            <a:pPr lvl="5"/>
            <a:r>
              <a:rPr lang="fr-FR" sz="3200" dirty="0" err="1" smtClean="0">
                <a:solidFill>
                  <a:schemeClr val="accent6"/>
                </a:solidFill>
              </a:rPr>
              <a:t>password</a:t>
            </a:r>
            <a:r>
              <a:rPr lang="fr-FR" sz="3200" dirty="0" smtClean="0">
                <a:solidFill>
                  <a:schemeClr val="accent6"/>
                </a:solidFill>
              </a:rPr>
              <a:t>="", </a:t>
            </a:r>
          </a:p>
          <a:p>
            <a:pPr lvl="5"/>
            <a:r>
              <a:rPr lang="fr-FR" sz="3200" dirty="0" err="1" smtClean="0">
                <a:solidFill>
                  <a:schemeClr val="accent6"/>
                </a:solidFill>
              </a:rPr>
              <a:t>database</a:t>
            </a:r>
            <a:r>
              <a:rPr lang="fr-FR" sz="3200" dirty="0" smtClean="0">
                <a:solidFill>
                  <a:schemeClr val="accent6"/>
                </a:solidFill>
              </a:rPr>
              <a:t>="</a:t>
            </a:r>
            <a:r>
              <a:rPr lang="fr-FR" sz="3200" dirty="0" err="1" smtClean="0">
                <a:solidFill>
                  <a:schemeClr val="accent6"/>
                </a:solidFill>
              </a:rPr>
              <a:t>nom_de_DB</a:t>
            </a:r>
            <a:r>
              <a:rPr lang="fr-FR" sz="3200" dirty="0" smtClean="0">
                <a:solidFill>
                  <a:schemeClr val="accent6"/>
                </a:solidFill>
              </a:rPr>
              <a:t>" )</a:t>
            </a:r>
            <a:r>
              <a:rPr lang="fr-FR" sz="3200" dirty="0" smtClean="0"/>
              <a:t> </a:t>
            </a:r>
          </a:p>
          <a:p>
            <a:pPr lvl="5"/>
            <a:r>
              <a:rPr lang="fr-FR" sz="3200" dirty="0" err="1" smtClean="0"/>
              <a:t>print</a:t>
            </a:r>
            <a:r>
              <a:rPr lang="fr-FR" sz="3200" dirty="0" smtClean="0"/>
              <a:t>("Connexion réussie") </a:t>
            </a:r>
          </a:p>
          <a:p>
            <a:pPr lvl="5"/>
            <a:r>
              <a:rPr lang="fr-FR" sz="3200" dirty="0" smtClean="0"/>
              <a:t>return </a:t>
            </a:r>
            <a:r>
              <a:rPr lang="fr-FR" sz="3200" dirty="0" err="1" smtClean="0"/>
              <a:t>conn</a:t>
            </a:r>
            <a:r>
              <a:rPr lang="fr-FR" sz="3200" dirty="0" smtClean="0"/>
              <a:t> </a:t>
            </a:r>
          </a:p>
          <a:p>
            <a:pPr lvl="3"/>
            <a:r>
              <a:rPr lang="fr-FR" sz="3200" dirty="0" err="1" smtClean="0"/>
              <a:t>except</a:t>
            </a:r>
            <a:r>
              <a:rPr lang="fr-FR" sz="3200" dirty="0" smtClean="0"/>
              <a:t> </a:t>
            </a:r>
            <a:r>
              <a:rPr lang="fr-FR" sz="3200" dirty="0" err="1" smtClean="0"/>
              <a:t>MySQLError</a:t>
            </a:r>
            <a:r>
              <a:rPr lang="fr-FR" sz="3200" dirty="0" smtClean="0"/>
              <a:t> as e: </a:t>
            </a:r>
          </a:p>
          <a:p>
            <a:pPr lvl="5"/>
            <a:r>
              <a:rPr lang="fr-FR" sz="3200" dirty="0" err="1" smtClean="0"/>
              <a:t>print</a:t>
            </a:r>
            <a:r>
              <a:rPr lang="fr-FR" sz="3200" dirty="0" smtClean="0"/>
              <a:t>(</a:t>
            </a:r>
            <a:r>
              <a:rPr lang="fr-FR" sz="3200" dirty="0" err="1" smtClean="0"/>
              <a:t>f"Erreur</a:t>
            </a:r>
            <a:r>
              <a:rPr lang="fr-FR" sz="3200" dirty="0" smtClean="0"/>
              <a:t> de connexion : {e}") </a:t>
            </a:r>
          </a:p>
          <a:p>
            <a:pPr lvl="5"/>
            <a:r>
              <a:rPr lang="fr-FR" sz="3200" dirty="0" smtClean="0"/>
              <a:t>return None 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dirty="0" err="1" smtClean="0"/>
              <a:t>Executer_requete</a:t>
            </a:r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 (</a:t>
            </a:r>
            <a:r>
              <a:rPr lang="fr-FR" sz="4400" b="1" dirty="0" err="1" smtClean="0">
                <a:latin typeface="Garamond" pitchFamily="18" charset="0"/>
                <a:sym typeface="Wingdings" pitchFamily="2" charset="2"/>
              </a:rPr>
              <a:t>pymysql</a:t>
            </a:r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8568952" cy="5949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 err="1" smtClean="0"/>
              <a:t>def</a:t>
            </a:r>
            <a:r>
              <a:rPr lang="fr-FR" sz="3200" dirty="0" smtClean="0"/>
              <a:t> </a:t>
            </a:r>
            <a:r>
              <a:rPr lang="fr-FR" sz="3200" dirty="0" err="1" smtClean="0"/>
              <a:t>executer_requete</a:t>
            </a:r>
            <a:r>
              <a:rPr lang="fr-FR" sz="3200" dirty="0" smtClean="0"/>
              <a:t>(</a:t>
            </a:r>
            <a:r>
              <a:rPr lang="fr-FR" sz="3200" dirty="0" err="1" smtClean="0"/>
              <a:t>conn</a:t>
            </a:r>
            <a:r>
              <a:rPr lang="fr-FR" sz="3200" dirty="0" smtClean="0"/>
              <a:t>, </a:t>
            </a:r>
            <a:r>
              <a:rPr lang="fr-FR" sz="3200" dirty="0" err="1" smtClean="0"/>
              <a:t>requete</a:t>
            </a:r>
            <a:r>
              <a:rPr lang="fr-FR" sz="3200" dirty="0" smtClean="0"/>
              <a:t>, valeurs): </a:t>
            </a:r>
          </a:p>
          <a:p>
            <a:r>
              <a:rPr lang="fr-FR" sz="3200" dirty="0" smtClean="0"/>
              <a:t>	</a:t>
            </a:r>
            <a:r>
              <a:rPr lang="fr-FR" sz="3200" dirty="0" err="1" smtClean="0"/>
              <a:t>try</a:t>
            </a:r>
            <a:r>
              <a:rPr lang="fr-FR" sz="3200" dirty="0" smtClean="0"/>
              <a:t>: </a:t>
            </a:r>
          </a:p>
          <a:p>
            <a:pPr lvl="3"/>
            <a:r>
              <a:rPr lang="fr-FR" sz="3200" dirty="0" err="1" smtClean="0">
                <a:solidFill>
                  <a:schemeClr val="accent6"/>
                </a:solidFill>
              </a:rPr>
              <a:t>cursor</a:t>
            </a:r>
            <a:r>
              <a:rPr lang="fr-FR" sz="3200" dirty="0" smtClean="0">
                <a:solidFill>
                  <a:schemeClr val="accent6"/>
                </a:solidFill>
              </a:rPr>
              <a:t> = </a:t>
            </a:r>
            <a:r>
              <a:rPr lang="fr-FR" sz="3200" dirty="0" err="1" smtClean="0">
                <a:solidFill>
                  <a:schemeClr val="accent6"/>
                </a:solidFill>
              </a:rPr>
              <a:t>conn.cursor</a:t>
            </a:r>
            <a:r>
              <a:rPr lang="fr-FR" sz="3200" dirty="0" smtClean="0">
                <a:solidFill>
                  <a:schemeClr val="accent6"/>
                </a:solidFill>
              </a:rPr>
              <a:t>() </a:t>
            </a:r>
          </a:p>
          <a:p>
            <a:pPr lvl="3"/>
            <a:r>
              <a:rPr lang="fr-FR" sz="3200" dirty="0" err="1" smtClean="0">
                <a:solidFill>
                  <a:schemeClr val="accent6"/>
                </a:solidFill>
              </a:rPr>
              <a:t>cursor.execute</a:t>
            </a:r>
            <a:r>
              <a:rPr lang="fr-FR" sz="3200" dirty="0" smtClean="0">
                <a:solidFill>
                  <a:schemeClr val="accent6"/>
                </a:solidFill>
              </a:rPr>
              <a:t>(</a:t>
            </a:r>
            <a:r>
              <a:rPr lang="fr-FR" sz="3200" dirty="0" err="1" smtClean="0">
                <a:solidFill>
                  <a:schemeClr val="accent6"/>
                </a:solidFill>
              </a:rPr>
              <a:t>requete</a:t>
            </a:r>
            <a:r>
              <a:rPr lang="fr-FR" sz="3200" dirty="0" smtClean="0">
                <a:solidFill>
                  <a:schemeClr val="accent6"/>
                </a:solidFill>
              </a:rPr>
              <a:t>, valeurs) </a:t>
            </a:r>
          </a:p>
          <a:p>
            <a:pPr lvl="3"/>
            <a:r>
              <a:rPr lang="fr-FR" sz="3200" dirty="0" err="1" smtClean="0">
                <a:solidFill>
                  <a:schemeClr val="accent6"/>
                </a:solidFill>
              </a:rPr>
              <a:t>conn.commit</a:t>
            </a:r>
            <a:r>
              <a:rPr lang="fr-FR" sz="3200" dirty="0" smtClean="0">
                <a:solidFill>
                  <a:schemeClr val="accent6"/>
                </a:solidFill>
              </a:rPr>
              <a:t>() </a:t>
            </a:r>
          </a:p>
          <a:p>
            <a:pPr lvl="3"/>
            <a:r>
              <a:rPr lang="fr-FR" sz="3200" dirty="0" err="1" smtClean="0"/>
              <a:t>print</a:t>
            </a:r>
            <a:r>
              <a:rPr lang="fr-FR" sz="3200" dirty="0" smtClean="0"/>
              <a:t>("Requête exécutée avec succès.")</a:t>
            </a:r>
          </a:p>
          <a:p>
            <a:pPr lvl="3"/>
            <a:endParaRPr lang="fr-FR" sz="3200" dirty="0" smtClean="0"/>
          </a:p>
          <a:p>
            <a:pPr marL="895350" lvl="3"/>
            <a:r>
              <a:rPr lang="fr-FR" sz="3200" dirty="0" err="1" smtClean="0"/>
              <a:t>except</a:t>
            </a:r>
            <a:r>
              <a:rPr lang="fr-FR" sz="3200" dirty="0" smtClean="0"/>
              <a:t> </a:t>
            </a:r>
            <a:r>
              <a:rPr lang="fr-FR" sz="3200" dirty="0" err="1" smtClean="0"/>
              <a:t>MySQLError</a:t>
            </a:r>
            <a:r>
              <a:rPr lang="fr-FR" sz="3200" dirty="0" smtClean="0"/>
              <a:t> as e: </a:t>
            </a:r>
          </a:p>
          <a:p>
            <a:pPr lvl="3"/>
            <a:r>
              <a:rPr lang="fr-FR" sz="3200" dirty="0" err="1" smtClean="0"/>
              <a:t>print</a:t>
            </a:r>
            <a:r>
              <a:rPr lang="fr-FR" sz="3200" dirty="0" smtClean="0"/>
              <a:t>(</a:t>
            </a:r>
            <a:r>
              <a:rPr lang="fr-FR" sz="3200" dirty="0" err="1" smtClean="0"/>
              <a:t>f"Erreur</a:t>
            </a:r>
            <a:r>
              <a:rPr lang="fr-FR" sz="3200" dirty="0" smtClean="0"/>
              <a:t> lors de l'exécution de la requête : {e}")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7544" y="476672"/>
            <a:ext cx="2664296" cy="1008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conn</a:t>
            </a:r>
            <a:r>
              <a:rPr lang="fr-FR" sz="2400" b="1" dirty="0" smtClean="0"/>
              <a:t> = </a:t>
            </a:r>
            <a:r>
              <a:rPr lang="fr-FR" sz="2400" b="1" dirty="0" err="1" smtClean="0"/>
              <a:t>connecter_bd</a:t>
            </a:r>
            <a:r>
              <a:rPr lang="fr-FR" sz="2400" b="1" dirty="0" smtClean="0"/>
              <a:t>()</a:t>
            </a:r>
            <a:endParaRPr lang="en-US" sz="2400" b="1" dirty="0"/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>
            <a:off x="3131840" y="98072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576" y="0"/>
            <a:ext cx="7848872" cy="1052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String:</a:t>
            </a:r>
          </a:p>
          <a:p>
            <a:pPr algn="ctr"/>
            <a:r>
              <a:rPr lang="en-US" sz="2400" b="1" dirty="0" smtClean="0"/>
              <a:t>"INSERT INTO </a:t>
            </a:r>
            <a:r>
              <a:rPr lang="en-US" sz="2400" b="1" dirty="0" err="1" smtClean="0"/>
              <a:t>etudiant</a:t>
            </a:r>
            <a:r>
              <a:rPr lang="en-US" sz="2400" b="1" dirty="0" smtClean="0"/>
              <a:t> (nom, age) VALUES (%s, %s)"</a:t>
            </a:r>
            <a:endParaRPr lang="en-US" sz="2400" b="1" dirty="0"/>
          </a:p>
        </p:txBody>
      </p:sp>
      <p:cxnSp>
        <p:nvCxnSpPr>
          <p:cNvPr id="10" name="Connecteur droit avec flèche 9"/>
          <p:cNvCxnSpPr>
            <a:stCxn id="8" idx="2"/>
          </p:cNvCxnSpPr>
          <p:nvPr/>
        </p:nvCxnSpPr>
        <p:spPr>
          <a:xfrm>
            <a:off x="4680012" y="1052736"/>
            <a:ext cx="8280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260648"/>
            <a:ext cx="5220072" cy="9361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Values:</a:t>
            </a:r>
          </a:p>
          <a:p>
            <a:pPr algn="ctr"/>
            <a:r>
              <a:rPr lang="fr-FR" sz="2400" b="1" dirty="0" smtClean="0"/>
              <a:t>valeurs = ("</a:t>
            </a:r>
            <a:r>
              <a:rPr lang="fr-FR" sz="2400" b="1" dirty="0" err="1" smtClean="0"/>
              <a:t>karim</a:t>
            </a:r>
            <a:r>
              <a:rPr lang="fr-FR" sz="2400" b="1" dirty="0" smtClean="0"/>
              <a:t>", "22")</a:t>
            </a:r>
            <a:endParaRPr lang="en-US" sz="2400" b="1" dirty="0"/>
          </a:p>
        </p:txBody>
      </p:sp>
      <p:cxnSp>
        <p:nvCxnSpPr>
          <p:cNvPr id="13" name="Connecteur droit avec flèche 12"/>
          <p:cNvCxnSpPr>
            <a:stCxn id="11" idx="2"/>
          </p:cNvCxnSpPr>
          <p:nvPr/>
        </p:nvCxnSpPr>
        <p:spPr>
          <a:xfrm>
            <a:off x="6533964" y="1196752"/>
            <a:ext cx="7023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916832"/>
            <a:ext cx="7406640" cy="1472184"/>
          </a:xfrm>
        </p:spPr>
        <p:txBody>
          <a:bodyPr/>
          <a:lstStyle/>
          <a:p>
            <a:r>
              <a:rPr lang="fr-FR" dirty="0" smtClean="0"/>
              <a:t>Exemples d'application pratique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819472"/>
            <a:ext cx="7406640" cy="1472184"/>
          </a:xfrm>
        </p:spPr>
        <p:txBody>
          <a:bodyPr/>
          <a:lstStyle/>
          <a:p>
            <a:r>
              <a:rPr lang="fr-FR" dirty="0" smtClean="0"/>
              <a:t>Exemple 1: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87624" y="1084760"/>
            <a:ext cx="7632848" cy="2016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 smtClean="0">
                <a:latin typeface="Garamond" pitchFamily="18" charset="0"/>
              </a:rPr>
              <a:t>Créer une interface graphique en utilisant </a:t>
            </a:r>
            <a:r>
              <a:rPr lang="fr-FR" sz="2800" b="1" dirty="0" err="1" smtClean="0">
                <a:latin typeface="Garamond" pitchFamily="18" charset="0"/>
              </a:rPr>
              <a:t>Tkinter</a:t>
            </a:r>
            <a:r>
              <a:rPr lang="fr-FR" sz="2800" b="1" dirty="0" smtClean="0">
                <a:latin typeface="Garamond" pitchFamily="18" charset="0"/>
              </a:rPr>
              <a:t> qui permet de saisir un </a:t>
            </a:r>
            <a:r>
              <a:rPr lang="fr-FR" sz="2800" b="1" dirty="0" smtClean="0">
                <a:solidFill>
                  <a:srgbClr val="FF0000"/>
                </a:solidFill>
                <a:latin typeface="Garamond" pitchFamily="18" charset="0"/>
              </a:rPr>
              <a:t>nom</a:t>
            </a:r>
            <a:r>
              <a:rPr lang="fr-FR" sz="2800" b="1" dirty="0" smtClean="0">
                <a:latin typeface="Garamond" pitchFamily="18" charset="0"/>
              </a:rPr>
              <a:t>, puis il  affiche  « Bonjour  </a:t>
            </a:r>
            <a:r>
              <a:rPr lang="fr-FR" sz="2800" b="1" dirty="0" smtClean="0">
                <a:solidFill>
                  <a:srgbClr val="FF0000"/>
                </a:solidFill>
                <a:latin typeface="Garamond" pitchFamily="18" charset="0"/>
              </a:rPr>
              <a:t>nom</a:t>
            </a:r>
            <a:r>
              <a:rPr lang="fr-FR" sz="2800" b="1" dirty="0" smtClean="0">
                <a:latin typeface="Garamond" pitchFamily="18" charset="0"/>
              </a:rPr>
              <a:t>  !! »  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547664" y="3212976"/>
            <a:ext cx="6336704" cy="1584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def  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recup_entry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( ):</a:t>
            </a: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entry_valeur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= entry1.get()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5013176"/>
            <a:ext cx="7848872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endParaRPr lang="en-US" sz="1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def  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modifie_label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( ):</a:t>
            </a: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	</a:t>
            </a:r>
            <a:r>
              <a:rPr lang="fr-FR" sz="3200" dirty="0" smtClean="0"/>
              <a:t> </a:t>
            </a:r>
            <a:r>
              <a:rPr lang="fr-FR" sz="3200" dirty="0" err="1" smtClean="0"/>
              <a:t>label.config</a:t>
            </a:r>
            <a:r>
              <a:rPr lang="fr-FR" sz="3200" dirty="0" smtClean="0"/>
              <a:t> (</a:t>
            </a:r>
            <a:r>
              <a:rPr lang="fr-FR" sz="3200" dirty="0" err="1" smtClean="0"/>
              <a:t>text</a:t>
            </a:r>
            <a:r>
              <a:rPr lang="fr-FR" sz="3200" dirty="0" smtClean="0"/>
              <a:t>="Nouveau texte")</a:t>
            </a:r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516656"/>
            <a:ext cx="7406640" cy="1472184"/>
          </a:xfrm>
        </p:spPr>
        <p:txBody>
          <a:bodyPr/>
          <a:lstStyle/>
          <a:p>
            <a:r>
              <a:rPr lang="fr-FR" dirty="0" smtClean="0"/>
              <a:t>Exemple 2: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87624" y="2420888"/>
            <a:ext cx="7632848" cy="2016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 smtClean="0">
                <a:latin typeface="Garamond" pitchFamily="18" charset="0"/>
              </a:rPr>
              <a:t>Créer une interface graphique en utilisant </a:t>
            </a:r>
            <a:r>
              <a:rPr lang="fr-FR" sz="2800" b="1" dirty="0" err="1" smtClean="0">
                <a:latin typeface="Garamond" pitchFamily="18" charset="0"/>
              </a:rPr>
              <a:t>Tkinter</a:t>
            </a:r>
            <a:r>
              <a:rPr lang="fr-FR" sz="2800" b="1" dirty="0" smtClean="0">
                <a:latin typeface="Garamond" pitchFamily="18" charset="0"/>
              </a:rPr>
              <a:t> qui permet à l'utilisateur de </a:t>
            </a:r>
            <a:r>
              <a:rPr lang="fr-FR" sz="2800" b="1" dirty="0" smtClean="0">
                <a:solidFill>
                  <a:srgbClr val="FF0000"/>
                </a:solidFill>
                <a:latin typeface="Garamond" pitchFamily="18" charset="0"/>
              </a:rPr>
              <a:t>saisir deux entiers</a:t>
            </a:r>
            <a:r>
              <a:rPr lang="fr-FR" sz="2800" b="1" dirty="0" smtClean="0">
                <a:latin typeface="Garamond" pitchFamily="18" charset="0"/>
              </a:rPr>
              <a:t>, puis de </a:t>
            </a:r>
            <a:r>
              <a:rPr lang="fr-FR" sz="2800" b="1" dirty="0" smtClean="0">
                <a:solidFill>
                  <a:srgbClr val="FF0000"/>
                </a:solidFill>
                <a:latin typeface="Garamond" pitchFamily="18" charset="0"/>
              </a:rPr>
              <a:t>calculer</a:t>
            </a:r>
            <a:r>
              <a:rPr lang="fr-FR" sz="2800" b="1" dirty="0" smtClean="0">
                <a:latin typeface="Garamond" pitchFamily="18" charset="0"/>
              </a:rPr>
              <a:t> et </a:t>
            </a:r>
            <a:r>
              <a:rPr lang="fr-FR" sz="2800" b="1" dirty="0" smtClean="0">
                <a:solidFill>
                  <a:srgbClr val="FF0000"/>
                </a:solidFill>
                <a:latin typeface="Garamond" pitchFamily="18" charset="0"/>
              </a:rPr>
              <a:t>afficher leur somme</a:t>
            </a:r>
            <a:r>
              <a:rPr lang="fr-FR" sz="2800" b="1" dirty="0" smtClean="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747464"/>
            <a:ext cx="7406640" cy="1472184"/>
          </a:xfrm>
        </p:spPr>
        <p:txBody>
          <a:bodyPr/>
          <a:lstStyle/>
          <a:p>
            <a:r>
              <a:rPr lang="fr-FR" dirty="0" smtClean="0"/>
              <a:t>Exemple 3: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87624" y="764704"/>
            <a:ext cx="7632848" cy="31683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Créer une interface graphique en utilisant </a:t>
            </a:r>
            <a:r>
              <a:rPr lang="fr-FR" sz="2800" dirty="0" err="1" smtClean="0"/>
              <a:t>Tkinter</a:t>
            </a:r>
            <a:r>
              <a:rPr lang="fr-FR" sz="2800" dirty="0" smtClean="0"/>
              <a:t> permettant de saisir un </a:t>
            </a:r>
            <a:r>
              <a:rPr lang="fr-FR" sz="2800" dirty="0" smtClean="0">
                <a:solidFill>
                  <a:srgbClr val="FF0000"/>
                </a:solidFill>
              </a:rPr>
              <a:t>chiffre positif</a:t>
            </a:r>
            <a:r>
              <a:rPr lang="fr-FR" sz="2800" dirty="0" smtClean="0"/>
              <a:t>.</a:t>
            </a:r>
          </a:p>
          <a:p>
            <a:endParaRPr lang="fr-FR" sz="2800" dirty="0" smtClean="0"/>
          </a:p>
          <a:p>
            <a:r>
              <a:rPr lang="fr-FR" sz="2800" dirty="0" smtClean="0"/>
              <a:t>Si la valeur saisie est </a:t>
            </a:r>
            <a:r>
              <a:rPr lang="fr-FR" sz="2800" dirty="0" smtClean="0">
                <a:solidFill>
                  <a:srgbClr val="FF0000"/>
                </a:solidFill>
              </a:rPr>
              <a:t>négative</a:t>
            </a:r>
            <a:endParaRPr lang="fr-FR" sz="2800" dirty="0" smtClean="0"/>
          </a:p>
          <a:p>
            <a:r>
              <a:rPr lang="fr-FR" sz="2800" dirty="0" smtClean="0"/>
              <a:t>	un </a:t>
            </a:r>
            <a:r>
              <a:rPr lang="fr-FR" sz="2800" dirty="0" smtClean="0">
                <a:solidFill>
                  <a:srgbClr val="FF0000"/>
                </a:solidFill>
              </a:rPr>
              <a:t>message d'erreur</a:t>
            </a:r>
            <a:r>
              <a:rPr lang="fr-FR" sz="2800" dirty="0" smtClean="0"/>
              <a:t> doit s'afficher.</a:t>
            </a:r>
          </a:p>
          <a:p>
            <a:r>
              <a:rPr lang="fr-FR" sz="2800" dirty="0" smtClean="0"/>
              <a:t>Sinon</a:t>
            </a:r>
          </a:p>
          <a:p>
            <a:r>
              <a:rPr lang="fr-FR" sz="2800" dirty="0" smtClean="0"/>
              <a:t>	il affiche la racine carré de ce chiffre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827584" y="4077072"/>
            <a:ext cx="799288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 smtClean="0"/>
              <a:t>Pour calculer la racine carrée il faut importer la </a:t>
            </a:r>
            <a:r>
              <a:rPr lang="fr-FR" sz="2800" b="1" dirty="0" err="1" smtClean="0"/>
              <a:t>bibliothéque</a:t>
            </a:r>
            <a:r>
              <a:rPr lang="fr-FR" sz="2800" b="1" dirty="0" smtClean="0"/>
              <a:t> math ensuite:</a:t>
            </a:r>
          </a:p>
          <a:p>
            <a:pPr algn="just"/>
            <a:r>
              <a:rPr lang="fr-FR" sz="2800" b="1" dirty="0" smtClean="0"/>
              <a:t>	</a:t>
            </a:r>
            <a:r>
              <a:rPr lang="fr-FR" sz="2800" b="1" dirty="0" err="1" smtClean="0"/>
              <a:t>Resultat</a:t>
            </a:r>
            <a:r>
              <a:rPr lang="fr-FR" sz="2800" b="1" dirty="0" smtClean="0"/>
              <a:t> = </a:t>
            </a:r>
            <a:r>
              <a:rPr lang="fr-FR" sz="2800" b="1" dirty="0" err="1" smtClean="0"/>
              <a:t>math.sqrt</a:t>
            </a:r>
            <a:r>
              <a:rPr lang="fr-FR" sz="2800" b="1" dirty="0" smtClean="0"/>
              <a:t> (chiffre)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5661248"/>
            <a:ext cx="7848872" cy="1008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fr-FR" sz="3200" dirty="0" err="1" smtClean="0"/>
              <a:t>messagebox.showerror</a:t>
            </a:r>
            <a:r>
              <a:rPr lang="fr-FR" sz="3200" dirty="0" smtClean="0"/>
              <a:t>("Erreur", "</a:t>
            </a:r>
            <a:r>
              <a:rPr lang="fr-FR" sz="3200" dirty="0" err="1" smtClean="0"/>
              <a:t>Err</a:t>
            </a:r>
            <a:r>
              <a:rPr lang="fr-FR" sz="3200" dirty="0" smtClean="0"/>
              <a:t>")</a:t>
            </a:r>
            <a:endParaRPr lang="en-US" sz="6600" dirty="0" smtClean="0">
              <a:solidFill>
                <a:schemeClr val="tx1"/>
              </a:solidFill>
              <a:latin typeface="Adobe Caslon Pro Bol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8178112" cy="3096344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7200" dirty="0" smtClean="0"/>
              <a:t>nterface </a:t>
            </a:r>
            <a:r>
              <a:rPr lang="en-US" sz="7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7200" dirty="0" err="1" smtClean="0"/>
              <a:t>omme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7200" dirty="0" smtClean="0"/>
              <a:t>achine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5589240"/>
            <a:ext cx="7498080" cy="109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Présenté</a:t>
            </a:r>
            <a:r>
              <a:rPr lang="en-US" dirty="0" smtClean="0"/>
              <a:t> par:</a:t>
            </a:r>
          </a:p>
          <a:p>
            <a:pPr>
              <a:buNone/>
            </a:pPr>
            <a:r>
              <a:rPr lang="en-US" dirty="0" smtClean="0"/>
              <a:t>			Dr. KIHAL </a:t>
            </a:r>
            <a:endParaRPr lang="en-US" dirty="0"/>
          </a:p>
        </p:txBody>
      </p:sp>
      <p:pic>
        <p:nvPicPr>
          <p:cNvPr id="2050" name="Picture 2" descr="C:\Users\doc\Desktop\Enseignement\TP IHM\definition-ergonome-Freep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5251391" cy="3498131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6876256" y="1412776"/>
            <a:ext cx="1800200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endParaRPr lang="en-US" sz="6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31440"/>
            <a:ext cx="7406640" cy="1472184"/>
          </a:xfrm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608" y="1124744"/>
            <a:ext cx="7812032" cy="2304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lvl="2"/>
            <a:r>
              <a:rPr lang="fr-FR" sz="2800" b="1" dirty="0" err="1" smtClean="0">
                <a:solidFill>
                  <a:srgbClr val="0070C0"/>
                </a:solidFill>
                <a:latin typeface="Adobe Caslon Pro Bold" pitchFamily="18" charset="0"/>
              </a:rPr>
              <a:t>def</a:t>
            </a:r>
            <a:r>
              <a:rPr lang="fr-FR" sz="2800" dirty="0" smtClean="0">
                <a:latin typeface="Adobe Caslon Pro Bold" pitchFamily="18" charset="0"/>
              </a:rPr>
              <a:t>   </a:t>
            </a:r>
            <a:r>
              <a:rPr lang="fr-FR" sz="2800" dirty="0" err="1" smtClean="0">
                <a:latin typeface="Adobe Caslon Pro Bold" pitchFamily="18" charset="0"/>
              </a:rPr>
              <a:t>nom_de_la_fonction</a:t>
            </a:r>
            <a:r>
              <a:rPr lang="fr-FR" sz="2800" dirty="0" smtClean="0">
                <a:latin typeface="Adobe Caslon Pro Bold" pitchFamily="18" charset="0"/>
              </a:rPr>
              <a:t> (param1, param2,…) </a:t>
            </a:r>
            <a:r>
              <a:rPr lang="fr-FR" sz="2800" dirty="0" smtClean="0">
                <a:solidFill>
                  <a:srgbClr val="0070C0"/>
                </a:solidFill>
                <a:latin typeface="Adobe Caslon Pro Bold" pitchFamily="18" charset="0"/>
              </a:rPr>
              <a:t>:</a:t>
            </a:r>
            <a:r>
              <a:rPr lang="fr-FR" sz="2800" dirty="0" smtClean="0">
                <a:latin typeface="Adobe Caslon Pro Bold" pitchFamily="18" charset="0"/>
              </a:rPr>
              <a:t> </a:t>
            </a:r>
          </a:p>
          <a:p>
            <a:pPr marL="361950" lvl="2"/>
            <a:r>
              <a:rPr lang="fr-FR" sz="2800" dirty="0" smtClean="0">
                <a:latin typeface="Adobe Caslon Pro Bold" pitchFamily="18" charset="0"/>
              </a:rPr>
              <a:t>		# Corps de la fonction	</a:t>
            </a:r>
          </a:p>
          <a:p>
            <a:pPr marL="361950" lvl="2"/>
            <a:r>
              <a:rPr lang="fr-FR" sz="2800" dirty="0" smtClean="0">
                <a:latin typeface="Adobe Caslon Pro Bold" pitchFamily="18" charset="0"/>
              </a:rPr>
              <a:t>		 # Corps de la fonction </a:t>
            </a:r>
          </a:p>
          <a:p>
            <a:pPr marL="361950" lvl="2"/>
            <a:r>
              <a:rPr lang="fr-FR" sz="2800" dirty="0" smtClean="0">
                <a:latin typeface="Adobe Caslon Pro Bold" pitchFamily="18" charset="0"/>
              </a:rPr>
              <a:t>		 </a:t>
            </a:r>
            <a:r>
              <a:rPr lang="fr-FR" sz="2800" b="1" dirty="0" smtClean="0">
                <a:solidFill>
                  <a:srgbClr val="0070C0"/>
                </a:solidFill>
                <a:latin typeface="Adobe Caslon Pro Bold" pitchFamily="18" charset="0"/>
              </a:rPr>
              <a:t>return</a:t>
            </a:r>
            <a:r>
              <a:rPr lang="fr-FR" sz="2800" dirty="0" smtClean="0">
                <a:latin typeface="Adobe Caslon Pro Bold" pitchFamily="18" charset="0"/>
              </a:rPr>
              <a:t> valeur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325120"/>
            <a:ext cx="7812032" cy="2088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lvl="2"/>
            <a:endParaRPr lang="fr-FR" sz="2800" dirty="0" smtClean="0">
              <a:latin typeface="Adobe Caslon Pro Bold" pitchFamily="18" charset="0"/>
            </a:endParaRPr>
          </a:p>
          <a:p>
            <a:pPr marL="361950" lvl="2"/>
            <a:r>
              <a:rPr lang="fr-FR" sz="2800" b="1" dirty="0" err="1" smtClean="0">
                <a:solidFill>
                  <a:srgbClr val="0070C0"/>
                </a:solidFill>
                <a:latin typeface="Adobe Caslon Pro Bold" pitchFamily="18" charset="0"/>
              </a:rPr>
              <a:t>def</a:t>
            </a:r>
            <a:r>
              <a:rPr lang="fr-FR" sz="2800" b="1" dirty="0" smtClean="0">
                <a:solidFill>
                  <a:srgbClr val="0070C0"/>
                </a:solidFill>
                <a:latin typeface="Adobe Caslon Pro Bold" pitchFamily="18" charset="0"/>
              </a:rPr>
              <a:t> </a:t>
            </a:r>
            <a:r>
              <a:rPr lang="fr-FR" sz="2800" dirty="0" smtClean="0">
                <a:latin typeface="Adobe Caslon Pro Bold" pitchFamily="18" charset="0"/>
              </a:rPr>
              <a:t>  </a:t>
            </a:r>
            <a:r>
              <a:rPr lang="fr-FR" sz="2800" dirty="0" err="1" smtClean="0">
                <a:latin typeface="Adobe Caslon Pro Bold" pitchFamily="18" charset="0"/>
              </a:rPr>
              <a:t>nom_de_la_procedure</a:t>
            </a:r>
            <a:r>
              <a:rPr lang="fr-FR" sz="2800" dirty="0" smtClean="0">
                <a:latin typeface="Adobe Caslon Pro Bold" pitchFamily="18" charset="0"/>
              </a:rPr>
              <a:t>(param1, param2,…) </a:t>
            </a:r>
            <a:r>
              <a:rPr lang="fr-FR" sz="2800" dirty="0" smtClean="0">
                <a:solidFill>
                  <a:srgbClr val="0070C0"/>
                </a:solidFill>
                <a:latin typeface="Adobe Caslon Pro Bold" pitchFamily="18" charset="0"/>
              </a:rPr>
              <a:t>:</a:t>
            </a:r>
            <a:r>
              <a:rPr lang="fr-FR" sz="2800" dirty="0" smtClean="0">
                <a:latin typeface="Adobe Caslon Pro Bold" pitchFamily="18" charset="0"/>
              </a:rPr>
              <a:t> </a:t>
            </a:r>
          </a:p>
          <a:p>
            <a:pPr marL="361950" lvl="2"/>
            <a:r>
              <a:rPr lang="fr-FR" sz="2800" dirty="0" smtClean="0">
                <a:latin typeface="Adobe Caslon Pro Bold" pitchFamily="18" charset="0"/>
              </a:rPr>
              <a:t>		# Corps de la procédure</a:t>
            </a:r>
          </a:p>
          <a:p>
            <a:pPr marL="361950" lvl="2"/>
            <a:r>
              <a:rPr lang="fr-FR" sz="2800" dirty="0" smtClean="0">
                <a:latin typeface="Adobe Caslon Pro Bold" pitchFamily="18" charset="0"/>
              </a:rPr>
              <a:t>		# Corps de la procédure</a:t>
            </a:r>
            <a:endParaRPr lang="en-US" sz="2800" dirty="0" smtClean="0">
              <a:latin typeface="Adobe Caslon Pro Bold" pitchFamily="18" charset="0"/>
            </a:endParaRPr>
          </a:p>
          <a:p>
            <a:pPr marL="361950" lvl="2"/>
            <a:endParaRPr lang="en-US" sz="2800" dirty="0" smtClean="0">
              <a:latin typeface="Adobe Caslon Pro Bold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03648" y="2780928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Procédures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sous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python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603448"/>
            <a:ext cx="7406640" cy="1472184"/>
          </a:xfrm>
        </p:spPr>
        <p:txBody>
          <a:bodyPr/>
          <a:lstStyle/>
          <a:p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bouton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156768"/>
            <a:ext cx="7848872" cy="1768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2"/>
            <a:r>
              <a:rPr lang="fr-FR" sz="2800" dirty="0" smtClean="0"/>
              <a:t>Un bouton </a:t>
            </a:r>
            <a:r>
              <a:rPr lang="fr-FR" sz="2800" dirty="0" err="1" smtClean="0"/>
              <a:t>Tkinter</a:t>
            </a:r>
            <a:r>
              <a:rPr lang="fr-FR" sz="2800" dirty="0" smtClean="0"/>
              <a:t> est créé avec : </a:t>
            </a:r>
          </a:p>
          <a:p>
            <a:pPr marL="171450" lvl="2"/>
            <a:r>
              <a:rPr lang="fr-FR" sz="2800" dirty="0" smtClean="0"/>
              <a:t> </a:t>
            </a:r>
          </a:p>
          <a:p>
            <a:pPr marL="171450" lvl="2"/>
            <a:r>
              <a:rPr lang="fr-FR" sz="2800" dirty="0" err="1" smtClean="0"/>
              <a:t>Button</a:t>
            </a:r>
            <a:r>
              <a:rPr lang="fr-FR" sz="2800" dirty="0" smtClean="0"/>
              <a:t>(</a:t>
            </a:r>
            <a:r>
              <a:rPr lang="fr-FR" sz="2800" dirty="0" err="1" smtClean="0"/>
              <a:t>fenetre</a:t>
            </a:r>
            <a:r>
              <a:rPr lang="fr-FR" sz="2800" dirty="0" smtClean="0"/>
              <a:t>,  </a:t>
            </a:r>
            <a:r>
              <a:rPr lang="fr-FR" sz="2800" dirty="0" err="1" smtClean="0"/>
              <a:t>text</a:t>
            </a:r>
            <a:r>
              <a:rPr lang="fr-FR" sz="2800" dirty="0" smtClean="0"/>
              <a:t>= ". ..",</a:t>
            </a:r>
            <a:r>
              <a:rPr lang="fr-FR" sz="2000" dirty="0" smtClean="0"/>
              <a:t> </a:t>
            </a:r>
            <a:r>
              <a:rPr lang="fr-FR" sz="3200" dirty="0" smtClean="0">
                <a:solidFill>
                  <a:srgbClr val="FF0000"/>
                </a:solidFill>
              </a:rPr>
              <a:t>command=fonction</a:t>
            </a:r>
            <a:r>
              <a:rPr lang="fr-FR" sz="2800" dirty="0" smtClean="0"/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140968"/>
            <a:ext cx="7848872" cy="23762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2"/>
            <a:r>
              <a:rPr lang="fr-FR" sz="2800" dirty="0" smtClean="0"/>
              <a:t>Le menu dans </a:t>
            </a:r>
            <a:r>
              <a:rPr lang="fr-FR" sz="2800" dirty="0" err="1" smtClean="0"/>
              <a:t>Tkinter</a:t>
            </a:r>
            <a:r>
              <a:rPr lang="fr-FR" sz="2800" dirty="0" smtClean="0"/>
              <a:t> suit un principe équivalent. On crée un menu avec des éléments (comme des boutons) et on associe chaque élément à une fonction à l'aide de l'argument </a:t>
            </a:r>
            <a:r>
              <a:rPr lang="fr-FR" sz="3600" dirty="0" smtClean="0">
                <a:solidFill>
                  <a:srgbClr val="FF0000"/>
                </a:solidFill>
              </a:rPr>
              <a:t>command</a:t>
            </a:r>
            <a:r>
              <a:rPr lang="fr-FR" sz="2800" dirty="0" smtClean="0"/>
              <a:t>.</a:t>
            </a:r>
          </a:p>
          <a:p>
            <a:pPr marL="171450" lvl="2"/>
            <a:endParaRPr lang="fr-FR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4016" y="5733256"/>
            <a:ext cx="8892480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latin typeface="Adobe Fan Heiti Std B" pitchFamily="34" charset="-128"/>
                <a:ea typeface="Adobe Fan Heiti Std B" pitchFamily="34" charset="-128"/>
              </a:rPr>
              <a:t>menu_fichier.add_command</a:t>
            </a:r>
            <a:r>
              <a:rPr lang="en-US" sz="2400" b="1" dirty="0" smtClean="0">
                <a:latin typeface="Adobe Fan Heiti Std B" pitchFamily="34" charset="-128"/>
                <a:ea typeface="Adobe Fan Heiti Std B" pitchFamily="34" charset="-128"/>
              </a:rPr>
              <a:t>(label="New", </a:t>
            </a:r>
            <a:r>
              <a:rPr lang="en-US" sz="2400" b="1" dirty="0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command= </a:t>
            </a:r>
            <a:r>
              <a:rPr lang="en-US" sz="2400" b="1" dirty="0" err="1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fnct</a:t>
            </a:r>
            <a:r>
              <a:rPr lang="en-US" sz="2400" b="1" dirty="0" smtClean="0">
                <a:latin typeface="Adobe Fan Heiti Std B" pitchFamily="34" charset="-128"/>
                <a:ea typeface="Adobe Fan Heiti Std B" pitchFamily="34" charset="-128"/>
              </a:rPr>
              <a:t>)</a:t>
            </a:r>
            <a:endParaRPr lang="en-US" sz="24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301208"/>
            <a:ext cx="1872208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Exemple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31440"/>
            <a:ext cx="7406640" cy="1472184"/>
          </a:xfrm>
        </p:spPr>
        <p:txBody>
          <a:bodyPr/>
          <a:lstStyle/>
          <a:p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bouton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31640" y="1124744"/>
            <a:ext cx="7560840" cy="540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2"/>
            <a:r>
              <a:rPr lang="en-US" sz="2800" dirty="0" smtClean="0">
                <a:latin typeface="Adobe Caslon Pro Bold" pitchFamily="18" charset="0"/>
              </a:rPr>
              <a:t>import </a:t>
            </a:r>
            <a:r>
              <a:rPr lang="en-US" sz="2800" dirty="0" err="1" smtClean="0">
                <a:latin typeface="Adobe Caslon Pro Bold" pitchFamily="18" charset="0"/>
              </a:rPr>
              <a:t>tkinter</a:t>
            </a:r>
            <a:r>
              <a:rPr lang="en-US" sz="2800" dirty="0" smtClean="0">
                <a:latin typeface="Adobe Caslon Pro Bold" pitchFamily="18" charset="0"/>
              </a:rPr>
              <a:t> as </a:t>
            </a:r>
            <a:r>
              <a:rPr lang="en-US" sz="2800" dirty="0" err="1" smtClean="0">
                <a:latin typeface="Adobe Caslon Pro Bold" pitchFamily="18" charset="0"/>
              </a:rPr>
              <a:t>tk</a:t>
            </a:r>
            <a:endParaRPr lang="en-US" sz="2800" dirty="0" smtClean="0">
              <a:latin typeface="Adobe Caslon Pro Bold" pitchFamily="18" charset="0"/>
            </a:endParaRPr>
          </a:p>
          <a:p>
            <a:pPr marL="171450" lvl="2"/>
            <a:r>
              <a:rPr lang="en-US" sz="3200" dirty="0" smtClean="0">
                <a:solidFill>
                  <a:srgbClr val="FF0000"/>
                </a:solidFill>
                <a:latin typeface="Adobe Caslon Pro Bold" pitchFamily="18" charset="0"/>
              </a:rPr>
              <a:t>def   fnct1():</a:t>
            </a:r>
          </a:p>
          <a:p>
            <a:pPr marL="171450" lvl="2"/>
            <a:r>
              <a:rPr lang="en-US" sz="3200" dirty="0" smtClean="0">
                <a:solidFill>
                  <a:srgbClr val="FF0000"/>
                </a:solidFill>
                <a:latin typeface="Adobe Caslon Pro Bold" pitchFamily="18" charset="0"/>
              </a:rPr>
              <a:t>    	print("Le </a:t>
            </a:r>
            <a:r>
              <a:rPr lang="en-US" sz="3200" dirty="0" err="1" smtClean="0">
                <a:solidFill>
                  <a:srgbClr val="FF0000"/>
                </a:solidFill>
                <a:latin typeface="Adobe Caslon Pro Bold" pitchFamily="18" charset="0"/>
              </a:rPr>
              <a:t>bouton</a:t>
            </a:r>
            <a:r>
              <a:rPr lang="en-US" sz="3200" dirty="0" smtClean="0">
                <a:solidFill>
                  <a:srgbClr val="FF0000"/>
                </a:solidFill>
                <a:latin typeface="Adobe Caslon Pro Bold" pitchFamily="18" charset="0"/>
              </a:rPr>
              <a:t> a </a:t>
            </a:r>
            <a:r>
              <a:rPr lang="en-US" sz="3200" dirty="0" err="1" smtClean="0">
                <a:solidFill>
                  <a:srgbClr val="FF0000"/>
                </a:solidFill>
                <a:latin typeface="Adobe Caslon Pro Bold" pitchFamily="18" charset="0"/>
              </a:rPr>
              <a:t>été</a:t>
            </a:r>
            <a:r>
              <a:rPr lang="en-US" sz="3200" dirty="0" smtClean="0">
                <a:solidFill>
                  <a:srgbClr val="FF0000"/>
                </a:solidFill>
                <a:latin typeface="Adobe Caslon Pro Bold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dobe Caslon Pro Bold" pitchFamily="18" charset="0"/>
              </a:rPr>
              <a:t>cliqué</a:t>
            </a:r>
            <a:r>
              <a:rPr lang="en-US" sz="3200" dirty="0" smtClean="0">
                <a:solidFill>
                  <a:srgbClr val="FF0000"/>
                </a:solidFill>
                <a:latin typeface="Adobe Caslon Pro Bold" pitchFamily="18" charset="0"/>
              </a:rPr>
              <a:t>!")</a:t>
            </a:r>
          </a:p>
          <a:p>
            <a:pPr marL="171450" lvl="2"/>
            <a:endParaRPr lang="en-US" sz="2800" dirty="0" smtClean="0">
              <a:latin typeface="Adobe Caslon Pro Bold" pitchFamily="18" charset="0"/>
            </a:endParaRPr>
          </a:p>
          <a:p>
            <a:pPr marL="171450" lvl="2"/>
            <a:r>
              <a:rPr lang="en-US" sz="2800" dirty="0" err="1" smtClean="0">
                <a:latin typeface="Adobe Caslon Pro Bold" pitchFamily="18" charset="0"/>
              </a:rPr>
              <a:t>fenetre</a:t>
            </a:r>
            <a:r>
              <a:rPr lang="en-US" sz="2800" dirty="0" smtClean="0">
                <a:latin typeface="Adobe Caslon Pro Bold" pitchFamily="18" charset="0"/>
              </a:rPr>
              <a:t> = </a:t>
            </a:r>
            <a:r>
              <a:rPr lang="en-US" sz="2800" dirty="0" err="1" smtClean="0">
                <a:latin typeface="Adobe Caslon Pro Bold" pitchFamily="18" charset="0"/>
              </a:rPr>
              <a:t>tk.Tk</a:t>
            </a:r>
            <a:r>
              <a:rPr lang="en-US" sz="2800" dirty="0" smtClean="0">
                <a:latin typeface="Adobe Caslon Pro Bold" pitchFamily="18" charset="0"/>
              </a:rPr>
              <a:t>()</a:t>
            </a:r>
          </a:p>
          <a:p>
            <a:pPr marL="171450" lvl="2"/>
            <a:r>
              <a:rPr lang="en-US" sz="2800" dirty="0" err="1" smtClean="0">
                <a:latin typeface="Adobe Caslon Pro Bold" pitchFamily="18" charset="0"/>
              </a:rPr>
              <a:t>fenetre.geometry</a:t>
            </a:r>
            <a:r>
              <a:rPr lang="en-US" sz="2800" dirty="0" smtClean="0">
                <a:latin typeface="Adobe Caslon Pro Bold" pitchFamily="18" charset="0"/>
              </a:rPr>
              <a:t>("300x150")</a:t>
            </a:r>
          </a:p>
          <a:p>
            <a:pPr marL="171450" lvl="2"/>
            <a:r>
              <a:rPr lang="en-US" sz="2800" dirty="0" err="1" smtClean="0">
                <a:latin typeface="Adobe Caslon Pro Bold" pitchFamily="18" charset="0"/>
              </a:rPr>
              <a:t>fenetre.title</a:t>
            </a:r>
            <a:r>
              <a:rPr lang="en-US" sz="2800" dirty="0" smtClean="0">
                <a:latin typeface="Adobe Caslon Pro Bold" pitchFamily="18" charset="0"/>
              </a:rPr>
              <a:t>("</a:t>
            </a:r>
            <a:r>
              <a:rPr lang="en-US" sz="2800" dirty="0" err="1" smtClean="0">
                <a:latin typeface="Adobe Caslon Pro Bold" pitchFamily="18" charset="0"/>
              </a:rPr>
              <a:t>Exemple</a:t>
            </a:r>
            <a:r>
              <a:rPr lang="en-US" sz="2800" dirty="0" smtClean="0">
                <a:latin typeface="Adobe Caslon Pro Bold" pitchFamily="18" charset="0"/>
              </a:rPr>
              <a:t> </a:t>
            </a:r>
            <a:r>
              <a:rPr lang="en-US" sz="2800" dirty="0" err="1" smtClean="0">
                <a:latin typeface="Adobe Caslon Pro Bold" pitchFamily="18" charset="0"/>
              </a:rPr>
              <a:t>Bouton</a:t>
            </a:r>
            <a:r>
              <a:rPr lang="en-US" sz="2800" dirty="0" smtClean="0">
                <a:latin typeface="Adobe Caslon Pro Bold" pitchFamily="18" charset="0"/>
              </a:rPr>
              <a:t>")</a:t>
            </a:r>
          </a:p>
          <a:p>
            <a:pPr marL="171450" lvl="2"/>
            <a:r>
              <a:rPr lang="en-US" sz="2800" dirty="0" smtClean="0">
                <a:latin typeface="Adobe Caslon Pro Bold" pitchFamily="18" charset="0"/>
              </a:rPr>
              <a:t>button = </a:t>
            </a:r>
            <a:r>
              <a:rPr lang="en-US" sz="2800" dirty="0" err="1" smtClean="0">
                <a:latin typeface="Adobe Caslon Pro Bold" pitchFamily="18" charset="0"/>
              </a:rPr>
              <a:t>tk.Button</a:t>
            </a:r>
            <a:r>
              <a:rPr lang="en-US" sz="2800" dirty="0" smtClean="0">
                <a:latin typeface="Adobe Caslon Pro Bold" pitchFamily="18" charset="0"/>
              </a:rPr>
              <a:t>(</a:t>
            </a:r>
            <a:r>
              <a:rPr lang="en-US" sz="2800" dirty="0" err="1" smtClean="0">
                <a:latin typeface="Adobe Caslon Pro Bold" pitchFamily="18" charset="0"/>
              </a:rPr>
              <a:t>fenetre</a:t>
            </a:r>
            <a:r>
              <a:rPr lang="en-US" sz="2800" dirty="0" smtClean="0">
                <a:latin typeface="Adobe Caslon Pro Bold" pitchFamily="18" charset="0"/>
              </a:rPr>
              <a:t>, text="</a:t>
            </a:r>
            <a:r>
              <a:rPr lang="en-US" sz="2800" dirty="0" err="1" smtClean="0">
                <a:latin typeface="Adobe Caslon Pro Bold" pitchFamily="18" charset="0"/>
              </a:rPr>
              <a:t>Cliquez</a:t>
            </a:r>
            <a:r>
              <a:rPr lang="en-US" sz="2800" dirty="0" smtClean="0">
                <a:latin typeface="Adobe Caslon Pro Bold" pitchFamily="18" charset="0"/>
              </a:rPr>
              <a:t>", </a:t>
            </a:r>
            <a:r>
              <a:rPr lang="en-US" sz="2800" dirty="0" smtClean="0">
                <a:solidFill>
                  <a:srgbClr val="FF0000"/>
                </a:solidFill>
                <a:latin typeface="Adobe Caslon Pro Bold" pitchFamily="18" charset="0"/>
              </a:rPr>
              <a:t>command= fnct1</a:t>
            </a:r>
            <a:r>
              <a:rPr lang="en-US" sz="2800" dirty="0" smtClean="0">
                <a:latin typeface="Adobe Caslon Pro Bold" pitchFamily="18" charset="0"/>
              </a:rPr>
              <a:t>)</a:t>
            </a:r>
          </a:p>
          <a:p>
            <a:pPr marL="171450" lvl="2"/>
            <a:r>
              <a:rPr lang="en-US" sz="2800" dirty="0" err="1" smtClean="0">
                <a:latin typeface="Adobe Caslon Pro Bold" pitchFamily="18" charset="0"/>
              </a:rPr>
              <a:t>button.pack</a:t>
            </a:r>
            <a:r>
              <a:rPr lang="en-US" sz="2800" dirty="0" smtClean="0">
                <a:latin typeface="Adobe Caslon Pro Bold" pitchFamily="18" charset="0"/>
              </a:rPr>
              <a:t>(</a:t>
            </a:r>
            <a:r>
              <a:rPr lang="en-US" sz="2800" dirty="0" err="1" smtClean="0">
                <a:latin typeface="Adobe Caslon Pro Bold" pitchFamily="18" charset="0"/>
              </a:rPr>
              <a:t>pady</a:t>
            </a:r>
            <a:r>
              <a:rPr lang="en-US" sz="2800" dirty="0" smtClean="0">
                <a:latin typeface="Adobe Caslon Pro Bold" pitchFamily="18" charset="0"/>
              </a:rPr>
              <a:t>=20)</a:t>
            </a:r>
          </a:p>
          <a:p>
            <a:pPr marL="171450" lvl="2"/>
            <a:r>
              <a:rPr lang="en-US" sz="2800" dirty="0" err="1" smtClean="0">
                <a:latin typeface="Adobe Caslon Pro Bold" pitchFamily="18" charset="0"/>
              </a:rPr>
              <a:t>fenetre.mainloop</a:t>
            </a:r>
            <a:r>
              <a:rPr lang="en-US" sz="2800" dirty="0" smtClean="0">
                <a:latin typeface="Adobe Caslon Pro Bold" pitchFamily="18" charset="0"/>
              </a:rPr>
              <a:t>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31440"/>
            <a:ext cx="7406640" cy="1472184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get()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7848872" cy="4176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La méthode </a:t>
            </a:r>
            <a:r>
              <a:rPr lang="fr-FR" sz="4400" dirty="0" smtClean="0">
                <a:solidFill>
                  <a:srgbClr val="FF0000"/>
                </a:solidFill>
                <a:latin typeface="Adobe Caslon Pro Bold" pitchFamily="18" charset="0"/>
              </a:rPr>
              <a:t>.</a:t>
            </a:r>
            <a:r>
              <a:rPr lang="fr-FR" sz="4400" dirty="0" err="1" smtClean="0">
                <a:solidFill>
                  <a:srgbClr val="FF0000"/>
                </a:solidFill>
                <a:latin typeface="Adobe Caslon Pro Bold" pitchFamily="18" charset="0"/>
              </a:rPr>
              <a:t>get</a:t>
            </a:r>
            <a:r>
              <a:rPr lang="fr-FR" sz="4400" dirty="0" smtClean="0">
                <a:solidFill>
                  <a:srgbClr val="FF0000"/>
                </a:solidFill>
                <a:latin typeface="Adobe Caslon Pro Bold" pitchFamily="18" charset="0"/>
              </a:rPr>
              <a:t>()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 dans </a:t>
            </a:r>
            <a:r>
              <a:rPr lang="fr-FR" sz="3200" dirty="0" err="1" smtClean="0">
                <a:solidFill>
                  <a:schemeClr val="tx1"/>
                </a:solidFill>
                <a:latin typeface="Adobe Caslon Pro Bold" pitchFamily="18" charset="0"/>
              </a:rPr>
              <a:t>Tkinter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 permet de récupérer la valeur actuelle d'un </a:t>
            </a:r>
            <a:r>
              <a:rPr lang="fr-FR" sz="3200" dirty="0" err="1" smtClean="0">
                <a:solidFill>
                  <a:schemeClr val="tx1"/>
                </a:solidFill>
                <a:latin typeface="Adobe Caslon Pro Bold" pitchFamily="18" charset="0"/>
              </a:rPr>
              <a:t>widget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, tel que Entry et </a:t>
            </a:r>
            <a:r>
              <a:rPr lang="fr-FR" sz="3200" dirty="0" err="1" smtClean="0">
                <a:solidFill>
                  <a:schemeClr val="tx1"/>
                </a:solidFill>
                <a:latin typeface="Adobe Caslon Pro Bold" pitchFamily="18" charset="0"/>
              </a:rPr>
              <a:t>ComboBox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, en retournant la valeur sélectionnée ou saisie par l'utilisateur.</a:t>
            </a:r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747464"/>
            <a:ext cx="7406640" cy="1472184"/>
          </a:xfrm>
        </p:spPr>
        <p:txBody>
          <a:bodyPr/>
          <a:lstStyle/>
          <a:p>
            <a:r>
              <a:rPr lang="en-US" dirty="0" err="1" smtClean="0"/>
              <a:t>Récupération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836712"/>
            <a:ext cx="7848872" cy="20882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Pour la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récupération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de la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valeur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d’Entry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:</a:t>
            </a:r>
          </a:p>
          <a:p>
            <a:pPr marL="266700" lvl="2"/>
            <a:endParaRPr lang="en-US" sz="1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def  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recup_entry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( ):</a:t>
            </a: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entry_valeur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= entry1</a:t>
            </a:r>
            <a:r>
              <a:rPr lang="en-US" sz="4000" dirty="0" smtClean="0">
                <a:solidFill>
                  <a:srgbClr val="FF0000"/>
                </a:solidFill>
                <a:latin typeface="Adobe Caslon Pro Bold" pitchFamily="18" charset="0"/>
              </a:rPr>
              <a:t>.get()</a:t>
            </a:r>
            <a:endParaRPr lang="en-US" sz="3200" dirty="0" smtClean="0">
              <a:solidFill>
                <a:srgbClr val="FF0000"/>
              </a:solidFill>
              <a:latin typeface="Adobe Caslon Pro Bol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3933056"/>
            <a:ext cx="7848872" cy="26642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Pour la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récupération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de la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valeur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Combobox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:</a:t>
            </a:r>
          </a:p>
          <a:p>
            <a:pPr marL="266700" lvl="2"/>
            <a:endParaRPr lang="en-US" sz="1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def  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recup_combobox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( ):</a:t>
            </a: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combobox_valeur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 = combobox1</a:t>
            </a:r>
            <a:r>
              <a:rPr lang="en-US" sz="4000" dirty="0" smtClean="0">
                <a:solidFill>
                  <a:srgbClr val="FF0000"/>
                </a:solidFill>
                <a:latin typeface="Adobe Caslon Pro Bold" pitchFamily="18" charset="0"/>
              </a:rPr>
              <a:t>.get()</a:t>
            </a:r>
            <a:endParaRPr lang="en-US" sz="3200" dirty="0" smtClean="0">
              <a:solidFill>
                <a:srgbClr val="FF0000"/>
              </a:solidFill>
              <a:latin typeface="Adobe Caslon Pro Bold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85840" y="2204864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Récupération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valeur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Combobox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747464"/>
            <a:ext cx="7406640" cy="1472184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692696"/>
            <a:ext cx="7848872" cy="2808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La méthode </a:t>
            </a:r>
            <a:r>
              <a:rPr lang="fr-FR" sz="4000" dirty="0" smtClean="0">
                <a:solidFill>
                  <a:srgbClr val="FF0000"/>
                </a:solidFill>
                <a:latin typeface="Adobe Caslon Pro Bold" pitchFamily="18" charset="0"/>
              </a:rPr>
              <a:t>.config()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 dans </a:t>
            </a:r>
            <a:r>
              <a:rPr lang="fr-FR" sz="3200" dirty="0" err="1" smtClean="0">
                <a:solidFill>
                  <a:schemeClr val="tx1"/>
                </a:solidFill>
                <a:latin typeface="Adobe Caslon Pro Bold" pitchFamily="18" charset="0"/>
              </a:rPr>
              <a:t>Tkinter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 permet de modifier les propriétés d'un </a:t>
            </a:r>
            <a:r>
              <a:rPr lang="fr-FR" sz="3200" dirty="0" err="1" smtClean="0">
                <a:solidFill>
                  <a:schemeClr val="tx1"/>
                </a:solidFill>
                <a:latin typeface="Adobe Caslon Pro Bold" pitchFamily="18" charset="0"/>
              </a:rPr>
              <a:t>widget</a:t>
            </a:r>
            <a:r>
              <a:rPr lang="fr-FR" sz="3200" dirty="0" smtClean="0">
                <a:solidFill>
                  <a:schemeClr val="tx1"/>
                </a:solidFill>
                <a:latin typeface="Adobe Caslon Pro Bold" pitchFamily="18" charset="0"/>
              </a:rPr>
              <a:t> après sa création, en mettant à jour dynamiquement des paramètres tels que le texte, la couleur, la taille, etc.</a:t>
            </a:r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4365104"/>
            <a:ext cx="7848872" cy="20882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6700" lvl="2"/>
            <a:endParaRPr lang="en-US" sz="1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def   </a:t>
            </a:r>
            <a:r>
              <a:rPr lang="en-US" sz="3200" dirty="0" err="1" smtClean="0">
                <a:solidFill>
                  <a:schemeClr val="tx1"/>
                </a:solidFill>
                <a:latin typeface="Adobe Caslon Pro Bold" pitchFamily="18" charset="0"/>
              </a:rPr>
              <a:t>modifie_label</a:t>
            </a:r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( ):</a:t>
            </a:r>
          </a:p>
          <a:p>
            <a:pPr marL="266700" lvl="2"/>
            <a:r>
              <a:rPr lang="en-US" sz="3200" dirty="0" smtClean="0">
                <a:solidFill>
                  <a:schemeClr val="tx1"/>
                </a:solidFill>
                <a:latin typeface="Adobe Caslon Pro Bold" pitchFamily="18" charset="0"/>
              </a:rPr>
              <a:t>	</a:t>
            </a:r>
            <a:r>
              <a:rPr lang="fr-FR" sz="3200" dirty="0" smtClean="0"/>
              <a:t> </a:t>
            </a:r>
            <a:r>
              <a:rPr lang="fr-FR" sz="3200" dirty="0" err="1" smtClean="0"/>
              <a:t>label.config</a:t>
            </a:r>
            <a:r>
              <a:rPr lang="fr-FR" sz="3200" dirty="0" smtClean="0"/>
              <a:t> (</a:t>
            </a:r>
            <a:r>
              <a:rPr lang="fr-FR" sz="3200" dirty="0" err="1" smtClean="0"/>
              <a:t>text</a:t>
            </a:r>
            <a:r>
              <a:rPr lang="fr-FR" sz="3200" dirty="0" smtClean="0"/>
              <a:t>="Nouveau texte")</a:t>
            </a:r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pPr marL="266700" lvl="2"/>
            <a:endParaRPr lang="en-US" sz="3200" dirty="0" smtClean="0">
              <a:solidFill>
                <a:schemeClr val="tx1"/>
              </a:solidFill>
              <a:latin typeface="Adobe Caslon Pro Bold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85840" y="2708920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Modification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valeur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Label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Boites de dialogue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640" y="1196752"/>
            <a:ext cx="7416824" cy="5328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200" dirty="0" smtClean="0"/>
              <a:t>Une boîte de dialogue permet d'interagir avec l'utilisateur en lui demandant de fournir des informations, de donner une confirmation. </a:t>
            </a:r>
          </a:p>
          <a:p>
            <a:pPr algn="just"/>
            <a:r>
              <a:rPr lang="fr-FR" sz="3200" dirty="0" err="1" smtClean="0"/>
              <a:t>Tkinter</a:t>
            </a:r>
            <a:r>
              <a:rPr lang="fr-FR" sz="3200" dirty="0" smtClean="0"/>
              <a:t> offre plusieurs boîtes de dialogue standard à travers le module </a:t>
            </a:r>
            <a:r>
              <a:rPr lang="fr-FR" sz="4000" dirty="0" smtClean="0">
                <a:solidFill>
                  <a:srgbClr val="FF0000"/>
                </a:solidFill>
              </a:rPr>
              <a:t>`</a:t>
            </a:r>
            <a:r>
              <a:rPr lang="fr-FR" sz="4000" dirty="0" err="1" smtClean="0">
                <a:solidFill>
                  <a:srgbClr val="FF0000"/>
                </a:solidFill>
              </a:rPr>
              <a:t>tkinter.messagebox</a:t>
            </a:r>
            <a:r>
              <a:rPr lang="fr-FR" sz="4000" dirty="0" smtClean="0">
                <a:solidFill>
                  <a:srgbClr val="FF0000"/>
                </a:solidFill>
              </a:rPr>
              <a:t>`</a:t>
            </a:r>
            <a:r>
              <a:rPr lang="fr-FR" sz="3200" dirty="0" smtClean="0"/>
              <a:t> .</a:t>
            </a:r>
          </a:p>
          <a:p>
            <a:pPr algn="just"/>
            <a:endParaRPr lang="fr-FR" sz="3200" dirty="0" smtClean="0"/>
          </a:p>
          <a:p>
            <a:pPr algn="just"/>
            <a:r>
              <a:rPr lang="en-US" sz="4000" dirty="0" smtClean="0">
                <a:solidFill>
                  <a:srgbClr val="0070C0"/>
                </a:solidFill>
              </a:rPr>
              <a:t>from </a:t>
            </a:r>
            <a:r>
              <a:rPr lang="en-US" sz="4000" dirty="0" err="1" smtClean="0">
                <a:solidFill>
                  <a:srgbClr val="0070C0"/>
                </a:solidFill>
              </a:rPr>
              <a:t>tkinter</a:t>
            </a:r>
            <a:r>
              <a:rPr lang="en-US" sz="4000" dirty="0" smtClean="0">
                <a:solidFill>
                  <a:srgbClr val="0070C0"/>
                </a:solidFill>
              </a:rPr>
              <a:t> import </a:t>
            </a:r>
            <a:r>
              <a:rPr lang="en-US" sz="4000" dirty="0" err="1" smtClean="0">
                <a:solidFill>
                  <a:srgbClr val="0070C0"/>
                </a:solidFill>
              </a:rPr>
              <a:t>messagebox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fr-FR" sz="4400" b="1" dirty="0" smtClean="0">
                <a:latin typeface="Garamond" pitchFamily="18" charset="0"/>
                <a:sym typeface="Wingdings" pitchFamily="2" charset="2"/>
              </a:rPr>
              <a:t>Exemples boite de dialogue: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8640960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err="1" smtClean="0"/>
              <a:t>def</a:t>
            </a:r>
            <a:r>
              <a:rPr lang="fr-FR" sz="2800" dirty="0" smtClean="0"/>
              <a:t> </a:t>
            </a:r>
            <a:r>
              <a:rPr lang="fr-FR" sz="2800" dirty="0" err="1" smtClean="0"/>
              <a:t>afficher_message</a:t>
            </a:r>
            <a:r>
              <a:rPr lang="fr-FR" sz="2800" dirty="0" smtClean="0"/>
              <a:t>(): 	</a:t>
            </a:r>
            <a:r>
              <a:rPr lang="fr-FR" sz="2800" dirty="0" err="1" smtClean="0"/>
              <a:t>messagebox.showinfo</a:t>
            </a:r>
            <a:r>
              <a:rPr lang="fr-FR" sz="2800" dirty="0" smtClean="0"/>
              <a:t>("Information", "</a:t>
            </a:r>
            <a:r>
              <a:rPr lang="fr-FR" sz="2800" dirty="0" err="1" smtClean="0"/>
              <a:t>Msg</a:t>
            </a:r>
            <a:r>
              <a:rPr lang="fr-FR" sz="2800" dirty="0" smtClean="0"/>
              <a:t>") </a:t>
            </a:r>
          </a:p>
        </p:txBody>
      </p:sp>
      <p:pic>
        <p:nvPicPr>
          <p:cNvPr id="1026" name="Picture 2" descr="C:\Users\doc\Desktop\Enseignement\TP IHM\tkinter\Cap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083" y="3243176"/>
            <a:ext cx="3053109" cy="27061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1132</TotalTime>
  <Words>550</Words>
  <Application>Microsoft Office PowerPoint</Application>
  <PresentationFormat>Affichage à l'écran (4:3)</PresentationFormat>
  <Paragraphs>133</Paragraphs>
  <Slides>19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Interface Homme Machine</vt:lpstr>
      <vt:lpstr>Les Fonctions sous python</vt:lpstr>
      <vt:lpstr>Programmation bouton</vt:lpstr>
      <vt:lpstr>Programmation bouton</vt:lpstr>
      <vt:lpstr>La méthode get()</vt:lpstr>
      <vt:lpstr>Récupération valeur entry</vt:lpstr>
      <vt:lpstr>La méthode config()</vt:lpstr>
      <vt:lpstr>Boites de dialogue</vt:lpstr>
      <vt:lpstr>Exemples boite de dialogue:</vt:lpstr>
      <vt:lpstr>Exemples boite de dialogue:</vt:lpstr>
      <vt:lpstr>Exemples boite de dialogue:</vt:lpstr>
      <vt:lpstr>Tkinter et Base de données</vt:lpstr>
      <vt:lpstr>Connection BD (pymysql)</vt:lpstr>
      <vt:lpstr>Executer_requete (pymysql)</vt:lpstr>
      <vt:lpstr>Exemples d'application pratique</vt:lpstr>
      <vt:lpstr>Exemple 1:</vt:lpstr>
      <vt:lpstr>Exemple 2:</vt:lpstr>
      <vt:lpstr>Exemple 3:</vt:lpstr>
      <vt:lpstr>Interface Homme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quoi une IHM ?</dc:title>
  <dc:creator>doc</dc:creator>
  <cp:lastModifiedBy>doc</cp:lastModifiedBy>
  <cp:revision>68</cp:revision>
  <dcterms:created xsi:type="dcterms:W3CDTF">2024-09-30T19:58:37Z</dcterms:created>
  <dcterms:modified xsi:type="dcterms:W3CDTF">2024-11-19T20:07:21Z</dcterms:modified>
</cp:coreProperties>
</file>