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4" d="100"/>
          <a:sy n="94" d="100"/>
        </p:scale>
        <p:origin x="-1114"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BB241E-1C58-4372-A843-9859403EDA3D}" type="datetimeFigureOut">
              <a:rPr lang="en-US" smtClean="0"/>
              <a:pPr/>
              <a:t>11/6/2024</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2CAA11-9395-4154-A8D7-A1FF4BE9625C}" type="slidenum">
              <a:rPr lang="en-US" smtClean="0"/>
              <a:pPr/>
              <a:t>‹N°›</a:t>
            </a:fld>
            <a:endParaRPr lang="en-US"/>
          </a:p>
        </p:txBody>
      </p:sp>
    </p:spTree>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CB395F-C9D4-41F3-95E4-92EFFFF38E01}" type="datetimeFigureOut">
              <a:rPr lang="en-US" smtClean="0"/>
              <a:pPr/>
              <a:t>11/6/2024</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0481DD-DEC8-4B65-B670-BFEB1630E618}" type="slidenum">
              <a:rPr lang="en-US" smtClean="0"/>
              <a:pPr/>
              <a:t>‹N°›</a:t>
            </a:fld>
            <a:endParaRPr lang="en-US"/>
          </a:p>
        </p:txBody>
      </p:sp>
    </p:spTree>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5" name="Espace réservé du pied de page 4"/>
          <p:cNvSpPr>
            <a:spLocks noGrp="1"/>
          </p:cNvSpPr>
          <p:nvPr>
            <p:ph type="ftr" sz="quarter" idx="10"/>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pied de page 3"/>
          <p:cNvSpPr>
            <a:spLocks noGrp="1"/>
          </p:cNvSpPr>
          <p:nvPr>
            <p:ph type="ftr" sz="quarter" idx="10"/>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5" name="Espace réservé du pied de page 4"/>
          <p:cNvSpPr>
            <a:spLocks noGrp="1"/>
          </p:cNvSpPr>
          <p:nvPr>
            <p:ph type="ftr" sz="quarter" idx="10"/>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en-US"/>
          </a:p>
        </p:txBody>
      </p:sp>
      <p:sp>
        <p:nvSpPr>
          <p:cNvPr id="4" name="Espace réservé de la date 3"/>
          <p:cNvSpPr>
            <a:spLocks noGrp="1"/>
          </p:cNvSpPr>
          <p:nvPr>
            <p:ph type="dt" sz="half" idx="10"/>
          </p:nvPr>
        </p:nvSpPr>
        <p:spPr/>
        <p:txBody>
          <a:bodyPr/>
          <a:lstStyle/>
          <a:p>
            <a:fld id="{2A529E72-F03D-4036-A416-B1A6E77AD64B}" type="datetime1">
              <a:rPr lang="en-US" smtClean="0"/>
              <a:pPr/>
              <a:t>11/6/2024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2CB30E3-0F89-402F-AF1C-6FF6FD120C20}"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D984514F-2EFB-4BAA-9ADD-2B7A6582315E}" type="datetime1">
              <a:rPr lang="en-US" smtClean="0"/>
              <a:pPr/>
              <a:t>11/6/2024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2CB30E3-0F89-402F-AF1C-6FF6FD120C20}"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4E2A097F-7503-4D42-8F1D-7BE256CB8B9D}" type="datetime1">
              <a:rPr lang="en-US" smtClean="0"/>
              <a:pPr/>
              <a:t>11/6/2024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2CB30E3-0F89-402F-AF1C-6FF6FD120C20}"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idx="1"/>
          </p:nvPr>
        </p:nvSpPr>
        <p:spPr/>
        <p:txBody>
          <a:bodyPr/>
          <a:lstStyle>
            <a:lvl5pPr>
              <a:buNone/>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a:p>
            <a:pPr lvl="4"/>
            <a:endParaRPr lang="en-US" dirty="0"/>
          </a:p>
        </p:txBody>
      </p:sp>
      <p:sp>
        <p:nvSpPr>
          <p:cNvPr id="4" name="Espace réservé de la date 3"/>
          <p:cNvSpPr>
            <a:spLocks noGrp="1"/>
          </p:cNvSpPr>
          <p:nvPr>
            <p:ph type="dt" sz="half" idx="10"/>
          </p:nvPr>
        </p:nvSpPr>
        <p:spPr/>
        <p:txBody>
          <a:bodyPr/>
          <a:lstStyle/>
          <a:p>
            <a:fld id="{E9DC0E77-383E-4637-9A40-F0BD6E6B6902}" type="datetime1">
              <a:rPr lang="en-US" smtClean="0"/>
              <a:pPr/>
              <a:t>11/6/2024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lvl1pPr>
              <a:defRPr sz="2800">
                <a:solidFill>
                  <a:schemeClr val="accent2"/>
                </a:solidFill>
              </a:defRPr>
            </a:lvl1pPr>
          </a:lstStyle>
          <a:p>
            <a:fld id="{22CB30E3-0F89-402F-AF1C-6FF6FD120C20}" type="slidenum">
              <a:rPr lang="en-US" smtClean="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1A7A9503-4872-439E-97FE-AAFF3DC83F51}" type="datetime1">
              <a:rPr lang="en-US" smtClean="0"/>
              <a:pPr/>
              <a:t>11/6/2024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2CB30E3-0F89-402F-AF1C-6FF6FD120C20}"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46FC8458-2924-4DA2-94AD-BC073793D65A}" type="datetime1">
              <a:rPr lang="en-US" smtClean="0"/>
              <a:pPr/>
              <a:t>11/6/2024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22CB30E3-0F89-402F-AF1C-6FF6FD120C20}"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70279568-FA6C-4872-8C1F-B457BD5BA232}" type="datetime1">
              <a:rPr lang="en-US" smtClean="0"/>
              <a:pPr/>
              <a:t>11/6/2024</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22CB30E3-0F89-402F-AF1C-6FF6FD120C20}"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e la date 2"/>
          <p:cNvSpPr>
            <a:spLocks noGrp="1"/>
          </p:cNvSpPr>
          <p:nvPr>
            <p:ph type="dt" sz="half" idx="10"/>
          </p:nvPr>
        </p:nvSpPr>
        <p:spPr/>
        <p:txBody>
          <a:bodyPr/>
          <a:lstStyle/>
          <a:p>
            <a:fld id="{7431554A-F048-48BE-BA26-892284601D11}" type="datetime1">
              <a:rPr lang="en-US" smtClean="0"/>
              <a:pPr/>
              <a:t>11/6/2024</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22CB30E3-0F89-402F-AF1C-6FF6FD120C20}"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6061E18-7F57-44B7-A17E-F99358FE8532}" type="datetime1">
              <a:rPr lang="en-US" smtClean="0"/>
              <a:pPr/>
              <a:t>11/6/2024</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22CB30E3-0F89-402F-AF1C-6FF6FD120C20}"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52952D4-9872-4372-A8FD-57FD2CDFA58E}" type="datetime1">
              <a:rPr lang="en-US" smtClean="0"/>
              <a:pPr/>
              <a:t>11/6/2024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22CB30E3-0F89-402F-AF1C-6FF6FD120C20}"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E736ADC5-6D06-4CCF-BBB3-713E53DD64DF}" type="datetime1">
              <a:rPr lang="en-US" smtClean="0"/>
              <a:pPr/>
              <a:t>11/6/2024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22CB30E3-0F89-402F-AF1C-6FF6FD120C20}"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en-US"/>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3039D-75D6-4EB9-A1FA-1903724C1DA0}" type="datetime1">
              <a:rPr lang="en-US" smtClean="0"/>
              <a:pPr/>
              <a:t>11/6/2024</a:t>
            </a:fld>
            <a:endParaRPr lang="en-US"/>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CB30E3-0F89-402F-AF1C-6FF6FD120C20}"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abdo-486638708818.europe-southwest1.run.ap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descr="Tools &amp; Guides | Building Technology and Urban Systems"/>
          <p:cNvPicPr>
            <a:picLocks noChangeAspect="1" noChangeArrowheads="1"/>
          </p:cNvPicPr>
          <p:nvPr/>
        </p:nvPicPr>
        <p:blipFill>
          <a:blip r:embed="rId3">
            <a:lum bright="8000" contrast="-59000"/>
          </a:blip>
          <a:srcRect/>
          <a:stretch>
            <a:fillRect/>
          </a:stretch>
        </p:blipFill>
        <p:spPr bwMode="auto">
          <a:xfrm>
            <a:off x="0" y="0"/>
            <a:ext cx="9144001" cy="6858000"/>
          </a:xfrm>
          <a:prstGeom prst="rect">
            <a:avLst/>
          </a:prstGeom>
          <a:noFill/>
          <a:effectLst>
            <a:outerShdw blurRad="50800" dist="50800" dir="5400000" algn="ctr" rotWithShape="0">
              <a:srgbClr val="000000">
                <a:alpha val="0"/>
              </a:srgbClr>
            </a:outerShdw>
          </a:effectLst>
        </p:spPr>
      </p:pic>
      <p:pic>
        <p:nvPicPr>
          <p:cNvPr id="4" name="Image 0" descr="unnamed.gif">
            <a:extLst>
              <a:ext uri="{FF2B5EF4-FFF2-40B4-BE49-F238E27FC236}">
                <a16:creationId xmlns:a16="http://schemas.microsoft.com/office/drawing/2014/main" xmlns="" id="{65CD61EA-D282-7643-8AEE-DFEE7DA56E7E}"/>
              </a:ext>
            </a:extLst>
          </p:cNvPr>
          <p:cNvPicPr/>
          <p:nvPr/>
        </p:nvPicPr>
        <p:blipFill>
          <a:blip r:embed="rId4"/>
          <a:stretch>
            <a:fillRect/>
          </a:stretch>
        </p:blipFill>
        <p:spPr>
          <a:xfrm>
            <a:off x="76200" y="0"/>
            <a:ext cx="1469993" cy="1070134"/>
          </a:xfrm>
          <a:prstGeom prst="rect">
            <a:avLst/>
          </a:prstGeom>
        </p:spPr>
      </p:pic>
      <p:sp>
        <p:nvSpPr>
          <p:cNvPr id="8" name="ZoneTexte 7"/>
          <p:cNvSpPr txBox="1"/>
          <p:nvPr/>
        </p:nvSpPr>
        <p:spPr>
          <a:xfrm>
            <a:off x="1371600" y="2209800"/>
            <a:ext cx="6553200" cy="1569660"/>
          </a:xfrm>
          <a:prstGeom prst="rect">
            <a:avLst/>
          </a:prstGeom>
          <a:noFill/>
          <a:effectLst>
            <a:outerShdw blurRad="50800" dist="50800" dir="5400000" algn="ctr" rotWithShape="0">
              <a:srgbClr val="000000">
                <a:alpha val="42000"/>
              </a:srgbClr>
            </a:outerShdw>
          </a:effectLst>
        </p:spPr>
        <p:txBody>
          <a:bodyPr wrap="square" rtlCol="0">
            <a:spAutoFit/>
          </a:bodyPr>
          <a:lstStyle/>
          <a:p>
            <a:r>
              <a:rPr lang="fr-FR" sz="3200" b="1" dirty="0" smtClean="0">
                <a:solidFill>
                  <a:srgbClr val="00B0F0"/>
                </a:solidFill>
              </a:rPr>
              <a:t>La performance énergétique des bâtiments résidentiels en utilisant des outils d'apprentissage </a:t>
            </a:r>
            <a:endParaRPr lang="en-US" sz="3200" dirty="0">
              <a:solidFill>
                <a:srgbClr val="00B0F0"/>
              </a:solidFill>
            </a:endParaRPr>
          </a:p>
        </p:txBody>
      </p:sp>
      <p:pic>
        <p:nvPicPr>
          <p:cNvPr id="11" name="Picture 4" descr="Tools &amp; Guides | Building Technology and Urban Systems"/>
          <p:cNvPicPr>
            <a:picLocks noChangeAspect="1" noChangeArrowheads="1"/>
          </p:cNvPicPr>
          <p:nvPr/>
        </p:nvPicPr>
        <p:blipFill>
          <a:blip r:embed="rId5" cstate="print"/>
          <a:srcRect/>
          <a:stretch>
            <a:fillRect/>
          </a:stretch>
        </p:blipFill>
        <p:spPr bwMode="auto">
          <a:xfrm>
            <a:off x="1981200" y="-6858000"/>
            <a:ext cx="3886200" cy="1619250"/>
          </a:xfrm>
          <a:prstGeom prst="rect">
            <a:avLst/>
          </a:prstGeom>
          <a:noFill/>
        </p:spPr>
      </p:pic>
      <p:sp>
        <p:nvSpPr>
          <p:cNvPr id="14" name="ZoneTexte 13"/>
          <p:cNvSpPr txBox="1"/>
          <p:nvPr/>
        </p:nvSpPr>
        <p:spPr>
          <a:xfrm>
            <a:off x="1066800" y="5029200"/>
            <a:ext cx="2590800" cy="923330"/>
          </a:xfrm>
          <a:prstGeom prst="rect">
            <a:avLst/>
          </a:prstGeom>
          <a:noFill/>
        </p:spPr>
        <p:txBody>
          <a:bodyPr wrap="square" rtlCol="0">
            <a:spAutoFit/>
          </a:bodyPr>
          <a:lstStyle/>
          <a:p>
            <a:r>
              <a:rPr lang="fr-FR" b="1" dirty="0" smtClean="0">
                <a:solidFill>
                  <a:schemeClr val="accent2">
                    <a:lumMod val="75000"/>
                  </a:schemeClr>
                </a:solidFill>
              </a:rPr>
              <a:t>Présenté par :</a:t>
            </a:r>
          </a:p>
          <a:p>
            <a:endParaRPr lang="fr-FR" b="1" dirty="0" smtClean="0">
              <a:solidFill>
                <a:schemeClr val="accent2">
                  <a:lumMod val="75000"/>
                </a:schemeClr>
              </a:solidFill>
            </a:endParaRPr>
          </a:p>
          <a:p>
            <a:r>
              <a:rPr lang="fr-FR" b="1" dirty="0">
                <a:solidFill>
                  <a:schemeClr val="accent2">
                    <a:lumMod val="75000"/>
                  </a:schemeClr>
                </a:solidFill>
              </a:rPr>
              <a:t> </a:t>
            </a:r>
            <a:r>
              <a:rPr lang="fr-FR" b="1" dirty="0" smtClean="0">
                <a:solidFill>
                  <a:schemeClr val="accent2">
                    <a:lumMod val="75000"/>
                  </a:schemeClr>
                </a:solidFill>
              </a:rPr>
              <a:t>    ARFAOUI </a:t>
            </a:r>
            <a:r>
              <a:rPr lang="fr-FR" b="1" dirty="0" err="1" smtClean="0">
                <a:solidFill>
                  <a:schemeClr val="accent2">
                    <a:lumMod val="75000"/>
                  </a:schemeClr>
                </a:solidFill>
              </a:rPr>
              <a:t>Abderrahim</a:t>
            </a:r>
            <a:endParaRPr lang="en-US" b="1" dirty="0">
              <a:solidFill>
                <a:schemeClr val="accent2">
                  <a:lumMod val="75000"/>
                </a:schemeClr>
              </a:solidFill>
            </a:endParaRPr>
          </a:p>
        </p:txBody>
      </p:sp>
      <p:sp>
        <p:nvSpPr>
          <p:cNvPr id="15" name="ZoneTexte 14"/>
          <p:cNvSpPr txBox="1"/>
          <p:nvPr/>
        </p:nvSpPr>
        <p:spPr>
          <a:xfrm>
            <a:off x="5867400" y="4495800"/>
            <a:ext cx="2590800" cy="923330"/>
          </a:xfrm>
          <a:prstGeom prst="rect">
            <a:avLst/>
          </a:prstGeom>
          <a:noFill/>
        </p:spPr>
        <p:txBody>
          <a:bodyPr wrap="square" rtlCol="0">
            <a:spAutoFit/>
          </a:bodyPr>
          <a:lstStyle/>
          <a:p>
            <a:r>
              <a:rPr lang="fr-FR" b="1" dirty="0" smtClean="0">
                <a:solidFill>
                  <a:schemeClr val="accent2">
                    <a:lumMod val="75000"/>
                  </a:schemeClr>
                </a:solidFill>
              </a:rPr>
              <a:t>Encadré par :</a:t>
            </a:r>
          </a:p>
          <a:p>
            <a:endParaRPr lang="fr-FR" b="1" dirty="0" smtClean="0">
              <a:solidFill>
                <a:schemeClr val="accent2">
                  <a:lumMod val="75000"/>
                </a:schemeClr>
              </a:solidFill>
            </a:endParaRPr>
          </a:p>
          <a:p>
            <a:r>
              <a:rPr lang="fr-FR" b="1" dirty="0">
                <a:solidFill>
                  <a:schemeClr val="accent2">
                    <a:lumMod val="75000"/>
                  </a:schemeClr>
                </a:solidFill>
              </a:rPr>
              <a:t> </a:t>
            </a:r>
            <a:r>
              <a:rPr lang="fr-FR" b="1" dirty="0" smtClean="0">
                <a:solidFill>
                  <a:schemeClr val="accent2">
                    <a:lumMod val="75000"/>
                  </a:schemeClr>
                </a:solidFill>
              </a:rPr>
              <a:t>    </a:t>
            </a:r>
            <a:r>
              <a:rPr lang="fr-FR" b="1" dirty="0" err="1" smtClean="0">
                <a:solidFill>
                  <a:schemeClr val="accent2">
                    <a:lumMod val="75000"/>
                  </a:schemeClr>
                </a:solidFill>
              </a:rPr>
              <a:t>Mr.Youssef</a:t>
            </a:r>
            <a:r>
              <a:rPr lang="fr-FR" b="1" dirty="0" smtClean="0">
                <a:solidFill>
                  <a:schemeClr val="accent2">
                    <a:lumMod val="75000"/>
                  </a:schemeClr>
                </a:solidFill>
              </a:rPr>
              <a:t> </a:t>
            </a:r>
            <a:r>
              <a:rPr lang="fr-FR" b="1" dirty="0" err="1" smtClean="0">
                <a:solidFill>
                  <a:schemeClr val="accent2">
                    <a:lumMod val="75000"/>
                  </a:schemeClr>
                </a:solidFill>
              </a:rPr>
              <a:t>lamrani</a:t>
            </a:r>
            <a:endParaRPr lang="en-US" b="1" dirty="0">
              <a:solidFill>
                <a:schemeClr val="accent2">
                  <a:lumMod val="75000"/>
                </a:schemeClr>
              </a:solidFill>
            </a:endParaRPr>
          </a:p>
        </p:txBody>
      </p:sp>
      <p:pic>
        <p:nvPicPr>
          <p:cNvPr id="5" name="Image 2" descr="C:\Users\HP\Desktop\Projets\clustring learning machine\clm\Memoire\logo.jpg">
            <a:extLst>
              <a:ext uri="{FF2B5EF4-FFF2-40B4-BE49-F238E27FC236}">
                <a16:creationId xmlns:a16="http://schemas.microsoft.com/office/drawing/2014/main" xmlns="" id="{4B3E50A8-7B49-3D44-AD82-A27546F1B4E6}"/>
              </a:ext>
            </a:extLst>
          </p:cNvPr>
          <p:cNvPicPr/>
          <p:nvPr/>
        </p:nvPicPr>
        <p:blipFill>
          <a:blip r:embed="rId6"/>
          <a:srcRect/>
          <a:stretch>
            <a:fillRect/>
          </a:stretch>
        </p:blipFill>
        <p:spPr bwMode="auto">
          <a:xfrm>
            <a:off x="7238013" y="0"/>
            <a:ext cx="1905987" cy="1113294"/>
          </a:xfrm>
          <a:prstGeom prst="rect">
            <a:avLst/>
          </a:prstGeom>
          <a:noFill/>
          <a:ln w="9525">
            <a:noFill/>
            <a:miter lim="800000"/>
            <a:headEnd/>
            <a:tailEnd/>
          </a:ln>
          <a:effectLst>
            <a:outerShdw blurRad="50800" dist="50800" dir="5400000" algn="ctr" rotWithShape="0">
              <a:srgbClr val="000000">
                <a:alpha val="2600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22CB30E3-0F89-402F-AF1C-6FF6FD120C20}" type="slidenum">
              <a:rPr lang="en-US" smtClean="0"/>
              <a:pPr/>
              <a:t>10</a:t>
            </a:fld>
            <a:endParaRPr lang="en-US"/>
          </a:p>
        </p:txBody>
      </p:sp>
      <p:sp>
        <p:nvSpPr>
          <p:cNvPr id="3" name="ZoneTexte 2"/>
          <p:cNvSpPr txBox="1"/>
          <p:nvPr/>
        </p:nvSpPr>
        <p:spPr>
          <a:xfrm>
            <a:off x="457200" y="152400"/>
            <a:ext cx="6019800" cy="1384995"/>
          </a:xfrm>
          <a:prstGeom prst="rect">
            <a:avLst/>
          </a:prstGeom>
          <a:noFill/>
        </p:spPr>
        <p:txBody>
          <a:bodyPr wrap="square" rtlCol="0">
            <a:spAutoFit/>
          </a:bodyPr>
          <a:lstStyle/>
          <a:p>
            <a:r>
              <a:rPr lang="fr-FR" sz="2800" b="1" dirty="0" smtClean="0">
                <a:solidFill>
                  <a:schemeClr val="accent2"/>
                </a:solidFill>
              </a:rPr>
              <a:t>2-Entraînement d’un modèle</a:t>
            </a:r>
          </a:p>
          <a:p>
            <a:endParaRPr lang="fr-FR" sz="2800" b="1" dirty="0" smtClean="0">
              <a:solidFill>
                <a:schemeClr val="accent2"/>
              </a:solidFill>
            </a:endParaRPr>
          </a:p>
          <a:p>
            <a:r>
              <a:rPr lang="fr-FR" sz="2800" b="1" dirty="0" smtClean="0">
                <a:solidFill>
                  <a:schemeClr val="accent2"/>
                </a:solidFill>
              </a:rPr>
              <a:t>           </a:t>
            </a:r>
            <a:r>
              <a:rPr lang="fr-FR" sz="2400" b="1" dirty="0" smtClean="0"/>
              <a:t>2-1-Préparation des Données</a:t>
            </a:r>
            <a:endParaRPr lang="fr-FR" sz="2400" b="1" dirty="0" smtClean="0">
              <a:solidFill>
                <a:schemeClr val="accent2"/>
              </a:solidFill>
            </a:endParaRPr>
          </a:p>
        </p:txBody>
      </p:sp>
      <p:pic>
        <p:nvPicPr>
          <p:cNvPr id="6" name="Image 5"/>
          <p:cNvPicPr/>
          <p:nvPr/>
        </p:nvPicPr>
        <p:blipFill>
          <a:blip r:embed="rId2"/>
          <a:srcRect/>
          <a:stretch>
            <a:fillRect/>
          </a:stretch>
        </p:blipFill>
        <p:spPr bwMode="auto">
          <a:xfrm>
            <a:off x="685800" y="2438400"/>
            <a:ext cx="3200400" cy="2057400"/>
          </a:xfrm>
          <a:prstGeom prst="rect">
            <a:avLst/>
          </a:prstGeom>
          <a:noFill/>
          <a:ln w="9525">
            <a:noFill/>
            <a:miter lim="800000"/>
            <a:headEnd/>
            <a:tailEnd/>
          </a:ln>
        </p:spPr>
      </p:pic>
      <p:pic>
        <p:nvPicPr>
          <p:cNvPr id="7" name="Image 6"/>
          <p:cNvPicPr/>
          <p:nvPr/>
        </p:nvPicPr>
        <p:blipFill>
          <a:blip r:embed="rId3"/>
          <a:srcRect/>
          <a:stretch>
            <a:fillRect/>
          </a:stretch>
        </p:blipFill>
        <p:spPr bwMode="auto">
          <a:xfrm>
            <a:off x="4572000" y="2362200"/>
            <a:ext cx="3276600"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22CB30E3-0F89-402F-AF1C-6FF6FD120C20}" type="slidenum">
              <a:rPr lang="en-US" smtClean="0"/>
              <a:pPr/>
              <a:t>11</a:t>
            </a:fld>
            <a:endParaRPr lang="en-US" dirty="0"/>
          </a:p>
        </p:txBody>
      </p:sp>
      <p:pic>
        <p:nvPicPr>
          <p:cNvPr id="5" name="Image 4"/>
          <p:cNvPicPr/>
          <p:nvPr/>
        </p:nvPicPr>
        <p:blipFill>
          <a:blip r:embed="rId2"/>
          <a:srcRect/>
          <a:stretch>
            <a:fillRect/>
          </a:stretch>
        </p:blipFill>
        <p:spPr bwMode="auto">
          <a:xfrm>
            <a:off x="1143000" y="228600"/>
            <a:ext cx="2049235" cy="2950029"/>
          </a:xfrm>
          <a:prstGeom prst="rect">
            <a:avLst/>
          </a:prstGeom>
          <a:noFill/>
          <a:ln w="9525">
            <a:noFill/>
            <a:miter lim="800000"/>
            <a:headEnd/>
            <a:tailEnd/>
          </a:ln>
        </p:spPr>
      </p:pic>
      <p:pic>
        <p:nvPicPr>
          <p:cNvPr id="6" name="Image 5"/>
          <p:cNvPicPr/>
          <p:nvPr/>
        </p:nvPicPr>
        <p:blipFill>
          <a:blip r:embed="rId3"/>
          <a:srcRect/>
          <a:stretch>
            <a:fillRect/>
          </a:stretch>
        </p:blipFill>
        <p:spPr bwMode="auto">
          <a:xfrm>
            <a:off x="838200" y="3352800"/>
            <a:ext cx="5946321" cy="2503715"/>
          </a:xfrm>
          <a:prstGeom prst="rect">
            <a:avLst/>
          </a:prstGeom>
          <a:noFill/>
          <a:ln w="9525">
            <a:noFill/>
            <a:miter lim="800000"/>
            <a:headEnd/>
            <a:tailEnd/>
          </a:ln>
        </p:spPr>
      </p:pic>
      <p:sp>
        <p:nvSpPr>
          <p:cNvPr id="7" name="ZoneTexte 6"/>
          <p:cNvSpPr txBox="1"/>
          <p:nvPr/>
        </p:nvSpPr>
        <p:spPr>
          <a:xfrm>
            <a:off x="3505200" y="685800"/>
            <a:ext cx="4724400" cy="2031325"/>
          </a:xfrm>
          <a:prstGeom prst="rect">
            <a:avLst/>
          </a:prstGeom>
          <a:noFill/>
        </p:spPr>
        <p:txBody>
          <a:bodyPr wrap="square" rtlCol="0">
            <a:spAutoFit/>
          </a:bodyPr>
          <a:lstStyle/>
          <a:p>
            <a:r>
              <a:rPr lang="fr-FR" dirty="0" smtClean="0"/>
              <a:t>La variable X6</a:t>
            </a:r>
            <a:r>
              <a:rPr lang="fr-FR" b="1" dirty="0" smtClean="0"/>
              <a:t> </a:t>
            </a:r>
            <a:r>
              <a:rPr lang="fr-FR" dirty="0" smtClean="0"/>
              <a:t>présente </a:t>
            </a:r>
            <a:r>
              <a:rPr lang="fr-FR" dirty="0" smtClean="0"/>
              <a:t>quatre catégories (nord, sud, est, ouest) avec des pourcentages </a:t>
            </a:r>
            <a:r>
              <a:rPr lang="fr-FR" dirty="0" smtClean="0"/>
              <a:t>égaux</a:t>
            </a:r>
          </a:p>
          <a:p>
            <a:endParaRPr lang="fr-FR" dirty="0" smtClean="0"/>
          </a:p>
          <a:p>
            <a:r>
              <a:rPr lang="fr-FR" dirty="0" smtClean="0"/>
              <a:t>-Les deux variables X1 et X4 sont relativement symétrique (La moyenne  et la médiane  sont très proches) </a:t>
            </a:r>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22CB30E3-0F89-402F-AF1C-6FF6FD120C20}" type="slidenum">
              <a:rPr lang="en-US" smtClean="0"/>
              <a:pPr/>
              <a:t>12</a:t>
            </a:fld>
            <a:endParaRPr lang="en-US" dirty="0"/>
          </a:p>
        </p:txBody>
      </p:sp>
      <p:pic>
        <p:nvPicPr>
          <p:cNvPr id="5" name="Image 4"/>
          <p:cNvPicPr/>
          <p:nvPr/>
        </p:nvPicPr>
        <p:blipFill>
          <a:blip r:embed="rId2"/>
          <a:srcRect/>
          <a:stretch>
            <a:fillRect/>
          </a:stretch>
        </p:blipFill>
        <p:spPr bwMode="auto">
          <a:xfrm>
            <a:off x="1295400" y="152400"/>
            <a:ext cx="4647111" cy="4615543"/>
          </a:xfrm>
          <a:prstGeom prst="rect">
            <a:avLst/>
          </a:prstGeom>
          <a:noFill/>
          <a:ln w="9525">
            <a:noFill/>
            <a:miter lim="800000"/>
            <a:headEnd/>
            <a:tailEnd/>
          </a:ln>
        </p:spPr>
      </p:pic>
      <p:sp>
        <p:nvSpPr>
          <p:cNvPr id="6" name="ZoneTexte 5"/>
          <p:cNvSpPr txBox="1"/>
          <p:nvPr/>
        </p:nvSpPr>
        <p:spPr>
          <a:xfrm>
            <a:off x="762000" y="4876800"/>
            <a:ext cx="6934200" cy="923330"/>
          </a:xfrm>
          <a:prstGeom prst="rect">
            <a:avLst/>
          </a:prstGeom>
          <a:noFill/>
        </p:spPr>
        <p:txBody>
          <a:bodyPr wrap="square" rtlCol="0">
            <a:spAutoFit/>
          </a:bodyPr>
          <a:lstStyle/>
          <a:p>
            <a:r>
              <a:rPr lang="fr-FR" dirty="0" smtClean="0"/>
              <a:t> une forte corrélation entre X5 ,X4 et Y2</a:t>
            </a:r>
          </a:p>
          <a:p>
            <a:r>
              <a:rPr lang="fr-FR" dirty="0" smtClean="0"/>
              <a:t>X1 et X5 influence négativement l’efficacité énergique</a:t>
            </a:r>
          </a:p>
          <a:p>
            <a:r>
              <a:rPr lang="fr-FR" dirty="0" smtClean="0"/>
              <a:t>X4 et X2 </a:t>
            </a:r>
            <a:r>
              <a:rPr lang="fr-FR" dirty="0" smtClean="0"/>
              <a:t>influence </a:t>
            </a:r>
            <a:r>
              <a:rPr lang="fr-FR" dirty="0" smtClean="0"/>
              <a:t>positivement </a:t>
            </a:r>
            <a:r>
              <a:rPr lang="fr-FR" dirty="0" smtClean="0"/>
              <a:t>l’efficacité énergique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22CB30E3-0F89-402F-AF1C-6FF6FD120C20}" type="slidenum">
              <a:rPr lang="en-US" smtClean="0"/>
              <a:pPr/>
              <a:t>13</a:t>
            </a:fld>
            <a:endParaRPr lang="en-US" dirty="0"/>
          </a:p>
        </p:txBody>
      </p:sp>
      <p:sp>
        <p:nvSpPr>
          <p:cNvPr id="5" name="ZoneTexte 4"/>
          <p:cNvSpPr txBox="1"/>
          <p:nvPr/>
        </p:nvSpPr>
        <p:spPr>
          <a:xfrm>
            <a:off x="609600" y="228600"/>
            <a:ext cx="6934200" cy="2031325"/>
          </a:xfrm>
          <a:prstGeom prst="rect">
            <a:avLst/>
          </a:prstGeom>
          <a:noFill/>
        </p:spPr>
        <p:txBody>
          <a:bodyPr wrap="square" rtlCol="0">
            <a:spAutoFit/>
          </a:bodyPr>
          <a:lstStyle/>
          <a:p>
            <a:r>
              <a:rPr lang="fr-FR" b="1" dirty="0" smtClean="0">
                <a:solidFill>
                  <a:schemeClr val="accent2"/>
                </a:solidFill>
              </a:rPr>
              <a:t>2-2-Entraînement </a:t>
            </a:r>
            <a:r>
              <a:rPr lang="fr-FR" b="1" dirty="0" smtClean="0">
                <a:solidFill>
                  <a:schemeClr val="accent2"/>
                </a:solidFill>
              </a:rPr>
              <a:t>d’un </a:t>
            </a:r>
            <a:r>
              <a:rPr lang="fr-FR" b="1" dirty="0" smtClean="0">
                <a:solidFill>
                  <a:schemeClr val="accent2"/>
                </a:solidFill>
              </a:rPr>
              <a:t>modèle</a:t>
            </a:r>
          </a:p>
          <a:p>
            <a:endParaRPr lang="fr-FR" b="1" dirty="0" smtClean="0">
              <a:solidFill>
                <a:schemeClr val="accent2"/>
              </a:solidFill>
            </a:endParaRPr>
          </a:p>
          <a:p>
            <a:r>
              <a:rPr lang="fr-FR" dirty="0" smtClean="0"/>
              <a:t>Plusieurs modèles </a:t>
            </a:r>
            <a:r>
              <a:rPr lang="fr-FR" dirty="0" smtClean="0"/>
              <a:t>seront </a:t>
            </a:r>
            <a:r>
              <a:rPr lang="fr-FR" dirty="0" smtClean="0"/>
              <a:t>entraînés sur les </a:t>
            </a:r>
            <a:r>
              <a:rPr lang="fr-FR" dirty="0" smtClean="0"/>
              <a:t>données. </a:t>
            </a:r>
            <a:r>
              <a:rPr lang="fr-FR" dirty="0" smtClean="0"/>
              <a:t>Après l'entraînement, une phase de sélection permettra d’identifier le modèle offrant les meilleures performances selon des métriques d’évaluation appropriées (par exemple, précision, MAE, RMSE, </a:t>
            </a:r>
            <a:r>
              <a:rPr lang="fr-FR" dirty="0" err="1" smtClean="0"/>
              <a:t>etc</a:t>
            </a:r>
            <a:endParaRPr lang="fr-FR" b="1" dirty="0" smtClean="0">
              <a:solidFill>
                <a:schemeClr val="accent2"/>
              </a:solidFill>
            </a:endParaRPr>
          </a:p>
          <a:p>
            <a:endParaRPr lang="en-US" dirty="0"/>
          </a:p>
        </p:txBody>
      </p:sp>
      <p:pic>
        <p:nvPicPr>
          <p:cNvPr id="1027" name="Picture 3"/>
          <p:cNvPicPr>
            <a:picLocks noChangeAspect="1" noChangeArrowheads="1"/>
          </p:cNvPicPr>
          <p:nvPr/>
        </p:nvPicPr>
        <p:blipFill>
          <a:blip r:embed="rId2"/>
          <a:srcRect/>
          <a:stretch>
            <a:fillRect/>
          </a:stretch>
        </p:blipFill>
        <p:spPr bwMode="auto">
          <a:xfrm>
            <a:off x="1143000" y="2057400"/>
            <a:ext cx="6629400" cy="38932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22CB30E3-0F89-402F-AF1C-6FF6FD120C20}" type="slidenum">
              <a:rPr lang="en-US" smtClean="0"/>
              <a:pPr/>
              <a:t>14</a:t>
            </a:fld>
            <a:endParaRPr lang="en-US" dirty="0"/>
          </a:p>
        </p:txBody>
      </p:sp>
      <p:pic>
        <p:nvPicPr>
          <p:cNvPr id="5" name="Picture 2"/>
          <p:cNvPicPr>
            <a:picLocks noGrp="1" noChangeAspect="1" noChangeArrowheads="1"/>
          </p:cNvPicPr>
          <p:nvPr>
            <p:ph idx="1"/>
          </p:nvPr>
        </p:nvPicPr>
        <p:blipFill>
          <a:blip r:embed="rId2"/>
          <a:srcRect/>
          <a:stretch>
            <a:fillRect/>
          </a:stretch>
        </p:blipFill>
        <p:spPr bwMode="auto">
          <a:xfrm>
            <a:off x="914400" y="304800"/>
            <a:ext cx="6798601"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22CB30E3-0F89-402F-AF1C-6FF6FD120C20}" type="slidenum">
              <a:rPr lang="en-US" smtClean="0"/>
              <a:pPr/>
              <a:t>15</a:t>
            </a:fld>
            <a:endParaRPr lang="en-US" dirty="0"/>
          </a:p>
        </p:txBody>
      </p:sp>
      <p:pic>
        <p:nvPicPr>
          <p:cNvPr id="5" name="Image 4"/>
          <p:cNvPicPr/>
          <p:nvPr/>
        </p:nvPicPr>
        <p:blipFill>
          <a:blip r:embed="rId2"/>
          <a:srcRect/>
          <a:stretch>
            <a:fillRect/>
          </a:stretch>
        </p:blipFill>
        <p:spPr bwMode="auto">
          <a:xfrm>
            <a:off x="838200" y="914400"/>
            <a:ext cx="5867400" cy="2133600"/>
          </a:xfrm>
          <a:prstGeom prst="rect">
            <a:avLst/>
          </a:prstGeom>
          <a:noFill/>
          <a:ln w="9525">
            <a:noFill/>
            <a:miter lim="800000"/>
            <a:headEnd/>
            <a:tailEnd/>
          </a:ln>
        </p:spPr>
      </p:pic>
      <p:pic>
        <p:nvPicPr>
          <p:cNvPr id="6" name="Image 5"/>
          <p:cNvPicPr/>
          <p:nvPr/>
        </p:nvPicPr>
        <p:blipFill>
          <a:blip r:embed="rId3"/>
          <a:srcRect/>
          <a:stretch>
            <a:fillRect/>
          </a:stretch>
        </p:blipFill>
        <p:spPr bwMode="auto">
          <a:xfrm>
            <a:off x="762000" y="3657600"/>
            <a:ext cx="5946321" cy="2155371"/>
          </a:xfrm>
          <a:prstGeom prst="rect">
            <a:avLst/>
          </a:prstGeom>
          <a:noFill/>
          <a:ln w="9525">
            <a:noFill/>
            <a:miter lim="800000"/>
            <a:headEnd/>
            <a:tailEnd/>
          </a:ln>
        </p:spPr>
      </p:pic>
      <p:sp>
        <p:nvSpPr>
          <p:cNvPr id="7" name="ZoneTexte 6"/>
          <p:cNvSpPr txBox="1"/>
          <p:nvPr/>
        </p:nvSpPr>
        <p:spPr>
          <a:xfrm>
            <a:off x="838200" y="457200"/>
            <a:ext cx="2514600" cy="369332"/>
          </a:xfrm>
          <a:prstGeom prst="rect">
            <a:avLst/>
          </a:prstGeom>
          <a:noFill/>
        </p:spPr>
        <p:txBody>
          <a:bodyPr wrap="square" rtlCol="0">
            <a:spAutoFit/>
          </a:bodyPr>
          <a:lstStyle/>
          <a:p>
            <a:r>
              <a:rPr lang="fr-FR" dirty="0" smtClean="0">
                <a:solidFill>
                  <a:schemeClr val="accent2"/>
                </a:solidFill>
              </a:rPr>
              <a:t>Y1:</a:t>
            </a:r>
            <a:endParaRPr lang="en-US" dirty="0">
              <a:solidFill>
                <a:schemeClr val="accent2"/>
              </a:solidFill>
            </a:endParaRPr>
          </a:p>
        </p:txBody>
      </p:sp>
      <p:sp>
        <p:nvSpPr>
          <p:cNvPr id="8" name="ZoneTexte 7"/>
          <p:cNvSpPr txBox="1"/>
          <p:nvPr/>
        </p:nvSpPr>
        <p:spPr>
          <a:xfrm>
            <a:off x="838200" y="3276600"/>
            <a:ext cx="2514600" cy="369332"/>
          </a:xfrm>
          <a:prstGeom prst="rect">
            <a:avLst/>
          </a:prstGeom>
          <a:noFill/>
        </p:spPr>
        <p:txBody>
          <a:bodyPr wrap="square" rtlCol="0">
            <a:spAutoFit/>
          </a:bodyPr>
          <a:lstStyle/>
          <a:p>
            <a:r>
              <a:rPr lang="fr-FR" dirty="0" smtClean="0">
                <a:solidFill>
                  <a:schemeClr val="accent2"/>
                </a:solidFill>
              </a:rPr>
              <a:t>Y2:</a:t>
            </a:r>
            <a:endParaRPr lang="en-US" dirty="0">
              <a:solidFill>
                <a:schemeClr val="accent2"/>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22CB30E3-0F89-402F-AF1C-6FF6FD120C20}" type="slidenum">
              <a:rPr lang="en-US" smtClean="0"/>
              <a:pPr/>
              <a:t>16</a:t>
            </a:fld>
            <a:endParaRPr lang="en-US" dirty="0"/>
          </a:p>
        </p:txBody>
      </p:sp>
      <p:sp>
        <p:nvSpPr>
          <p:cNvPr id="5" name="ZoneTexte 4"/>
          <p:cNvSpPr txBox="1"/>
          <p:nvPr/>
        </p:nvSpPr>
        <p:spPr>
          <a:xfrm>
            <a:off x="609600" y="457200"/>
            <a:ext cx="6629400" cy="800219"/>
          </a:xfrm>
          <a:prstGeom prst="rect">
            <a:avLst/>
          </a:prstGeom>
          <a:noFill/>
        </p:spPr>
        <p:txBody>
          <a:bodyPr wrap="square" rtlCol="0">
            <a:spAutoFit/>
          </a:bodyPr>
          <a:lstStyle/>
          <a:p>
            <a:r>
              <a:rPr lang="fr-FR" sz="2800" b="1" dirty="0" smtClean="0">
                <a:solidFill>
                  <a:schemeClr val="accent2"/>
                </a:solidFill>
              </a:rPr>
              <a:t>3-Déploiement d’une machine </a:t>
            </a:r>
            <a:r>
              <a:rPr lang="fr-FR" sz="2800" b="1" dirty="0" smtClean="0">
                <a:solidFill>
                  <a:schemeClr val="accent2"/>
                </a:solidFill>
              </a:rPr>
              <a:t>Learning </a:t>
            </a:r>
            <a:endParaRPr lang="en-US" sz="2800" dirty="0" smtClean="0">
              <a:solidFill>
                <a:schemeClr val="accent2"/>
              </a:solidFill>
            </a:endParaRPr>
          </a:p>
          <a:p>
            <a:endParaRPr lang="en-US" dirty="0"/>
          </a:p>
        </p:txBody>
      </p:sp>
      <p:sp>
        <p:nvSpPr>
          <p:cNvPr id="6" name="ZoneTexte 5"/>
          <p:cNvSpPr txBox="1"/>
          <p:nvPr/>
        </p:nvSpPr>
        <p:spPr>
          <a:xfrm>
            <a:off x="914400" y="1143000"/>
            <a:ext cx="6477000" cy="2308324"/>
          </a:xfrm>
          <a:prstGeom prst="rect">
            <a:avLst/>
          </a:prstGeom>
          <a:noFill/>
        </p:spPr>
        <p:txBody>
          <a:bodyPr wrap="square" rtlCol="0">
            <a:spAutoFit/>
          </a:bodyPr>
          <a:lstStyle/>
          <a:p>
            <a:r>
              <a:rPr lang="fr-FR" dirty="0" smtClean="0"/>
              <a:t>la création d'une API avec </a:t>
            </a:r>
            <a:r>
              <a:rPr lang="fr-FR" dirty="0" err="1" smtClean="0"/>
              <a:t>Flask</a:t>
            </a:r>
            <a:r>
              <a:rPr lang="fr-FR" dirty="0" smtClean="0"/>
              <a:t> nécessite généralement un fichier Python pour configurer et démarrer l'application. Ce fichier contient le code nécessaire pour définir les routes de l'API, les fonctions de traitement des requêtes, et les réponses de l'API</a:t>
            </a:r>
            <a:r>
              <a:rPr lang="fr-FR" dirty="0" smtClean="0"/>
              <a:t>.</a:t>
            </a:r>
          </a:p>
          <a:p>
            <a:endParaRPr lang="fr-FR" dirty="0" smtClean="0"/>
          </a:p>
          <a:p>
            <a:r>
              <a:rPr lang="fr-FR" b="1" dirty="0" smtClean="0"/>
              <a:t>Importation des Bibliothèques</a:t>
            </a:r>
            <a:r>
              <a:rPr lang="fr-FR" dirty="0" smtClean="0"/>
              <a:t> :</a:t>
            </a:r>
            <a:endParaRPr lang="en-US" dirty="0" smtClean="0"/>
          </a:p>
          <a:p>
            <a:endParaRPr lang="en-US" dirty="0" smtClean="0"/>
          </a:p>
          <a:p>
            <a:endParaRPr lang="en-US" dirty="0"/>
          </a:p>
        </p:txBody>
      </p:sp>
      <p:pic>
        <p:nvPicPr>
          <p:cNvPr id="7" name="Image 6"/>
          <p:cNvPicPr/>
          <p:nvPr/>
        </p:nvPicPr>
        <p:blipFill>
          <a:blip r:embed="rId2"/>
          <a:srcRect/>
          <a:stretch>
            <a:fillRect/>
          </a:stretch>
        </p:blipFill>
        <p:spPr bwMode="auto">
          <a:xfrm>
            <a:off x="1143000" y="3048000"/>
            <a:ext cx="5793922" cy="1077686"/>
          </a:xfrm>
          <a:prstGeom prst="rect">
            <a:avLst/>
          </a:prstGeom>
          <a:noFill/>
          <a:ln w="9525">
            <a:noFill/>
            <a:miter lim="800000"/>
            <a:headEnd/>
            <a:tailEnd/>
          </a:ln>
        </p:spPr>
      </p:pic>
      <p:sp>
        <p:nvSpPr>
          <p:cNvPr id="8" name="ZoneTexte 7"/>
          <p:cNvSpPr txBox="1"/>
          <p:nvPr/>
        </p:nvSpPr>
        <p:spPr>
          <a:xfrm>
            <a:off x="838200" y="4495800"/>
            <a:ext cx="6477000" cy="646331"/>
          </a:xfrm>
          <a:prstGeom prst="rect">
            <a:avLst/>
          </a:prstGeom>
          <a:noFill/>
        </p:spPr>
        <p:txBody>
          <a:bodyPr wrap="square" rtlCol="0">
            <a:spAutoFit/>
          </a:bodyPr>
          <a:lstStyle/>
          <a:p>
            <a:r>
              <a:rPr lang="fr-FR" b="1" dirty="0" smtClean="0"/>
              <a:t>Création de l'Application</a:t>
            </a:r>
            <a:r>
              <a:rPr lang="fr-FR" dirty="0" smtClean="0"/>
              <a:t> </a:t>
            </a:r>
            <a:r>
              <a:rPr lang="fr-FR" b="1" dirty="0" smtClean="0"/>
              <a:t>et importation de modèles et des </a:t>
            </a:r>
            <a:r>
              <a:rPr lang="fr-FR" b="1" dirty="0" err="1" smtClean="0"/>
              <a:t>scaler</a:t>
            </a:r>
            <a:endParaRPr lang="en-US" dirty="0" smtClean="0"/>
          </a:p>
          <a:p>
            <a:endParaRPr lang="en-US" dirty="0"/>
          </a:p>
        </p:txBody>
      </p:sp>
      <p:pic>
        <p:nvPicPr>
          <p:cNvPr id="9" name="Image 8"/>
          <p:cNvPicPr/>
          <p:nvPr/>
        </p:nvPicPr>
        <p:blipFill>
          <a:blip r:embed="rId3"/>
          <a:srcRect/>
          <a:stretch>
            <a:fillRect/>
          </a:stretch>
        </p:blipFill>
        <p:spPr bwMode="auto">
          <a:xfrm>
            <a:off x="1143000" y="4876800"/>
            <a:ext cx="5943600" cy="17083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22CB30E3-0F89-402F-AF1C-6FF6FD120C20}" type="slidenum">
              <a:rPr lang="en-US" smtClean="0"/>
              <a:pPr/>
              <a:t>17</a:t>
            </a:fld>
            <a:endParaRPr lang="en-US" dirty="0"/>
          </a:p>
        </p:txBody>
      </p:sp>
      <p:pic>
        <p:nvPicPr>
          <p:cNvPr id="5" name="Image 4"/>
          <p:cNvPicPr/>
          <p:nvPr/>
        </p:nvPicPr>
        <p:blipFill>
          <a:blip r:embed="rId2"/>
          <a:srcRect/>
          <a:stretch>
            <a:fillRect/>
          </a:stretch>
        </p:blipFill>
        <p:spPr bwMode="auto">
          <a:xfrm>
            <a:off x="838200" y="990600"/>
            <a:ext cx="4069080" cy="838200"/>
          </a:xfrm>
          <a:prstGeom prst="rect">
            <a:avLst/>
          </a:prstGeom>
          <a:noFill/>
          <a:ln w="9525">
            <a:noFill/>
            <a:miter lim="800000"/>
            <a:headEnd/>
            <a:tailEnd/>
          </a:ln>
        </p:spPr>
      </p:pic>
      <p:sp>
        <p:nvSpPr>
          <p:cNvPr id="6" name="ZoneTexte 5"/>
          <p:cNvSpPr txBox="1"/>
          <p:nvPr/>
        </p:nvSpPr>
        <p:spPr>
          <a:xfrm>
            <a:off x="457200" y="381000"/>
            <a:ext cx="4038600" cy="369332"/>
          </a:xfrm>
          <a:prstGeom prst="rect">
            <a:avLst/>
          </a:prstGeom>
          <a:noFill/>
        </p:spPr>
        <p:txBody>
          <a:bodyPr wrap="square" rtlCol="0">
            <a:spAutoFit/>
          </a:bodyPr>
          <a:lstStyle/>
          <a:p>
            <a:r>
              <a:rPr lang="fr-FR" b="1" dirty="0" smtClean="0"/>
              <a:t>Définition des Routes</a:t>
            </a:r>
            <a:endParaRPr lang="en-US" dirty="0"/>
          </a:p>
        </p:txBody>
      </p:sp>
      <p:sp>
        <p:nvSpPr>
          <p:cNvPr id="7" name="ZoneTexte 6"/>
          <p:cNvSpPr txBox="1"/>
          <p:nvPr/>
        </p:nvSpPr>
        <p:spPr>
          <a:xfrm>
            <a:off x="533400" y="2133600"/>
            <a:ext cx="3657600" cy="369332"/>
          </a:xfrm>
          <a:prstGeom prst="rect">
            <a:avLst/>
          </a:prstGeom>
          <a:noFill/>
        </p:spPr>
        <p:txBody>
          <a:bodyPr wrap="square" rtlCol="0">
            <a:spAutoFit/>
          </a:bodyPr>
          <a:lstStyle/>
          <a:p>
            <a:r>
              <a:rPr lang="fr-FR" b="1" dirty="0" smtClean="0"/>
              <a:t>Fonction pour faire la prédiction</a:t>
            </a:r>
            <a:endParaRPr lang="en-US" dirty="0"/>
          </a:p>
        </p:txBody>
      </p:sp>
      <p:pic>
        <p:nvPicPr>
          <p:cNvPr id="8" name="Image 7"/>
          <p:cNvPicPr/>
          <p:nvPr/>
        </p:nvPicPr>
        <p:blipFill>
          <a:blip r:embed="rId3"/>
          <a:srcRect/>
          <a:stretch>
            <a:fillRect/>
          </a:stretch>
        </p:blipFill>
        <p:spPr bwMode="auto">
          <a:xfrm>
            <a:off x="990600" y="2590800"/>
            <a:ext cx="5105400" cy="3860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22CB30E3-0F89-402F-AF1C-6FF6FD120C20}" type="slidenum">
              <a:rPr lang="en-US" smtClean="0"/>
              <a:pPr/>
              <a:t>18</a:t>
            </a:fld>
            <a:endParaRPr lang="en-US" dirty="0"/>
          </a:p>
        </p:txBody>
      </p:sp>
      <p:sp>
        <p:nvSpPr>
          <p:cNvPr id="5" name="ZoneTexte 4"/>
          <p:cNvSpPr txBox="1"/>
          <p:nvPr/>
        </p:nvSpPr>
        <p:spPr>
          <a:xfrm>
            <a:off x="381000" y="304800"/>
            <a:ext cx="7010400" cy="923330"/>
          </a:xfrm>
          <a:prstGeom prst="rect">
            <a:avLst/>
          </a:prstGeom>
          <a:noFill/>
        </p:spPr>
        <p:txBody>
          <a:bodyPr wrap="square" rtlCol="0">
            <a:spAutoFit/>
          </a:bodyPr>
          <a:lstStyle/>
          <a:p>
            <a:r>
              <a:rPr lang="fr-FR" dirty="0" smtClean="0"/>
              <a:t>En plus du fichier python, il y’a d'autres fichiers et dossiers dans la structure du projet: </a:t>
            </a:r>
            <a:endParaRPr lang="en-US" dirty="0" smtClean="0"/>
          </a:p>
          <a:p>
            <a:endParaRPr lang="en-US" dirty="0"/>
          </a:p>
        </p:txBody>
      </p:sp>
      <p:sp>
        <p:nvSpPr>
          <p:cNvPr id="7" name="ZoneTexte 6"/>
          <p:cNvSpPr txBox="1"/>
          <p:nvPr/>
        </p:nvSpPr>
        <p:spPr>
          <a:xfrm>
            <a:off x="609600" y="4724400"/>
            <a:ext cx="7315200" cy="1200329"/>
          </a:xfrm>
          <a:prstGeom prst="rect">
            <a:avLst/>
          </a:prstGeom>
          <a:noFill/>
        </p:spPr>
        <p:txBody>
          <a:bodyPr wrap="square" rtlCol="0">
            <a:spAutoFit/>
          </a:bodyPr>
          <a:lstStyle/>
          <a:p>
            <a:r>
              <a:rPr lang="fr-FR" dirty="0" smtClean="0"/>
              <a:t>le fichier </a:t>
            </a:r>
            <a:r>
              <a:rPr lang="fr-FR" b="1" dirty="0" smtClean="0"/>
              <a:t>script.js</a:t>
            </a:r>
            <a:r>
              <a:rPr lang="fr-FR" dirty="0" smtClean="0"/>
              <a:t> </a:t>
            </a:r>
            <a:r>
              <a:rPr lang="fr-FR" dirty="0" smtClean="0"/>
              <a:t> communique </a:t>
            </a:r>
            <a:r>
              <a:rPr lang="fr-FR" dirty="0" smtClean="0"/>
              <a:t>avec le serveur </a:t>
            </a:r>
            <a:r>
              <a:rPr lang="fr-FR" dirty="0" err="1" smtClean="0"/>
              <a:t>Flask</a:t>
            </a:r>
            <a:r>
              <a:rPr lang="fr-FR" dirty="0" smtClean="0"/>
              <a:t> configuré dans </a:t>
            </a:r>
            <a:r>
              <a:rPr lang="fr-FR" b="1" dirty="0" smtClean="0"/>
              <a:t>app.py</a:t>
            </a:r>
            <a:r>
              <a:rPr lang="fr-FR" dirty="0" smtClean="0"/>
              <a:t>. </a:t>
            </a:r>
            <a:r>
              <a:rPr lang="fr-FR" b="1" dirty="0" err="1" smtClean="0"/>
              <a:t>Fetch</a:t>
            </a:r>
            <a:r>
              <a:rPr lang="fr-FR" b="1" dirty="0" smtClean="0"/>
              <a:t> </a:t>
            </a:r>
            <a:r>
              <a:rPr lang="fr-FR" b="1" dirty="0" smtClean="0"/>
              <a:t>API</a:t>
            </a:r>
            <a:r>
              <a:rPr lang="fr-FR" dirty="0" smtClean="0"/>
              <a:t> dans script.js, il est possible d'envoyer des données vers l'API </a:t>
            </a:r>
            <a:r>
              <a:rPr lang="fr-FR" dirty="0" err="1" smtClean="0"/>
              <a:t>Flask</a:t>
            </a:r>
            <a:r>
              <a:rPr lang="fr-FR" dirty="0" smtClean="0"/>
              <a:t> et de recevoir des </a:t>
            </a:r>
            <a:r>
              <a:rPr lang="fr-FR" dirty="0" smtClean="0"/>
              <a:t>réponses. </a:t>
            </a:r>
            <a:r>
              <a:rPr lang="fr-FR" dirty="0" smtClean="0"/>
              <a:t>Cela permet à l'application web d'échanger des informations de manière asynchrone avec le </a:t>
            </a:r>
            <a:r>
              <a:rPr lang="fr-FR" dirty="0" smtClean="0"/>
              <a:t>serveur.</a:t>
            </a:r>
            <a:endParaRPr lang="en-US" dirty="0"/>
          </a:p>
        </p:txBody>
      </p:sp>
      <p:pic>
        <p:nvPicPr>
          <p:cNvPr id="2051" name="Picture 3"/>
          <p:cNvPicPr>
            <a:picLocks noChangeAspect="1" noChangeArrowheads="1"/>
          </p:cNvPicPr>
          <p:nvPr/>
        </p:nvPicPr>
        <p:blipFill>
          <a:blip r:embed="rId2"/>
          <a:srcRect/>
          <a:stretch>
            <a:fillRect/>
          </a:stretch>
        </p:blipFill>
        <p:spPr bwMode="auto">
          <a:xfrm>
            <a:off x="2133599" y="1143000"/>
            <a:ext cx="1828801"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22CB30E3-0F89-402F-AF1C-6FF6FD120C20}" type="slidenum">
              <a:rPr lang="en-US" smtClean="0"/>
              <a:pPr/>
              <a:t>19</a:t>
            </a:fld>
            <a:endParaRPr lang="en-US" dirty="0"/>
          </a:p>
        </p:txBody>
      </p:sp>
      <p:pic>
        <p:nvPicPr>
          <p:cNvPr id="3074" name="Picture 2"/>
          <p:cNvPicPr>
            <a:picLocks noChangeAspect="1" noChangeArrowheads="1"/>
          </p:cNvPicPr>
          <p:nvPr/>
        </p:nvPicPr>
        <p:blipFill>
          <a:blip r:embed="rId2"/>
          <a:srcRect/>
          <a:stretch>
            <a:fillRect/>
          </a:stretch>
        </p:blipFill>
        <p:spPr bwMode="auto">
          <a:xfrm>
            <a:off x="1066800" y="457200"/>
            <a:ext cx="4953000" cy="3687320"/>
          </a:xfrm>
          <a:prstGeom prst="rect">
            <a:avLst/>
          </a:prstGeom>
          <a:noFill/>
          <a:ln w="9525">
            <a:noFill/>
            <a:miter lim="800000"/>
            <a:headEnd/>
            <a:tailEnd/>
          </a:ln>
          <a:effectLst/>
        </p:spPr>
      </p:pic>
      <p:sp>
        <p:nvSpPr>
          <p:cNvPr id="6" name="ZoneTexte 5"/>
          <p:cNvSpPr txBox="1"/>
          <p:nvPr/>
        </p:nvSpPr>
        <p:spPr>
          <a:xfrm>
            <a:off x="990600" y="4495800"/>
            <a:ext cx="6019800" cy="923330"/>
          </a:xfrm>
          <a:prstGeom prst="rect">
            <a:avLst/>
          </a:prstGeom>
          <a:noFill/>
        </p:spPr>
        <p:txBody>
          <a:bodyPr wrap="square" rtlCol="0">
            <a:spAutoFit/>
          </a:bodyPr>
          <a:lstStyle/>
          <a:p>
            <a:r>
              <a:rPr lang="fr-FR" dirty="0" smtClean="0"/>
              <a:t>Les données de </a:t>
            </a:r>
            <a:r>
              <a:rPr lang="fr-FR" b="1" dirty="0" smtClean="0"/>
              <a:t>Data1</a:t>
            </a:r>
            <a:r>
              <a:rPr lang="fr-FR" dirty="0" smtClean="0"/>
              <a:t> du </a:t>
            </a:r>
            <a:r>
              <a:rPr lang="fr-FR" b="1" dirty="0" smtClean="0"/>
              <a:t>modèle 1</a:t>
            </a:r>
            <a:r>
              <a:rPr lang="fr-FR" dirty="0" smtClean="0"/>
              <a:t> sont récupérées dans le fichier HTML predict.html, avec des références pour chaque variable.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609600" y="457200"/>
            <a:ext cx="5181600" cy="4370427"/>
          </a:xfrm>
          <a:prstGeom prst="rect">
            <a:avLst/>
          </a:prstGeom>
          <a:noFill/>
        </p:spPr>
        <p:txBody>
          <a:bodyPr wrap="square" rtlCol="0">
            <a:spAutoFit/>
          </a:bodyPr>
          <a:lstStyle/>
          <a:p>
            <a:r>
              <a:rPr lang="fr-FR" sz="2800" b="1" dirty="0" smtClean="0"/>
              <a:t>      Plan:</a:t>
            </a:r>
          </a:p>
          <a:p>
            <a:endParaRPr lang="fr-FR" sz="2800" b="1" dirty="0" smtClean="0"/>
          </a:p>
          <a:p>
            <a:r>
              <a:rPr lang="fr-FR" b="1" dirty="0" smtClean="0"/>
              <a:t>1-Présentation </a:t>
            </a:r>
            <a:r>
              <a:rPr lang="fr-FR" b="1" dirty="0"/>
              <a:t>du projet</a:t>
            </a:r>
            <a:endParaRPr lang="en-US" sz="1050" dirty="0"/>
          </a:p>
          <a:p>
            <a:pPr lvl="1"/>
            <a:r>
              <a:rPr lang="fr-FR" dirty="0"/>
              <a:t> Description du Jeu de Données</a:t>
            </a:r>
            <a:endParaRPr lang="en-US" sz="1050" dirty="0"/>
          </a:p>
          <a:p>
            <a:pPr lvl="1"/>
            <a:r>
              <a:rPr lang="fr-FR" dirty="0"/>
              <a:t> </a:t>
            </a:r>
            <a:r>
              <a:rPr lang="fr-FR" dirty="0" smtClean="0"/>
              <a:t>Attribues</a:t>
            </a:r>
            <a:endParaRPr lang="en-US" sz="1050" dirty="0"/>
          </a:p>
          <a:p>
            <a:r>
              <a:rPr lang="en-US" b="1" dirty="0"/>
              <a:t>       1-3  Les</a:t>
            </a:r>
            <a:r>
              <a:rPr lang="en-US" dirty="0"/>
              <a:t> </a:t>
            </a:r>
            <a:r>
              <a:rPr lang="en-US" b="1" dirty="0"/>
              <a:t>variables </a:t>
            </a:r>
            <a:r>
              <a:rPr lang="en-US" b="1" dirty="0" err="1"/>
              <a:t>cible</a:t>
            </a:r>
            <a:endParaRPr lang="en-US" sz="1050" dirty="0"/>
          </a:p>
          <a:p>
            <a:r>
              <a:rPr lang="fr-FR" dirty="0"/>
              <a:t>        </a:t>
            </a:r>
            <a:r>
              <a:rPr lang="fr-FR" dirty="0" smtClean="0"/>
              <a:t>  </a:t>
            </a:r>
            <a:r>
              <a:rPr lang="fr-FR" dirty="0"/>
              <a:t>Utilité et Objectifs de la </a:t>
            </a:r>
            <a:r>
              <a:rPr lang="fr-FR" dirty="0" smtClean="0"/>
              <a:t>Prédiction</a:t>
            </a:r>
          </a:p>
          <a:p>
            <a:endParaRPr lang="en-US" sz="1050" dirty="0"/>
          </a:p>
          <a:p>
            <a:r>
              <a:rPr lang="fr-FR" b="1" dirty="0"/>
              <a:t>2-Entraînement d’un </a:t>
            </a:r>
            <a:r>
              <a:rPr lang="fr-FR" b="1" dirty="0" smtClean="0"/>
              <a:t>modèle</a:t>
            </a:r>
          </a:p>
          <a:p>
            <a:endParaRPr lang="en-US" sz="1050" dirty="0"/>
          </a:p>
          <a:p>
            <a:r>
              <a:rPr lang="fr-FR" dirty="0"/>
              <a:t>        </a:t>
            </a:r>
            <a:r>
              <a:rPr lang="fr-FR" dirty="0" smtClean="0"/>
              <a:t> </a:t>
            </a:r>
            <a:r>
              <a:rPr lang="fr-FR" dirty="0"/>
              <a:t>Préparation des </a:t>
            </a:r>
            <a:r>
              <a:rPr lang="fr-FR" dirty="0" smtClean="0"/>
              <a:t>Données</a:t>
            </a:r>
          </a:p>
          <a:p>
            <a:endParaRPr lang="en-US" sz="1050" dirty="0"/>
          </a:p>
          <a:p>
            <a:r>
              <a:rPr lang="fr-FR" b="1" dirty="0"/>
              <a:t>3-Déploiement d’une machine </a:t>
            </a:r>
            <a:r>
              <a:rPr lang="fr-FR" b="1" dirty="0" smtClean="0"/>
              <a:t>Learning</a:t>
            </a:r>
          </a:p>
          <a:p>
            <a:endParaRPr lang="en-US" sz="1050" dirty="0"/>
          </a:p>
          <a:p>
            <a:r>
              <a:rPr lang="fr-FR" b="1" dirty="0"/>
              <a:t>4-Présentation de l'Interface Utilisateur</a:t>
            </a:r>
            <a:endParaRPr lang="en-US" sz="1050" dirty="0"/>
          </a:p>
          <a:p>
            <a:endParaRPr lang="en-US" dirty="0"/>
          </a:p>
        </p:txBody>
      </p:sp>
      <p:sp>
        <p:nvSpPr>
          <p:cNvPr id="6" name="Espace réservé du numéro de diapositive 5"/>
          <p:cNvSpPr>
            <a:spLocks noGrp="1"/>
          </p:cNvSpPr>
          <p:nvPr>
            <p:ph type="sldNum" sz="quarter" idx="12"/>
          </p:nvPr>
        </p:nvSpPr>
        <p:spPr/>
        <p:txBody>
          <a:bodyPr/>
          <a:lstStyle/>
          <a:p>
            <a:fld id="{22CB30E3-0F89-402F-AF1C-6FF6FD120C20}"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22CB30E3-0F89-402F-AF1C-6FF6FD120C20}" type="slidenum">
              <a:rPr lang="en-US" smtClean="0"/>
              <a:pPr/>
              <a:t>20</a:t>
            </a:fld>
            <a:endParaRPr lang="en-US" dirty="0"/>
          </a:p>
        </p:txBody>
      </p:sp>
      <p:pic>
        <p:nvPicPr>
          <p:cNvPr id="4098" name="Picture 2"/>
          <p:cNvPicPr>
            <a:picLocks noChangeAspect="1" noChangeArrowheads="1"/>
          </p:cNvPicPr>
          <p:nvPr/>
        </p:nvPicPr>
        <p:blipFill>
          <a:blip r:embed="rId2"/>
          <a:srcRect/>
          <a:stretch>
            <a:fillRect/>
          </a:stretch>
        </p:blipFill>
        <p:spPr bwMode="auto">
          <a:xfrm>
            <a:off x="1066800" y="228600"/>
            <a:ext cx="4519327" cy="4714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22CB30E3-0F89-402F-AF1C-6FF6FD120C20}" type="slidenum">
              <a:rPr lang="en-US" smtClean="0"/>
              <a:pPr/>
              <a:t>21</a:t>
            </a:fld>
            <a:endParaRPr lang="en-US" dirty="0"/>
          </a:p>
        </p:txBody>
      </p:sp>
      <p:sp>
        <p:nvSpPr>
          <p:cNvPr id="5" name="ZoneTexte 4"/>
          <p:cNvSpPr txBox="1"/>
          <p:nvPr/>
        </p:nvSpPr>
        <p:spPr>
          <a:xfrm>
            <a:off x="228600" y="228600"/>
            <a:ext cx="7848600" cy="923330"/>
          </a:xfrm>
          <a:prstGeom prst="rect">
            <a:avLst/>
          </a:prstGeom>
          <a:noFill/>
        </p:spPr>
        <p:txBody>
          <a:bodyPr wrap="square" rtlCol="0">
            <a:spAutoFit/>
          </a:bodyPr>
          <a:lstStyle/>
          <a:p>
            <a:r>
              <a:rPr lang="fr-FR" dirty="0" smtClean="0"/>
              <a:t>Un fichier </a:t>
            </a:r>
            <a:r>
              <a:rPr lang="fr-FR" dirty="0" err="1" smtClean="0"/>
              <a:t>Dockerfile</a:t>
            </a:r>
            <a:r>
              <a:rPr lang="fr-FR" dirty="0" smtClean="0"/>
              <a:t> </a:t>
            </a:r>
            <a:r>
              <a:rPr lang="fr-FR" dirty="0" smtClean="0"/>
              <a:t>:Il </a:t>
            </a:r>
            <a:r>
              <a:rPr lang="fr-FR" dirty="0" smtClean="0"/>
              <a:t>contient une série d'instructions qui définissent comment construire l'image Docker de l'application, en installant les dépendances et en configurant l'environnement pour que </a:t>
            </a:r>
            <a:r>
              <a:rPr lang="fr-FR" dirty="0" err="1" smtClean="0"/>
              <a:t>Flask</a:t>
            </a:r>
            <a:r>
              <a:rPr lang="fr-FR" dirty="0" smtClean="0"/>
              <a:t> fonctionne correctement. </a:t>
            </a:r>
            <a:endParaRPr lang="en-US" dirty="0"/>
          </a:p>
        </p:txBody>
      </p:sp>
      <p:pic>
        <p:nvPicPr>
          <p:cNvPr id="5122" name="Picture 2"/>
          <p:cNvPicPr>
            <a:picLocks noChangeAspect="1" noChangeArrowheads="1"/>
          </p:cNvPicPr>
          <p:nvPr/>
        </p:nvPicPr>
        <p:blipFill>
          <a:blip r:embed="rId2"/>
          <a:srcRect/>
          <a:stretch>
            <a:fillRect/>
          </a:stretch>
        </p:blipFill>
        <p:spPr bwMode="auto">
          <a:xfrm>
            <a:off x="1676400" y="1219201"/>
            <a:ext cx="3886200" cy="4231720"/>
          </a:xfrm>
          <a:prstGeom prst="rect">
            <a:avLst/>
          </a:prstGeom>
          <a:noFill/>
          <a:ln w="9525">
            <a:noFill/>
            <a:miter lim="800000"/>
            <a:headEnd/>
            <a:tailEnd/>
          </a:ln>
          <a:effectLst/>
        </p:spPr>
      </p:pic>
      <p:sp>
        <p:nvSpPr>
          <p:cNvPr id="7" name="ZoneTexte 6"/>
          <p:cNvSpPr txBox="1"/>
          <p:nvPr/>
        </p:nvSpPr>
        <p:spPr>
          <a:xfrm>
            <a:off x="609600" y="5638800"/>
            <a:ext cx="4572000" cy="369332"/>
          </a:xfrm>
          <a:prstGeom prst="rect">
            <a:avLst/>
          </a:prstGeom>
          <a:noFill/>
        </p:spPr>
        <p:txBody>
          <a:bodyPr wrap="square" rtlCol="0">
            <a:spAutoFit/>
          </a:bodyPr>
          <a:lstStyle/>
          <a:p>
            <a:r>
              <a:rPr lang="fr-FR" dirty="0" smtClean="0"/>
              <a:t>Lien </a:t>
            </a:r>
            <a:r>
              <a:rPr lang="fr-FR" dirty="0" err="1" smtClean="0"/>
              <a:t>Github</a:t>
            </a:r>
            <a:r>
              <a:rPr lang="fr-FR" dirty="0" smtClean="0"/>
              <a:t>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22CB30E3-0F89-402F-AF1C-6FF6FD120C20}" type="slidenum">
              <a:rPr lang="en-US" smtClean="0"/>
              <a:pPr/>
              <a:t>22</a:t>
            </a:fld>
            <a:endParaRPr lang="en-US" dirty="0"/>
          </a:p>
        </p:txBody>
      </p:sp>
      <p:sp>
        <p:nvSpPr>
          <p:cNvPr id="5" name="ZoneTexte 4"/>
          <p:cNvSpPr txBox="1"/>
          <p:nvPr/>
        </p:nvSpPr>
        <p:spPr>
          <a:xfrm>
            <a:off x="533400" y="381000"/>
            <a:ext cx="5638800" cy="2031325"/>
          </a:xfrm>
          <a:prstGeom prst="rect">
            <a:avLst/>
          </a:prstGeom>
          <a:noFill/>
        </p:spPr>
        <p:txBody>
          <a:bodyPr wrap="square" rtlCol="0">
            <a:spAutoFit/>
          </a:bodyPr>
          <a:lstStyle/>
          <a:p>
            <a:r>
              <a:rPr lang="fr-FR" b="1" dirty="0" smtClean="0">
                <a:solidFill>
                  <a:schemeClr val="accent2"/>
                </a:solidFill>
              </a:rPr>
              <a:t>4-Présentation de l'Interface </a:t>
            </a:r>
            <a:r>
              <a:rPr lang="fr-FR" b="1" dirty="0" smtClean="0">
                <a:solidFill>
                  <a:schemeClr val="accent2"/>
                </a:solidFill>
              </a:rPr>
              <a:t>Utilisateur</a:t>
            </a:r>
          </a:p>
          <a:p>
            <a:endParaRPr lang="fr-FR" b="1" dirty="0" smtClean="0">
              <a:solidFill>
                <a:schemeClr val="accent2"/>
              </a:solidFill>
            </a:endParaRPr>
          </a:p>
          <a:p>
            <a:r>
              <a:rPr lang="fr-FR" b="1" dirty="0" smtClean="0">
                <a:solidFill>
                  <a:schemeClr val="accent2"/>
                </a:solidFill>
              </a:rPr>
              <a:t>-</a:t>
            </a:r>
            <a:r>
              <a:rPr lang="fr-FR" dirty="0" smtClean="0">
                <a:solidFill>
                  <a:schemeClr val="accent2"/>
                </a:solidFill>
              </a:rPr>
              <a:t>Lien vers API : </a:t>
            </a:r>
            <a:endParaRPr lang="fr-FR" dirty="0" smtClean="0">
              <a:solidFill>
                <a:schemeClr val="accent2"/>
              </a:solidFill>
            </a:endParaRPr>
          </a:p>
          <a:p>
            <a:endParaRPr lang="en-US" dirty="0" smtClean="0">
              <a:solidFill>
                <a:schemeClr val="accent2"/>
              </a:solidFill>
            </a:endParaRPr>
          </a:p>
          <a:p>
            <a:r>
              <a:rPr lang="fr-FR" dirty="0" smtClean="0"/>
              <a:t>                        </a:t>
            </a:r>
            <a:r>
              <a:rPr lang="fr-FR" dirty="0" smtClean="0">
                <a:hlinkClick r:id="rId2"/>
              </a:rPr>
              <a:t>Cliquez ici</a:t>
            </a:r>
            <a:endParaRPr lang="en-US" dirty="0" smtClean="0"/>
          </a:p>
          <a:p>
            <a:endParaRPr lang="en-US" dirty="0" smtClean="0">
              <a:solidFill>
                <a:schemeClr val="accent2"/>
              </a:solidFill>
            </a:endParaRP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22CB30E3-0F89-402F-AF1C-6FF6FD120C20}" type="slidenum">
              <a:rPr lang="en-US" smtClean="0"/>
              <a:pPr/>
              <a:t>23</a:t>
            </a:fld>
            <a:endParaRPr lang="en-US" dirty="0"/>
          </a:p>
        </p:txBody>
      </p:sp>
      <p:sp>
        <p:nvSpPr>
          <p:cNvPr id="7" name="ZoneTexte 6"/>
          <p:cNvSpPr txBox="1"/>
          <p:nvPr/>
        </p:nvSpPr>
        <p:spPr>
          <a:xfrm>
            <a:off x="685800" y="1066800"/>
            <a:ext cx="6248400" cy="3693319"/>
          </a:xfrm>
          <a:prstGeom prst="rect">
            <a:avLst/>
          </a:prstGeom>
          <a:noFill/>
        </p:spPr>
        <p:txBody>
          <a:bodyPr wrap="square" rtlCol="0">
            <a:spAutoFit/>
          </a:bodyPr>
          <a:lstStyle/>
          <a:p>
            <a:r>
              <a:rPr lang="fr-FR" dirty="0" smtClean="0"/>
              <a:t>Ce </a:t>
            </a:r>
            <a:r>
              <a:rPr lang="fr-FR" dirty="0" smtClean="0"/>
              <a:t>projet a consisté à développer une application web avec une API dédiée à la prédiction des charges énergétiques des bâtiments, spécifiquement la charge de chauffage (Y1) et la charge de refroidissement (Y2). Le processus a impliqué plusieurs étapes clés</a:t>
            </a:r>
            <a:r>
              <a:rPr lang="fr-FR" dirty="0" smtClean="0"/>
              <a:t>:</a:t>
            </a:r>
          </a:p>
          <a:p>
            <a:endParaRPr lang="en-US" dirty="0" smtClean="0"/>
          </a:p>
          <a:p>
            <a:pPr lvl="0"/>
            <a:r>
              <a:rPr lang="fr-FR" b="1" dirty="0" smtClean="0"/>
              <a:t>Analyse des </a:t>
            </a:r>
            <a:r>
              <a:rPr lang="fr-FR" b="1" dirty="0" smtClean="0"/>
              <a:t>données</a:t>
            </a:r>
          </a:p>
          <a:p>
            <a:pPr lvl="0"/>
            <a:endParaRPr lang="en-US" dirty="0" smtClean="0"/>
          </a:p>
          <a:p>
            <a:pPr lvl="0"/>
            <a:r>
              <a:rPr lang="fr-FR" b="1" dirty="0" smtClean="0"/>
              <a:t>Développement de </a:t>
            </a:r>
            <a:r>
              <a:rPr lang="fr-FR" b="1" dirty="0" smtClean="0"/>
              <a:t>l'API</a:t>
            </a:r>
          </a:p>
          <a:p>
            <a:pPr lvl="0"/>
            <a:endParaRPr lang="en-US" dirty="0" smtClean="0"/>
          </a:p>
          <a:p>
            <a:pPr lvl="0"/>
            <a:r>
              <a:rPr lang="fr-FR" b="1" dirty="0" smtClean="0"/>
              <a:t>Interface </a:t>
            </a:r>
            <a:r>
              <a:rPr lang="fr-FR" b="1" dirty="0" smtClean="0"/>
              <a:t>utilisateur</a:t>
            </a:r>
          </a:p>
          <a:p>
            <a:pPr lvl="0"/>
            <a:endParaRPr lang="en-US" dirty="0" smtClean="0"/>
          </a:p>
          <a:p>
            <a:r>
              <a:rPr lang="fr-FR" b="1" dirty="0" smtClean="0"/>
              <a:t>Implémentation et </a:t>
            </a:r>
            <a:r>
              <a:rPr lang="fr-FR" b="1" dirty="0" smtClean="0"/>
              <a:t>déploiement</a:t>
            </a:r>
            <a:endParaRPr lang="en-US" dirty="0"/>
          </a:p>
        </p:txBody>
      </p:sp>
      <p:sp>
        <p:nvSpPr>
          <p:cNvPr id="8" name="ZoneTexte 7"/>
          <p:cNvSpPr txBox="1"/>
          <p:nvPr/>
        </p:nvSpPr>
        <p:spPr>
          <a:xfrm>
            <a:off x="685800" y="228600"/>
            <a:ext cx="4267200" cy="523220"/>
          </a:xfrm>
          <a:prstGeom prst="rect">
            <a:avLst/>
          </a:prstGeom>
          <a:noFill/>
        </p:spPr>
        <p:txBody>
          <a:bodyPr wrap="square" rtlCol="0">
            <a:spAutoFit/>
          </a:bodyPr>
          <a:lstStyle/>
          <a:p>
            <a:r>
              <a:rPr lang="fr-FR" sz="2800" b="1" dirty="0" smtClean="0">
                <a:solidFill>
                  <a:schemeClr val="accent2"/>
                </a:solidFill>
              </a:rPr>
              <a:t>Conclusion</a:t>
            </a:r>
            <a:endParaRPr lang="en-US" sz="2800" b="1" dirty="0">
              <a:solidFill>
                <a:schemeClr val="accent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990600" y="990600"/>
            <a:ext cx="6172200" cy="1477328"/>
          </a:xfrm>
          <a:prstGeom prst="rect">
            <a:avLst/>
          </a:prstGeom>
          <a:noFill/>
        </p:spPr>
        <p:txBody>
          <a:bodyPr wrap="square" rtlCol="0">
            <a:spAutoFit/>
          </a:bodyPr>
          <a:lstStyle/>
          <a:p>
            <a:r>
              <a:rPr lang="fr-FR" dirty="0"/>
              <a:t>Ce projet vise à prédire les charges de chauffage (y1) et de refroidissement (y2) pour des bâtiments résidentiels en fonction de huit caractéristiques architecturales. Le jeu de données utilisé pour cette analyse a été créé par </a:t>
            </a:r>
            <a:r>
              <a:rPr lang="fr-FR" dirty="0" err="1"/>
              <a:t>Angeliki</a:t>
            </a:r>
            <a:r>
              <a:rPr lang="fr-FR" dirty="0"/>
              <a:t> </a:t>
            </a:r>
            <a:r>
              <a:rPr lang="fr-FR" dirty="0" err="1"/>
              <a:t>Xifara</a:t>
            </a:r>
            <a:r>
              <a:rPr lang="fr-FR" dirty="0"/>
              <a:t>, ingénieure civile et en structures</a:t>
            </a:r>
            <a:endParaRPr lang="en-US" dirty="0"/>
          </a:p>
        </p:txBody>
      </p:sp>
      <p:sp>
        <p:nvSpPr>
          <p:cNvPr id="5" name="ZoneTexte 4"/>
          <p:cNvSpPr txBox="1"/>
          <p:nvPr/>
        </p:nvSpPr>
        <p:spPr>
          <a:xfrm>
            <a:off x="1066800" y="228600"/>
            <a:ext cx="3200400" cy="646331"/>
          </a:xfrm>
          <a:prstGeom prst="rect">
            <a:avLst/>
          </a:prstGeom>
          <a:noFill/>
        </p:spPr>
        <p:txBody>
          <a:bodyPr wrap="square" rtlCol="0">
            <a:spAutoFit/>
          </a:bodyPr>
          <a:lstStyle/>
          <a:p>
            <a:r>
              <a:rPr lang="fr-FR" b="1" dirty="0" smtClean="0"/>
              <a:t>Présentation du projet</a:t>
            </a:r>
            <a:endParaRPr lang="en-US" sz="1050" dirty="0" smtClean="0"/>
          </a:p>
          <a:p>
            <a:endParaRPr lang="en-US" dirty="0"/>
          </a:p>
        </p:txBody>
      </p:sp>
      <p:pic>
        <p:nvPicPr>
          <p:cNvPr id="9" name="Picture 2" descr="Quel chauffage choisir pour respecter la RE 2020 ? - Maisons MCA"/>
          <p:cNvPicPr>
            <a:picLocks noGrp="1" noChangeAspect="1" noChangeArrowheads="1"/>
          </p:cNvPicPr>
          <p:nvPr>
            <p:ph idx="1"/>
          </p:nvPr>
        </p:nvPicPr>
        <p:blipFill>
          <a:blip r:embed="rId3" cstate="print"/>
          <a:srcRect/>
          <a:stretch>
            <a:fillRect/>
          </a:stretch>
        </p:blipFill>
        <p:spPr bwMode="auto">
          <a:xfrm>
            <a:off x="2286000" y="2819400"/>
            <a:ext cx="3980947" cy="2590800"/>
          </a:xfrm>
          <a:prstGeom prst="rect">
            <a:avLst/>
          </a:prstGeom>
          <a:noFill/>
        </p:spPr>
      </p:pic>
      <p:sp>
        <p:nvSpPr>
          <p:cNvPr id="10" name="Espace réservé du numéro de diapositive 9"/>
          <p:cNvSpPr>
            <a:spLocks noGrp="1"/>
          </p:cNvSpPr>
          <p:nvPr>
            <p:ph type="sldNum" sz="quarter" idx="12"/>
          </p:nvPr>
        </p:nvSpPr>
        <p:spPr/>
        <p:txBody>
          <a:bodyPr/>
          <a:lstStyle/>
          <a:p>
            <a:fld id="{22CB30E3-0F89-402F-AF1C-6FF6FD120C20}"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85800" y="609600"/>
            <a:ext cx="7086600" cy="3693319"/>
          </a:xfrm>
          <a:prstGeom prst="rect">
            <a:avLst/>
          </a:prstGeom>
          <a:noFill/>
        </p:spPr>
        <p:txBody>
          <a:bodyPr wrap="square" rtlCol="0">
            <a:spAutoFit/>
          </a:bodyPr>
          <a:lstStyle/>
          <a:p>
            <a:r>
              <a:rPr lang="fr-FR" b="1" dirty="0" smtClean="0"/>
              <a:t>Utilité:</a:t>
            </a:r>
          </a:p>
          <a:p>
            <a:endParaRPr lang="en-US" b="1" dirty="0" smtClean="0"/>
          </a:p>
          <a:p>
            <a:r>
              <a:rPr lang="en-US" dirty="0" smtClean="0"/>
              <a:t>1)</a:t>
            </a:r>
            <a:r>
              <a:rPr lang="en-US" dirty="0" err="1" smtClean="0"/>
              <a:t>Efficacité</a:t>
            </a:r>
            <a:r>
              <a:rPr lang="en-US" dirty="0" smtClean="0"/>
              <a:t> </a:t>
            </a:r>
            <a:r>
              <a:rPr lang="en-US" dirty="0" err="1" smtClean="0"/>
              <a:t>Énergétique</a:t>
            </a:r>
            <a:endParaRPr lang="en-US" dirty="0" smtClean="0"/>
          </a:p>
          <a:p>
            <a:endParaRPr lang="fr-FR" dirty="0"/>
          </a:p>
          <a:p>
            <a:r>
              <a:rPr lang="fr-FR" dirty="0" smtClean="0"/>
              <a:t>2)Gestion des Systèmes de CVC(les systèmes de chauffage, ventilation et climatisation)</a:t>
            </a:r>
            <a:endParaRPr lang="en-US" dirty="0" smtClean="0"/>
          </a:p>
          <a:p>
            <a:endParaRPr lang="fr-FR" dirty="0"/>
          </a:p>
          <a:p>
            <a:r>
              <a:rPr lang="en-US" dirty="0" smtClean="0"/>
              <a:t>3)Conception de </a:t>
            </a:r>
            <a:r>
              <a:rPr lang="en-US" dirty="0" err="1" smtClean="0"/>
              <a:t>Bâtiments</a:t>
            </a:r>
            <a:r>
              <a:rPr lang="en-US" dirty="0" smtClean="0"/>
              <a:t> Durables</a:t>
            </a:r>
          </a:p>
          <a:p>
            <a:endParaRPr lang="fr-FR" dirty="0"/>
          </a:p>
          <a:p>
            <a:r>
              <a:rPr lang="en-US" dirty="0" smtClean="0"/>
              <a:t>4)</a:t>
            </a:r>
            <a:r>
              <a:rPr lang="en-US" dirty="0" err="1" smtClean="0"/>
              <a:t>Systèmes</a:t>
            </a:r>
            <a:r>
              <a:rPr lang="en-US" dirty="0" smtClean="0"/>
              <a:t> de </a:t>
            </a:r>
            <a:r>
              <a:rPr lang="en-US" dirty="0" err="1" smtClean="0"/>
              <a:t>contrôle</a:t>
            </a:r>
            <a:r>
              <a:rPr lang="en-US" dirty="0" smtClean="0"/>
              <a:t> </a:t>
            </a:r>
            <a:r>
              <a:rPr lang="en-US" dirty="0" err="1" smtClean="0"/>
              <a:t>automatisés</a:t>
            </a:r>
            <a:r>
              <a:rPr lang="en-US" dirty="0" smtClean="0"/>
              <a:t> </a:t>
            </a:r>
          </a:p>
          <a:p>
            <a:endParaRPr lang="fr-FR" dirty="0"/>
          </a:p>
          <a:p>
            <a:r>
              <a:rPr lang="fr-FR" dirty="0" smtClean="0"/>
              <a:t>5)Réduction de la consommation dans les bâtiments commerciaux</a:t>
            </a:r>
            <a:endParaRPr lang="en-US" dirty="0" smtClean="0"/>
          </a:p>
          <a:p>
            <a:endParaRPr lang="en-US" dirty="0"/>
          </a:p>
        </p:txBody>
      </p:sp>
      <p:sp>
        <p:nvSpPr>
          <p:cNvPr id="3" name="Espace réservé du numéro de diapositive 2"/>
          <p:cNvSpPr>
            <a:spLocks noGrp="1"/>
          </p:cNvSpPr>
          <p:nvPr>
            <p:ph type="sldNum" sz="quarter" idx="12"/>
          </p:nvPr>
        </p:nvSpPr>
        <p:spPr/>
        <p:txBody>
          <a:bodyPr/>
          <a:lstStyle/>
          <a:p>
            <a:fld id="{22CB30E3-0F89-402F-AF1C-6FF6FD120C20}"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09600" y="228600"/>
            <a:ext cx="6553200" cy="2862322"/>
          </a:xfrm>
          <a:prstGeom prst="rect">
            <a:avLst/>
          </a:prstGeom>
          <a:noFill/>
        </p:spPr>
        <p:txBody>
          <a:bodyPr wrap="square" rtlCol="0">
            <a:spAutoFit/>
          </a:bodyPr>
          <a:lstStyle/>
          <a:p>
            <a:r>
              <a:rPr lang="en-US" b="1" dirty="0" err="1" smtClean="0"/>
              <a:t>Attributs</a:t>
            </a:r>
            <a:r>
              <a:rPr lang="en-US" b="1" dirty="0" smtClean="0"/>
              <a:t>:</a:t>
            </a:r>
          </a:p>
          <a:p>
            <a:endParaRPr lang="fr-FR" dirty="0" smtClean="0"/>
          </a:p>
          <a:p>
            <a:r>
              <a:rPr lang="fr-FR" dirty="0" smtClean="0"/>
              <a:t>Le </a:t>
            </a:r>
            <a:r>
              <a:rPr lang="fr-FR" dirty="0"/>
              <a:t>jeu de données contient huit attributs (ou </a:t>
            </a:r>
            <a:r>
              <a:rPr lang="fr-FR" b="1" dirty="0"/>
              <a:t>variables prédictives</a:t>
            </a:r>
            <a:r>
              <a:rPr lang="fr-FR" dirty="0"/>
              <a:t>), notés X1​ à X8​, et deux </a:t>
            </a:r>
            <a:r>
              <a:rPr lang="fr-FR" b="1" dirty="0"/>
              <a:t>variables cibles</a:t>
            </a:r>
            <a:r>
              <a:rPr lang="fr-FR" dirty="0"/>
              <a:t> notées y1​ et y2​. </a:t>
            </a:r>
            <a:endParaRPr lang="fr-FR" dirty="0" smtClean="0"/>
          </a:p>
          <a:p>
            <a:endParaRPr lang="fr-FR" dirty="0"/>
          </a:p>
          <a:p>
            <a:endParaRPr lang="fr-FR" dirty="0" smtClean="0"/>
          </a:p>
          <a:p>
            <a:r>
              <a:rPr lang="fr-FR" dirty="0" smtClean="0"/>
              <a:t>X1:</a:t>
            </a:r>
            <a:r>
              <a:rPr lang="fr-FR" dirty="0">
                <a:solidFill>
                  <a:schemeClr val="accent2">
                    <a:lumMod val="75000"/>
                  </a:schemeClr>
                </a:solidFill>
              </a:rPr>
              <a:t>Compacité relative (Relative </a:t>
            </a:r>
            <a:r>
              <a:rPr lang="fr-FR" dirty="0" err="1">
                <a:solidFill>
                  <a:schemeClr val="accent2">
                    <a:lumMod val="75000"/>
                  </a:schemeClr>
                </a:solidFill>
              </a:rPr>
              <a:t>Compactness</a:t>
            </a:r>
            <a:r>
              <a:rPr lang="fr-FR" dirty="0" smtClean="0">
                <a:solidFill>
                  <a:schemeClr val="accent2">
                    <a:lumMod val="75000"/>
                  </a:schemeClr>
                </a:solidFill>
              </a:rPr>
              <a:t>) </a:t>
            </a:r>
            <a:r>
              <a:rPr lang="en-US" b="1" dirty="0"/>
              <a:t> </a:t>
            </a:r>
            <a:r>
              <a:rPr lang="en-US" dirty="0"/>
              <a:t>Sans </a:t>
            </a:r>
            <a:r>
              <a:rPr lang="en-US" dirty="0" err="1"/>
              <a:t>unité</a:t>
            </a:r>
            <a:endParaRPr lang="en-US" dirty="0"/>
          </a:p>
          <a:p>
            <a:endParaRPr lang="fr-FR" dirty="0" smtClean="0">
              <a:solidFill>
                <a:schemeClr val="accent2">
                  <a:lumMod val="75000"/>
                </a:schemeClr>
              </a:solidFill>
            </a:endParaRPr>
          </a:p>
          <a:p>
            <a:endParaRPr lang="en-US" dirty="0">
              <a:solidFill>
                <a:schemeClr val="accent2">
                  <a:lumMod val="75000"/>
                </a:schemeClr>
              </a:solidFill>
            </a:endParaRPr>
          </a:p>
          <a:p>
            <a:endParaRPr lang="en-US" dirty="0"/>
          </a:p>
        </p:txBody>
      </p:sp>
      <p:pic>
        <p:nvPicPr>
          <p:cNvPr id="5" name="Image 4" descr="Calcul de compacite"/>
          <p:cNvPicPr/>
          <p:nvPr/>
        </p:nvPicPr>
        <p:blipFill>
          <a:blip r:embed="rId2"/>
          <a:srcRect/>
          <a:stretch>
            <a:fillRect/>
          </a:stretch>
        </p:blipFill>
        <p:spPr bwMode="auto">
          <a:xfrm>
            <a:off x="1066800" y="2438400"/>
            <a:ext cx="6629400" cy="3810000"/>
          </a:xfrm>
          <a:prstGeom prst="rect">
            <a:avLst/>
          </a:prstGeom>
          <a:noFill/>
          <a:ln w="9525">
            <a:noFill/>
            <a:miter lim="800000"/>
            <a:headEnd/>
            <a:tailEnd/>
          </a:ln>
        </p:spPr>
      </p:pic>
      <p:sp>
        <p:nvSpPr>
          <p:cNvPr id="6" name="Espace réservé du numéro de diapositive 5"/>
          <p:cNvSpPr>
            <a:spLocks noGrp="1"/>
          </p:cNvSpPr>
          <p:nvPr>
            <p:ph type="sldNum" sz="quarter" idx="12"/>
          </p:nvPr>
        </p:nvSpPr>
        <p:spPr/>
        <p:txBody>
          <a:bodyPr/>
          <a:lstStyle/>
          <a:p>
            <a:fld id="{22CB30E3-0F89-402F-AF1C-6FF6FD120C20}"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09600" y="228600"/>
            <a:ext cx="6553200" cy="1477328"/>
          </a:xfrm>
          <a:prstGeom prst="rect">
            <a:avLst/>
          </a:prstGeom>
          <a:noFill/>
        </p:spPr>
        <p:txBody>
          <a:bodyPr wrap="square" rtlCol="0">
            <a:spAutoFit/>
          </a:bodyPr>
          <a:lstStyle/>
          <a:p>
            <a:r>
              <a:rPr lang="fr-FR" dirty="0" smtClean="0"/>
              <a:t>X2 :</a:t>
            </a:r>
            <a:r>
              <a:rPr lang="fr-FR" dirty="0" smtClean="0">
                <a:solidFill>
                  <a:schemeClr val="accent2">
                    <a:lumMod val="75000"/>
                  </a:schemeClr>
                </a:solidFill>
              </a:rPr>
              <a:t>Surface </a:t>
            </a:r>
            <a:r>
              <a:rPr lang="fr-FR" dirty="0">
                <a:solidFill>
                  <a:schemeClr val="accent2">
                    <a:lumMod val="75000"/>
                  </a:schemeClr>
                </a:solidFill>
              </a:rPr>
              <a:t>de la façade (Surface Area)</a:t>
            </a:r>
            <a:r>
              <a:rPr lang="en-US" b="1" dirty="0"/>
              <a:t> </a:t>
            </a:r>
            <a:r>
              <a:rPr lang="en-US" dirty="0" smtClean="0"/>
              <a:t>en </a:t>
            </a:r>
            <a:r>
              <a:rPr lang="en-US" dirty="0"/>
              <a:t> m²</a:t>
            </a:r>
          </a:p>
          <a:p>
            <a:endParaRPr lang="en-US" dirty="0"/>
          </a:p>
          <a:p>
            <a:endParaRPr lang="fr-FR" dirty="0" smtClean="0">
              <a:solidFill>
                <a:schemeClr val="accent2">
                  <a:lumMod val="75000"/>
                </a:schemeClr>
              </a:solidFill>
            </a:endParaRPr>
          </a:p>
          <a:p>
            <a:endParaRPr lang="en-US" dirty="0">
              <a:solidFill>
                <a:schemeClr val="accent2">
                  <a:lumMod val="75000"/>
                </a:schemeClr>
              </a:solidFill>
            </a:endParaRPr>
          </a:p>
          <a:p>
            <a:endParaRPr lang="en-US" dirty="0"/>
          </a:p>
        </p:txBody>
      </p:sp>
      <p:pic>
        <p:nvPicPr>
          <p:cNvPr id="5" name="Image 4"/>
          <p:cNvPicPr/>
          <p:nvPr/>
        </p:nvPicPr>
        <p:blipFill>
          <a:blip r:embed="rId2" cstate="print"/>
          <a:srcRect/>
          <a:stretch>
            <a:fillRect/>
          </a:stretch>
        </p:blipFill>
        <p:spPr bwMode="auto">
          <a:xfrm>
            <a:off x="2057400" y="685800"/>
            <a:ext cx="2514600" cy="2286000"/>
          </a:xfrm>
          <a:prstGeom prst="rect">
            <a:avLst/>
          </a:prstGeom>
          <a:noFill/>
          <a:ln w="9525">
            <a:noFill/>
            <a:miter lim="800000"/>
            <a:headEnd/>
            <a:tailEnd/>
          </a:ln>
        </p:spPr>
      </p:pic>
      <p:sp>
        <p:nvSpPr>
          <p:cNvPr id="6" name="ZoneTexte 5"/>
          <p:cNvSpPr txBox="1"/>
          <p:nvPr/>
        </p:nvSpPr>
        <p:spPr>
          <a:xfrm>
            <a:off x="609600" y="3276600"/>
            <a:ext cx="6781800" cy="1477328"/>
          </a:xfrm>
          <a:prstGeom prst="rect">
            <a:avLst/>
          </a:prstGeom>
          <a:noFill/>
        </p:spPr>
        <p:txBody>
          <a:bodyPr wrap="square" rtlCol="0">
            <a:spAutoFit/>
          </a:bodyPr>
          <a:lstStyle/>
          <a:p>
            <a:r>
              <a:rPr lang="fr-FR" dirty="0" smtClean="0"/>
              <a:t>X</a:t>
            </a:r>
            <a:r>
              <a:rPr lang="fr-FR" dirty="0"/>
              <a:t> 3​ : </a:t>
            </a:r>
            <a:r>
              <a:rPr lang="fr-FR" dirty="0">
                <a:solidFill>
                  <a:schemeClr val="accent2">
                    <a:lumMod val="75000"/>
                  </a:schemeClr>
                </a:solidFill>
              </a:rPr>
              <a:t>Surface des murs (Wall </a:t>
            </a:r>
            <a:r>
              <a:rPr lang="fr-FR" dirty="0" smtClean="0">
                <a:solidFill>
                  <a:schemeClr val="accent2">
                    <a:lumMod val="75000"/>
                  </a:schemeClr>
                </a:solidFill>
              </a:rPr>
              <a:t>Area)</a:t>
            </a:r>
            <a:r>
              <a:rPr lang="en-US" dirty="0" smtClean="0">
                <a:solidFill>
                  <a:schemeClr val="accent2">
                    <a:lumMod val="75000"/>
                  </a:schemeClr>
                </a:solidFill>
              </a:rPr>
              <a:t> </a:t>
            </a:r>
            <a:r>
              <a:rPr lang="en-US" dirty="0" smtClean="0"/>
              <a:t>en </a:t>
            </a:r>
            <a:r>
              <a:rPr lang="en-US" dirty="0"/>
              <a:t> m²</a:t>
            </a:r>
          </a:p>
          <a:p>
            <a:endParaRPr lang="en-US" dirty="0"/>
          </a:p>
          <a:p>
            <a:endParaRPr lang="fr-FR" dirty="0" smtClean="0">
              <a:solidFill>
                <a:schemeClr val="accent2">
                  <a:lumMod val="75000"/>
                </a:schemeClr>
              </a:solidFill>
            </a:endParaRPr>
          </a:p>
          <a:p>
            <a:endParaRPr lang="en-US" dirty="0">
              <a:solidFill>
                <a:schemeClr val="accent2">
                  <a:lumMod val="75000"/>
                </a:schemeClr>
              </a:solidFill>
            </a:endParaRPr>
          </a:p>
          <a:p>
            <a:endParaRPr lang="en-US" dirty="0"/>
          </a:p>
        </p:txBody>
      </p:sp>
      <p:pic>
        <p:nvPicPr>
          <p:cNvPr id="7" name="Image 6" descr="Comment calculer la surface d'un mur ? - ITE"/>
          <p:cNvPicPr/>
          <p:nvPr/>
        </p:nvPicPr>
        <p:blipFill>
          <a:blip r:embed="rId3"/>
          <a:srcRect/>
          <a:stretch>
            <a:fillRect/>
          </a:stretch>
        </p:blipFill>
        <p:spPr bwMode="auto">
          <a:xfrm>
            <a:off x="2057400" y="4114800"/>
            <a:ext cx="2857500" cy="1666875"/>
          </a:xfrm>
          <a:prstGeom prst="rect">
            <a:avLst/>
          </a:prstGeom>
          <a:noFill/>
          <a:ln w="9525">
            <a:noFill/>
            <a:miter lim="800000"/>
            <a:headEnd/>
            <a:tailEnd/>
          </a:ln>
        </p:spPr>
      </p:pic>
      <p:sp>
        <p:nvSpPr>
          <p:cNvPr id="8" name="Espace réservé du numéro de diapositive 7"/>
          <p:cNvSpPr>
            <a:spLocks noGrp="1"/>
          </p:cNvSpPr>
          <p:nvPr>
            <p:ph type="sldNum" sz="quarter" idx="12"/>
          </p:nvPr>
        </p:nvSpPr>
        <p:spPr/>
        <p:txBody>
          <a:bodyPr/>
          <a:lstStyle/>
          <a:p>
            <a:fld id="{22CB30E3-0F89-402F-AF1C-6FF6FD120C20}"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09600" y="228600"/>
            <a:ext cx="6553200" cy="4801314"/>
          </a:xfrm>
          <a:prstGeom prst="rect">
            <a:avLst/>
          </a:prstGeom>
          <a:noFill/>
        </p:spPr>
        <p:txBody>
          <a:bodyPr wrap="square" rtlCol="0">
            <a:spAutoFit/>
          </a:bodyPr>
          <a:lstStyle/>
          <a:p>
            <a:r>
              <a:rPr lang="fr-FR" dirty="0" smtClean="0"/>
              <a:t>X</a:t>
            </a:r>
            <a:r>
              <a:rPr lang="fr-FR" dirty="0"/>
              <a:t> 4​ : </a:t>
            </a:r>
            <a:r>
              <a:rPr lang="fr-FR" dirty="0">
                <a:solidFill>
                  <a:schemeClr val="accent2">
                    <a:lumMod val="75000"/>
                  </a:schemeClr>
                </a:solidFill>
              </a:rPr>
              <a:t>Surface du toit (Roof </a:t>
            </a:r>
            <a:r>
              <a:rPr lang="fr-FR" dirty="0" smtClean="0">
                <a:solidFill>
                  <a:schemeClr val="accent2">
                    <a:lumMod val="75000"/>
                  </a:schemeClr>
                </a:solidFill>
              </a:rPr>
              <a:t>Area)</a:t>
            </a:r>
            <a:r>
              <a:rPr lang="en-US" dirty="0" smtClean="0">
                <a:solidFill>
                  <a:schemeClr val="accent2">
                    <a:lumMod val="75000"/>
                  </a:schemeClr>
                </a:solidFill>
              </a:rPr>
              <a:t> </a:t>
            </a:r>
            <a:r>
              <a:rPr lang="en-US" dirty="0" smtClean="0"/>
              <a:t>en </a:t>
            </a:r>
            <a:r>
              <a:rPr lang="en-US" dirty="0"/>
              <a:t> </a:t>
            </a:r>
            <a:r>
              <a:rPr lang="en-US" dirty="0" smtClean="0"/>
              <a:t>m²</a:t>
            </a:r>
          </a:p>
          <a:p>
            <a:r>
              <a:rPr lang="fr-FR" dirty="0"/>
              <a:t>La surface du toit détermine la quantité de chaleur qui peut être absorbée ou perdue par le toit. Un toit plus grand peut accroître les pertes de chaleur ou les gains thermiques selon la saison</a:t>
            </a:r>
            <a:r>
              <a:rPr lang="fr-FR" dirty="0" smtClean="0"/>
              <a:t>.</a:t>
            </a:r>
          </a:p>
          <a:p>
            <a:endParaRPr lang="fr-FR" dirty="0"/>
          </a:p>
          <a:p>
            <a:r>
              <a:rPr lang="en-US" dirty="0"/>
              <a:t>X 5​ : </a:t>
            </a:r>
            <a:r>
              <a:rPr lang="en-US" dirty="0">
                <a:solidFill>
                  <a:schemeClr val="accent2">
                    <a:lumMod val="75000"/>
                  </a:schemeClr>
                </a:solidFill>
              </a:rPr>
              <a:t>Hauteur </a:t>
            </a:r>
            <a:r>
              <a:rPr lang="en-US" dirty="0" err="1">
                <a:solidFill>
                  <a:schemeClr val="accent2">
                    <a:lumMod val="75000"/>
                  </a:schemeClr>
                </a:solidFill>
              </a:rPr>
              <a:t>totale</a:t>
            </a:r>
            <a:r>
              <a:rPr lang="en-US" dirty="0">
                <a:solidFill>
                  <a:schemeClr val="accent2">
                    <a:lumMod val="75000"/>
                  </a:schemeClr>
                </a:solidFill>
              </a:rPr>
              <a:t> (Overall Height</a:t>
            </a:r>
            <a:r>
              <a:rPr lang="en-US" dirty="0" smtClean="0">
                <a:solidFill>
                  <a:schemeClr val="accent2">
                    <a:lumMod val="75000"/>
                  </a:schemeClr>
                </a:solidFill>
              </a:rPr>
              <a:t>) </a:t>
            </a:r>
            <a:r>
              <a:rPr lang="en-US" dirty="0" smtClean="0"/>
              <a:t>en m</a:t>
            </a:r>
          </a:p>
          <a:p>
            <a:endParaRPr lang="fr-FR" dirty="0"/>
          </a:p>
          <a:p>
            <a:r>
              <a:rPr lang="fr-FR" dirty="0"/>
              <a:t>X 6 : </a:t>
            </a:r>
            <a:r>
              <a:rPr lang="fr-FR" dirty="0">
                <a:solidFill>
                  <a:schemeClr val="accent2">
                    <a:lumMod val="75000"/>
                  </a:schemeClr>
                </a:solidFill>
              </a:rPr>
              <a:t>Orientation (Orientation)</a:t>
            </a:r>
            <a:r>
              <a:rPr lang="en-US" dirty="0">
                <a:solidFill>
                  <a:schemeClr val="accent2">
                    <a:lumMod val="75000"/>
                  </a:schemeClr>
                </a:solidFill>
              </a:rPr>
              <a:t> </a:t>
            </a:r>
            <a:r>
              <a:rPr lang="en-US" dirty="0" err="1" smtClean="0"/>
              <a:t>Catégorique</a:t>
            </a:r>
            <a:r>
              <a:rPr lang="en-US" dirty="0" smtClean="0"/>
              <a:t> </a:t>
            </a:r>
            <a:r>
              <a:rPr lang="en-US" dirty="0"/>
              <a:t>Nord, </a:t>
            </a:r>
            <a:r>
              <a:rPr lang="en-US" dirty="0" err="1"/>
              <a:t>Sud</a:t>
            </a:r>
            <a:r>
              <a:rPr lang="en-US" dirty="0"/>
              <a:t>, </a:t>
            </a:r>
            <a:r>
              <a:rPr lang="en-US" dirty="0" err="1"/>
              <a:t>Est</a:t>
            </a:r>
            <a:r>
              <a:rPr lang="en-US" dirty="0"/>
              <a:t>, </a:t>
            </a:r>
            <a:r>
              <a:rPr lang="en-US" dirty="0" err="1"/>
              <a:t>Ouest</a:t>
            </a:r>
            <a:endParaRPr lang="en-US" dirty="0"/>
          </a:p>
          <a:p>
            <a:endParaRPr lang="en-US" b="1" dirty="0"/>
          </a:p>
          <a:p>
            <a:endParaRPr lang="en-US" dirty="0"/>
          </a:p>
          <a:p>
            <a:endParaRPr lang="en-US" dirty="0"/>
          </a:p>
          <a:p>
            <a:endParaRPr lang="en-US" dirty="0"/>
          </a:p>
          <a:p>
            <a:endParaRPr lang="en-US" dirty="0"/>
          </a:p>
          <a:p>
            <a:endParaRPr lang="en-US" dirty="0"/>
          </a:p>
          <a:p>
            <a:endParaRPr lang="fr-FR" dirty="0" smtClean="0">
              <a:solidFill>
                <a:schemeClr val="accent2">
                  <a:lumMod val="75000"/>
                </a:schemeClr>
              </a:solidFill>
            </a:endParaRPr>
          </a:p>
          <a:p>
            <a:endParaRPr lang="en-US" dirty="0">
              <a:solidFill>
                <a:schemeClr val="accent2">
                  <a:lumMod val="75000"/>
                </a:schemeClr>
              </a:solidFill>
            </a:endParaRPr>
          </a:p>
          <a:p>
            <a:endParaRPr lang="en-US" dirty="0"/>
          </a:p>
        </p:txBody>
      </p:sp>
      <p:pic>
        <p:nvPicPr>
          <p:cNvPr id="19458" name="Picture 2" descr="Thermique des bâtiments : apports solaires - YouTube"/>
          <p:cNvPicPr>
            <a:picLocks noChangeAspect="1" noChangeArrowheads="1"/>
          </p:cNvPicPr>
          <p:nvPr/>
        </p:nvPicPr>
        <p:blipFill>
          <a:blip r:embed="rId3"/>
          <a:srcRect/>
          <a:stretch>
            <a:fillRect/>
          </a:stretch>
        </p:blipFill>
        <p:spPr bwMode="auto">
          <a:xfrm>
            <a:off x="1676400" y="2895600"/>
            <a:ext cx="3922183" cy="2941638"/>
          </a:xfrm>
          <a:prstGeom prst="rect">
            <a:avLst/>
          </a:prstGeom>
          <a:noFill/>
        </p:spPr>
      </p:pic>
      <p:sp>
        <p:nvSpPr>
          <p:cNvPr id="6" name="Espace réservé du numéro de diapositive 5"/>
          <p:cNvSpPr>
            <a:spLocks noGrp="1"/>
          </p:cNvSpPr>
          <p:nvPr>
            <p:ph type="sldNum" sz="quarter" idx="12"/>
          </p:nvPr>
        </p:nvSpPr>
        <p:spPr/>
        <p:txBody>
          <a:bodyPr/>
          <a:lstStyle/>
          <a:p>
            <a:fld id="{22CB30E3-0F89-402F-AF1C-6FF6FD120C20}"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09600" y="228600"/>
            <a:ext cx="6553200" cy="8402300"/>
          </a:xfrm>
          <a:prstGeom prst="rect">
            <a:avLst/>
          </a:prstGeom>
          <a:noFill/>
        </p:spPr>
        <p:txBody>
          <a:bodyPr wrap="square" rtlCol="0">
            <a:spAutoFit/>
          </a:bodyPr>
          <a:lstStyle/>
          <a:p>
            <a:r>
              <a:rPr lang="en-US" dirty="0"/>
              <a:t>X 7: </a:t>
            </a:r>
            <a:r>
              <a:rPr lang="en-US" dirty="0">
                <a:solidFill>
                  <a:schemeClr val="accent2"/>
                </a:solidFill>
              </a:rPr>
              <a:t>Surface </a:t>
            </a:r>
            <a:r>
              <a:rPr lang="en-US" dirty="0" err="1">
                <a:solidFill>
                  <a:schemeClr val="accent2"/>
                </a:solidFill>
              </a:rPr>
              <a:t>vitrée</a:t>
            </a:r>
            <a:r>
              <a:rPr lang="en-US" dirty="0">
                <a:solidFill>
                  <a:schemeClr val="accent2"/>
                </a:solidFill>
              </a:rPr>
              <a:t> (Glazing </a:t>
            </a:r>
            <a:r>
              <a:rPr lang="en-US" dirty="0" smtClean="0">
                <a:solidFill>
                  <a:schemeClr val="accent2"/>
                </a:solidFill>
              </a:rPr>
              <a:t>Area) </a:t>
            </a:r>
            <a:r>
              <a:rPr lang="en-US" dirty="0" smtClean="0"/>
              <a:t>en </a:t>
            </a:r>
            <a:r>
              <a:rPr lang="en-US" dirty="0"/>
              <a:t> </a:t>
            </a:r>
            <a:r>
              <a:rPr lang="en-US" dirty="0" smtClean="0"/>
              <a:t>m²</a:t>
            </a:r>
          </a:p>
          <a:p>
            <a:r>
              <a:rPr lang="fr-FR" dirty="0"/>
              <a:t>Une plus grande surface vitrée peut entraîner une augmentation des gains solaires mais aussi des pertes thermiques la nuit</a:t>
            </a:r>
            <a:r>
              <a:rPr lang="fr-FR" dirty="0" smtClean="0"/>
              <a:t>.</a:t>
            </a:r>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r>
              <a:rPr lang="fr-FR" dirty="0"/>
              <a:t>X 8 : </a:t>
            </a:r>
            <a:r>
              <a:rPr lang="fr-FR" dirty="0">
                <a:solidFill>
                  <a:schemeClr val="accent2"/>
                </a:solidFill>
              </a:rPr>
              <a:t>Répartition de la surface vitrée </a:t>
            </a:r>
            <a:r>
              <a:rPr lang="fr-FR" dirty="0"/>
              <a:t>(</a:t>
            </a:r>
            <a:r>
              <a:rPr lang="fr-FR" dirty="0" err="1"/>
              <a:t>Glazing</a:t>
            </a:r>
            <a:r>
              <a:rPr lang="fr-FR" dirty="0"/>
              <a:t> Area Distribution</a:t>
            </a:r>
            <a:r>
              <a:rPr lang="fr-FR" dirty="0" smtClean="0"/>
              <a:t>)</a:t>
            </a:r>
          </a:p>
          <a:p>
            <a:r>
              <a:rPr lang="fr-FR" dirty="0"/>
              <a:t>par exemple, répartie uniformément ou concentrée sur une seule façade</a:t>
            </a:r>
            <a:endParaRPr lang="en-US" dirty="0"/>
          </a:p>
          <a:p>
            <a:endParaRPr lang="fr-FR" dirty="0"/>
          </a:p>
          <a:p>
            <a:endParaRPr lang="en-US" b="1" dirty="0"/>
          </a:p>
          <a:p>
            <a:endParaRPr lang="en-US" dirty="0"/>
          </a:p>
          <a:p>
            <a:endParaRPr lang="en-US" dirty="0"/>
          </a:p>
          <a:p>
            <a:endParaRPr lang="en-US" dirty="0"/>
          </a:p>
          <a:p>
            <a:endParaRPr lang="en-US" dirty="0"/>
          </a:p>
          <a:p>
            <a:endParaRPr lang="en-US" dirty="0"/>
          </a:p>
          <a:p>
            <a:endParaRPr lang="fr-FR" dirty="0" smtClean="0">
              <a:solidFill>
                <a:schemeClr val="accent2">
                  <a:lumMod val="75000"/>
                </a:schemeClr>
              </a:solidFill>
            </a:endParaRPr>
          </a:p>
          <a:p>
            <a:endParaRPr lang="en-US" dirty="0">
              <a:solidFill>
                <a:schemeClr val="accent2">
                  <a:lumMod val="75000"/>
                </a:schemeClr>
              </a:solidFill>
            </a:endParaRPr>
          </a:p>
          <a:p>
            <a:endParaRPr lang="en-US" dirty="0"/>
          </a:p>
        </p:txBody>
      </p:sp>
      <p:sp>
        <p:nvSpPr>
          <p:cNvPr id="22530" name="AutoShape 2" descr="La RT2012 impose une surface minimale de vitrage pour les bâtiments | Bien  comprendre et choisir ses menuiseri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2532" name="AutoShape 4" descr="La RT2012 impose une surface minimale de vitrage pour les bâtiments | Bien  comprendre et choisir ses menuiseri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2534" name="AutoShape 6" descr="Comment calculer la surface vitrée d'une mais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2536" name="AutoShape 8" descr="Comment calculer la surface vitrée d'une mais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Image 8" descr="images.jpg"/>
          <p:cNvPicPr>
            <a:picLocks noChangeAspect="1"/>
          </p:cNvPicPr>
          <p:nvPr/>
        </p:nvPicPr>
        <p:blipFill>
          <a:blip r:embed="rId2"/>
          <a:stretch>
            <a:fillRect/>
          </a:stretch>
        </p:blipFill>
        <p:spPr>
          <a:xfrm>
            <a:off x="1371600" y="1447800"/>
            <a:ext cx="3890010" cy="2477978"/>
          </a:xfrm>
          <a:prstGeom prst="rect">
            <a:avLst/>
          </a:prstGeom>
        </p:spPr>
      </p:pic>
      <p:sp>
        <p:nvSpPr>
          <p:cNvPr id="10" name="Espace réservé du numéro de diapositive 9"/>
          <p:cNvSpPr>
            <a:spLocks noGrp="1"/>
          </p:cNvSpPr>
          <p:nvPr>
            <p:ph type="sldNum" sz="quarter" idx="12"/>
          </p:nvPr>
        </p:nvSpPr>
        <p:spPr/>
        <p:txBody>
          <a:bodyPr/>
          <a:lstStyle/>
          <a:p>
            <a:fld id="{22CB30E3-0F89-402F-AF1C-6FF6FD120C20}"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85800" y="228600"/>
            <a:ext cx="8229600" cy="4832092"/>
          </a:xfrm>
          <a:prstGeom prst="rect">
            <a:avLst/>
          </a:prstGeom>
          <a:noFill/>
        </p:spPr>
        <p:txBody>
          <a:bodyPr wrap="square" rtlCol="0">
            <a:spAutoFit/>
          </a:bodyPr>
          <a:lstStyle/>
          <a:p>
            <a:r>
              <a:rPr lang="en-US" sz="2400" dirty="0">
                <a:solidFill>
                  <a:schemeClr val="accent2"/>
                </a:solidFill>
              </a:rPr>
              <a:t>Les variables </a:t>
            </a:r>
            <a:r>
              <a:rPr lang="en-US" sz="2400" dirty="0" smtClean="0">
                <a:solidFill>
                  <a:schemeClr val="accent2"/>
                </a:solidFill>
              </a:rPr>
              <a:t>à </a:t>
            </a:r>
            <a:r>
              <a:rPr lang="en-US" sz="2400" dirty="0" err="1" smtClean="0">
                <a:solidFill>
                  <a:schemeClr val="accent2"/>
                </a:solidFill>
              </a:rPr>
              <a:t>prédire</a:t>
            </a:r>
            <a:r>
              <a:rPr lang="en-US" sz="2400" dirty="0" smtClean="0">
                <a:solidFill>
                  <a:schemeClr val="accent2"/>
                </a:solidFill>
              </a:rPr>
              <a:t>:</a:t>
            </a:r>
          </a:p>
          <a:p>
            <a:endParaRPr lang="fr-FR" sz="2000" dirty="0" smtClean="0">
              <a:solidFill>
                <a:schemeClr val="accent2"/>
              </a:solidFill>
            </a:endParaRPr>
          </a:p>
          <a:p>
            <a:endParaRPr lang="fr-FR" sz="2000" dirty="0">
              <a:solidFill>
                <a:schemeClr val="accent2"/>
              </a:solidFill>
            </a:endParaRPr>
          </a:p>
          <a:p>
            <a:endParaRPr lang="fr-FR" sz="2000" dirty="0">
              <a:solidFill>
                <a:schemeClr val="accent2"/>
              </a:solidFill>
            </a:endParaRPr>
          </a:p>
          <a:p>
            <a:r>
              <a:rPr lang="fr-FR" sz="2000" dirty="0" smtClean="0"/>
              <a:t>Y1</a:t>
            </a:r>
            <a:r>
              <a:rPr lang="fr-FR" sz="2000" dirty="0" smtClean="0">
                <a:solidFill>
                  <a:schemeClr val="accent2"/>
                </a:solidFill>
              </a:rPr>
              <a:t>:</a:t>
            </a:r>
            <a:r>
              <a:rPr lang="fr-FR" sz="2000" dirty="0">
                <a:solidFill>
                  <a:schemeClr val="accent2"/>
                </a:solidFill>
              </a:rPr>
              <a:t>Charge de chauffage (</a:t>
            </a:r>
            <a:r>
              <a:rPr lang="fr-FR" sz="2000" dirty="0" err="1">
                <a:solidFill>
                  <a:schemeClr val="accent2"/>
                </a:solidFill>
              </a:rPr>
              <a:t>Heating</a:t>
            </a:r>
            <a:r>
              <a:rPr lang="fr-FR" sz="2000" dirty="0">
                <a:solidFill>
                  <a:schemeClr val="accent2"/>
                </a:solidFill>
              </a:rPr>
              <a:t> </a:t>
            </a:r>
            <a:r>
              <a:rPr lang="fr-FR" sz="2000" dirty="0" err="1">
                <a:solidFill>
                  <a:schemeClr val="accent2"/>
                </a:solidFill>
              </a:rPr>
              <a:t>Load</a:t>
            </a:r>
            <a:r>
              <a:rPr lang="fr-FR" sz="2000" dirty="0">
                <a:solidFill>
                  <a:schemeClr val="accent2"/>
                </a:solidFill>
              </a:rPr>
              <a:t>)</a:t>
            </a:r>
            <a:endParaRPr lang="en-US" sz="2000" dirty="0">
              <a:solidFill>
                <a:schemeClr val="accent2"/>
              </a:solidFill>
            </a:endParaRPr>
          </a:p>
          <a:p>
            <a:endParaRPr lang="en-US" sz="2400" dirty="0" smtClean="0">
              <a:solidFill>
                <a:schemeClr val="accent2"/>
              </a:solidFill>
            </a:endParaRPr>
          </a:p>
          <a:p>
            <a:r>
              <a:rPr lang="fr-FR" dirty="0"/>
              <a:t>l’énergie nécessaire pour maintenir une température intérieure </a:t>
            </a:r>
            <a:r>
              <a:rPr lang="fr-FR" dirty="0" smtClean="0"/>
              <a:t>confortable(souvent fixée entre 20 et 22°C) </a:t>
            </a:r>
            <a:r>
              <a:rPr lang="fr-FR" dirty="0"/>
              <a:t>en </a:t>
            </a:r>
            <a:r>
              <a:rPr lang="fr-FR" dirty="0" smtClean="0"/>
              <a:t>hiver</a:t>
            </a:r>
          </a:p>
          <a:p>
            <a:endParaRPr lang="fr-FR" dirty="0"/>
          </a:p>
          <a:p>
            <a:endParaRPr lang="fr-FR" dirty="0" smtClean="0"/>
          </a:p>
          <a:p>
            <a:endParaRPr lang="fr-FR" dirty="0"/>
          </a:p>
          <a:p>
            <a:r>
              <a:rPr lang="fr-FR" dirty="0" smtClean="0"/>
              <a:t>Y2:</a:t>
            </a:r>
            <a:r>
              <a:rPr lang="fr-FR" dirty="0">
                <a:solidFill>
                  <a:schemeClr val="accent2"/>
                </a:solidFill>
              </a:rPr>
              <a:t>Charge de refroidissement (</a:t>
            </a:r>
            <a:r>
              <a:rPr lang="fr-FR" dirty="0" err="1">
                <a:solidFill>
                  <a:schemeClr val="accent2"/>
                </a:solidFill>
              </a:rPr>
              <a:t>Cooling</a:t>
            </a:r>
            <a:r>
              <a:rPr lang="fr-FR" dirty="0">
                <a:solidFill>
                  <a:schemeClr val="accent2"/>
                </a:solidFill>
              </a:rPr>
              <a:t> </a:t>
            </a:r>
            <a:r>
              <a:rPr lang="fr-FR" dirty="0" err="1">
                <a:solidFill>
                  <a:schemeClr val="accent2"/>
                </a:solidFill>
              </a:rPr>
              <a:t>Load</a:t>
            </a:r>
            <a:r>
              <a:rPr lang="fr-FR" dirty="0" smtClean="0">
                <a:solidFill>
                  <a:schemeClr val="accent2"/>
                </a:solidFill>
              </a:rPr>
              <a:t>)</a:t>
            </a:r>
          </a:p>
          <a:p>
            <a:endParaRPr lang="fr-FR" dirty="0">
              <a:solidFill>
                <a:schemeClr val="accent2"/>
              </a:solidFill>
            </a:endParaRPr>
          </a:p>
          <a:p>
            <a:r>
              <a:rPr lang="fr-FR" dirty="0"/>
              <a:t>l’énergie nécessaire pour maintenir une température intérieure </a:t>
            </a:r>
            <a:r>
              <a:rPr lang="fr-FR" dirty="0" smtClean="0"/>
              <a:t>confortable</a:t>
            </a:r>
          </a:p>
          <a:p>
            <a:r>
              <a:rPr lang="fr-FR" dirty="0" smtClean="0"/>
              <a:t>(souvent fixée entre 20 et 22°C) </a:t>
            </a:r>
            <a:r>
              <a:rPr lang="fr-FR" dirty="0"/>
              <a:t>en été</a:t>
            </a:r>
            <a:endParaRPr lang="fr-FR" dirty="0" smtClean="0">
              <a:solidFill>
                <a:schemeClr val="accent2"/>
              </a:solidFill>
            </a:endParaRPr>
          </a:p>
          <a:p>
            <a:endParaRPr lang="en-US" dirty="0">
              <a:solidFill>
                <a:schemeClr val="accent2"/>
              </a:solidFill>
            </a:endParaRPr>
          </a:p>
        </p:txBody>
      </p:sp>
      <p:sp>
        <p:nvSpPr>
          <p:cNvPr id="5" name="Espace réservé du numéro de diapositive 4"/>
          <p:cNvSpPr>
            <a:spLocks noGrp="1"/>
          </p:cNvSpPr>
          <p:nvPr>
            <p:ph type="sldNum" sz="quarter" idx="12"/>
          </p:nvPr>
        </p:nvSpPr>
        <p:spPr/>
        <p:txBody>
          <a:bodyPr/>
          <a:lstStyle/>
          <a:p>
            <a:fld id="{22CB30E3-0F89-402F-AF1C-6FF6FD120C20}"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619</Words>
  <Application>Microsoft Office PowerPoint</Application>
  <PresentationFormat>Affichage à l'écran (4:3)</PresentationFormat>
  <Paragraphs>164</Paragraphs>
  <Slides>23</Slides>
  <Notes>3</Notes>
  <HiddenSlides>0</HiddenSlides>
  <MMClips>0</MMClips>
  <ScaleCrop>false</ScaleCrop>
  <HeadingPairs>
    <vt:vector size="4" baseType="variant">
      <vt:variant>
        <vt:lpstr>Thème</vt:lpstr>
      </vt:variant>
      <vt:variant>
        <vt:i4>1</vt:i4>
      </vt:variant>
      <vt:variant>
        <vt:lpstr>Titres des diapositives</vt:lpstr>
      </vt:variant>
      <vt:variant>
        <vt:i4>23</vt:i4>
      </vt:variant>
    </vt:vector>
  </HeadingPairs>
  <TitlesOfParts>
    <vt:vector size="24" baseType="lpstr">
      <vt:lpstr>Thème Office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DHM</dc:creator>
  <cp:lastModifiedBy>DHM</cp:lastModifiedBy>
  <cp:revision>23</cp:revision>
  <dcterms:created xsi:type="dcterms:W3CDTF">2024-11-05T22:42:38Z</dcterms:created>
  <dcterms:modified xsi:type="dcterms:W3CDTF">2024-11-06T12:00:41Z</dcterms:modified>
</cp:coreProperties>
</file>