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87" r:id="rId3"/>
    <p:sldId id="257" r:id="rId4"/>
    <p:sldId id="258" r:id="rId5"/>
    <p:sldId id="259" r:id="rId6"/>
    <p:sldId id="260" r:id="rId7"/>
    <p:sldId id="261" r:id="rId8"/>
    <p:sldId id="272" r:id="rId9"/>
    <p:sldId id="262" r:id="rId10"/>
    <p:sldId id="263" r:id="rId11"/>
    <p:sldId id="264" r:id="rId12"/>
    <p:sldId id="265" r:id="rId13"/>
    <p:sldId id="266" r:id="rId14"/>
    <p:sldId id="267" r:id="rId15"/>
    <p:sldId id="268" r:id="rId16"/>
    <p:sldId id="269" r:id="rId17"/>
    <p:sldId id="270" r:id="rId18"/>
    <p:sldId id="271"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1210"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E27D9D-3599-44EB-AC79-0F9AF4CA1EBD}" type="datetimeFigureOut">
              <a:rPr lang="en-US" smtClean="0"/>
              <a:t>11/18/2024</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6DEFA9-A7FF-4378-BF36-297A90623CF4}" type="slidenum">
              <a:rPr lang="en-US" smtClean="0"/>
              <a:t>‹N°›</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460D3B-D524-43E3-9A5D-73A5A751698E}" type="datetimeFigureOut">
              <a:rPr lang="en-US" smtClean="0"/>
              <a:t>11/18/2024</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302DB4-8A36-453F-9CDA-E96CE1627A0A}" type="slidenum">
              <a:rPr lang="en-US" smtClean="0"/>
              <a:t>‹N°›</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a:p>
        </p:txBody>
      </p:sp>
      <p:sp>
        <p:nvSpPr>
          <p:cNvPr id="4" name="Espace réservé du numéro de diapositive 3"/>
          <p:cNvSpPr>
            <a:spLocks noGrp="1"/>
          </p:cNvSpPr>
          <p:nvPr>
            <p:ph type="sldNum" sz="quarter" idx="10"/>
          </p:nvPr>
        </p:nvSpPr>
        <p:spPr/>
        <p:txBody>
          <a:bodyPr/>
          <a:lstStyle/>
          <a:p>
            <a:fld id="{46302DB4-8A36-453F-9CDA-E96CE1627A0A}"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en-US"/>
          </a:p>
        </p:txBody>
      </p:sp>
      <p:sp>
        <p:nvSpPr>
          <p:cNvPr id="4" name="Espace réservé de la date 3"/>
          <p:cNvSpPr>
            <a:spLocks noGrp="1"/>
          </p:cNvSpPr>
          <p:nvPr>
            <p:ph type="dt" sz="half" idx="10"/>
          </p:nvPr>
        </p:nvSpPr>
        <p:spPr/>
        <p:txBody>
          <a:bodyPr/>
          <a:lstStyle/>
          <a:p>
            <a:fld id="{FFD35087-5FCD-4D4A-8712-2DFC7D7B3837}" type="datetime1">
              <a:rPr lang="en-US" smtClean="0"/>
              <a:t>11/18/2024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3B47256-F2D8-4517-AB65-A2625278C143}" type="slidenum">
              <a:rPr lang="en-US" smtClean="0"/>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7D7BA325-87EA-4881-A583-5949966AE9FA}" type="datetime1">
              <a:rPr lang="en-US" smtClean="0"/>
              <a:t>11/18/2024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3B47256-F2D8-4517-AB65-A2625278C143}"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3AFAB21E-840D-4E6C-8D12-E0C88EE1BB86}" type="datetime1">
              <a:rPr lang="en-US" smtClean="0"/>
              <a:t>11/18/2024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3B47256-F2D8-4517-AB65-A2625278C143}" type="slidenum">
              <a:rPr lang="en-US" smtClean="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04ADD20C-4645-414F-A68D-3DABAB0A08F3}" type="datetime1">
              <a:rPr lang="en-US" smtClean="0"/>
              <a:t>11/18/2024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3B47256-F2D8-4517-AB65-A2625278C143}" type="slidenum">
              <a:rPr lang="en-US" smtClean="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05B5D155-E63F-4141-84E9-EE8D7EF4575A}" type="datetime1">
              <a:rPr lang="en-US" smtClean="0"/>
              <a:t>11/18/2024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93B47256-F2D8-4517-AB65-A2625278C143}" type="slidenum">
              <a:rPr lang="en-US" smtClean="0"/>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32529A0B-19C1-416B-A316-71AA1B4EBE73}" type="datetime1">
              <a:rPr lang="en-US" smtClean="0"/>
              <a:t>11/18/2024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93B47256-F2D8-4517-AB65-A2625278C143}" type="slidenum">
              <a:rPr lang="en-US" smtClean="0"/>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1C6C68D6-C9BB-4FF4-BEF6-8F243E6AB477}" type="datetime1">
              <a:rPr lang="en-US" smtClean="0"/>
              <a:t>11/18/2024</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93B47256-F2D8-4517-AB65-A2625278C143}" type="slidenum">
              <a:rPr lang="en-US" smtClean="0"/>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e la date 2"/>
          <p:cNvSpPr>
            <a:spLocks noGrp="1"/>
          </p:cNvSpPr>
          <p:nvPr>
            <p:ph type="dt" sz="half" idx="10"/>
          </p:nvPr>
        </p:nvSpPr>
        <p:spPr/>
        <p:txBody>
          <a:bodyPr/>
          <a:lstStyle/>
          <a:p>
            <a:fld id="{5CE5C8AE-F6F4-4F65-A641-A2AB35976FBA}" type="datetime1">
              <a:rPr lang="en-US" smtClean="0"/>
              <a:t>11/18/2024</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93B47256-F2D8-4517-AB65-A2625278C143}" type="slidenum">
              <a:rPr lang="en-US" smtClean="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01FBD2E-F2AE-4299-AC62-3FFE94BF06E6}" type="datetime1">
              <a:rPr lang="en-US" smtClean="0"/>
              <a:t>11/18/2024</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93B47256-F2D8-4517-AB65-A2625278C143}"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3712B4F-D908-4F24-A3BD-039C07CDFFC4}" type="datetime1">
              <a:rPr lang="en-US" smtClean="0"/>
              <a:t>11/18/2024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93B47256-F2D8-4517-AB65-A2625278C143}" type="slidenum">
              <a:rPr lang="en-US" smtClean="0"/>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B38B6C0-C714-4697-9D68-A56CEB560A75}" type="datetime1">
              <a:rPr lang="en-US" smtClean="0"/>
              <a:t>11/18/2024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93B47256-F2D8-4517-AB65-A2625278C143}" type="slidenum">
              <a:rPr lang="en-US" smtClean="0"/>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AA350-67F1-460F-959E-8E9D7CBCC547}" type="datetime1">
              <a:rPr lang="en-US" smtClean="0"/>
              <a:t>11/18/2024</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B47256-F2D8-4517-AB65-A2625278C143}" type="slidenum">
              <a:rPr lang="en-US" smtClean="0"/>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unnamed.gif">
            <a:extLst>
              <a:ext uri="{FF2B5EF4-FFF2-40B4-BE49-F238E27FC236}">
                <a16:creationId xmlns:a16="http://schemas.microsoft.com/office/drawing/2014/main" xmlns="" id="{65CD61EA-D282-7643-8AEE-DFEE7DA56E7E}"/>
              </a:ext>
            </a:extLst>
          </p:cNvPr>
          <p:cNvPicPr/>
          <p:nvPr/>
        </p:nvPicPr>
        <p:blipFill>
          <a:blip r:embed="rId3"/>
          <a:stretch>
            <a:fillRect/>
          </a:stretch>
        </p:blipFill>
        <p:spPr>
          <a:xfrm>
            <a:off x="76200" y="0"/>
            <a:ext cx="1469993" cy="1070134"/>
          </a:xfrm>
          <a:prstGeom prst="rect">
            <a:avLst/>
          </a:prstGeom>
        </p:spPr>
      </p:pic>
      <p:pic>
        <p:nvPicPr>
          <p:cNvPr id="5" name="Image 2" descr="C:\Users\HP\Desktop\Projets\clustring learning machine\clm\Memoire\logo.jpg">
            <a:extLst>
              <a:ext uri="{FF2B5EF4-FFF2-40B4-BE49-F238E27FC236}">
                <a16:creationId xmlns:a16="http://schemas.microsoft.com/office/drawing/2014/main" xmlns="" id="{4B3E50A8-7B49-3D44-AD82-A27546F1B4E6}"/>
              </a:ext>
            </a:extLst>
          </p:cNvPr>
          <p:cNvPicPr/>
          <p:nvPr/>
        </p:nvPicPr>
        <p:blipFill>
          <a:blip r:embed="rId4"/>
          <a:srcRect/>
          <a:stretch>
            <a:fillRect/>
          </a:stretch>
        </p:blipFill>
        <p:spPr bwMode="auto">
          <a:xfrm>
            <a:off x="7238013" y="0"/>
            <a:ext cx="1905987" cy="1113294"/>
          </a:xfrm>
          <a:prstGeom prst="rect">
            <a:avLst/>
          </a:prstGeom>
          <a:noFill/>
          <a:ln w="9525">
            <a:noFill/>
            <a:miter lim="800000"/>
            <a:headEnd/>
            <a:tailEnd/>
          </a:ln>
          <a:effectLst>
            <a:outerShdw blurRad="50800" dist="50800" dir="5400000" algn="ctr" rotWithShape="0">
              <a:srgbClr val="000000">
                <a:alpha val="26000"/>
              </a:srgbClr>
            </a:outerShdw>
          </a:effectLst>
        </p:spPr>
      </p:pic>
      <p:sp>
        <p:nvSpPr>
          <p:cNvPr id="6" name="ZoneTexte 5"/>
          <p:cNvSpPr txBox="1"/>
          <p:nvPr/>
        </p:nvSpPr>
        <p:spPr>
          <a:xfrm>
            <a:off x="1447800" y="1752600"/>
            <a:ext cx="5867400" cy="2062103"/>
          </a:xfrm>
          <a:prstGeom prst="rect">
            <a:avLst/>
          </a:prstGeom>
          <a:noFill/>
          <a:effectLst>
            <a:outerShdw blurRad="50800" dist="50800" dir="5400000" algn="ctr" rotWithShape="0">
              <a:srgbClr val="000000">
                <a:alpha val="42000"/>
              </a:srgbClr>
            </a:outerShdw>
          </a:effectLst>
        </p:spPr>
        <p:txBody>
          <a:bodyPr wrap="square" rtlCol="0">
            <a:spAutoFit/>
          </a:bodyPr>
          <a:lstStyle/>
          <a:p>
            <a:r>
              <a:rPr lang="en-US" sz="3200" dirty="0" smtClean="0">
                <a:solidFill>
                  <a:schemeClr val="bg1"/>
                </a:solidFill>
              </a:rPr>
              <a:t> </a:t>
            </a:r>
            <a:r>
              <a:rPr lang="en-US" sz="3200" dirty="0" smtClean="0"/>
              <a:t>Comparing the performance of GARCH and EGARCH models for estimating parametric value at Risk (</a:t>
            </a:r>
            <a:r>
              <a:rPr lang="en-US" sz="3200" dirty="0" err="1" smtClean="0"/>
              <a:t>VaR</a:t>
            </a:r>
            <a:r>
              <a:rPr lang="en-US" sz="3200" dirty="0" smtClean="0"/>
              <a:t>)</a:t>
            </a:r>
            <a:endParaRPr lang="en-US" sz="3200" dirty="0">
              <a:solidFill>
                <a:schemeClr val="bg1"/>
              </a:solidFill>
            </a:endParaRPr>
          </a:p>
        </p:txBody>
      </p:sp>
      <p:sp>
        <p:nvSpPr>
          <p:cNvPr id="7" name="ZoneTexte 6"/>
          <p:cNvSpPr txBox="1"/>
          <p:nvPr/>
        </p:nvSpPr>
        <p:spPr>
          <a:xfrm>
            <a:off x="1295400" y="5029200"/>
            <a:ext cx="3352800" cy="923330"/>
          </a:xfrm>
          <a:prstGeom prst="rect">
            <a:avLst/>
          </a:prstGeom>
          <a:noFill/>
        </p:spPr>
        <p:txBody>
          <a:bodyPr wrap="square" rtlCol="0">
            <a:spAutoFit/>
          </a:bodyPr>
          <a:lstStyle/>
          <a:p>
            <a:r>
              <a:rPr lang="fr-FR" dirty="0" smtClean="0"/>
              <a:t>BZIZ Imad</a:t>
            </a:r>
          </a:p>
          <a:p>
            <a:r>
              <a:rPr lang="fr-FR" dirty="0" smtClean="0"/>
              <a:t>ABBAD </a:t>
            </a:r>
            <a:r>
              <a:rPr lang="fr-FR" dirty="0" err="1" smtClean="0"/>
              <a:t>youssef</a:t>
            </a:r>
            <a:endParaRPr lang="fr-FR" dirty="0" smtClean="0"/>
          </a:p>
          <a:p>
            <a:r>
              <a:rPr lang="fr-FR" dirty="0" smtClean="0"/>
              <a:t>ARFAOUI </a:t>
            </a:r>
            <a:r>
              <a:rPr lang="fr-FR" dirty="0" err="1" smtClean="0"/>
              <a:t>Abderrahim</a:t>
            </a:r>
            <a:endParaRPr lang="en-US" dirty="0"/>
          </a:p>
        </p:txBody>
      </p:sp>
      <p:sp>
        <p:nvSpPr>
          <p:cNvPr id="8" name="ZoneTexte 7"/>
          <p:cNvSpPr txBox="1"/>
          <p:nvPr/>
        </p:nvSpPr>
        <p:spPr>
          <a:xfrm>
            <a:off x="1219200" y="4495800"/>
            <a:ext cx="3352800" cy="369332"/>
          </a:xfrm>
          <a:prstGeom prst="rect">
            <a:avLst/>
          </a:prstGeom>
          <a:noFill/>
        </p:spPr>
        <p:txBody>
          <a:bodyPr wrap="square" rtlCol="0">
            <a:spAutoFit/>
          </a:bodyPr>
          <a:lstStyle/>
          <a:p>
            <a:r>
              <a:rPr lang="fr-FR" dirty="0" smtClean="0"/>
              <a:t>Présenté par:</a:t>
            </a:r>
            <a:endParaRPr lang="en-US" dirty="0"/>
          </a:p>
        </p:txBody>
      </p:sp>
      <p:sp>
        <p:nvSpPr>
          <p:cNvPr id="9" name="ZoneTexte 8"/>
          <p:cNvSpPr txBox="1"/>
          <p:nvPr/>
        </p:nvSpPr>
        <p:spPr>
          <a:xfrm>
            <a:off x="5257800" y="4267200"/>
            <a:ext cx="3352800" cy="923330"/>
          </a:xfrm>
          <a:prstGeom prst="rect">
            <a:avLst/>
          </a:prstGeom>
          <a:noFill/>
        </p:spPr>
        <p:txBody>
          <a:bodyPr wrap="square" rtlCol="0">
            <a:spAutoFit/>
          </a:bodyPr>
          <a:lstStyle/>
          <a:p>
            <a:r>
              <a:rPr lang="fr-FR" dirty="0" smtClean="0"/>
              <a:t>Encadré par:</a:t>
            </a:r>
          </a:p>
          <a:p>
            <a:endParaRPr lang="fr-FR" dirty="0" smtClean="0"/>
          </a:p>
          <a:p>
            <a:r>
              <a:rPr lang="fr-FR" dirty="0"/>
              <a:t> </a:t>
            </a:r>
            <a:r>
              <a:rPr lang="fr-FR" dirty="0" smtClean="0"/>
              <a:t>Pr.y.ELAMRANI</a:t>
            </a:r>
            <a:endParaRPr lang="en-US" dirty="0"/>
          </a:p>
        </p:txBody>
      </p:sp>
      <p:sp>
        <p:nvSpPr>
          <p:cNvPr id="10" name="Espace réservé du numéro de diapositive 9"/>
          <p:cNvSpPr>
            <a:spLocks noGrp="1"/>
          </p:cNvSpPr>
          <p:nvPr>
            <p:ph type="sldNum" sz="quarter" idx="12"/>
          </p:nvPr>
        </p:nvSpPr>
        <p:spPr/>
        <p:txBody>
          <a:bodyPr/>
          <a:lstStyle/>
          <a:p>
            <a:fld id="{93B47256-F2D8-4517-AB65-A2625278C143}" type="slidenum">
              <a:rPr lang="en-US" sz="1800" smtClean="0"/>
              <a:t>1</a:t>
            </a:fld>
            <a:endParaRPr lang="en-US" sz="1800" dirty="0"/>
          </a:p>
        </p:txBody>
      </p:sp>
      <p:sp>
        <p:nvSpPr>
          <p:cNvPr id="11" name="ZoneTexte 10"/>
          <p:cNvSpPr txBox="1"/>
          <p:nvPr/>
        </p:nvSpPr>
        <p:spPr>
          <a:xfrm>
            <a:off x="6248400" y="6324600"/>
            <a:ext cx="3352800" cy="369332"/>
          </a:xfrm>
          <a:prstGeom prst="rect">
            <a:avLst/>
          </a:prstGeom>
          <a:noFill/>
        </p:spPr>
        <p:txBody>
          <a:bodyPr wrap="square" rtlCol="0">
            <a:spAutoFit/>
          </a:bodyPr>
          <a:lstStyle/>
          <a:p>
            <a:r>
              <a:rPr lang="fr-FR" dirty="0" smtClean="0"/>
              <a:t>2024-2025</a:t>
            </a:r>
            <a:endParaRPr lang="en-US" dirty="0"/>
          </a:p>
        </p:txBody>
      </p:sp>
      <p:pic>
        <p:nvPicPr>
          <p:cNvPr id="12" name="Picture 15" descr="C:\Users\andalibe\Downloads\imageonline-co-transparentimage.jpg">
            <a:extLst>
              <a:ext uri="{FF2B5EF4-FFF2-40B4-BE49-F238E27FC236}">
                <a16:creationId xmlns:a16="http://schemas.microsoft.com/office/drawing/2014/main" xmlns="" id="{E0C870B7-452E-794A-BE2D-1807CC3547F0}"/>
              </a:ext>
            </a:extLst>
          </p:cNvPr>
          <p:cNvPicPr>
            <a:picLocks noChangeAspect="1" noChangeArrowheads="1"/>
          </p:cNvPicPr>
          <p:nvPr/>
        </p:nvPicPr>
        <p:blipFill>
          <a:blip r:embed="rId5"/>
          <a:srcRect/>
          <a:stretch>
            <a:fillRect/>
          </a:stretch>
        </p:blipFill>
        <p:spPr bwMode="auto">
          <a:xfrm>
            <a:off x="2971800" y="0"/>
            <a:ext cx="2049447" cy="108573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33400" y="304800"/>
            <a:ext cx="5867400" cy="2862322"/>
          </a:xfrm>
          <a:prstGeom prst="rect">
            <a:avLst/>
          </a:prstGeom>
          <a:noFill/>
        </p:spPr>
        <p:txBody>
          <a:bodyPr wrap="square" rtlCol="0">
            <a:spAutoFit/>
          </a:bodyPr>
          <a:lstStyle/>
          <a:p>
            <a:r>
              <a:rPr lang="fr-FR" dirty="0" smtClean="0"/>
              <a:t>Le rendement logarithmique présente plusieurs avantages par rapport aux rendements simples:</a:t>
            </a:r>
          </a:p>
          <a:p>
            <a:endParaRPr lang="fr-FR" dirty="0" smtClean="0"/>
          </a:p>
          <a:p>
            <a:r>
              <a:rPr lang="fr-FR" b="1" dirty="0">
                <a:solidFill>
                  <a:schemeClr val="accent2"/>
                </a:solidFill>
              </a:rPr>
              <a:t>-</a:t>
            </a:r>
            <a:r>
              <a:rPr lang="fr-FR" b="1" dirty="0" smtClean="0">
                <a:solidFill>
                  <a:schemeClr val="accent2"/>
                </a:solidFill>
              </a:rPr>
              <a:t>Additivité</a:t>
            </a:r>
          </a:p>
          <a:p>
            <a:endParaRPr lang="fr-FR" dirty="0" smtClean="0"/>
          </a:p>
          <a:p>
            <a:r>
              <a:rPr lang="fr-FR" b="1" dirty="0" smtClean="0">
                <a:solidFill>
                  <a:schemeClr val="accent2"/>
                </a:solidFill>
              </a:rPr>
              <a:t>-Comportement symétrique</a:t>
            </a:r>
            <a:r>
              <a:rPr lang="fr-FR" dirty="0" smtClean="0">
                <a:solidFill>
                  <a:schemeClr val="accent2"/>
                </a:solidFill>
              </a:rPr>
              <a:t> </a:t>
            </a:r>
          </a:p>
          <a:p>
            <a:endParaRPr lang="fr-FR" dirty="0" smtClean="0"/>
          </a:p>
          <a:p>
            <a:r>
              <a:rPr lang="fr-FR" b="1" dirty="0" smtClean="0">
                <a:solidFill>
                  <a:schemeClr val="accent2"/>
                </a:solidFill>
              </a:rPr>
              <a:t>-Lien avec le modèle de Box-Cox</a:t>
            </a:r>
            <a:r>
              <a:rPr lang="fr-FR" dirty="0" smtClean="0">
                <a:solidFill>
                  <a:schemeClr val="accent2"/>
                </a:solidFill>
              </a:rPr>
              <a:t> </a:t>
            </a:r>
            <a:r>
              <a:rPr lang="fr-FR" dirty="0" smtClean="0"/>
              <a:t>: utilisée pour stabiliser la variance et rendre les données plus proches d'une distribution normale. </a:t>
            </a:r>
            <a:endParaRPr lang="en-US" dirty="0"/>
          </a:p>
        </p:txBody>
      </p:sp>
      <p:pic>
        <p:nvPicPr>
          <p:cNvPr id="20482" name="Picture 2"/>
          <p:cNvPicPr>
            <a:picLocks noChangeAspect="1" noChangeArrowheads="1"/>
          </p:cNvPicPr>
          <p:nvPr/>
        </p:nvPicPr>
        <p:blipFill>
          <a:blip r:embed="rId2"/>
          <a:srcRect/>
          <a:stretch>
            <a:fillRect/>
          </a:stretch>
        </p:blipFill>
        <p:spPr bwMode="auto">
          <a:xfrm>
            <a:off x="685800" y="3810000"/>
            <a:ext cx="7292975" cy="1455737"/>
          </a:xfrm>
          <a:prstGeom prst="rect">
            <a:avLst/>
          </a:prstGeom>
          <a:noFill/>
          <a:ln w="9525">
            <a:noFill/>
            <a:miter lim="800000"/>
            <a:headEnd/>
            <a:tailEnd/>
          </a:ln>
          <a:effectLst/>
        </p:spPr>
      </p:pic>
      <p:sp>
        <p:nvSpPr>
          <p:cNvPr id="6" name="Espace réservé du numéro de diapositive 5"/>
          <p:cNvSpPr>
            <a:spLocks noGrp="1"/>
          </p:cNvSpPr>
          <p:nvPr>
            <p:ph type="sldNum" sz="quarter" idx="12"/>
          </p:nvPr>
        </p:nvSpPr>
        <p:spPr/>
        <p:txBody>
          <a:bodyPr/>
          <a:lstStyle/>
          <a:p>
            <a:fld id="{93B47256-F2D8-4517-AB65-A2625278C143}"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457200" y="381000"/>
            <a:ext cx="4495800" cy="369332"/>
          </a:xfrm>
          <a:prstGeom prst="rect">
            <a:avLst/>
          </a:prstGeom>
          <a:noFill/>
        </p:spPr>
        <p:txBody>
          <a:bodyPr wrap="square" rtlCol="0">
            <a:spAutoFit/>
          </a:bodyPr>
          <a:lstStyle/>
          <a:p>
            <a:r>
              <a:rPr lang="fr-FR" dirty="0" smtClean="0">
                <a:solidFill>
                  <a:srgbClr val="00B0F0"/>
                </a:solidFill>
              </a:rPr>
              <a:t> 2-tester la stationnarité de la série</a:t>
            </a:r>
            <a:endParaRPr lang="en-US" dirty="0">
              <a:solidFill>
                <a:srgbClr val="00B0F0"/>
              </a:solidFill>
            </a:endParaRPr>
          </a:p>
        </p:txBody>
      </p:sp>
      <p:sp>
        <p:nvSpPr>
          <p:cNvPr id="5" name="ZoneTexte 4"/>
          <p:cNvSpPr txBox="1"/>
          <p:nvPr/>
        </p:nvSpPr>
        <p:spPr>
          <a:xfrm>
            <a:off x="914400" y="990600"/>
            <a:ext cx="5562600" cy="5632311"/>
          </a:xfrm>
          <a:prstGeom prst="rect">
            <a:avLst/>
          </a:prstGeom>
          <a:noFill/>
        </p:spPr>
        <p:txBody>
          <a:bodyPr wrap="square" rtlCol="0">
            <a:spAutoFit/>
          </a:bodyPr>
          <a:lstStyle/>
          <a:p>
            <a:r>
              <a:rPr lang="fr-FR" b="1" dirty="0" smtClean="0"/>
              <a:t>Test de </a:t>
            </a:r>
            <a:r>
              <a:rPr lang="fr-FR" b="1" dirty="0" err="1" smtClean="0"/>
              <a:t>Dickey</a:t>
            </a:r>
            <a:r>
              <a:rPr lang="fr-FR" b="1" dirty="0" smtClean="0"/>
              <a:t>-Fuller (ADF)</a:t>
            </a:r>
          </a:p>
          <a:p>
            <a:r>
              <a:rPr lang="fr-FR" dirty="0" smtClean="0"/>
              <a:t>est un test statistique utilisé pour vérifier si une série temporelle est stationnaire ou non. Il teste la présence d'une racine unitaire dans une série.</a:t>
            </a:r>
          </a:p>
          <a:p>
            <a:r>
              <a:rPr lang="fr-FR" b="1" dirty="0" smtClean="0"/>
              <a:t>Hypothèses</a:t>
            </a:r>
            <a:r>
              <a:rPr lang="fr-FR" dirty="0" smtClean="0"/>
              <a:t> :</a:t>
            </a:r>
          </a:p>
          <a:p>
            <a:pPr lvl="1"/>
            <a:r>
              <a:rPr lang="fr-FR" dirty="0" smtClean="0"/>
              <a:t>H0​ : La série a une racine unitaire (non stationnaire).</a:t>
            </a:r>
          </a:p>
          <a:p>
            <a:pPr lvl="1"/>
            <a:r>
              <a:rPr lang="fr-FR" dirty="0" smtClean="0"/>
              <a:t>H1​ : La série ne possède pas de racine unitaire (stationnaire).</a:t>
            </a:r>
          </a:p>
          <a:p>
            <a:pPr lvl="1"/>
            <a:endParaRPr lang="fr-FR" dirty="0" smtClean="0"/>
          </a:p>
          <a:p>
            <a:r>
              <a:rPr lang="fr-FR" b="1" dirty="0" smtClean="0"/>
              <a:t>Test KPSS</a:t>
            </a:r>
          </a:p>
          <a:p>
            <a:r>
              <a:rPr lang="fr-FR" dirty="0" smtClean="0"/>
              <a:t>est un autre test de stationnarité, mais il vérifie l'hypothèse inverse de celle du test ADF : il teste si une série est </a:t>
            </a:r>
            <a:r>
              <a:rPr lang="fr-FR" b="1" dirty="0" smtClean="0"/>
              <a:t>stationnaire autour d'une tendance</a:t>
            </a:r>
            <a:r>
              <a:rPr lang="fr-FR" dirty="0" smtClean="0"/>
              <a:t> ou non.</a:t>
            </a:r>
          </a:p>
          <a:p>
            <a:r>
              <a:rPr lang="fr-FR" b="1" dirty="0" smtClean="0"/>
              <a:t>Hypothèses</a:t>
            </a:r>
            <a:r>
              <a:rPr lang="fr-FR" dirty="0" smtClean="0"/>
              <a:t> :</a:t>
            </a:r>
          </a:p>
          <a:p>
            <a:pPr lvl="1"/>
            <a:r>
              <a:rPr lang="fr-FR" dirty="0" smtClean="0"/>
              <a:t>H0​ : La série est stationnaire autour d'une tendance (stationnarité).</a:t>
            </a:r>
          </a:p>
          <a:p>
            <a:pPr lvl="1"/>
            <a:r>
              <a:rPr lang="fr-FR" dirty="0" smtClean="0"/>
              <a:t>1​ : La série n'est pas stationnaire autour d'une tendance (non stationnaire).</a:t>
            </a:r>
          </a:p>
          <a:p>
            <a:pPr lvl="1"/>
            <a:endParaRPr lang="fr-FR" dirty="0" smtClean="0"/>
          </a:p>
          <a:p>
            <a:endParaRPr lang="en-US" dirty="0"/>
          </a:p>
        </p:txBody>
      </p:sp>
      <p:sp>
        <p:nvSpPr>
          <p:cNvPr id="6" name="Espace réservé du numéro de diapositive 5"/>
          <p:cNvSpPr>
            <a:spLocks noGrp="1"/>
          </p:cNvSpPr>
          <p:nvPr>
            <p:ph type="sldNum" sz="quarter" idx="12"/>
          </p:nvPr>
        </p:nvSpPr>
        <p:spPr/>
        <p:txBody>
          <a:bodyPr/>
          <a:lstStyle/>
          <a:p>
            <a:fld id="{93B47256-F2D8-4517-AB65-A2625278C143}"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838201" y="533401"/>
            <a:ext cx="5861468" cy="3200400"/>
          </a:xfrm>
          <a:prstGeom prst="rect">
            <a:avLst/>
          </a:prstGeom>
          <a:noFill/>
          <a:ln w="9525">
            <a:noFill/>
            <a:miter lim="800000"/>
            <a:headEnd/>
            <a:tailEnd/>
          </a:ln>
          <a:effectLst/>
        </p:spPr>
      </p:pic>
      <p:sp>
        <p:nvSpPr>
          <p:cNvPr id="5" name="ZoneTexte 4"/>
          <p:cNvSpPr txBox="1"/>
          <p:nvPr/>
        </p:nvSpPr>
        <p:spPr>
          <a:xfrm>
            <a:off x="990600" y="4114800"/>
            <a:ext cx="4724400" cy="1477328"/>
          </a:xfrm>
          <a:prstGeom prst="rect">
            <a:avLst/>
          </a:prstGeom>
          <a:noFill/>
        </p:spPr>
        <p:txBody>
          <a:bodyPr wrap="square" rtlCol="0">
            <a:spAutoFit/>
          </a:bodyPr>
          <a:lstStyle/>
          <a:p>
            <a:r>
              <a:rPr lang="en-US" dirty="0" smtClean="0"/>
              <a:t>Augmented Dickey-Fuller Test: p-value = 0.01</a:t>
            </a:r>
          </a:p>
          <a:p>
            <a:endParaRPr lang="en-US" dirty="0" smtClean="0"/>
          </a:p>
          <a:p>
            <a:r>
              <a:rPr lang="en-US" dirty="0" smtClean="0"/>
              <a:t>KPSS Test: p-value = 0.1</a:t>
            </a:r>
          </a:p>
          <a:p>
            <a:endParaRPr lang="fr-FR" dirty="0"/>
          </a:p>
          <a:p>
            <a:r>
              <a:rPr lang="fr-FR" dirty="0" smtClean="0">
                <a:solidFill>
                  <a:srgbClr val="00B0F0"/>
                </a:solidFill>
              </a:rPr>
              <a:t>La série est stationnaire</a:t>
            </a:r>
            <a:endParaRPr lang="en-US" dirty="0">
              <a:solidFill>
                <a:srgbClr val="00B0F0"/>
              </a:solidFill>
            </a:endParaRPr>
          </a:p>
        </p:txBody>
      </p:sp>
      <p:sp>
        <p:nvSpPr>
          <p:cNvPr id="6" name="Espace réservé du numéro de diapositive 5"/>
          <p:cNvSpPr>
            <a:spLocks noGrp="1"/>
          </p:cNvSpPr>
          <p:nvPr>
            <p:ph type="sldNum" sz="quarter" idx="12"/>
          </p:nvPr>
        </p:nvSpPr>
        <p:spPr/>
        <p:txBody>
          <a:bodyPr/>
          <a:lstStyle/>
          <a:p>
            <a:fld id="{93B47256-F2D8-4517-AB65-A2625278C143}"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85800" y="381000"/>
            <a:ext cx="5715000" cy="369332"/>
          </a:xfrm>
          <a:prstGeom prst="rect">
            <a:avLst/>
          </a:prstGeom>
          <a:noFill/>
        </p:spPr>
        <p:txBody>
          <a:bodyPr wrap="square" rtlCol="0">
            <a:spAutoFit/>
          </a:bodyPr>
          <a:lstStyle/>
          <a:p>
            <a:r>
              <a:rPr lang="fr-FR" dirty="0" smtClean="0">
                <a:solidFill>
                  <a:srgbClr val="00B0F0"/>
                </a:solidFill>
              </a:rPr>
              <a:t>3-Tester l'</a:t>
            </a:r>
            <a:r>
              <a:rPr lang="fr-FR" dirty="0" err="1" smtClean="0">
                <a:solidFill>
                  <a:srgbClr val="00B0F0"/>
                </a:solidFill>
              </a:rPr>
              <a:t>autocorrélation</a:t>
            </a:r>
            <a:r>
              <a:rPr lang="fr-FR" dirty="0" smtClean="0">
                <a:solidFill>
                  <a:srgbClr val="00B0F0"/>
                </a:solidFill>
              </a:rPr>
              <a:t> (</a:t>
            </a:r>
            <a:r>
              <a:rPr lang="fr-FR" dirty="0" err="1" smtClean="0">
                <a:solidFill>
                  <a:srgbClr val="00B0F0"/>
                </a:solidFill>
              </a:rPr>
              <a:t>Ljung-Box,ARCH</a:t>
            </a:r>
            <a:r>
              <a:rPr lang="fr-FR" dirty="0" smtClean="0">
                <a:solidFill>
                  <a:srgbClr val="00B0F0"/>
                </a:solidFill>
              </a:rPr>
              <a:t> Test)</a:t>
            </a:r>
            <a:endParaRPr lang="en-US" dirty="0">
              <a:solidFill>
                <a:srgbClr val="00B0F0"/>
              </a:solidFill>
            </a:endParaRPr>
          </a:p>
        </p:txBody>
      </p:sp>
      <p:sp>
        <p:nvSpPr>
          <p:cNvPr id="5" name="ZoneTexte 4"/>
          <p:cNvSpPr txBox="1"/>
          <p:nvPr/>
        </p:nvSpPr>
        <p:spPr>
          <a:xfrm>
            <a:off x="914400" y="1143000"/>
            <a:ext cx="6400800" cy="3416320"/>
          </a:xfrm>
          <a:prstGeom prst="rect">
            <a:avLst/>
          </a:prstGeom>
          <a:noFill/>
        </p:spPr>
        <p:txBody>
          <a:bodyPr wrap="square" rtlCol="0">
            <a:spAutoFit/>
          </a:bodyPr>
          <a:lstStyle/>
          <a:p>
            <a:r>
              <a:rPr lang="fr-FR" b="1" dirty="0" smtClean="0"/>
              <a:t>Test de </a:t>
            </a:r>
            <a:r>
              <a:rPr lang="fr-FR" b="1" dirty="0" err="1" smtClean="0"/>
              <a:t>Ljung</a:t>
            </a:r>
            <a:r>
              <a:rPr lang="fr-FR" b="1" dirty="0" smtClean="0"/>
              <a:t>-Box</a:t>
            </a:r>
          </a:p>
          <a:p>
            <a:r>
              <a:rPr lang="fr-FR" dirty="0" smtClean="0"/>
              <a:t>est un test statistique utilisé pour vérifier l'absence d'</a:t>
            </a:r>
            <a:r>
              <a:rPr lang="fr-FR" dirty="0" err="1" smtClean="0"/>
              <a:t>autocorrélation</a:t>
            </a:r>
            <a:r>
              <a:rPr lang="fr-FR" dirty="0" smtClean="0"/>
              <a:t>. Ce test évalue si les résidus sont indépendants, pour la validité des modèles de séries temporelles comme ARIMA ou GARCH.</a:t>
            </a:r>
          </a:p>
          <a:p>
            <a:r>
              <a:rPr lang="fr-FR" b="1" dirty="0" smtClean="0"/>
              <a:t>Hypothèses</a:t>
            </a:r>
            <a:r>
              <a:rPr lang="fr-FR" dirty="0" smtClean="0"/>
              <a:t> :</a:t>
            </a:r>
          </a:p>
          <a:p>
            <a:pPr lvl="1"/>
            <a:r>
              <a:rPr lang="fr-FR" dirty="0" smtClean="0"/>
              <a:t>H0​ : Il n'y a pas d'</a:t>
            </a:r>
            <a:r>
              <a:rPr lang="fr-FR" dirty="0" err="1" smtClean="0"/>
              <a:t>autocorrélation</a:t>
            </a:r>
            <a:r>
              <a:rPr lang="fr-FR" dirty="0" smtClean="0"/>
              <a:t> dans les résidus (les résidus sont indépendants).</a:t>
            </a:r>
          </a:p>
          <a:p>
            <a:pPr lvl="1"/>
            <a:r>
              <a:rPr lang="fr-FR" dirty="0" smtClean="0"/>
              <a:t>H1​ : Il y a de l'</a:t>
            </a:r>
            <a:r>
              <a:rPr lang="fr-FR" dirty="0" err="1" smtClean="0"/>
              <a:t>autocorrélation</a:t>
            </a:r>
            <a:r>
              <a:rPr lang="fr-FR" dirty="0" smtClean="0"/>
              <a:t> dans les résidus (les résidus ne sont pas indépendants).</a:t>
            </a:r>
            <a:endParaRPr lang="fr-FR" dirty="0"/>
          </a:p>
          <a:p>
            <a:pPr lvl="1"/>
            <a:endParaRPr lang="fr-FR" dirty="0" smtClean="0"/>
          </a:p>
          <a:p>
            <a:endParaRPr lang="en-US" dirty="0"/>
          </a:p>
        </p:txBody>
      </p:sp>
      <p:sp>
        <p:nvSpPr>
          <p:cNvPr id="6" name="Espace réservé du numéro de diapositive 5"/>
          <p:cNvSpPr>
            <a:spLocks noGrp="1"/>
          </p:cNvSpPr>
          <p:nvPr>
            <p:ph type="sldNum" sz="quarter" idx="12"/>
          </p:nvPr>
        </p:nvSpPr>
        <p:spPr/>
        <p:txBody>
          <a:bodyPr/>
          <a:lstStyle/>
          <a:p>
            <a:fld id="{93B47256-F2D8-4517-AB65-A2625278C143}"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685800" y="533400"/>
            <a:ext cx="6248400" cy="3416320"/>
          </a:xfrm>
          <a:prstGeom prst="rect">
            <a:avLst/>
          </a:prstGeom>
          <a:noFill/>
        </p:spPr>
        <p:txBody>
          <a:bodyPr wrap="square" rtlCol="0">
            <a:spAutoFit/>
          </a:bodyPr>
          <a:lstStyle/>
          <a:p>
            <a:r>
              <a:rPr lang="fr-FR" b="1" dirty="0" smtClean="0"/>
              <a:t>Test ARCH</a:t>
            </a:r>
          </a:p>
          <a:p>
            <a:r>
              <a:rPr lang="fr-FR" dirty="0" smtClean="0"/>
              <a:t>est utilisé pour détecter la présence de </a:t>
            </a:r>
            <a:r>
              <a:rPr lang="fr-FR" b="1" dirty="0" err="1" smtClean="0"/>
              <a:t>hétéroscédasticité</a:t>
            </a:r>
            <a:r>
              <a:rPr lang="fr-FR" b="1" dirty="0" smtClean="0"/>
              <a:t> conditionnelle</a:t>
            </a:r>
            <a:r>
              <a:rPr lang="fr-FR" dirty="0" smtClean="0"/>
              <a:t> dans les séries temporelles. La </a:t>
            </a:r>
            <a:r>
              <a:rPr lang="fr-FR" dirty="0" err="1" smtClean="0"/>
              <a:t>hétéroscédasticité</a:t>
            </a:r>
            <a:r>
              <a:rPr lang="fr-FR" dirty="0" smtClean="0"/>
              <a:t> conditionnelle fait référence à une variation de la volatilité au fil du temps, ce qui est souvent observé dans les séries financières où la volatilité évolue de manière non constante.</a:t>
            </a:r>
          </a:p>
          <a:p>
            <a:r>
              <a:rPr lang="fr-FR" b="1" dirty="0" smtClean="0"/>
              <a:t>Hypothèses</a:t>
            </a:r>
            <a:r>
              <a:rPr lang="fr-FR" dirty="0" smtClean="0"/>
              <a:t> :</a:t>
            </a:r>
          </a:p>
          <a:p>
            <a:pPr lvl="1"/>
            <a:r>
              <a:rPr lang="fr-FR" dirty="0" smtClean="0"/>
              <a:t>H0​ : Il n'y a pas d'effets ARCH dans les résidus (pas de </a:t>
            </a:r>
            <a:r>
              <a:rPr lang="fr-FR" dirty="0" err="1" smtClean="0"/>
              <a:t>hétéroscédasticité</a:t>
            </a:r>
            <a:r>
              <a:rPr lang="fr-FR" dirty="0" smtClean="0"/>
              <a:t> conditionnelle).</a:t>
            </a:r>
          </a:p>
          <a:p>
            <a:pPr lvl="1"/>
            <a:r>
              <a:rPr lang="fr-FR" dirty="0" smtClean="0"/>
              <a:t>H1​ : Il y a des effets ARCH dans les résidus (présence de </a:t>
            </a:r>
            <a:r>
              <a:rPr lang="fr-FR" dirty="0" err="1" smtClean="0"/>
              <a:t>hétéroscédasticité</a:t>
            </a:r>
            <a:r>
              <a:rPr lang="fr-FR" dirty="0" smtClean="0"/>
              <a:t> conditionnelle).</a:t>
            </a:r>
          </a:p>
          <a:p>
            <a:endParaRPr lang="en-US" dirty="0"/>
          </a:p>
        </p:txBody>
      </p:sp>
      <p:sp>
        <p:nvSpPr>
          <p:cNvPr id="8" name="ZoneTexte 7"/>
          <p:cNvSpPr txBox="1"/>
          <p:nvPr/>
        </p:nvSpPr>
        <p:spPr>
          <a:xfrm>
            <a:off x="914400" y="4419600"/>
            <a:ext cx="6400800" cy="1754326"/>
          </a:xfrm>
          <a:prstGeom prst="rect">
            <a:avLst/>
          </a:prstGeom>
          <a:noFill/>
        </p:spPr>
        <p:txBody>
          <a:bodyPr wrap="square" rtlCol="0">
            <a:spAutoFit/>
          </a:bodyPr>
          <a:lstStyle/>
          <a:p>
            <a:r>
              <a:rPr lang="en-US" dirty="0" smtClean="0"/>
              <a:t>Box-</a:t>
            </a:r>
            <a:r>
              <a:rPr lang="en-US" dirty="0" err="1" smtClean="0"/>
              <a:t>Ljung</a:t>
            </a:r>
            <a:r>
              <a:rPr lang="en-US" dirty="0" smtClean="0"/>
              <a:t> test </a:t>
            </a:r>
            <a:r>
              <a:rPr lang="en-US" dirty="0" err="1" smtClean="0"/>
              <a:t>sur</a:t>
            </a:r>
            <a:r>
              <a:rPr lang="en-US" dirty="0" smtClean="0"/>
              <a:t> les </a:t>
            </a:r>
            <a:r>
              <a:rPr lang="en-US" dirty="0" err="1" smtClean="0"/>
              <a:t>rendement</a:t>
            </a:r>
            <a:r>
              <a:rPr lang="en-US" dirty="0" smtClean="0"/>
              <a:t>: p-value = 0.7477</a:t>
            </a:r>
          </a:p>
          <a:p>
            <a:endParaRPr lang="fr-FR" dirty="0"/>
          </a:p>
          <a:p>
            <a:r>
              <a:rPr lang="en-US" dirty="0" smtClean="0"/>
              <a:t>Box-</a:t>
            </a:r>
            <a:r>
              <a:rPr lang="en-US" dirty="0" err="1" smtClean="0"/>
              <a:t>Ljung</a:t>
            </a:r>
            <a:r>
              <a:rPr lang="en-US" dirty="0" smtClean="0"/>
              <a:t> test </a:t>
            </a:r>
            <a:r>
              <a:rPr lang="en-US" dirty="0" err="1" smtClean="0"/>
              <a:t>sur</a:t>
            </a:r>
            <a:r>
              <a:rPr lang="en-US" dirty="0" smtClean="0"/>
              <a:t> les rendement</a:t>
            </a:r>
            <a:r>
              <a:rPr lang="en-US" dirty="0" smtClean="0"/>
              <a:t>^2</a:t>
            </a:r>
            <a:r>
              <a:rPr lang="en-US" dirty="0" smtClean="0"/>
              <a:t>: </a:t>
            </a:r>
            <a:r>
              <a:rPr lang="en-US" dirty="0" smtClean="0"/>
              <a:t>p-value &lt; 2.2e-16</a:t>
            </a:r>
          </a:p>
          <a:p>
            <a:endParaRPr lang="fr-FR" dirty="0"/>
          </a:p>
          <a:p>
            <a:r>
              <a:rPr lang="fr-FR" dirty="0" smtClean="0"/>
              <a:t>ARCH test : </a:t>
            </a:r>
            <a:r>
              <a:rPr lang="en-US" dirty="0" smtClean="0"/>
              <a:t>p-value &lt; 2.2e-16</a:t>
            </a:r>
            <a:endParaRPr lang="en-US" dirty="0" smtClean="0"/>
          </a:p>
          <a:p>
            <a:endParaRPr lang="en-US" dirty="0"/>
          </a:p>
        </p:txBody>
      </p:sp>
      <p:sp>
        <p:nvSpPr>
          <p:cNvPr id="9" name="Espace réservé du numéro de diapositive 8"/>
          <p:cNvSpPr>
            <a:spLocks noGrp="1"/>
          </p:cNvSpPr>
          <p:nvPr>
            <p:ph type="sldNum" sz="quarter" idx="12"/>
          </p:nvPr>
        </p:nvSpPr>
        <p:spPr/>
        <p:txBody>
          <a:bodyPr/>
          <a:lstStyle/>
          <a:p>
            <a:fld id="{93B47256-F2D8-4517-AB65-A2625278C143}"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1066800" y="457200"/>
            <a:ext cx="5562600" cy="2857680"/>
          </a:xfrm>
          <a:prstGeom prst="rect">
            <a:avLst/>
          </a:prstGeom>
          <a:noFill/>
          <a:ln w="9525">
            <a:noFill/>
            <a:miter lim="800000"/>
            <a:headEnd/>
            <a:tailEnd/>
          </a:ln>
          <a:effectLst/>
        </p:spPr>
      </p:pic>
      <p:sp>
        <p:nvSpPr>
          <p:cNvPr id="5" name="ZoneTexte 4"/>
          <p:cNvSpPr txBox="1"/>
          <p:nvPr/>
        </p:nvSpPr>
        <p:spPr>
          <a:xfrm>
            <a:off x="762000" y="3962400"/>
            <a:ext cx="5715000" cy="923330"/>
          </a:xfrm>
          <a:prstGeom prst="rect">
            <a:avLst/>
          </a:prstGeom>
          <a:noFill/>
        </p:spPr>
        <p:txBody>
          <a:bodyPr wrap="square" rtlCol="0">
            <a:spAutoFit/>
          </a:bodyPr>
          <a:lstStyle/>
          <a:p>
            <a:r>
              <a:rPr lang="fr-FR" dirty="0" smtClean="0">
                <a:solidFill>
                  <a:srgbClr val="00B0F0"/>
                </a:solidFill>
              </a:rPr>
              <a:t>-Préséance des </a:t>
            </a:r>
            <a:r>
              <a:rPr lang="fr-FR" dirty="0" err="1" smtClean="0">
                <a:solidFill>
                  <a:srgbClr val="00B0F0"/>
                </a:solidFill>
              </a:rPr>
              <a:t>autocorrélation</a:t>
            </a:r>
            <a:r>
              <a:rPr lang="fr-FR" dirty="0" smtClean="0">
                <a:solidFill>
                  <a:srgbClr val="00B0F0"/>
                </a:solidFill>
              </a:rPr>
              <a:t> pour le rendement^2</a:t>
            </a:r>
          </a:p>
          <a:p>
            <a:endParaRPr lang="fr-FR" dirty="0" smtClean="0">
              <a:solidFill>
                <a:srgbClr val="00B0F0"/>
              </a:solidFill>
            </a:endParaRPr>
          </a:p>
          <a:p>
            <a:r>
              <a:rPr lang="fr-FR" dirty="0" smtClean="0">
                <a:solidFill>
                  <a:srgbClr val="00B0F0"/>
                </a:solidFill>
              </a:rPr>
              <a:t>- </a:t>
            </a:r>
            <a:r>
              <a:rPr lang="fr-FR" dirty="0" smtClean="0">
                <a:solidFill>
                  <a:srgbClr val="00B0F0"/>
                </a:solidFill>
              </a:rPr>
              <a:t>Préséance d’effet de ARCH selon les testes statistiques </a:t>
            </a:r>
            <a:endParaRPr lang="en-US" dirty="0">
              <a:solidFill>
                <a:srgbClr val="00B0F0"/>
              </a:solidFill>
            </a:endParaRPr>
          </a:p>
        </p:txBody>
      </p:sp>
      <p:sp>
        <p:nvSpPr>
          <p:cNvPr id="6" name="Espace réservé du numéro de diapositive 5"/>
          <p:cNvSpPr>
            <a:spLocks noGrp="1"/>
          </p:cNvSpPr>
          <p:nvPr>
            <p:ph type="sldNum" sz="quarter" idx="12"/>
          </p:nvPr>
        </p:nvSpPr>
        <p:spPr/>
        <p:txBody>
          <a:bodyPr/>
          <a:lstStyle/>
          <a:p>
            <a:fld id="{93B47256-F2D8-4517-AB65-A2625278C143}"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33400" y="457200"/>
            <a:ext cx="5105400" cy="369332"/>
          </a:xfrm>
          <a:prstGeom prst="rect">
            <a:avLst/>
          </a:prstGeom>
          <a:noFill/>
        </p:spPr>
        <p:txBody>
          <a:bodyPr wrap="square" rtlCol="0">
            <a:spAutoFit/>
          </a:bodyPr>
          <a:lstStyle/>
          <a:p>
            <a:r>
              <a:rPr lang="en-US" b="1" dirty="0" smtClean="0"/>
              <a:t>Note explicative</a:t>
            </a:r>
            <a:endParaRPr lang="en-US" b="1" dirty="0"/>
          </a:p>
        </p:txBody>
      </p:sp>
      <p:sp>
        <p:nvSpPr>
          <p:cNvPr id="6" name="ZoneTexte 5"/>
          <p:cNvSpPr txBox="1"/>
          <p:nvPr/>
        </p:nvSpPr>
        <p:spPr>
          <a:xfrm>
            <a:off x="685800" y="990600"/>
            <a:ext cx="6553200" cy="5078313"/>
          </a:xfrm>
          <a:prstGeom prst="rect">
            <a:avLst/>
          </a:prstGeom>
          <a:noFill/>
        </p:spPr>
        <p:txBody>
          <a:bodyPr wrap="square" rtlCol="0">
            <a:spAutoFit/>
          </a:bodyPr>
          <a:lstStyle/>
          <a:p>
            <a:r>
              <a:rPr lang="fr-FR" dirty="0" smtClean="0"/>
              <a:t>Si la série présente une </a:t>
            </a:r>
            <a:r>
              <a:rPr lang="fr-FR" dirty="0" err="1" smtClean="0"/>
              <a:t>autocorrélation</a:t>
            </a:r>
            <a:r>
              <a:rPr lang="fr-FR" dirty="0" smtClean="0"/>
              <a:t> significative, il est nécessaire de la rendre indépendante en ajustant un modèle ARMA. C'est le cas, par exemple, de l'indice Apple, où l'utilisation d'un modèle ARMA permet de capturer et de corriger les dépendances structurelles présentes dans les données.</a:t>
            </a:r>
          </a:p>
          <a:p>
            <a:endParaRPr lang="fr-FR" dirty="0"/>
          </a:p>
          <a:p>
            <a:endParaRPr lang="fr-FR" dirty="0" smtClean="0"/>
          </a:p>
          <a:p>
            <a:r>
              <a:rPr lang="fr-FR" dirty="0" smtClean="0"/>
              <a:t>-Test de </a:t>
            </a:r>
            <a:r>
              <a:rPr lang="en-US" dirty="0" smtClean="0"/>
              <a:t>Box-</a:t>
            </a:r>
            <a:r>
              <a:rPr lang="en-US" dirty="0" err="1" smtClean="0"/>
              <a:t>Ljung</a:t>
            </a:r>
            <a:r>
              <a:rPr lang="en-US" dirty="0" smtClean="0"/>
              <a:t> pour </a:t>
            </a:r>
            <a:r>
              <a:rPr lang="en-US" dirty="0" err="1" smtClean="0"/>
              <a:t>l’indice</a:t>
            </a:r>
            <a:r>
              <a:rPr lang="en-US" dirty="0" smtClean="0"/>
              <a:t> </a:t>
            </a:r>
            <a:r>
              <a:rPr lang="en-US" dirty="0" err="1"/>
              <a:t>A</a:t>
            </a:r>
            <a:r>
              <a:rPr lang="en-US" dirty="0" err="1" smtClean="0"/>
              <a:t>ppel</a:t>
            </a:r>
            <a:r>
              <a:rPr lang="en-US" dirty="0" smtClean="0"/>
              <a:t>: p-value = 4.457e-05</a:t>
            </a:r>
          </a:p>
          <a:p>
            <a:endParaRPr lang="fr-FR" dirty="0"/>
          </a:p>
          <a:p>
            <a:endParaRPr lang="en-US" dirty="0" smtClean="0"/>
          </a:p>
          <a:p>
            <a:r>
              <a:rPr lang="fr-FR" dirty="0" smtClean="0"/>
              <a:t>-modèle ARMA (3,0,3)</a:t>
            </a:r>
            <a:endParaRPr lang="en-US" dirty="0" smtClean="0"/>
          </a:p>
          <a:p>
            <a:endParaRPr lang="fr-FR" dirty="0"/>
          </a:p>
          <a:p>
            <a:r>
              <a:rPr lang="fr-FR" dirty="0" smtClean="0"/>
              <a:t>-Test de </a:t>
            </a:r>
            <a:r>
              <a:rPr lang="en-US" dirty="0" smtClean="0"/>
              <a:t>Box-</a:t>
            </a:r>
            <a:r>
              <a:rPr lang="en-US" dirty="0" err="1" smtClean="0"/>
              <a:t>Ljung</a:t>
            </a:r>
            <a:r>
              <a:rPr lang="en-US" dirty="0" smtClean="0"/>
              <a:t> pour des </a:t>
            </a:r>
            <a:r>
              <a:rPr lang="en-US" dirty="0" err="1" smtClean="0"/>
              <a:t>résidus</a:t>
            </a:r>
            <a:r>
              <a:rPr lang="en-US" dirty="0" smtClean="0"/>
              <a:t> : p-value = 0.1142</a:t>
            </a:r>
          </a:p>
          <a:p>
            <a:endParaRPr lang="fr-FR" dirty="0"/>
          </a:p>
          <a:p>
            <a:r>
              <a:rPr lang="fr-FR" dirty="0" smtClean="0"/>
              <a:t>-les résidus du modèle sont  indépendants</a:t>
            </a:r>
            <a:endParaRPr lang="en-US" dirty="0" smtClean="0"/>
          </a:p>
          <a:p>
            <a:endParaRPr lang="fr-FR" dirty="0" smtClean="0"/>
          </a:p>
          <a:p>
            <a:endParaRPr lang="fr-FR" dirty="0" smtClean="0"/>
          </a:p>
          <a:p>
            <a:endParaRPr lang="fr-FR" dirty="0"/>
          </a:p>
        </p:txBody>
      </p:sp>
      <p:sp>
        <p:nvSpPr>
          <p:cNvPr id="7" name="Espace réservé du numéro de diapositive 6"/>
          <p:cNvSpPr>
            <a:spLocks noGrp="1"/>
          </p:cNvSpPr>
          <p:nvPr>
            <p:ph type="sldNum" sz="quarter" idx="12"/>
          </p:nvPr>
        </p:nvSpPr>
        <p:spPr/>
        <p:txBody>
          <a:bodyPr/>
          <a:lstStyle/>
          <a:p>
            <a:fld id="{93B47256-F2D8-4517-AB65-A2625278C143}"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a:stretch>
            <a:fillRect/>
          </a:stretch>
        </p:blipFill>
        <p:spPr bwMode="auto">
          <a:xfrm>
            <a:off x="838200" y="3276600"/>
            <a:ext cx="6553200" cy="2857066"/>
          </a:xfrm>
          <a:prstGeom prst="rect">
            <a:avLst/>
          </a:prstGeom>
          <a:noFill/>
          <a:ln w="9525">
            <a:noFill/>
            <a:miter lim="800000"/>
            <a:headEnd/>
            <a:tailEnd/>
          </a:ln>
          <a:effectLst/>
        </p:spPr>
      </p:pic>
      <p:sp>
        <p:nvSpPr>
          <p:cNvPr id="6" name="Ellipse 5"/>
          <p:cNvSpPr/>
          <p:nvPr/>
        </p:nvSpPr>
        <p:spPr>
          <a:xfrm>
            <a:off x="5105400" y="3733800"/>
            <a:ext cx="1143000" cy="762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Ellipse 6"/>
          <p:cNvSpPr/>
          <p:nvPr/>
        </p:nvSpPr>
        <p:spPr>
          <a:xfrm>
            <a:off x="4648200" y="4419600"/>
            <a:ext cx="9144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ZoneTexte 7"/>
          <p:cNvSpPr txBox="1"/>
          <p:nvPr/>
        </p:nvSpPr>
        <p:spPr>
          <a:xfrm>
            <a:off x="685800" y="457200"/>
            <a:ext cx="6934200" cy="2308324"/>
          </a:xfrm>
          <a:prstGeom prst="rect">
            <a:avLst/>
          </a:prstGeom>
          <a:noFill/>
        </p:spPr>
        <p:txBody>
          <a:bodyPr wrap="square" rtlCol="0">
            <a:spAutoFit/>
          </a:bodyPr>
          <a:lstStyle/>
          <a:p>
            <a:r>
              <a:rPr lang="fr-FR" b="1" dirty="0" err="1" smtClean="0">
                <a:solidFill>
                  <a:srgbClr val="00B0F0"/>
                </a:solidFill>
              </a:rPr>
              <a:t>volatility</a:t>
            </a:r>
            <a:r>
              <a:rPr lang="fr-FR" b="1" dirty="0" smtClean="0">
                <a:solidFill>
                  <a:srgbClr val="00B0F0"/>
                </a:solidFill>
              </a:rPr>
              <a:t> </a:t>
            </a:r>
            <a:r>
              <a:rPr lang="fr-FR" b="1" dirty="0" err="1" smtClean="0">
                <a:solidFill>
                  <a:srgbClr val="00B0F0"/>
                </a:solidFill>
              </a:rPr>
              <a:t>clustering</a:t>
            </a:r>
            <a:endParaRPr lang="fr-FR" b="1" dirty="0" smtClean="0">
              <a:solidFill>
                <a:srgbClr val="00B0F0"/>
              </a:solidFill>
            </a:endParaRPr>
          </a:p>
          <a:p>
            <a:endParaRPr lang="fr-FR" dirty="0" smtClean="0">
              <a:solidFill>
                <a:srgbClr val="00B0F0"/>
              </a:solidFill>
            </a:endParaRPr>
          </a:p>
          <a:p>
            <a:r>
              <a:rPr lang="fr-FR" dirty="0" smtClean="0"/>
              <a:t>-Pour </a:t>
            </a:r>
            <a:r>
              <a:rPr lang="fr-FR" b="1" dirty="0" smtClean="0"/>
              <a:t>Tesla</a:t>
            </a:r>
            <a:r>
              <a:rPr lang="fr-FR" dirty="0" smtClean="0"/>
              <a:t>, le phénomène de </a:t>
            </a:r>
            <a:r>
              <a:rPr lang="fr-FR" dirty="0" err="1" smtClean="0"/>
              <a:t>volatility</a:t>
            </a:r>
            <a:r>
              <a:rPr lang="fr-FR" dirty="0" smtClean="0"/>
              <a:t> </a:t>
            </a:r>
            <a:r>
              <a:rPr lang="fr-FR" dirty="0" err="1" smtClean="0"/>
              <a:t>clustering</a:t>
            </a:r>
            <a:r>
              <a:rPr lang="fr-FR" dirty="0" smtClean="0"/>
              <a:t> </a:t>
            </a:r>
            <a:r>
              <a:rPr lang="en-US" dirty="0" err="1" smtClean="0"/>
              <a:t>peut</a:t>
            </a:r>
            <a:r>
              <a:rPr lang="en-US" dirty="0" smtClean="0"/>
              <a:t> </a:t>
            </a:r>
            <a:r>
              <a:rPr lang="en-US" dirty="0" err="1" smtClean="0"/>
              <a:t>s'expliquer</a:t>
            </a:r>
            <a:r>
              <a:rPr lang="en-US" dirty="0" smtClean="0"/>
              <a:t> par </a:t>
            </a:r>
            <a:r>
              <a:rPr lang="fr-FR" b="1" dirty="0" smtClean="0"/>
              <a:t>:</a:t>
            </a:r>
          </a:p>
          <a:p>
            <a:endParaRPr lang="fr-FR" b="1" dirty="0" smtClean="0"/>
          </a:p>
          <a:p>
            <a:r>
              <a:rPr lang="en-US" b="1" dirty="0" smtClean="0"/>
              <a:t>-Nature </a:t>
            </a:r>
            <a:r>
              <a:rPr lang="en-US" b="1" dirty="0" err="1" smtClean="0"/>
              <a:t>innovante</a:t>
            </a:r>
            <a:r>
              <a:rPr lang="en-US" b="1" dirty="0" smtClean="0"/>
              <a:t> de </a:t>
            </a:r>
            <a:r>
              <a:rPr lang="en-US" b="1" dirty="0" err="1" smtClean="0"/>
              <a:t>l'entreprise</a:t>
            </a:r>
            <a:endParaRPr lang="en-US" b="1" dirty="0" smtClean="0"/>
          </a:p>
          <a:p>
            <a:r>
              <a:rPr lang="fr-FR" b="1" dirty="0" smtClean="0"/>
              <a:t>-Réactions aux annonces et résultats</a:t>
            </a:r>
          </a:p>
          <a:p>
            <a:r>
              <a:rPr lang="en-US" b="1" dirty="0" smtClean="0"/>
              <a:t>-Influence </a:t>
            </a:r>
            <a:r>
              <a:rPr lang="en-US" b="1" dirty="0" err="1" smtClean="0"/>
              <a:t>d'Elon</a:t>
            </a:r>
            <a:r>
              <a:rPr lang="en-US" b="1" dirty="0" smtClean="0"/>
              <a:t> Musk</a:t>
            </a:r>
          </a:p>
          <a:p>
            <a:r>
              <a:rPr lang="en-US" b="1" dirty="0" smtClean="0"/>
              <a:t>-</a:t>
            </a:r>
            <a:r>
              <a:rPr lang="en-US" b="1" dirty="0" err="1" smtClean="0"/>
              <a:t>Attentes</a:t>
            </a:r>
            <a:r>
              <a:rPr lang="en-US" b="1" dirty="0" smtClean="0"/>
              <a:t> </a:t>
            </a:r>
            <a:r>
              <a:rPr lang="en-US" b="1" dirty="0" err="1" smtClean="0"/>
              <a:t>élevées</a:t>
            </a:r>
            <a:r>
              <a:rPr lang="en-US" b="1" dirty="0" smtClean="0"/>
              <a:t> et </a:t>
            </a:r>
            <a:r>
              <a:rPr lang="en-US" b="1" dirty="0" err="1" smtClean="0"/>
              <a:t>spéculation</a:t>
            </a:r>
            <a:endParaRPr lang="en-US" dirty="0"/>
          </a:p>
        </p:txBody>
      </p:sp>
      <p:sp>
        <p:nvSpPr>
          <p:cNvPr id="9" name="Espace réservé du numéro de diapositive 8"/>
          <p:cNvSpPr>
            <a:spLocks noGrp="1"/>
          </p:cNvSpPr>
          <p:nvPr>
            <p:ph type="sldNum" sz="quarter" idx="12"/>
          </p:nvPr>
        </p:nvSpPr>
        <p:spPr/>
        <p:txBody>
          <a:bodyPr/>
          <a:lstStyle/>
          <a:p>
            <a:fld id="{93B47256-F2D8-4517-AB65-A2625278C143}"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905000" y="2514600"/>
            <a:ext cx="6477000" cy="1015663"/>
          </a:xfrm>
          <a:prstGeom prst="rect">
            <a:avLst/>
          </a:prstGeom>
          <a:noFill/>
        </p:spPr>
        <p:txBody>
          <a:bodyPr wrap="square" rtlCol="0">
            <a:spAutoFit/>
          </a:bodyPr>
          <a:lstStyle/>
          <a:p>
            <a:r>
              <a:rPr lang="fr-FR" sz="6000" dirty="0" smtClean="0">
                <a:solidFill>
                  <a:srgbClr val="00B0F0"/>
                </a:solidFill>
              </a:rPr>
              <a:t>  Modélisation</a:t>
            </a:r>
            <a:endParaRPr lang="en-US" sz="6000" dirty="0">
              <a:solidFill>
                <a:srgbClr val="00B0F0"/>
              </a:solidFill>
            </a:endParaRPr>
          </a:p>
        </p:txBody>
      </p:sp>
      <p:sp>
        <p:nvSpPr>
          <p:cNvPr id="6" name="Espace réservé du numéro de diapositive 5"/>
          <p:cNvSpPr>
            <a:spLocks noGrp="1"/>
          </p:cNvSpPr>
          <p:nvPr>
            <p:ph type="sldNum" sz="quarter" idx="12"/>
          </p:nvPr>
        </p:nvSpPr>
        <p:spPr/>
        <p:txBody>
          <a:bodyPr/>
          <a:lstStyle/>
          <a:p>
            <a:fld id="{93B47256-F2D8-4517-AB65-A2625278C143}"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09600" y="457200"/>
            <a:ext cx="2819400" cy="369332"/>
          </a:xfrm>
          <a:prstGeom prst="rect">
            <a:avLst/>
          </a:prstGeom>
          <a:noFill/>
        </p:spPr>
        <p:txBody>
          <a:bodyPr wrap="square" rtlCol="0">
            <a:spAutoFit/>
          </a:bodyPr>
          <a:lstStyle/>
          <a:p>
            <a:r>
              <a:rPr lang="fr-FR" b="1" dirty="0" smtClean="0"/>
              <a:t>2-Modélisation</a:t>
            </a:r>
            <a:endParaRPr lang="en-US" b="1" dirty="0"/>
          </a:p>
        </p:txBody>
      </p:sp>
      <p:sp>
        <p:nvSpPr>
          <p:cNvPr id="6" name="ZoneTexte 5"/>
          <p:cNvSpPr txBox="1"/>
          <p:nvPr/>
        </p:nvSpPr>
        <p:spPr>
          <a:xfrm>
            <a:off x="838200" y="1143000"/>
            <a:ext cx="6324600" cy="4247317"/>
          </a:xfrm>
          <a:prstGeom prst="rect">
            <a:avLst/>
          </a:prstGeom>
          <a:noFill/>
        </p:spPr>
        <p:txBody>
          <a:bodyPr wrap="square" rtlCol="0">
            <a:spAutoFit/>
          </a:bodyPr>
          <a:lstStyle/>
          <a:p>
            <a:r>
              <a:rPr lang="fr-FR" b="1" dirty="0" smtClean="0"/>
              <a:t>GARCH :</a:t>
            </a:r>
          </a:p>
          <a:p>
            <a:r>
              <a:rPr lang="fr-FR" dirty="0" smtClean="0"/>
              <a:t>Le modèle GARCH a été introduit par </a:t>
            </a:r>
            <a:r>
              <a:rPr lang="fr-FR" b="1" dirty="0" smtClean="0"/>
              <a:t>Tim </a:t>
            </a:r>
            <a:r>
              <a:rPr lang="fr-FR" b="1" dirty="0" err="1" smtClean="0"/>
              <a:t>Bollerslev</a:t>
            </a:r>
            <a:r>
              <a:rPr lang="fr-FR" dirty="0" smtClean="0"/>
              <a:t> en 1986 comme une extension du modèle ARCH. Il est utilisé pour modéliser et prévoir la volatilité conditionnelle, qui évolue en fonction des erreurs passées et des variances passées.</a:t>
            </a:r>
          </a:p>
          <a:p>
            <a:endParaRPr lang="fr-FR" dirty="0"/>
          </a:p>
          <a:p>
            <a:pPr marL="342900" indent="-342900">
              <a:buAutoNum type="arabicPeriod"/>
            </a:pPr>
            <a:r>
              <a:rPr lang="fr-FR" b="1" dirty="0" smtClean="0"/>
              <a:t>Équation de la série temporelle (retour sur l'actif) :</a:t>
            </a:r>
          </a:p>
          <a:p>
            <a:pPr marL="342900" indent="-342900">
              <a:buAutoNum type="arabicPeriod"/>
            </a:pPr>
            <a:endParaRPr lang="fr-FR" b="1" dirty="0"/>
          </a:p>
          <a:p>
            <a:pPr marL="342900" indent="-342900">
              <a:buAutoNum type="arabicPeriod"/>
            </a:pPr>
            <a:endParaRPr lang="fr-FR" b="1" dirty="0" smtClean="0"/>
          </a:p>
          <a:p>
            <a:pPr marL="342900" indent="-342900">
              <a:buAutoNum type="arabicPeriod"/>
            </a:pPr>
            <a:endParaRPr lang="fr-FR" b="1" dirty="0"/>
          </a:p>
          <a:p>
            <a:pPr marL="342900" indent="-342900">
              <a:buAutoNum type="arabicPeriod"/>
            </a:pPr>
            <a:r>
              <a:rPr lang="en-US" b="1" dirty="0" smtClean="0"/>
              <a:t> </a:t>
            </a:r>
            <a:r>
              <a:rPr lang="en-US" b="1" dirty="0" err="1" smtClean="0"/>
              <a:t>Volatilité</a:t>
            </a:r>
            <a:r>
              <a:rPr lang="en-US" b="1" dirty="0" smtClean="0"/>
              <a:t> </a:t>
            </a:r>
            <a:r>
              <a:rPr lang="en-US" b="1" dirty="0" err="1" smtClean="0"/>
              <a:t>conditionnelle</a:t>
            </a:r>
            <a:r>
              <a:rPr lang="en-US" b="1" dirty="0" smtClean="0"/>
              <a:t> :</a:t>
            </a:r>
          </a:p>
          <a:p>
            <a:pPr marL="342900" indent="-342900"/>
            <a:endParaRPr lang="fr-FR" b="1" dirty="0"/>
          </a:p>
          <a:p>
            <a:pPr marL="342900" indent="-342900"/>
            <a:r>
              <a:rPr lang="fr-FR" b="1" dirty="0" smtClean="0"/>
              <a:t> </a:t>
            </a:r>
          </a:p>
          <a:p>
            <a:endParaRPr lang="fr-FR" dirty="0" smtClean="0"/>
          </a:p>
          <a:p>
            <a:endParaRPr lang="en-US" dirty="0"/>
          </a:p>
        </p:txBody>
      </p:sp>
      <p:sp>
        <p:nvSpPr>
          <p:cNvPr id="245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457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09800" y="3352800"/>
            <a:ext cx="1470025" cy="411163"/>
          </a:xfrm>
          <a:prstGeom prst="rect">
            <a:avLst/>
          </a:prstGeom>
          <a:noFill/>
        </p:spPr>
      </p:pic>
      <p:sp>
        <p:nvSpPr>
          <p:cNvPr id="24579" name="Rectangle 3"/>
          <p:cNvSpPr>
            <a:spLocks noChangeArrowheads="1"/>
          </p:cNvSpPr>
          <p:nvPr/>
        </p:nvSpPr>
        <p:spPr bwMode="auto">
          <a:xfrm>
            <a:off x="0" y="868363"/>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4581"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47800" y="4572000"/>
            <a:ext cx="4732338" cy="503238"/>
          </a:xfrm>
          <a:prstGeom prst="rect">
            <a:avLst/>
          </a:prstGeom>
          <a:noFill/>
        </p:spPr>
      </p:pic>
      <p:sp>
        <p:nvSpPr>
          <p:cNvPr id="245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4" name="Rectangle 8"/>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5" name="Rectangle 9"/>
          <p:cNvSpPr>
            <a:spLocks noChangeArrowheads="1"/>
          </p:cNvSpPr>
          <p:nvPr/>
        </p:nvSpPr>
        <p:spPr bwMode="auto">
          <a:xfrm>
            <a:off x="0" y="9604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Espace réservé du numéro de diapositive 15"/>
          <p:cNvSpPr>
            <a:spLocks noGrp="1"/>
          </p:cNvSpPr>
          <p:nvPr>
            <p:ph type="sldNum" sz="quarter" idx="12"/>
          </p:nvPr>
        </p:nvSpPr>
        <p:spPr/>
        <p:txBody>
          <a:bodyPr/>
          <a:lstStyle/>
          <a:p>
            <a:fld id="{93B47256-F2D8-4517-AB65-A2625278C143}"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93B47256-F2D8-4517-AB65-A2625278C143}" type="slidenum">
              <a:rPr lang="en-US" smtClean="0"/>
              <a:t>2</a:t>
            </a:fld>
            <a:endParaRPr lang="en-US"/>
          </a:p>
        </p:txBody>
      </p:sp>
      <p:sp>
        <p:nvSpPr>
          <p:cNvPr id="5" name="ZoneTexte 4"/>
          <p:cNvSpPr txBox="1"/>
          <p:nvPr/>
        </p:nvSpPr>
        <p:spPr>
          <a:xfrm>
            <a:off x="685800" y="762000"/>
            <a:ext cx="4953000" cy="7232749"/>
          </a:xfrm>
          <a:prstGeom prst="rect">
            <a:avLst/>
          </a:prstGeom>
          <a:noFill/>
        </p:spPr>
        <p:txBody>
          <a:bodyPr wrap="square" rtlCol="0">
            <a:spAutoFit/>
          </a:bodyPr>
          <a:lstStyle/>
          <a:p>
            <a:r>
              <a:rPr lang="fr-FR" sz="3200" b="1" dirty="0" smtClean="0">
                <a:solidFill>
                  <a:srgbClr val="00B0F0"/>
                </a:solidFill>
              </a:rPr>
              <a:t>                   Plan:</a:t>
            </a:r>
          </a:p>
          <a:p>
            <a:endParaRPr lang="fr-FR" sz="2400" b="1" dirty="0"/>
          </a:p>
          <a:p>
            <a:endParaRPr lang="fr-FR" sz="2400" b="1" dirty="0" smtClean="0"/>
          </a:p>
          <a:p>
            <a:r>
              <a:rPr lang="en-US" sz="2400" b="1" dirty="0" smtClean="0"/>
              <a:t>1-Instruments Financiers</a:t>
            </a:r>
          </a:p>
          <a:p>
            <a:endParaRPr lang="en-US" sz="2400" b="1" dirty="0" smtClean="0"/>
          </a:p>
          <a:p>
            <a:r>
              <a:rPr lang="fr-FR" sz="2400" b="1" dirty="0" smtClean="0"/>
              <a:t>2-Contexte général</a:t>
            </a:r>
          </a:p>
          <a:p>
            <a:endParaRPr lang="fr-FR" sz="2400" b="1" dirty="0" smtClean="0"/>
          </a:p>
          <a:p>
            <a:r>
              <a:rPr lang="fr-FR" sz="2400" b="1" dirty="0" smtClean="0"/>
              <a:t>3-</a:t>
            </a:r>
            <a:r>
              <a:rPr lang="fr-FR" sz="2400" b="1" dirty="0" smtClean="0"/>
              <a:t>Objectif de l'Analyse</a:t>
            </a:r>
          </a:p>
          <a:p>
            <a:endParaRPr lang="fr-FR" sz="2400" b="1" dirty="0" smtClean="0"/>
          </a:p>
          <a:p>
            <a:r>
              <a:rPr lang="fr-FR" sz="2400" b="1" dirty="0" smtClean="0"/>
              <a:t>4-</a:t>
            </a:r>
            <a:r>
              <a:rPr lang="en-US" sz="2400" b="1" dirty="0" smtClean="0"/>
              <a:t>Preparations des </a:t>
            </a:r>
            <a:r>
              <a:rPr lang="en-US" sz="2400" b="1" dirty="0" err="1" smtClean="0"/>
              <a:t>données</a:t>
            </a:r>
            <a:endParaRPr lang="en-US" sz="2400" b="1" dirty="0" smtClean="0"/>
          </a:p>
          <a:p>
            <a:endParaRPr lang="en-US" sz="2400" b="1" dirty="0" smtClean="0"/>
          </a:p>
          <a:p>
            <a:r>
              <a:rPr lang="fr-FR" sz="2400" b="1" dirty="0" smtClean="0"/>
              <a:t>5-Modélisation</a:t>
            </a:r>
          </a:p>
          <a:p>
            <a:endParaRPr lang="fr-FR" sz="2400" b="1" dirty="0" smtClean="0"/>
          </a:p>
          <a:p>
            <a:r>
              <a:rPr lang="fr-FR" sz="2400" b="1" dirty="0" smtClean="0"/>
              <a:t>6-</a:t>
            </a:r>
            <a:r>
              <a:rPr lang="fr-FR" sz="2400" b="1" dirty="0" smtClean="0"/>
              <a:t>Calcule de VAR et comparaison</a:t>
            </a:r>
            <a:endParaRPr lang="en-US" sz="2400" b="1" dirty="0" smtClean="0"/>
          </a:p>
          <a:p>
            <a:endParaRPr lang="en-US" sz="2400" b="1" dirty="0" smtClean="0">
              <a:solidFill>
                <a:srgbClr val="00B0F0"/>
              </a:solidFill>
            </a:endParaRPr>
          </a:p>
          <a:p>
            <a:endParaRPr lang="fr-FR" sz="2400" b="1" dirty="0" smtClean="0">
              <a:solidFill>
                <a:schemeClr val="accent2"/>
              </a:solidFill>
            </a:endParaRPr>
          </a:p>
          <a:p>
            <a:r>
              <a:rPr lang="en-US" sz="2400" b="1" dirty="0" smtClean="0"/>
              <a:t> </a:t>
            </a:r>
          </a:p>
          <a:p>
            <a:endParaRPr lang="fr-FR" sz="2400" b="1" dirty="0" smtClean="0"/>
          </a:p>
          <a:p>
            <a:endParaRPr lang="en-US" sz="2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609600" y="1143000"/>
            <a:ext cx="3940175" cy="1028700"/>
          </a:xfrm>
          <a:prstGeom prst="rect">
            <a:avLst/>
          </a:prstGeom>
          <a:noFill/>
          <a:ln w="9525">
            <a:noFill/>
            <a:miter lim="800000"/>
            <a:headEnd/>
            <a:tailEnd/>
          </a:ln>
          <a:effectLst/>
        </p:spPr>
      </p:pic>
      <p:sp>
        <p:nvSpPr>
          <p:cNvPr id="5" name="ZoneTexte 4"/>
          <p:cNvSpPr txBox="1"/>
          <p:nvPr/>
        </p:nvSpPr>
        <p:spPr>
          <a:xfrm>
            <a:off x="533400" y="381000"/>
            <a:ext cx="3429000" cy="369332"/>
          </a:xfrm>
          <a:prstGeom prst="rect">
            <a:avLst/>
          </a:prstGeom>
          <a:noFill/>
        </p:spPr>
        <p:txBody>
          <a:bodyPr wrap="square" rtlCol="0">
            <a:spAutoFit/>
          </a:bodyPr>
          <a:lstStyle/>
          <a:p>
            <a:r>
              <a:rPr lang="fr-FR" dirty="0" smtClean="0"/>
              <a:t>GARCH(1,1)</a:t>
            </a:r>
            <a:endParaRPr lang="en-US" dirty="0"/>
          </a:p>
        </p:txBody>
      </p:sp>
      <p:pic>
        <p:nvPicPr>
          <p:cNvPr id="31747" name="Picture 3"/>
          <p:cNvPicPr>
            <a:picLocks noChangeAspect="1" noChangeArrowheads="1"/>
          </p:cNvPicPr>
          <p:nvPr/>
        </p:nvPicPr>
        <p:blipFill>
          <a:blip r:embed="rId3"/>
          <a:srcRect/>
          <a:stretch>
            <a:fillRect/>
          </a:stretch>
        </p:blipFill>
        <p:spPr bwMode="auto">
          <a:xfrm>
            <a:off x="609600" y="2514600"/>
            <a:ext cx="4473575" cy="1235075"/>
          </a:xfrm>
          <a:prstGeom prst="rect">
            <a:avLst/>
          </a:prstGeom>
          <a:noFill/>
          <a:ln w="9525">
            <a:noFill/>
            <a:miter lim="800000"/>
            <a:headEnd/>
            <a:tailEnd/>
          </a:ln>
          <a:effectLst/>
        </p:spPr>
      </p:pic>
      <p:pic>
        <p:nvPicPr>
          <p:cNvPr id="31748" name="Picture 4"/>
          <p:cNvPicPr>
            <a:picLocks noChangeAspect="1" noChangeArrowheads="1"/>
          </p:cNvPicPr>
          <p:nvPr/>
        </p:nvPicPr>
        <p:blipFill>
          <a:blip r:embed="rId4"/>
          <a:srcRect/>
          <a:stretch>
            <a:fillRect/>
          </a:stretch>
        </p:blipFill>
        <p:spPr bwMode="auto">
          <a:xfrm>
            <a:off x="609600" y="3962400"/>
            <a:ext cx="4694237" cy="1158875"/>
          </a:xfrm>
          <a:prstGeom prst="rect">
            <a:avLst/>
          </a:prstGeom>
          <a:noFill/>
          <a:ln w="9525">
            <a:noFill/>
            <a:miter lim="800000"/>
            <a:headEnd/>
            <a:tailEnd/>
          </a:ln>
          <a:effectLst/>
        </p:spPr>
      </p:pic>
      <p:sp>
        <p:nvSpPr>
          <p:cNvPr id="8" name="ZoneTexte 7"/>
          <p:cNvSpPr txBox="1"/>
          <p:nvPr/>
        </p:nvSpPr>
        <p:spPr>
          <a:xfrm>
            <a:off x="762000" y="5562600"/>
            <a:ext cx="4800600" cy="646331"/>
          </a:xfrm>
          <a:prstGeom prst="rect">
            <a:avLst/>
          </a:prstGeom>
          <a:noFill/>
        </p:spPr>
        <p:txBody>
          <a:bodyPr wrap="square" rtlCol="0">
            <a:spAutoFit/>
          </a:bodyPr>
          <a:lstStyle/>
          <a:p>
            <a:r>
              <a:rPr lang="fr-FR" dirty="0" smtClean="0">
                <a:solidFill>
                  <a:srgbClr val="00B0F0"/>
                </a:solidFill>
              </a:rPr>
              <a:t>-Effet de </a:t>
            </a:r>
            <a:r>
              <a:rPr lang="fr-FR" dirty="0" err="1" smtClean="0">
                <a:solidFill>
                  <a:srgbClr val="00B0F0"/>
                </a:solidFill>
              </a:rPr>
              <a:t>arch</a:t>
            </a:r>
            <a:r>
              <a:rPr lang="fr-FR" dirty="0" smtClean="0">
                <a:solidFill>
                  <a:srgbClr val="00B0F0"/>
                </a:solidFill>
              </a:rPr>
              <a:t> dans les résidus</a:t>
            </a:r>
          </a:p>
          <a:p>
            <a:r>
              <a:rPr lang="fr-FR" dirty="0" smtClean="0">
                <a:solidFill>
                  <a:srgbClr val="00B0F0"/>
                </a:solidFill>
              </a:rPr>
              <a:t>-on va augmenter la complexité du modèle </a:t>
            </a:r>
            <a:endParaRPr lang="en-US" dirty="0">
              <a:solidFill>
                <a:srgbClr val="00B0F0"/>
              </a:solidFill>
            </a:endParaRPr>
          </a:p>
        </p:txBody>
      </p:sp>
      <p:sp>
        <p:nvSpPr>
          <p:cNvPr id="9" name="Espace réservé du numéro de diapositive 8"/>
          <p:cNvSpPr>
            <a:spLocks noGrp="1"/>
          </p:cNvSpPr>
          <p:nvPr>
            <p:ph type="sldNum" sz="quarter" idx="12"/>
          </p:nvPr>
        </p:nvSpPr>
        <p:spPr/>
        <p:txBody>
          <a:bodyPr/>
          <a:lstStyle/>
          <a:p>
            <a:fld id="{93B47256-F2D8-4517-AB65-A2625278C143}"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09600" y="609600"/>
            <a:ext cx="3962400" cy="369332"/>
          </a:xfrm>
          <a:prstGeom prst="rect">
            <a:avLst/>
          </a:prstGeom>
          <a:noFill/>
        </p:spPr>
        <p:txBody>
          <a:bodyPr wrap="square" rtlCol="0">
            <a:spAutoFit/>
          </a:bodyPr>
          <a:lstStyle/>
          <a:p>
            <a:r>
              <a:rPr lang="fr-FR" dirty="0" smtClean="0"/>
              <a:t>GARCH(1,2)</a:t>
            </a:r>
            <a:endParaRPr lang="en-US" dirty="0"/>
          </a:p>
        </p:txBody>
      </p:sp>
      <p:pic>
        <p:nvPicPr>
          <p:cNvPr id="32770" name="Picture 2"/>
          <p:cNvPicPr>
            <a:picLocks noChangeAspect="1" noChangeArrowheads="1"/>
          </p:cNvPicPr>
          <p:nvPr/>
        </p:nvPicPr>
        <p:blipFill>
          <a:blip r:embed="rId2"/>
          <a:srcRect/>
          <a:stretch>
            <a:fillRect/>
          </a:stretch>
        </p:blipFill>
        <p:spPr bwMode="auto">
          <a:xfrm>
            <a:off x="838200" y="1295400"/>
            <a:ext cx="3924300" cy="1044575"/>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838200" y="2667000"/>
            <a:ext cx="4168775" cy="1273175"/>
          </a:xfrm>
          <a:prstGeom prst="rect">
            <a:avLst/>
          </a:prstGeom>
          <a:noFill/>
          <a:ln w="9525">
            <a:noFill/>
            <a:miter lim="800000"/>
            <a:headEnd/>
            <a:tailEnd/>
          </a:ln>
          <a:effectLst/>
        </p:spPr>
      </p:pic>
      <p:pic>
        <p:nvPicPr>
          <p:cNvPr id="32772" name="Picture 4"/>
          <p:cNvPicPr>
            <a:picLocks noChangeAspect="1" noChangeArrowheads="1"/>
          </p:cNvPicPr>
          <p:nvPr/>
        </p:nvPicPr>
        <p:blipFill>
          <a:blip r:embed="rId4"/>
          <a:srcRect/>
          <a:stretch>
            <a:fillRect/>
          </a:stretch>
        </p:blipFill>
        <p:spPr bwMode="auto">
          <a:xfrm>
            <a:off x="838200" y="4343400"/>
            <a:ext cx="4740275" cy="1165225"/>
          </a:xfrm>
          <a:prstGeom prst="rect">
            <a:avLst/>
          </a:prstGeom>
          <a:noFill/>
          <a:ln w="9525">
            <a:noFill/>
            <a:miter lim="800000"/>
            <a:headEnd/>
            <a:tailEnd/>
          </a:ln>
          <a:effectLst/>
        </p:spPr>
      </p:pic>
      <p:sp>
        <p:nvSpPr>
          <p:cNvPr id="8" name="Espace réservé du numéro de diapositive 7"/>
          <p:cNvSpPr>
            <a:spLocks noGrp="1"/>
          </p:cNvSpPr>
          <p:nvPr>
            <p:ph type="sldNum" sz="quarter" idx="12"/>
          </p:nvPr>
        </p:nvSpPr>
        <p:spPr/>
        <p:txBody>
          <a:bodyPr/>
          <a:lstStyle/>
          <a:p>
            <a:fld id="{93B47256-F2D8-4517-AB65-A2625278C143}"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85800" y="609600"/>
            <a:ext cx="3657600" cy="369332"/>
          </a:xfrm>
          <a:prstGeom prst="rect">
            <a:avLst/>
          </a:prstGeom>
          <a:noFill/>
        </p:spPr>
        <p:txBody>
          <a:bodyPr wrap="square" rtlCol="0">
            <a:spAutoFit/>
          </a:bodyPr>
          <a:lstStyle/>
          <a:p>
            <a:r>
              <a:rPr lang="fr-FR" dirty="0"/>
              <a:t>P</a:t>
            </a:r>
            <a:r>
              <a:rPr lang="fr-FR" dirty="0" smtClean="0"/>
              <a:t>révision </a:t>
            </a:r>
            <a:endParaRPr lang="en-US" dirty="0"/>
          </a:p>
        </p:txBody>
      </p:sp>
      <p:pic>
        <p:nvPicPr>
          <p:cNvPr id="33794" name="Picture 2"/>
          <p:cNvPicPr>
            <a:picLocks noChangeAspect="1" noChangeArrowheads="1"/>
          </p:cNvPicPr>
          <p:nvPr/>
        </p:nvPicPr>
        <p:blipFill>
          <a:blip r:embed="rId2"/>
          <a:srcRect/>
          <a:stretch>
            <a:fillRect/>
          </a:stretch>
        </p:blipFill>
        <p:spPr bwMode="auto">
          <a:xfrm>
            <a:off x="990600" y="1219201"/>
            <a:ext cx="5105400" cy="2171472"/>
          </a:xfrm>
          <a:prstGeom prst="rect">
            <a:avLst/>
          </a:prstGeom>
          <a:noFill/>
          <a:ln w="9525">
            <a:noFill/>
            <a:miter lim="800000"/>
            <a:headEnd/>
            <a:tailEnd/>
          </a:ln>
          <a:effectLst/>
        </p:spPr>
      </p:pic>
      <p:pic>
        <p:nvPicPr>
          <p:cNvPr id="33795" name="Picture 3"/>
          <p:cNvPicPr>
            <a:picLocks noChangeAspect="1" noChangeArrowheads="1"/>
          </p:cNvPicPr>
          <p:nvPr/>
        </p:nvPicPr>
        <p:blipFill>
          <a:blip r:embed="rId3"/>
          <a:srcRect/>
          <a:stretch>
            <a:fillRect/>
          </a:stretch>
        </p:blipFill>
        <p:spPr bwMode="auto">
          <a:xfrm>
            <a:off x="990600" y="3657600"/>
            <a:ext cx="5257800" cy="2715594"/>
          </a:xfrm>
          <a:prstGeom prst="rect">
            <a:avLst/>
          </a:prstGeom>
          <a:noFill/>
          <a:ln w="9525">
            <a:noFill/>
            <a:miter lim="800000"/>
            <a:headEnd/>
            <a:tailEnd/>
          </a:ln>
          <a:effectLst/>
        </p:spPr>
      </p:pic>
      <p:sp>
        <p:nvSpPr>
          <p:cNvPr id="7" name="Espace réservé du numéro de diapositive 6"/>
          <p:cNvSpPr>
            <a:spLocks noGrp="1"/>
          </p:cNvSpPr>
          <p:nvPr>
            <p:ph type="sldNum" sz="quarter" idx="12"/>
          </p:nvPr>
        </p:nvSpPr>
        <p:spPr/>
        <p:txBody>
          <a:bodyPr/>
          <a:lstStyle/>
          <a:p>
            <a:fld id="{93B47256-F2D8-4517-AB65-A2625278C143}"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81000" y="533400"/>
            <a:ext cx="6934200" cy="4801314"/>
          </a:xfrm>
          <a:prstGeom prst="rect">
            <a:avLst/>
          </a:prstGeom>
          <a:noFill/>
        </p:spPr>
        <p:txBody>
          <a:bodyPr wrap="square" rtlCol="0">
            <a:spAutoFit/>
          </a:bodyPr>
          <a:lstStyle/>
          <a:p>
            <a:r>
              <a:rPr lang="fr-FR" b="1" dirty="0" smtClean="0"/>
              <a:t>Modèle </a:t>
            </a:r>
            <a:r>
              <a:rPr lang="fr-FR" b="1" dirty="0" err="1" smtClean="0"/>
              <a:t>eGARCH</a:t>
            </a:r>
            <a:r>
              <a:rPr lang="fr-FR" b="1" dirty="0" smtClean="0"/>
              <a:t> (</a:t>
            </a:r>
            <a:r>
              <a:rPr lang="fr-FR" b="1" dirty="0" err="1" smtClean="0"/>
              <a:t>Exponential</a:t>
            </a:r>
            <a:r>
              <a:rPr lang="fr-FR" b="1" dirty="0" smtClean="0"/>
              <a:t> GARCH)</a:t>
            </a:r>
            <a:endParaRPr lang="fr-FR" dirty="0" smtClean="0"/>
          </a:p>
          <a:p>
            <a:r>
              <a:rPr lang="fr-FR" dirty="0" smtClean="0"/>
              <a:t>Le </a:t>
            </a:r>
            <a:r>
              <a:rPr lang="fr-FR" b="1" dirty="0" smtClean="0"/>
              <a:t>modèle </a:t>
            </a:r>
            <a:r>
              <a:rPr lang="fr-FR" b="1" dirty="0" err="1" smtClean="0"/>
              <a:t>eGARCH</a:t>
            </a:r>
            <a:r>
              <a:rPr lang="fr-FR" dirty="0" smtClean="0"/>
              <a:t> (</a:t>
            </a:r>
            <a:r>
              <a:rPr lang="fr-FR" dirty="0" err="1" smtClean="0"/>
              <a:t>Exponential</a:t>
            </a:r>
            <a:r>
              <a:rPr lang="fr-FR" dirty="0" smtClean="0"/>
              <a:t> </a:t>
            </a:r>
            <a:r>
              <a:rPr lang="fr-FR" dirty="0" err="1" smtClean="0"/>
              <a:t>Generalized</a:t>
            </a:r>
            <a:r>
              <a:rPr lang="fr-FR" dirty="0" smtClean="0"/>
              <a:t> </a:t>
            </a:r>
            <a:r>
              <a:rPr lang="fr-FR" dirty="0" err="1" smtClean="0"/>
              <a:t>Autoregressive</a:t>
            </a:r>
            <a:r>
              <a:rPr lang="fr-FR" dirty="0" smtClean="0"/>
              <a:t> </a:t>
            </a:r>
            <a:r>
              <a:rPr lang="fr-FR" dirty="0" err="1" smtClean="0"/>
              <a:t>Conditional</a:t>
            </a:r>
            <a:r>
              <a:rPr lang="fr-FR" dirty="0" smtClean="0"/>
              <a:t> </a:t>
            </a:r>
            <a:r>
              <a:rPr lang="fr-FR" dirty="0" err="1" smtClean="0"/>
              <a:t>Heteroskedasticity</a:t>
            </a:r>
            <a:r>
              <a:rPr lang="fr-FR" dirty="0" smtClean="0"/>
              <a:t>) est une extension du modèle GARCH, conçu pour mieux capturer l'asymétrie et l'effet de levier dans les séries temporelles financières. Ce modèle est particulièrement utile pour analyser la volatilité et les retours financiers lorsque les chocs positifs et négatifs ont des impacts différents sur la volatilité future.</a:t>
            </a:r>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r>
              <a:rPr lang="fr-FR" dirty="0" err="1" smtClean="0"/>
              <a:t>Zt</a:t>
            </a:r>
            <a:r>
              <a:rPr lang="fr-FR" dirty="0" smtClean="0"/>
              <a:t> est un bruit blanc</a:t>
            </a:r>
          </a:p>
          <a:p>
            <a:endParaRPr lang="en-US" dirty="0"/>
          </a:p>
        </p:txBody>
      </p:sp>
      <p:sp>
        <p:nvSpPr>
          <p:cNvPr id="3481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4821" name="Rectangle 5"/>
          <p:cNvSpPr>
            <a:spLocks noChangeArrowheads="1"/>
          </p:cNvSpPr>
          <p:nvPr/>
        </p:nvSpPr>
        <p:spPr bwMode="auto">
          <a:xfrm>
            <a:off x="0" y="8842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4823" name="Picture 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85800" y="3581400"/>
            <a:ext cx="1143000" cy="312738"/>
          </a:xfrm>
          <a:prstGeom prst="rect">
            <a:avLst/>
          </a:prstGeom>
          <a:noFill/>
        </p:spPr>
      </p:pic>
      <p:pic>
        <p:nvPicPr>
          <p:cNvPr id="34822"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33600" y="3581400"/>
            <a:ext cx="4694238" cy="381000"/>
          </a:xfrm>
          <a:prstGeom prst="rect">
            <a:avLst/>
          </a:prstGeom>
          <a:noFill/>
        </p:spPr>
      </p:pic>
      <p:sp>
        <p:nvSpPr>
          <p:cNvPr id="34824"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4826" name="Rectangle 10"/>
          <p:cNvSpPr>
            <a:spLocks noChangeArrowheads="1"/>
          </p:cNvSpPr>
          <p:nvPr/>
        </p:nvSpPr>
        <p:spPr bwMode="auto">
          <a:xfrm>
            <a:off x="0" y="115093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ZoneTexte 14"/>
          <p:cNvSpPr txBox="1"/>
          <p:nvPr/>
        </p:nvSpPr>
        <p:spPr>
          <a:xfrm>
            <a:off x="1828800" y="3581400"/>
            <a:ext cx="914400" cy="369332"/>
          </a:xfrm>
          <a:prstGeom prst="rect">
            <a:avLst/>
          </a:prstGeom>
          <a:noFill/>
        </p:spPr>
        <p:txBody>
          <a:bodyPr wrap="square" rtlCol="0">
            <a:spAutoFit/>
          </a:bodyPr>
          <a:lstStyle/>
          <a:p>
            <a:r>
              <a:rPr lang="fr-FR" dirty="0"/>
              <a:t>+</a:t>
            </a:r>
            <a:endParaRPr lang="en-US" dirty="0"/>
          </a:p>
        </p:txBody>
      </p:sp>
      <p:pic>
        <p:nvPicPr>
          <p:cNvPr id="16"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85800" y="2971800"/>
            <a:ext cx="1470025" cy="411163"/>
          </a:xfrm>
          <a:prstGeom prst="rect">
            <a:avLst/>
          </a:prstGeom>
          <a:noFill/>
        </p:spPr>
      </p:pic>
      <p:sp>
        <p:nvSpPr>
          <p:cNvPr id="17" name="Espace réservé du numéro de diapositive 16"/>
          <p:cNvSpPr>
            <a:spLocks noGrp="1"/>
          </p:cNvSpPr>
          <p:nvPr>
            <p:ph type="sldNum" sz="quarter" idx="12"/>
          </p:nvPr>
        </p:nvSpPr>
        <p:spPr/>
        <p:txBody>
          <a:bodyPr/>
          <a:lstStyle/>
          <a:p>
            <a:fld id="{93B47256-F2D8-4517-AB65-A2625278C143}"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srcRect/>
          <a:stretch>
            <a:fillRect/>
          </a:stretch>
        </p:blipFill>
        <p:spPr bwMode="auto">
          <a:xfrm>
            <a:off x="762000" y="1524000"/>
            <a:ext cx="4092575" cy="922337"/>
          </a:xfrm>
          <a:prstGeom prst="rect">
            <a:avLst/>
          </a:prstGeom>
          <a:noFill/>
          <a:ln w="9525">
            <a:noFill/>
            <a:miter lim="800000"/>
            <a:headEnd/>
            <a:tailEnd/>
          </a:ln>
          <a:effectLst/>
        </p:spPr>
      </p:pic>
      <p:sp>
        <p:nvSpPr>
          <p:cNvPr id="5" name="ZoneTexte 4"/>
          <p:cNvSpPr txBox="1"/>
          <p:nvPr/>
        </p:nvSpPr>
        <p:spPr>
          <a:xfrm>
            <a:off x="685800" y="685800"/>
            <a:ext cx="2971800" cy="369332"/>
          </a:xfrm>
          <a:prstGeom prst="rect">
            <a:avLst/>
          </a:prstGeom>
          <a:noFill/>
        </p:spPr>
        <p:txBody>
          <a:bodyPr wrap="square" rtlCol="0">
            <a:spAutoFit/>
          </a:bodyPr>
          <a:lstStyle/>
          <a:p>
            <a:r>
              <a:rPr lang="fr-FR" dirty="0" smtClean="0"/>
              <a:t>EGARCH (1,1)</a:t>
            </a:r>
            <a:endParaRPr lang="en-US" dirty="0"/>
          </a:p>
        </p:txBody>
      </p:sp>
      <p:pic>
        <p:nvPicPr>
          <p:cNvPr id="35843" name="Picture 3"/>
          <p:cNvPicPr>
            <a:picLocks noChangeAspect="1" noChangeArrowheads="1"/>
          </p:cNvPicPr>
          <p:nvPr/>
        </p:nvPicPr>
        <p:blipFill>
          <a:blip r:embed="rId3"/>
          <a:srcRect/>
          <a:stretch>
            <a:fillRect/>
          </a:stretch>
        </p:blipFill>
        <p:spPr bwMode="auto">
          <a:xfrm>
            <a:off x="762000" y="2895600"/>
            <a:ext cx="4076700" cy="1089025"/>
          </a:xfrm>
          <a:prstGeom prst="rect">
            <a:avLst/>
          </a:prstGeom>
          <a:noFill/>
          <a:ln w="9525">
            <a:noFill/>
            <a:miter lim="800000"/>
            <a:headEnd/>
            <a:tailEnd/>
          </a:ln>
          <a:effectLst/>
        </p:spPr>
      </p:pic>
      <p:pic>
        <p:nvPicPr>
          <p:cNvPr id="35844" name="Picture 4"/>
          <p:cNvPicPr>
            <a:picLocks noChangeAspect="1" noChangeArrowheads="1"/>
          </p:cNvPicPr>
          <p:nvPr/>
        </p:nvPicPr>
        <p:blipFill>
          <a:blip r:embed="rId4"/>
          <a:srcRect/>
          <a:stretch>
            <a:fillRect/>
          </a:stretch>
        </p:blipFill>
        <p:spPr bwMode="auto">
          <a:xfrm>
            <a:off x="762000" y="4267200"/>
            <a:ext cx="4740275" cy="1219200"/>
          </a:xfrm>
          <a:prstGeom prst="rect">
            <a:avLst/>
          </a:prstGeom>
          <a:noFill/>
          <a:ln w="9525">
            <a:noFill/>
            <a:miter lim="800000"/>
            <a:headEnd/>
            <a:tailEnd/>
          </a:ln>
          <a:effectLst/>
        </p:spPr>
      </p:pic>
      <p:sp>
        <p:nvSpPr>
          <p:cNvPr id="8" name="Espace réservé du numéro de diapositive 7"/>
          <p:cNvSpPr>
            <a:spLocks noGrp="1"/>
          </p:cNvSpPr>
          <p:nvPr>
            <p:ph type="sldNum" sz="quarter" idx="12"/>
          </p:nvPr>
        </p:nvSpPr>
        <p:spPr/>
        <p:txBody>
          <a:bodyPr/>
          <a:lstStyle/>
          <a:p>
            <a:fld id="{93B47256-F2D8-4517-AB65-A2625278C143}"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33400" y="381000"/>
            <a:ext cx="4419600" cy="646331"/>
          </a:xfrm>
          <a:prstGeom prst="rect">
            <a:avLst/>
          </a:prstGeom>
          <a:noFill/>
        </p:spPr>
        <p:txBody>
          <a:bodyPr wrap="square" rtlCol="0">
            <a:spAutoFit/>
          </a:bodyPr>
          <a:lstStyle/>
          <a:p>
            <a:r>
              <a:rPr lang="fr-FR" dirty="0" smtClean="0"/>
              <a:t>EGARCH (1,3):</a:t>
            </a:r>
          </a:p>
          <a:p>
            <a:endParaRPr lang="en-US" dirty="0"/>
          </a:p>
        </p:txBody>
      </p:sp>
      <p:pic>
        <p:nvPicPr>
          <p:cNvPr id="36866" name="Picture 2"/>
          <p:cNvPicPr>
            <a:picLocks noChangeAspect="1" noChangeArrowheads="1"/>
          </p:cNvPicPr>
          <p:nvPr/>
        </p:nvPicPr>
        <p:blipFill>
          <a:blip r:embed="rId2"/>
          <a:srcRect/>
          <a:stretch>
            <a:fillRect/>
          </a:stretch>
        </p:blipFill>
        <p:spPr bwMode="auto">
          <a:xfrm>
            <a:off x="838200" y="990600"/>
            <a:ext cx="4214813" cy="1349375"/>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a:srcRect/>
          <a:stretch>
            <a:fillRect/>
          </a:stretch>
        </p:blipFill>
        <p:spPr bwMode="auto">
          <a:xfrm>
            <a:off x="914400" y="2743200"/>
            <a:ext cx="3848100" cy="1082675"/>
          </a:xfrm>
          <a:prstGeom prst="rect">
            <a:avLst/>
          </a:prstGeom>
          <a:noFill/>
          <a:ln w="9525">
            <a:noFill/>
            <a:miter lim="800000"/>
            <a:headEnd/>
            <a:tailEnd/>
          </a:ln>
          <a:effectLst/>
        </p:spPr>
      </p:pic>
      <p:pic>
        <p:nvPicPr>
          <p:cNvPr id="36868" name="Picture 4"/>
          <p:cNvPicPr>
            <a:picLocks noChangeAspect="1" noChangeArrowheads="1"/>
          </p:cNvPicPr>
          <p:nvPr/>
        </p:nvPicPr>
        <p:blipFill>
          <a:blip r:embed="rId4"/>
          <a:srcRect/>
          <a:stretch>
            <a:fillRect/>
          </a:stretch>
        </p:blipFill>
        <p:spPr bwMode="auto">
          <a:xfrm>
            <a:off x="990600" y="4267200"/>
            <a:ext cx="4130675" cy="1089025"/>
          </a:xfrm>
          <a:prstGeom prst="rect">
            <a:avLst/>
          </a:prstGeom>
          <a:noFill/>
          <a:ln w="9525">
            <a:noFill/>
            <a:miter lim="800000"/>
            <a:headEnd/>
            <a:tailEnd/>
          </a:ln>
          <a:effectLst/>
        </p:spPr>
      </p:pic>
      <p:sp>
        <p:nvSpPr>
          <p:cNvPr id="8" name="Espace réservé du numéro de diapositive 7"/>
          <p:cNvSpPr>
            <a:spLocks noGrp="1"/>
          </p:cNvSpPr>
          <p:nvPr>
            <p:ph type="sldNum" sz="quarter" idx="12"/>
          </p:nvPr>
        </p:nvSpPr>
        <p:spPr/>
        <p:txBody>
          <a:bodyPr/>
          <a:lstStyle/>
          <a:p>
            <a:fld id="{93B47256-F2D8-4517-AB65-A2625278C143}"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85800" y="609600"/>
            <a:ext cx="3657600" cy="369332"/>
          </a:xfrm>
          <a:prstGeom prst="rect">
            <a:avLst/>
          </a:prstGeom>
          <a:noFill/>
        </p:spPr>
        <p:txBody>
          <a:bodyPr wrap="square" rtlCol="0">
            <a:spAutoFit/>
          </a:bodyPr>
          <a:lstStyle/>
          <a:p>
            <a:r>
              <a:rPr lang="fr-FR" dirty="0"/>
              <a:t>P</a:t>
            </a:r>
            <a:r>
              <a:rPr lang="fr-FR" dirty="0" smtClean="0"/>
              <a:t>révision </a:t>
            </a:r>
            <a:endParaRPr lang="en-US" dirty="0"/>
          </a:p>
        </p:txBody>
      </p:sp>
      <p:pic>
        <p:nvPicPr>
          <p:cNvPr id="37890" name="Picture 2"/>
          <p:cNvPicPr>
            <a:picLocks noChangeAspect="1" noChangeArrowheads="1"/>
          </p:cNvPicPr>
          <p:nvPr/>
        </p:nvPicPr>
        <p:blipFill>
          <a:blip r:embed="rId2"/>
          <a:srcRect/>
          <a:stretch>
            <a:fillRect/>
          </a:stretch>
        </p:blipFill>
        <p:spPr bwMode="auto">
          <a:xfrm>
            <a:off x="990600" y="990600"/>
            <a:ext cx="5401572" cy="2743200"/>
          </a:xfrm>
          <a:prstGeom prst="rect">
            <a:avLst/>
          </a:prstGeom>
          <a:noFill/>
          <a:ln w="9525">
            <a:noFill/>
            <a:miter lim="800000"/>
            <a:headEnd/>
            <a:tailEnd/>
          </a:ln>
          <a:effectLst/>
        </p:spPr>
      </p:pic>
      <p:pic>
        <p:nvPicPr>
          <p:cNvPr id="37891" name="Picture 3"/>
          <p:cNvPicPr>
            <a:picLocks noChangeAspect="1" noChangeArrowheads="1"/>
          </p:cNvPicPr>
          <p:nvPr/>
        </p:nvPicPr>
        <p:blipFill>
          <a:blip r:embed="rId3"/>
          <a:srcRect/>
          <a:stretch>
            <a:fillRect/>
          </a:stretch>
        </p:blipFill>
        <p:spPr bwMode="auto">
          <a:xfrm>
            <a:off x="1066800" y="3962400"/>
            <a:ext cx="5486400" cy="2335547"/>
          </a:xfrm>
          <a:prstGeom prst="rect">
            <a:avLst/>
          </a:prstGeom>
          <a:noFill/>
          <a:ln w="9525">
            <a:noFill/>
            <a:miter lim="800000"/>
            <a:headEnd/>
            <a:tailEnd/>
          </a:ln>
          <a:effectLst/>
        </p:spPr>
      </p:pic>
      <p:sp>
        <p:nvSpPr>
          <p:cNvPr id="7" name="Espace réservé du numéro de diapositive 6"/>
          <p:cNvSpPr>
            <a:spLocks noGrp="1"/>
          </p:cNvSpPr>
          <p:nvPr>
            <p:ph type="sldNum" sz="quarter" idx="12"/>
          </p:nvPr>
        </p:nvSpPr>
        <p:spPr/>
        <p:txBody>
          <a:bodyPr/>
          <a:lstStyle/>
          <a:p>
            <a:fld id="{93B47256-F2D8-4517-AB65-A2625278C143}"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28600" y="2438400"/>
            <a:ext cx="8915400" cy="830997"/>
          </a:xfrm>
          <a:prstGeom prst="rect">
            <a:avLst/>
          </a:prstGeom>
          <a:noFill/>
        </p:spPr>
        <p:txBody>
          <a:bodyPr wrap="square" rtlCol="0">
            <a:spAutoFit/>
          </a:bodyPr>
          <a:lstStyle/>
          <a:p>
            <a:r>
              <a:rPr lang="fr-FR" sz="4800" b="1" dirty="0" smtClean="0">
                <a:solidFill>
                  <a:srgbClr val="00B0F0"/>
                </a:solidFill>
              </a:rPr>
              <a:t>Calcule de VAR et comparaison</a:t>
            </a:r>
            <a:endParaRPr lang="en-US" sz="4800" b="1" dirty="0">
              <a:solidFill>
                <a:srgbClr val="00B0F0"/>
              </a:solidFill>
            </a:endParaRPr>
          </a:p>
        </p:txBody>
      </p:sp>
      <p:sp>
        <p:nvSpPr>
          <p:cNvPr id="5" name="Espace réservé du numéro de diapositive 4"/>
          <p:cNvSpPr>
            <a:spLocks noGrp="1"/>
          </p:cNvSpPr>
          <p:nvPr>
            <p:ph type="sldNum" sz="quarter" idx="12"/>
          </p:nvPr>
        </p:nvSpPr>
        <p:spPr/>
        <p:txBody>
          <a:bodyPr/>
          <a:lstStyle/>
          <a:p>
            <a:fld id="{93B47256-F2D8-4517-AB65-A2625278C143}"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srcRect/>
          <a:stretch>
            <a:fillRect/>
          </a:stretch>
        </p:blipFill>
        <p:spPr bwMode="auto">
          <a:xfrm>
            <a:off x="838200" y="609600"/>
            <a:ext cx="5118100" cy="2379553"/>
          </a:xfrm>
          <a:prstGeom prst="rect">
            <a:avLst/>
          </a:prstGeom>
          <a:noFill/>
          <a:ln w="9525">
            <a:noFill/>
            <a:miter lim="800000"/>
            <a:headEnd/>
            <a:tailEnd/>
          </a:ln>
          <a:effectLst/>
        </p:spPr>
      </p:pic>
      <p:pic>
        <p:nvPicPr>
          <p:cNvPr id="38915" name="Picture 3"/>
          <p:cNvPicPr>
            <a:picLocks noChangeAspect="1" noChangeArrowheads="1"/>
          </p:cNvPicPr>
          <p:nvPr/>
        </p:nvPicPr>
        <p:blipFill>
          <a:blip r:embed="rId3"/>
          <a:srcRect/>
          <a:stretch>
            <a:fillRect/>
          </a:stretch>
        </p:blipFill>
        <p:spPr bwMode="auto">
          <a:xfrm>
            <a:off x="914400" y="3276600"/>
            <a:ext cx="5134589" cy="2668587"/>
          </a:xfrm>
          <a:prstGeom prst="rect">
            <a:avLst/>
          </a:prstGeom>
          <a:noFill/>
          <a:ln w="9525">
            <a:noFill/>
            <a:miter lim="800000"/>
            <a:headEnd/>
            <a:tailEnd/>
          </a:ln>
          <a:effectLst/>
        </p:spPr>
      </p:pic>
      <p:sp>
        <p:nvSpPr>
          <p:cNvPr id="6" name="Espace réservé du numéro de diapositive 5"/>
          <p:cNvSpPr>
            <a:spLocks noGrp="1"/>
          </p:cNvSpPr>
          <p:nvPr>
            <p:ph type="sldNum" sz="quarter" idx="12"/>
          </p:nvPr>
        </p:nvSpPr>
        <p:spPr/>
        <p:txBody>
          <a:bodyPr/>
          <a:lstStyle/>
          <a:p>
            <a:fld id="{93B47256-F2D8-4517-AB65-A2625278C143}"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09600" y="533400"/>
            <a:ext cx="7010400" cy="2031325"/>
          </a:xfrm>
          <a:prstGeom prst="rect">
            <a:avLst/>
          </a:prstGeom>
          <a:noFill/>
        </p:spPr>
        <p:txBody>
          <a:bodyPr wrap="square" rtlCol="0">
            <a:spAutoFit/>
          </a:bodyPr>
          <a:lstStyle/>
          <a:p>
            <a:r>
              <a:rPr lang="fr-FR" dirty="0" smtClean="0"/>
              <a:t>-Une courbe plate ou linéaire du </a:t>
            </a:r>
            <a:r>
              <a:rPr lang="fr-FR" dirty="0" err="1" smtClean="0"/>
              <a:t>VaR</a:t>
            </a:r>
            <a:r>
              <a:rPr lang="fr-FR" dirty="0" smtClean="0"/>
              <a:t> suggère que le modèle suppose une volatilité relativement stable dans le temps. Cela peut indiquer une sous-estimation des risques dans les périodes de forte volatilité ou une insensibilité aux événements extrêmes.</a:t>
            </a:r>
          </a:p>
          <a:p>
            <a:r>
              <a:rPr lang="fr-FR" dirty="0"/>
              <a:t>-</a:t>
            </a:r>
            <a:r>
              <a:rPr lang="fr-FR" dirty="0" smtClean="0"/>
              <a:t>Les fluctuations du </a:t>
            </a:r>
            <a:r>
              <a:rPr lang="fr-FR" dirty="0" err="1" smtClean="0"/>
              <a:t>VaR</a:t>
            </a:r>
            <a:r>
              <a:rPr lang="fr-FR" dirty="0" smtClean="0"/>
              <a:t> montrent que le modèle réagit de manière dynamique aux changements dans la volatilité, capturant mieux les variations soudaines et les événements extrêmes.</a:t>
            </a:r>
            <a:endParaRPr lang="en-US" dirty="0"/>
          </a:p>
        </p:txBody>
      </p:sp>
      <p:pic>
        <p:nvPicPr>
          <p:cNvPr id="39938" name="Picture 2"/>
          <p:cNvPicPr>
            <a:picLocks noChangeAspect="1" noChangeArrowheads="1"/>
          </p:cNvPicPr>
          <p:nvPr/>
        </p:nvPicPr>
        <p:blipFill>
          <a:blip r:embed="rId2"/>
          <a:srcRect/>
          <a:stretch>
            <a:fillRect/>
          </a:stretch>
        </p:blipFill>
        <p:spPr bwMode="auto">
          <a:xfrm>
            <a:off x="914400" y="3048000"/>
            <a:ext cx="4866402" cy="3276600"/>
          </a:xfrm>
          <a:prstGeom prst="rect">
            <a:avLst/>
          </a:prstGeom>
          <a:noFill/>
          <a:ln w="9525">
            <a:noFill/>
            <a:miter lim="800000"/>
            <a:headEnd/>
            <a:tailEnd/>
          </a:ln>
          <a:effectLst/>
        </p:spPr>
      </p:pic>
      <p:sp>
        <p:nvSpPr>
          <p:cNvPr id="7" name="ZoneTexte 6"/>
          <p:cNvSpPr txBox="1"/>
          <p:nvPr/>
        </p:nvSpPr>
        <p:spPr>
          <a:xfrm>
            <a:off x="2133600" y="6400800"/>
            <a:ext cx="3505200" cy="276999"/>
          </a:xfrm>
          <a:prstGeom prst="rect">
            <a:avLst/>
          </a:prstGeom>
          <a:noFill/>
        </p:spPr>
        <p:txBody>
          <a:bodyPr wrap="square" rtlCol="0">
            <a:spAutoFit/>
          </a:bodyPr>
          <a:lstStyle/>
          <a:p>
            <a:r>
              <a:rPr lang="fr-FR" sz="1200" dirty="0" smtClean="0"/>
              <a:t>Prévision pour Appel</a:t>
            </a:r>
            <a:endParaRPr lang="en-US" sz="1200" dirty="0"/>
          </a:p>
        </p:txBody>
      </p:sp>
      <p:sp>
        <p:nvSpPr>
          <p:cNvPr id="8" name="Espace réservé du numéro de diapositive 7"/>
          <p:cNvSpPr>
            <a:spLocks noGrp="1"/>
          </p:cNvSpPr>
          <p:nvPr>
            <p:ph type="sldNum" sz="quarter" idx="12"/>
          </p:nvPr>
        </p:nvSpPr>
        <p:spPr/>
        <p:txBody>
          <a:bodyPr/>
          <a:lstStyle/>
          <a:p>
            <a:fld id="{93B47256-F2D8-4517-AB65-A2625278C143}"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38200" y="304800"/>
            <a:ext cx="4267200" cy="461665"/>
          </a:xfrm>
          <a:prstGeom prst="rect">
            <a:avLst/>
          </a:prstGeom>
          <a:noFill/>
        </p:spPr>
        <p:txBody>
          <a:bodyPr wrap="square" rtlCol="0">
            <a:spAutoFit/>
          </a:bodyPr>
          <a:lstStyle/>
          <a:p>
            <a:r>
              <a:rPr lang="en-US" sz="2400" b="1" dirty="0" smtClean="0"/>
              <a:t>Instruments Financiers </a:t>
            </a:r>
            <a:endParaRPr lang="en-US" sz="2400" b="1" dirty="0"/>
          </a:p>
        </p:txBody>
      </p:sp>
      <p:sp>
        <p:nvSpPr>
          <p:cNvPr id="5" name="ZoneTexte 4"/>
          <p:cNvSpPr txBox="1"/>
          <p:nvPr/>
        </p:nvSpPr>
        <p:spPr>
          <a:xfrm>
            <a:off x="914400" y="1219200"/>
            <a:ext cx="6629400" cy="4247317"/>
          </a:xfrm>
          <a:prstGeom prst="rect">
            <a:avLst/>
          </a:prstGeom>
          <a:noFill/>
        </p:spPr>
        <p:txBody>
          <a:bodyPr wrap="square" rtlCol="0">
            <a:spAutoFit/>
          </a:bodyPr>
          <a:lstStyle/>
          <a:p>
            <a:r>
              <a:rPr lang="fr-FR" b="1" dirty="0" smtClean="0"/>
              <a:t>1. Indices Boursiers</a:t>
            </a:r>
          </a:p>
          <a:p>
            <a:r>
              <a:rPr lang="fr-FR" dirty="0" smtClean="0"/>
              <a:t>Les indices boursiers représentent la performance d'un groupe d'actions d'entreprises cotées en bourse</a:t>
            </a:r>
          </a:p>
          <a:p>
            <a:r>
              <a:rPr lang="fr-FR" b="1" dirty="0" smtClean="0"/>
              <a:t>Exemples :</a:t>
            </a:r>
            <a:r>
              <a:rPr lang="fr-FR" dirty="0" smtClean="0"/>
              <a:t> S&amp;P 500, Dow Jones, NASDAQ.</a:t>
            </a:r>
          </a:p>
          <a:p>
            <a:endParaRPr lang="fr-FR" dirty="0"/>
          </a:p>
          <a:p>
            <a:r>
              <a:rPr lang="fr-FR" b="1" dirty="0" smtClean="0"/>
              <a:t>2. Obligations</a:t>
            </a:r>
          </a:p>
          <a:p>
            <a:r>
              <a:rPr lang="fr-FR" dirty="0" smtClean="0"/>
              <a:t>instruments de dette émis par des entreprises, des gouvernements ou des institutions financières. </a:t>
            </a:r>
          </a:p>
          <a:p>
            <a:endParaRPr lang="fr-FR" dirty="0"/>
          </a:p>
          <a:p>
            <a:r>
              <a:rPr lang="fr-FR" b="1" dirty="0"/>
              <a:t>3</a:t>
            </a:r>
            <a:r>
              <a:rPr lang="fr-FR" b="1" dirty="0" smtClean="0"/>
              <a:t>. Fonds d'Investissement</a:t>
            </a:r>
          </a:p>
          <a:p>
            <a:r>
              <a:rPr lang="fr-FR" dirty="0" smtClean="0"/>
              <a:t>des véhicules financiers qui regroupent les capitaux de plusieurs investisseurs pour acheter un portefeuille d'actifs diversifiés.</a:t>
            </a:r>
          </a:p>
          <a:p>
            <a:r>
              <a:rPr lang="fr-FR" b="1" dirty="0" smtClean="0"/>
              <a:t>Exemples :</a:t>
            </a:r>
            <a:r>
              <a:rPr lang="fr-FR" dirty="0" smtClean="0"/>
              <a:t> Fonds indiciels (ETF), fonds de pension.</a:t>
            </a:r>
          </a:p>
          <a:p>
            <a:endParaRPr lang="fr-FR" dirty="0" smtClean="0"/>
          </a:p>
          <a:p>
            <a:endParaRPr lang="en-US" dirty="0"/>
          </a:p>
        </p:txBody>
      </p:sp>
      <p:sp>
        <p:nvSpPr>
          <p:cNvPr id="6" name="Espace réservé du numéro de diapositive 5"/>
          <p:cNvSpPr>
            <a:spLocks noGrp="1"/>
          </p:cNvSpPr>
          <p:nvPr>
            <p:ph type="sldNum" sz="quarter" idx="12"/>
          </p:nvPr>
        </p:nvSpPr>
        <p:spPr/>
        <p:txBody>
          <a:bodyPr/>
          <a:lstStyle/>
          <a:p>
            <a:fld id="{93B47256-F2D8-4517-AB65-A2625278C143}"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38200" y="685800"/>
            <a:ext cx="6096000" cy="5078313"/>
          </a:xfrm>
          <a:prstGeom prst="rect">
            <a:avLst/>
          </a:prstGeom>
          <a:noFill/>
        </p:spPr>
        <p:txBody>
          <a:bodyPr wrap="square" rtlCol="0">
            <a:spAutoFit/>
          </a:bodyPr>
          <a:lstStyle/>
          <a:p>
            <a:r>
              <a:rPr lang="fr-FR" dirty="0"/>
              <a:t>Comparez les prévisions des deux modèles en utilisant une métrique telle que la </a:t>
            </a:r>
            <a:r>
              <a:rPr lang="fr-FR" dirty="0" err="1"/>
              <a:t>Mean</a:t>
            </a:r>
            <a:r>
              <a:rPr lang="fr-FR" dirty="0"/>
              <a:t> </a:t>
            </a:r>
            <a:r>
              <a:rPr lang="fr-FR" dirty="0" err="1"/>
              <a:t>Squared</a:t>
            </a:r>
            <a:r>
              <a:rPr lang="fr-FR" dirty="0"/>
              <a:t> </a:t>
            </a:r>
            <a:r>
              <a:rPr lang="fr-FR" dirty="0" err="1"/>
              <a:t>Error</a:t>
            </a:r>
            <a:r>
              <a:rPr lang="fr-FR" dirty="0"/>
              <a:t> (MSE) et l’indicateur de violation pondérée.</a:t>
            </a:r>
          </a:p>
          <a:p>
            <a:r>
              <a:rPr lang="fr-FR" dirty="0" smtClean="0"/>
              <a:t>-La </a:t>
            </a:r>
            <a:r>
              <a:rPr lang="fr-FR" dirty="0"/>
              <a:t>formule de l’indicateur de violation pondérée (WVR) est définie comme suit </a:t>
            </a:r>
            <a:r>
              <a:rPr lang="fr-FR" dirty="0" smtClean="0"/>
              <a:t>:</a:t>
            </a:r>
          </a:p>
          <a:p>
            <a:endParaRPr lang="fr-FR" dirty="0"/>
          </a:p>
          <a:p>
            <a:endParaRPr lang="fr-FR" dirty="0" smtClean="0"/>
          </a:p>
          <a:p>
            <a:endParaRPr lang="fr-FR" dirty="0"/>
          </a:p>
          <a:p>
            <a:endParaRPr lang="fr-FR" dirty="0" smtClean="0"/>
          </a:p>
          <a:p>
            <a:endParaRPr lang="fr-FR" dirty="0"/>
          </a:p>
          <a:p>
            <a:endParaRPr lang="fr-FR" dirty="0" smtClean="0"/>
          </a:p>
          <a:p>
            <a:endParaRPr lang="fr-FR" dirty="0"/>
          </a:p>
          <a:p>
            <a:r>
              <a:rPr lang="fr-FR" dirty="0" err="1" smtClean="0"/>
              <a:t>Lt</a:t>
            </a:r>
            <a:r>
              <a:rPr lang="fr-FR" dirty="0"/>
              <a:t> : La perte réalisée ou valeur réelle à l’instant </a:t>
            </a:r>
            <a:r>
              <a:rPr lang="fr-FR" dirty="0" smtClean="0"/>
              <a:t>t</a:t>
            </a:r>
            <a:r>
              <a:rPr lang="fr-FR" dirty="0"/>
              <a:t> </a:t>
            </a:r>
            <a:endParaRPr lang="fr-FR" dirty="0" smtClean="0"/>
          </a:p>
          <a:p>
            <a:endParaRPr lang="fr-FR" dirty="0"/>
          </a:p>
          <a:p>
            <a:r>
              <a:rPr lang="fr-FR" dirty="0" err="1" smtClean="0"/>
              <a:t>VaRt</a:t>
            </a:r>
            <a:r>
              <a:rPr lang="fr-FR" dirty="0"/>
              <a:t> : La </a:t>
            </a:r>
            <a:r>
              <a:rPr lang="fr-FR" dirty="0" err="1"/>
              <a:t>VaR</a:t>
            </a:r>
            <a:r>
              <a:rPr lang="fr-FR" dirty="0"/>
              <a:t> estimée par le modèle à l’instant </a:t>
            </a:r>
            <a:r>
              <a:rPr lang="fr-FR" dirty="0" smtClean="0"/>
              <a:t>t</a:t>
            </a:r>
            <a:endParaRPr lang="fr-FR" dirty="0"/>
          </a:p>
          <a:p>
            <a:endParaRPr lang="fr-FR" dirty="0" smtClean="0"/>
          </a:p>
          <a:p>
            <a:endParaRPr lang="fr-FR" dirty="0"/>
          </a:p>
          <a:p>
            <a:endParaRPr lang="en-US" dirty="0"/>
          </a:p>
        </p:txBody>
      </p:sp>
      <p:sp>
        <p:nvSpPr>
          <p:cNvPr id="40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096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590800" y="2667000"/>
            <a:ext cx="2416175" cy="808038"/>
          </a:xfrm>
          <a:prstGeom prst="rect">
            <a:avLst/>
          </a:prstGeom>
          <a:noFill/>
        </p:spPr>
      </p:pic>
      <p:sp>
        <p:nvSpPr>
          <p:cNvPr id="7" name="Espace réservé du numéro de diapositive 6"/>
          <p:cNvSpPr>
            <a:spLocks noGrp="1"/>
          </p:cNvSpPr>
          <p:nvPr>
            <p:ph type="sldNum" sz="quarter" idx="12"/>
          </p:nvPr>
        </p:nvSpPr>
        <p:spPr/>
        <p:txBody>
          <a:bodyPr/>
          <a:lstStyle/>
          <a:p>
            <a:fld id="{93B47256-F2D8-4517-AB65-A2625278C143}"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srcRect/>
          <a:stretch>
            <a:fillRect/>
          </a:stretch>
        </p:blipFill>
        <p:spPr bwMode="auto">
          <a:xfrm>
            <a:off x="228600" y="457200"/>
            <a:ext cx="8763000" cy="2287784"/>
          </a:xfrm>
          <a:prstGeom prst="rect">
            <a:avLst/>
          </a:prstGeom>
          <a:noFill/>
          <a:ln w="9525">
            <a:noFill/>
            <a:miter lim="800000"/>
            <a:headEnd/>
            <a:tailEnd/>
          </a:ln>
          <a:effectLst/>
        </p:spPr>
      </p:pic>
      <p:sp>
        <p:nvSpPr>
          <p:cNvPr id="5" name="ZoneTexte 4"/>
          <p:cNvSpPr txBox="1"/>
          <p:nvPr/>
        </p:nvSpPr>
        <p:spPr>
          <a:xfrm>
            <a:off x="533400" y="3352800"/>
            <a:ext cx="7848600" cy="2031325"/>
          </a:xfrm>
          <a:prstGeom prst="rect">
            <a:avLst/>
          </a:prstGeom>
          <a:noFill/>
        </p:spPr>
        <p:txBody>
          <a:bodyPr wrap="square" rtlCol="0">
            <a:spAutoFit/>
          </a:bodyPr>
          <a:lstStyle/>
          <a:p>
            <a:r>
              <a:rPr lang="fr-FR" dirty="0"/>
              <a:t>E-GARCH semble être un meilleur modèle pour prédire la </a:t>
            </a:r>
            <a:r>
              <a:rPr lang="fr-FR" dirty="0" err="1"/>
              <a:t>VaR</a:t>
            </a:r>
            <a:r>
              <a:rPr lang="fr-FR" dirty="0"/>
              <a:t> avec moins de violations importantes que le modèle GARCH</a:t>
            </a:r>
          </a:p>
          <a:p>
            <a:r>
              <a:rPr lang="fr-FR" dirty="0"/>
              <a:t>Le E-GARCH (</a:t>
            </a:r>
            <a:r>
              <a:rPr lang="fr-FR" dirty="0" err="1"/>
              <a:t>Exponential</a:t>
            </a:r>
            <a:r>
              <a:rPr lang="fr-FR" dirty="0"/>
              <a:t> GARCH), capture l’asymétrie, c’est-à-dire que les chocs négatifs peuvent entraîner une volatilité plus élevée que les chocs positifs. Cela peut rendre le modèle E-GARCH plus flexible pour capturer les comportements du marché, en particulier dans des conditions extrêmes .</a:t>
            </a:r>
          </a:p>
          <a:p>
            <a:endParaRPr lang="en-US" dirty="0"/>
          </a:p>
        </p:txBody>
      </p:sp>
      <p:sp>
        <p:nvSpPr>
          <p:cNvPr id="6" name="Espace réservé du numéro de diapositive 5"/>
          <p:cNvSpPr>
            <a:spLocks noGrp="1"/>
          </p:cNvSpPr>
          <p:nvPr>
            <p:ph type="sldNum" sz="quarter" idx="12"/>
          </p:nvPr>
        </p:nvSpPr>
        <p:spPr/>
        <p:txBody>
          <a:bodyPr/>
          <a:lstStyle/>
          <a:p>
            <a:fld id="{93B47256-F2D8-4517-AB65-A2625278C143}"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990600" y="914400"/>
            <a:ext cx="5791200" cy="4247317"/>
          </a:xfrm>
          <a:prstGeom prst="rect">
            <a:avLst/>
          </a:prstGeom>
          <a:noFill/>
        </p:spPr>
        <p:txBody>
          <a:bodyPr wrap="square" rtlCol="0">
            <a:spAutoFit/>
          </a:bodyPr>
          <a:lstStyle/>
          <a:p>
            <a:r>
              <a:rPr lang="en-US" b="1" dirty="0" err="1"/>
              <a:t>R</a:t>
            </a:r>
            <a:r>
              <a:rPr lang="en-US" b="1" dirty="0" err="1" smtClean="0"/>
              <a:t>épartition</a:t>
            </a:r>
            <a:r>
              <a:rPr lang="en-US" b="1" dirty="0" smtClean="0"/>
              <a:t> du travail:</a:t>
            </a:r>
          </a:p>
          <a:p>
            <a:endParaRPr lang="fr-FR" b="1" dirty="0"/>
          </a:p>
          <a:p>
            <a:endParaRPr lang="fr-FR" b="1" dirty="0" smtClean="0"/>
          </a:p>
          <a:p>
            <a:endParaRPr lang="fr-FR" b="1" dirty="0"/>
          </a:p>
          <a:p>
            <a:r>
              <a:rPr lang="fr-FR" b="1" dirty="0" err="1" smtClean="0"/>
              <a:t>Markdown</a:t>
            </a:r>
            <a:r>
              <a:rPr lang="fr-FR" b="1" dirty="0" smtClean="0"/>
              <a:t> Appel:  ARFAOUI</a:t>
            </a:r>
          </a:p>
          <a:p>
            <a:endParaRPr lang="fr-FR" b="1" dirty="0"/>
          </a:p>
          <a:p>
            <a:pPr marL="0" lvl="1"/>
            <a:r>
              <a:rPr lang="fr-FR" b="1" dirty="0" err="1" smtClean="0"/>
              <a:t>Markdown</a:t>
            </a:r>
            <a:r>
              <a:rPr lang="fr-FR" b="1" dirty="0" smtClean="0"/>
              <a:t> Pétrole Brent: BZIZ</a:t>
            </a:r>
          </a:p>
          <a:p>
            <a:pPr marL="0" lvl="1"/>
            <a:endParaRPr lang="fr-FR" b="1" dirty="0"/>
          </a:p>
          <a:p>
            <a:pPr marL="0" lvl="1"/>
            <a:r>
              <a:rPr lang="fr-FR" b="1" dirty="0" err="1" smtClean="0"/>
              <a:t>Markdown</a:t>
            </a:r>
            <a:r>
              <a:rPr lang="fr-FR" b="1" dirty="0" smtClean="0"/>
              <a:t> Tesla: ABBAD</a:t>
            </a:r>
          </a:p>
          <a:p>
            <a:pPr marL="0" lvl="1"/>
            <a:endParaRPr lang="fr-FR" b="1" dirty="0"/>
          </a:p>
          <a:p>
            <a:pPr marL="0" lvl="1"/>
            <a:r>
              <a:rPr lang="fr-FR" b="1" dirty="0" smtClean="0"/>
              <a:t>Présentation :ARFAOUI,BZIZ ,ABBAD</a:t>
            </a:r>
            <a:endParaRPr lang="fr-FR" b="1" dirty="0" smtClean="0"/>
          </a:p>
          <a:p>
            <a:pPr marL="0" lvl="1"/>
            <a:endParaRPr lang="fr-FR" b="1" dirty="0" smtClean="0"/>
          </a:p>
          <a:p>
            <a:pPr marL="0" lvl="1"/>
            <a:endParaRPr lang="fr-FR" b="1" dirty="0"/>
          </a:p>
          <a:p>
            <a:pPr marL="0" lvl="1"/>
            <a:endParaRPr lang="fr-FR" b="1" dirty="0" smtClean="0"/>
          </a:p>
          <a:p>
            <a:endParaRPr lang="en-US" b="1" dirty="0"/>
          </a:p>
        </p:txBody>
      </p:sp>
      <p:sp>
        <p:nvSpPr>
          <p:cNvPr id="5" name="Espace réservé du numéro de diapositive 4"/>
          <p:cNvSpPr>
            <a:spLocks noGrp="1"/>
          </p:cNvSpPr>
          <p:nvPr>
            <p:ph type="sldNum" sz="quarter" idx="12"/>
          </p:nvPr>
        </p:nvSpPr>
        <p:spPr/>
        <p:txBody>
          <a:bodyPr/>
          <a:lstStyle/>
          <a:p>
            <a:fld id="{93B47256-F2D8-4517-AB65-A2625278C143}" type="slidenum">
              <a:rPr lang="en-US" smtClean="0"/>
              <a:t>32</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914400" y="685800"/>
            <a:ext cx="5791200" cy="5632311"/>
          </a:xfrm>
          <a:prstGeom prst="rect">
            <a:avLst/>
          </a:prstGeom>
          <a:noFill/>
        </p:spPr>
        <p:txBody>
          <a:bodyPr wrap="square" rtlCol="0">
            <a:spAutoFit/>
          </a:bodyPr>
          <a:lstStyle/>
          <a:p>
            <a:r>
              <a:rPr lang="fr-FR" b="1" dirty="0"/>
              <a:t>4</a:t>
            </a:r>
            <a:r>
              <a:rPr lang="fr-FR" b="1" dirty="0" smtClean="0"/>
              <a:t>. Devises (</a:t>
            </a:r>
            <a:r>
              <a:rPr lang="fr-FR" b="1" dirty="0" err="1" smtClean="0"/>
              <a:t>Forex</a:t>
            </a:r>
            <a:r>
              <a:rPr lang="fr-FR" b="1" dirty="0" smtClean="0"/>
              <a:t>)</a:t>
            </a:r>
          </a:p>
          <a:p>
            <a:r>
              <a:rPr lang="fr-FR" dirty="0" smtClean="0"/>
              <a:t>Le marché des devises (</a:t>
            </a:r>
            <a:r>
              <a:rPr lang="fr-FR" dirty="0" err="1" smtClean="0"/>
              <a:t>Forex</a:t>
            </a:r>
            <a:r>
              <a:rPr lang="fr-FR" dirty="0" smtClean="0"/>
              <a:t>) concerne l'échange de monnaies entre pays.</a:t>
            </a:r>
          </a:p>
          <a:p>
            <a:r>
              <a:rPr lang="fr-FR" b="1" dirty="0" smtClean="0"/>
              <a:t>Exemples :</a:t>
            </a:r>
            <a:r>
              <a:rPr lang="fr-FR" dirty="0" smtClean="0"/>
              <a:t> EUR/USD, GBP/JPY.</a:t>
            </a:r>
          </a:p>
          <a:p>
            <a:endParaRPr lang="fr-FR" dirty="0"/>
          </a:p>
          <a:p>
            <a:r>
              <a:rPr lang="fr-FR" b="1" dirty="0"/>
              <a:t>5</a:t>
            </a:r>
            <a:r>
              <a:rPr lang="fr-FR" b="1" dirty="0" smtClean="0"/>
              <a:t>. </a:t>
            </a:r>
            <a:r>
              <a:rPr lang="fr-FR" b="1" dirty="0" err="1" smtClean="0"/>
              <a:t>Cryptomonnaies</a:t>
            </a:r>
            <a:endParaRPr lang="fr-FR" b="1" dirty="0" smtClean="0"/>
          </a:p>
          <a:p>
            <a:r>
              <a:rPr lang="fr-FR" dirty="0" smtClean="0"/>
              <a:t>des actifs numériques qui reposent sur la technologie </a:t>
            </a:r>
            <a:r>
              <a:rPr lang="fr-FR" dirty="0" err="1" smtClean="0"/>
              <a:t>blockchain</a:t>
            </a:r>
            <a:r>
              <a:rPr lang="fr-FR" dirty="0" smtClean="0"/>
              <a:t>.</a:t>
            </a:r>
          </a:p>
          <a:p>
            <a:r>
              <a:rPr lang="fr-FR" b="1" dirty="0" smtClean="0"/>
              <a:t>Exemples :</a:t>
            </a:r>
            <a:r>
              <a:rPr lang="fr-FR" dirty="0" smtClean="0"/>
              <a:t> </a:t>
            </a:r>
            <a:r>
              <a:rPr lang="fr-FR" dirty="0" err="1" smtClean="0"/>
              <a:t>Bitcoin</a:t>
            </a:r>
            <a:r>
              <a:rPr lang="fr-FR" dirty="0" smtClean="0"/>
              <a:t>, </a:t>
            </a:r>
            <a:r>
              <a:rPr lang="fr-FR" dirty="0" err="1" smtClean="0"/>
              <a:t>Ethereum</a:t>
            </a:r>
            <a:r>
              <a:rPr lang="fr-FR" dirty="0" smtClean="0"/>
              <a:t>, </a:t>
            </a:r>
            <a:r>
              <a:rPr lang="fr-FR" dirty="0" err="1" smtClean="0"/>
              <a:t>Ripple</a:t>
            </a:r>
            <a:r>
              <a:rPr lang="fr-FR" dirty="0" smtClean="0"/>
              <a:t>.</a:t>
            </a:r>
          </a:p>
          <a:p>
            <a:endParaRPr lang="fr-FR" dirty="0" smtClean="0"/>
          </a:p>
          <a:p>
            <a:r>
              <a:rPr lang="fr-FR" b="1" dirty="0" smtClean="0"/>
              <a:t>6.Action</a:t>
            </a:r>
          </a:p>
          <a:p>
            <a:r>
              <a:rPr lang="fr-FR" dirty="0" smtClean="0"/>
              <a:t>des parts de propriété d'une entreprise. Lorsque vous achetez une action, vous devenez actionnaire et vous détenez une part du capital de l'entreprise. Vous pouvez également bénéficier de dividendes si l'entreprise choisit de distribuer ses bénéfices.</a:t>
            </a:r>
          </a:p>
          <a:p>
            <a:r>
              <a:rPr lang="fr-FR" b="1" dirty="0" smtClean="0"/>
              <a:t>Exemples</a:t>
            </a:r>
            <a:r>
              <a:rPr lang="fr-FR" dirty="0" smtClean="0"/>
              <a:t> : Apple (AAPL), Tesla (TSLA), Amazon (AMZN)</a:t>
            </a:r>
            <a:br>
              <a:rPr lang="fr-FR" dirty="0" smtClean="0"/>
            </a:br>
            <a:endParaRPr lang="fr-FR" dirty="0" smtClean="0"/>
          </a:p>
          <a:p>
            <a:endParaRPr lang="fr-FR" dirty="0" smtClean="0"/>
          </a:p>
          <a:p>
            <a:endParaRPr lang="en-US" dirty="0"/>
          </a:p>
        </p:txBody>
      </p:sp>
      <p:sp>
        <p:nvSpPr>
          <p:cNvPr id="5" name="Espace réservé du numéro de diapositive 4"/>
          <p:cNvSpPr>
            <a:spLocks noGrp="1"/>
          </p:cNvSpPr>
          <p:nvPr>
            <p:ph type="sldNum" sz="quarter" idx="12"/>
          </p:nvPr>
        </p:nvSpPr>
        <p:spPr/>
        <p:txBody>
          <a:bodyPr/>
          <a:lstStyle/>
          <a:p>
            <a:fld id="{93B47256-F2D8-4517-AB65-A2625278C143}"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38200" y="914400"/>
            <a:ext cx="6400800" cy="3416320"/>
          </a:xfrm>
          <a:prstGeom prst="rect">
            <a:avLst/>
          </a:prstGeom>
          <a:noFill/>
        </p:spPr>
        <p:txBody>
          <a:bodyPr wrap="square" rtlCol="0">
            <a:spAutoFit/>
          </a:bodyPr>
          <a:lstStyle/>
          <a:p>
            <a:r>
              <a:rPr lang="fr-FR" b="1" dirty="0" smtClean="0"/>
              <a:t>Contexte général :</a:t>
            </a:r>
          </a:p>
          <a:p>
            <a:endParaRPr lang="fr-FR" b="1" dirty="0" smtClean="0"/>
          </a:p>
          <a:p>
            <a:r>
              <a:rPr lang="fr-FR" dirty="0" smtClean="0"/>
              <a:t>L'analyse des rendements boursiers des entreprises comme Tesla est cruciale pour comprendre leur comportement sur les marchés financiers et pour évaluer le risque associé à ces investissements. Tesla, en tant que leader dans le domaine des véhicules électriques et de l'innovation technologique, représente un cas d'étude intéressant en raison de sa volatilité souvent observée sur les marchés boursiers. Cette volatilité peut avoir un impact direct sur les décisions des investisseurs, ainsi que sur les stratégies de gestion des risques.</a:t>
            </a:r>
          </a:p>
          <a:p>
            <a:endParaRPr lang="en-US" dirty="0"/>
          </a:p>
        </p:txBody>
      </p:sp>
      <p:sp>
        <p:nvSpPr>
          <p:cNvPr id="5" name="Espace réservé du numéro de diapositive 4"/>
          <p:cNvSpPr>
            <a:spLocks noGrp="1"/>
          </p:cNvSpPr>
          <p:nvPr>
            <p:ph type="sldNum" sz="quarter" idx="12"/>
          </p:nvPr>
        </p:nvSpPr>
        <p:spPr/>
        <p:txBody>
          <a:bodyPr/>
          <a:lstStyle/>
          <a:p>
            <a:fld id="{93B47256-F2D8-4517-AB65-A2625278C143}"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38200" y="762000"/>
            <a:ext cx="6400800" cy="3693319"/>
          </a:xfrm>
          <a:prstGeom prst="rect">
            <a:avLst/>
          </a:prstGeom>
          <a:noFill/>
        </p:spPr>
        <p:txBody>
          <a:bodyPr wrap="square" rtlCol="0">
            <a:spAutoFit/>
          </a:bodyPr>
          <a:lstStyle/>
          <a:p>
            <a:r>
              <a:rPr lang="fr-FR" b="1" dirty="0" smtClean="0"/>
              <a:t>Pourquoi  Tesla ?</a:t>
            </a:r>
          </a:p>
          <a:p>
            <a:endParaRPr lang="fr-FR" b="1" dirty="0" smtClean="0"/>
          </a:p>
          <a:p>
            <a:r>
              <a:rPr lang="fr-FR" dirty="0" smtClean="0"/>
              <a:t>Tesla est une entreprise qui suscite un intérêt considérable en raison de son rôle pionnier dans les technologies vertes et électriques, de ses innovations en matière de voitures autonomes, ainsi que de son impact croissant sur l’industrie automobile et énergétique mondiale. La volatilité des rendements boursiers de Tesla est souvent plus élevée que celle des autres actions, ce qui en fait un sujet pertinent pour l'analyse des risques financiers. Analyser les rendements de Tesla permet de mieux comprendre cette volatilité et d’évaluer les risques financiers associés à l'investissement dans cette entreprise.</a:t>
            </a:r>
          </a:p>
          <a:p>
            <a:endParaRPr lang="en-US" dirty="0"/>
          </a:p>
        </p:txBody>
      </p:sp>
      <p:sp>
        <p:nvSpPr>
          <p:cNvPr id="5" name="Espace réservé du numéro de diapositive 4"/>
          <p:cNvSpPr>
            <a:spLocks noGrp="1"/>
          </p:cNvSpPr>
          <p:nvPr>
            <p:ph type="sldNum" sz="quarter" idx="12"/>
          </p:nvPr>
        </p:nvSpPr>
        <p:spPr/>
        <p:txBody>
          <a:bodyPr/>
          <a:lstStyle/>
          <a:p>
            <a:fld id="{93B47256-F2D8-4517-AB65-A2625278C143}"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09600" y="533400"/>
            <a:ext cx="7391400" cy="5078313"/>
          </a:xfrm>
          <a:prstGeom prst="rect">
            <a:avLst/>
          </a:prstGeom>
          <a:noFill/>
        </p:spPr>
        <p:txBody>
          <a:bodyPr wrap="square" rtlCol="0">
            <a:spAutoFit/>
          </a:bodyPr>
          <a:lstStyle/>
          <a:p>
            <a:r>
              <a:rPr lang="fr-FR" sz="2400" b="1" dirty="0" smtClean="0">
                <a:solidFill>
                  <a:schemeClr val="accent2"/>
                </a:solidFill>
              </a:rPr>
              <a:t>Objectif de l'Analyse</a:t>
            </a:r>
          </a:p>
          <a:p>
            <a:r>
              <a:rPr lang="fr-FR" dirty="0" smtClean="0"/>
              <a:t>L'objectif principal de cette analyse est de </a:t>
            </a:r>
            <a:r>
              <a:rPr lang="fr-FR" b="1" dirty="0" smtClean="0"/>
              <a:t>modéliser la volatilité des rendements boursiers de Tesla</a:t>
            </a:r>
            <a:r>
              <a:rPr lang="fr-FR" dirty="0" smtClean="0"/>
              <a:t> à l'aide de modèles GARCH, tout en comparant la performance de </a:t>
            </a:r>
            <a:r>
              <a:rPr lang="fr-FR" b="1" dirty="0" smtClean="0"/>
              <a:t>deux modèles de volatilité</a:t>
            </a:r>
            <a:r>
              <a:rPr lang="fr-FR" dirty="0" smtClean="0"/>
              <a:t> : le </a:t>
            </a:r>
            <a:r>
              <a:rPr lang="fr-FR" b="1" dirty="0" smtClean="0"/>
              <a:t>modèle GARCH classique</a:t>
            </a:r>
            <a:r>
              <a:rPr lang="fr-FR" dirty="0" smtClean="0"/>
              <a:t> et le </a:t>
            </a:r>
            <a:r>
              <a:rPr lang="fr-FR" b="1" dirty="0" smtClean="0"/>
              <a:t>modèle </a:t>
            </a:r>
            <a:r>
              <a:rPr lang="fr-FR" b="1" dirty="0" err="1" smtClean="0"/>
              <a:t>eGARCH</a:t>
            </a:r>
            <a:r>
              <a:rPr lang="fr-FR" dirty="0" smtClean="0"/>
              <a:t>.</a:t>
            </a:r>
          </a:p>
          <a:p>
            <a:endParaRPr lang="fr-FR" dirty="0" smtClean="0"/>
          </a:p>
          <a:p>
            <a:r>
              <a:rPr lang="fr-FR" sz="2400" b="1" dirty="0" smtClean="0">
                <a:solidFill>
                  <a:schemeClr val="accent2"/>
                </a:solidFill>
              </a:rPr>
              <a:t>Étapes  :</a:t>
            </a:r>
          </a:p>
          <a:p>
            <a:endParaRPr lang="fr-FR" sz="2400" b="1" dirty="0" smtClean="0">
              <a:solidFill>
                <a:schemeClr val="bg1"/>
              </a:solidFill>
            </a:endParaRPr>
          </a:p>
          <a:p>
            <a:r>
              <a:rPr lang="fr-FR" b="1" dirty="0"/>
              <a:t>-</a:t>
            </a:r>
            <a:r>
              <a:rPr lang="fr-FR" b="1" dirty="0" smtClean="0"/>
              <a:t>Modélisation de la volatilité de Tesla</a:t>
            </a:r>
            <a:r>
              <a:rPr lang="fr-FR" dirty="0" smtClean="0"/>
              <a:t> : Utiliser les modèles GARCH et </a:t>
            </a:r>
            <a:r>
              <a:rPr lang="fr-FR" dirty="0" err="1" smtClean="0"/>
              <a:t>eGARCH</a:t>
            </a:r>
            <a:r>
              <a:rPr lang="fr-FR" dirty="0" smtClean="0"/>
              <a:t> pour estimer la volatilité des rendements de l'action Tesla</a:t>
            </a:r>
          </a:p>
          <a:p>
            <a:r>
              <a:rPr lang="fr-FR" b="1" dirty="0" smtClean="0"/>
              <a:t>-Comparaison des performances des modèles</a:t>
            </a:r>
            <a:r>
              <a:rPr lang="fr-FR" dirty="0" smtClean="0"/>
              <a:t> : Évaluer la qualité des ajustements de ces modèles en utilisant des critères comme le MSE (</a:t>
            </a:r>
            <a:r>
              <a:rPr lang="fr-FR" dirty="0" err="1" smtClean="0"/>
              <a:t>Mean</a:t>
            </a:r>
            <a:r>
              <a:rPr lang="fr-FR" dirty="0" smtClean="0"/>
              <a:t> </a:t>
            </a:r>
            <a:r>
              <a:rPr lang="fr-FR" dirty="0" err="1" smtClean="0"/>
              <a:t>Squared</a:t>
            </a:r>
            <a:r>
              <a:rPr lang="fr-FR" dirty="0" smtClean="0"/>
              <a:t> </a:t>
            </a:r>
            <a:r>
              <a:rPr lang="fr-FR" dirty="0" err="1" smtClean="0"/>
              <a:t>Error</a:t>
            </a:r>
            <a:r>
              <a:rPr lang="fr-FR" dirty="0" smtClean="0"/>
              <a:t>) et le </a:t>
            </a:r>
            <a:r>
              <a:rPr lang="fr-FR" dirty="0" err="1" smtClean="0"/>
              <a:t>Weighted</a:t>
            </a:r>
            <a:r>
              <a:rPr lang="fr-FR" dirty="0" smtClean="0"/>
              <a:t> Violation Ratio (WVR).</a:t>
            </a:r>
          </a:p>
          <a:p>
            <a:endParaRPr lang="fr-FR" dirty="0" smtClean="0"/>
          </a:p>
          <a:p>
            <a:r>
              <a:rPr lang="fr-FR" b="1" dirty="0" smtClean="0"/>
              <a:t>Étude comparative avec d'autres indices</a:t>
            </a:r>
            <a:r>
              <a:rPr lang="fr-FR" dirty="0" smtClean="0"/>
              <a:t> :</a:t>
            </a:r>
          </a:p>
          <a:p>
            <a:pPr lvl="1"/>
            <a:r>
              <a:rPr lang="fr-FR" b="1" dirty="0" smtClean="0"/>
              <a:t>Indice de l'option d'appel (Call Option)</a:t>
            </a:r>
            <a:endParaRPr lang="fr-FR" dirty="0" smtClean="0"/>
          </a:p>
          <a:p>
            <a:pPr lvl="1"/>
            <a:r>
              <a:rPr lang="fr-FR" b="1" dirty="0" smtClean="0"/>
              <a:t>Pétrole Brent</a:t>
            </a:r>
            <a:endParaRPr lang="en-US" dirty="0"/>
          </a:p>
        </p:txBody>
      </p:sp>
      <p:sp>
        <p:nvSpPr>
          <p:cNvPr id="5" name="Espace réservé du numéro de diapositive 4"/>
          <p:cNvSpPr>
            <a:spLocks noGrp="1"/>
          </p:cNvSpPr>
          <p:nvPr>
            <p:ph type="sldNum" sz="quarter" idx="12"/>
          </p:nvPr>
        </p:nvSpPr>
        <p:spPr/>
        <p:txBody>
          <a:bodyPr/>
          <a:lstStyle/>
          <a:p>
            <a:fld id="{93B47256-F2D8-4517-AB65-A2625278C143}"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04800" y="2362200"/>
            <a:ext cx="8458200" cy="1292662"/>
          </a:xfrm>
          <a:prstGeom prst="rect">
            <a:avLst/>
          </a:prstGeom>
          <a:noFill/>
        </p:spPr>
        <p:txBody>
          <a:bodyPr wrap="square" rtlCol="0">
            <a:spAutoFit/>
          </a:bodyPr>
          <a:lstStyle/>
          <a:p>
            <a:r>
              <a:rPr lang="en-US" sz="6000" b="1" dirty="0" smtClean="0">
                <a:solidFill>
                  <a:srgbClr val="00B0F0"/>
                </a:solidFill>
              </a:rPr>
              <a:t>Preparations des </a:t>
            </a:r>
            <a:r>
              <a:rPr lang="en-US" sz="6000" b="1" dirty="0" err="1" smtClean="0">
                <a:solidFill>
                  <a:srgbClr val="00B0F0"/>
                </a:solidFill>
              </a:rPr>
              <a:t>données</a:t>
            </a:r>
            <a:endParaRPr lang="en-US" sz="6000" b="1" dirty="0" smtClean="0">
              <a:solidFill>
                <a:srgbClr val="00B0F0"/>
              </a:solidFill>
            </a:endParaRPr>
          </a:p>
          <a:p>
            <a:endParaRPr lang="en-US" dirty="0"/>
          </a:p>
        </p:txBody>
      </p:sp>
      <p:sp>
        <p:nvSpPr>
          <p:cNvPr id="6" name="Espace réservé du numéro de diapositive 5"/>
          <p:cNvSpPr>
            <a:spLocks noGrp="1"/>
          </p:cNvSpPr>
          <p:nvPr>
            <p:ph type="sldNum" sz="quarter" idx="12"/>
          </p:nvPr>
        </p:nvSpPr>
        <p:spPr/>
        <p:txBody>
          <a:bodyPr/>
          <a:lstStyle/>
          <a:p>
            <a:fld id="{93B47256-F2D8-4517-AB65-A2625278C143}"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85800" y="381000"/>
            <a:ext cx="4343400" cy="461665"/>
          </a:xfrm>
          <a:prstGeom prst="rect">
            <a:avLst/>
          </a:prstGeom>
          <a:noFill/>
        </p:spPr>
        <p:txBody>
          <a:bodyPr wrap="square" rtlCol="0">
            <a:spAutoFit/>
          </a:bodyPr>
          <a:lstStyle/>
          <a:p>
            <a:r>
              <a:rPr lang="en-US" sz="2400" b="1" dirty="0" smtClean="0"/>
              <a:t>1-Préparation des </a:t>
            </a:r>
            <a:r>
              <a:rPr lang="en-US" sz="2400" b="1" dirty="0" err="1" smtClean="0"/>
              <a:t>données</a:t>
            </a:r>
            <a:endParaRPr lang="en-US" sz="2400" b="1" dirty="0"/>
          </a:p>
        </p:txBody>
      </p:sp>
      <p:sp>
        <p:nvSpPr>
          <p:cNvPr id="5" name="ZoneTexte 4"/>
          <p:cNvSpPr txBox="1"/>
          <p:nvPr/>
        </p:nvSpPr>
        <p:spPr>
          <a:xfrm>
            <a:off x="838200" y="1371600"/>
            <a:ext cx="5486400" cy="369332"/>
          </a:xfrm>
          <a:prstGeom prst="rect">
            <a:avLst/>
          </a:prstGeom>
          <a:noFill/>
        </p:spPr>
        <p:txBody>
          <a:bodyPr wrap="square" rtlCol="0">
            <a:spAutoFit/>
          </a:bodyPr>
          <a:lstStyle/>
          <a:p>
            <a:r>
              <a:rPr lang="fr-FR" dirty="0" smtClean="0">
                <a:solidFill>
                  <a:srgbClr val="00B0F0"/>
                </a:solidFill>
              </a:rPr>
              <a:t>1-Importation de la data et calcule des rendements  </a:t>
            </a:r>
            <a:endParaRPr lang="en-US" dirty="0">
              <a:solidFill>
                <a:srgbClr val="00B0F0"/>
              </a:solidFill>
            </a:endParaRPr>
          </a:p>
        </p:txBody>
      </p:sp>
      <p:sp>
        <p:nvSpPr>
          <p:cNvPr id="6" name="ZoneTexte 5"/>
          <p:cNvSpPr txBox="1"/>
          <p:nvPr/>
        </p:nvSpPr>
        <p:spPr>
          <a:xfrm>
            <a:off x="914400" y="2133600"/>
            <a:ext cx="7162800" cy="2862322"/>
          </a:xfrm>
          <a:prstGeom prst="rect">
            <a:avLst/>
          </a:prstGeom>
          <a:noFill/>
        </p:spPr>
        <p:txBody>
          <a:bodyPr wrap="square" rtlCol="0">
            <a:spAutoFit/>
          </a:bodyPr>
          <a:lstStyle/>
          <a:p>
            <a:r>
              <a:rPr lang="fr-FR" dirty="0" smtClean="0"/>
              <a:t>Le rendement logarithmique, également appelé </a:t>
            </a:r>
            <a:r>
              <a:rPr lang="fr-FR" b="1" dirty="0" smtClean="0"/>
              <a:t>log-return </a:t>
            </a:r>
            <a:r>
              <a:rPr lang="fr-FR" dirty="0" smtClean="0"/>
              <a:t>mesure la variation relative des prix d'un actif au fil du temps. </a:t>
            </a:r>
          </a:p>
          <a:p>
            <a:endParaRPr lang="fr-FR" dirty="0"/>
          </a:p>
          <a:p>
            <a:endParaRPr lang="fr-FR" dirty="0" smtClean="0"/>
          </a:p>
          <a:p>
            <a:endParaRPr lang="fr-FR" dirty="0" smtClean="0"/>
          </a:p>
          <a:p>
            <a:endParaRPr lang="fr-FR" dirty="0"/>
          </a:p>
          <a:p>
            <a:endParaRPr lang="fr-FR" dirty="0" smtClean="0"/>
          </a:p>
          <a:p>
            <a:endParaRPr lang="fr-FR" dirty="0" smtClean="0"/>
          </a:p>
          <a:p>
            <a:r>
              <a:rPr lang="fr-FR" dirty="0" smtClean="0"/>
              <a:t>où Pt​ est le prix de l'actif à la période t et Pt−1​ est le prix à la période t−1.</a:t>
            </a:r>
          </a:p>
          <a:p>
            <a:endParaRPr lang="en-US"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3" name="Picture 9"/>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743200" y="3200400"/>
            <a:ext cx="1760538" cy="800100"/>
          </a:xfrm>
          <a:prstGeom prst="rect">
            <a:avLst/>
          </a:prstGeom>
          <a:noFill/>
        </p:spPr>
      </p:pic>
      <p:sp>
        <p:nvSpPr>
          <p:cNvPr id="17" name="Espace réservé du numéro de diapositive 16"/>
          <p:cNvSpPr>
            <a:spLocks noGrp="1"/>
          </p:cNvSpPr>
          <p:nvPr>
            <p:ph type="sldNum" sz="quarter" idx="12"/>
          </p:nvPr>
        </p:nvSpPr>
        <p:spPr/>
        <p:txBody>
          <a:bodyPr/>
          <a:lstStyle/>
          <a:p>
            <a:fld id="{93B47256-F2D8-4517-AB65-A2625278C143}" type="slidenum">
              <a:rPr lang="en-US" smtClean="0"/>
              <a:t>9</a:t>
            </a:fld>
            <a:endParaRPr lang="en-US"/>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1525</Words>
  <Application>Microsoft Office PowerPoint</Application>
  <PresentationFormat>Affichage à l'écran (4:3)</PresentationFormat>
  <Paragraphs>237</Paragraphs>
  <Slides>32</Slides>
  <Notes>1</Notes>
  <HiddenSlides>0</HiddenSlides>
  <MMClips>0</MMClips>
  <ScaleCrop>false</ScaleCrop>
  <HeadingPairs>
    <vt:vector size="4" baseType="variant">
      <vt:variant>
        <vt:lpstr>Thème</vt:lpstr>
      </vt:variant>
      <vt:variant>
        <vt:i4>1</vt:i4>
      </vt:variant>
      <vt:variant>
        <vt:lpstr>Titres des diapositives</vt:lpstr>
      </vt:variant>
      <vt:variant>
        <vt:i4>32</vt:i4>
      </vt:variant>
    </vt:vector>
  </HeadingPairs>
  <TitlesOfParts>
    <vt:vector size="33"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lpstr>Diapositive 30</vt:lpstr>
      <vt:lpstr>Diapositive 31</vt:lpstr>
      <vt:lpstr>Diapositive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DHM</dc:creator>
  <cp:lastModifiedBy>DHM</cp:lastModifiedBy>
  <cp:revision>23</cp:revision>
  <dcterms:created xsi:type="dcterms:W3CDTF">2024-11-17T18:34:56Z</dcterms:created>
  <dcterms:modified xsi:type="dcterms:W3CDTF">2024-11-17T23:23:55Z</dcterms:modified>
</cp:coreProperties>
</file>