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4" r:id="rId5"/>
    <p:sldId id="259" r:id="rId6"/>
    <p:sldId id="260" r:id="rId7"/>
    <p:sldId id="265" r:id="rId8"/>
    <p:sldId id="266" r:id="rId9"/>
    <p:sldId id="267" r:id="rId10"/>
    <p:sldId id="261" r:id="rId11"/>
    <p:sldId id="262" r:id="rId12"/>
    <p:sldId id="263"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M INFORMATIQUE" initials="AI" lastIdx="1" clrIdx="0">
    <p:extLst>
      <p:ext uri="{19B8F6BF-5375-455C-9EA6-DF929625EA0E}">
        <p15:presenceInfo xmlns:p15="http://schemas.microsoft.com/office/powerpoint/2012/main" userId="ALEM INFORMATIQU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0772"/>
    <a:srgbClr val="AF0555"/>
    <a:srgbClr val="FF33CC"/>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4610"/>
  </p:normalViewPr>
  <p:slideViewPr>
    <p:cSldViewPr snapToGrid="0" snapToObjects="1">
      <p:cViewPr varScale="1">
        <p:scale>
          <a:sx n="62" d="100"/>
          <a:sy n="62" d="100"/>
        </p:scale>
        <p:origin x="60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664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47493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566792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3173846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85673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txBody>
          <a:bodyPr/>
          <a:lstStyle/>
          <a:p>
            <a:endParaRPr lang="x-none"/>
          </a:p>
        </p:txBody>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5707118" y="91442"/>
            <a:ext cx="7430148" cy="2147262"/>
          </a:xfrm>
          <a:prstGeom prst="rect">
            <a:avLst/>
          </a:prstGeom>
          <a:noFill/>
          <a:ln/>
        </p:spPr>
        <p:txBody>
          <a:bodyPr wrap="square" rtlCol="0" anchor="t"/>
          <a:lstStyle/>
          <a:p>
            <a:pPr marL="0" indent="0">
              <a:lnSpc>
                <a:spcPts val="7282"/>
              </a:lnSpc>
              <a:buNone/>
            </a:pPr>
            <a:r>
              <a:rPr lang="en-US" sz="5400" b="1" kern="0" spc="-175" dirty="0">
                <a:solidFill>
                  <a:srgbClr val="E70772"/>
                </a:solidFill>
                <a:latin typeface="Overpass" pitchFamily="34" charset="0"/>
                <a:ea typeface="Overpass" pitchFamily="34" charset="-122"/>
                <a:cs typeface="Overpass" pitchFamily="34" charset="-120"/>
              </a:rPr>
              <a:t>Application de gestion d'agence immobilière</a:t>
            </a:r>
            <a:endParaRPr lang="en-US" sz="5400" dirty="0">
              <a:solidFill>
                <a:srgbClr val="E70772"/>
              </a:solidFill>
            </a:endParaRPr>
          </a:p>
        </p:txBody>
      </p:sp>
      <p:sp>
        <p:nvSpPr>
          <p:cNvPr id="6" name="Text 2"/>
          <p:cNvSpPr/>
          <p:nvPr/>
        </p:nvSpPr>
        <p:spPr>
          <a:xfrm>
            <a:off x="6592893" y="2668957"/>
            <a:ext cx="7220607" cy="2385849"/>
          </a:xfrm>
          <a:prstGeom prst="rect">
            <a:avLst/>
          </a:prstGeom>
          <a:noFill/>
          <a:ln/>
        </p:spPr>
        <p:txBody>
          <a:bodyPr wrap="square" rtlCol="0" anchor="t"/>
          <a:lstStyle/>
          <a:p>
            <a:pPr marL="0" indent="0">
              <a:lnSpc>
                <a:spcPts val="2702"/>
              </a:lnSpc>
              <a:buNone/>
            </a:pPr>
            <a:r>
              <a:rPr lang="fr-FR" sz="2800" dirty="0">
                <a:solidFill>
                  <a:srgbClr val="E5E0DF"/>
                </a:solidFill>
                <a:latin typeface="Overpass" pitchFamily="34" charset="0"/>
                <a:ea typeface="Overpass" pitchFamily="34" charset="-122"/>
                <a:cs typeface="Overpass" pitchFamily="34" charset="-120"/>
              </a:rPr>
              <a:t>Contexte : Les agences immobilières font face à de nombreux défis pour gérer efficacement leurs biens, leurs clients et leurs agents.</a:t>
            </a:r>
          </a:p>
          <a:p>
            <a:pPr marL="0" indent="0">
              <a:lnSpc>
                <a:spcPts val="2702"/>
              </a:lnSpc>
              <a:buNone/>
            </a:pPr>
            <a:endParaRPr lang="fr-FR" sz="2800" dirty="0">
              <a:solidFill>
                <a:srgbClr val="E5E0DF"/>
              </a:solidFill>
              <a:latin typeface="Overpass" pitchFamily="34" charset="0"/>
              <a:ea typeface="Overpass" pitchFamily="34" charset="-122"/>
              <a:cs typeface="Overpass" pitchFamily="34" charset="-120"/>
            </a:endParaRPr>
          </a:p>
          <a:p>
            <a:pPr marL="0" indent="0">
              <a:lnSpc>
                <a:spcPts val="2702"/>
              </a:lnSpc>
              <a:buNone/>
            </a:pPr>
            <a:r>
              <a:rPr lang="fr-FR" sz="2800" dirty="0">
                <a:solidFill>
                  <a:srgbClr val="E5E0DF"/>
                </a:solidFill>
                <a:latin typeface="Overpass" pitchFamily="34" charset="0"/>
                <a:ea typeface="Overpass" pitchFamily="34" charset="-122"/>
                <a:cs typeface="Overpass" pitchFamily="34" charset="-120"/>
              </a:rPr>
              <a:t>Objectif de l'application : Concevoir une solution logicielle pour automatiser et optimiser les processus clés d'une agence immobilière, avec une gestion centralisée des données</a:t>
            </a:r>
            <a:endParaRPr lang="en-US" sz="2800" dirty="0"/>
          </a:p>
        </p:txBody>
      </p:sp>
      <p:sp>
        <p:nvSpPr>
          <p:cNvPr id="9" name="Text 4"/>
          <p:cNvSpPr/>
          <p:nvPr/>
        </p:nvSpPr>
        <p:spPr>
          <a:xfrm>
            <a:off x="6298168" y="5559972"/>
            <a:ext cx="2471023" cy="1611520"/>
          </a:xfrm>
          <a:prstGeom prst="rect">
            <a:avLst/>
          </a:prstGeom>
          <a:noFill/>
          <a:ln/>
        </p:spPr>
        <p:txBody>
          <a:bodyPr wrap="none" rtlCol="0" anchor="t"/>
          <a:lstStyle/>
          <a:p>
            <a:pPr marL="0" indent="0" algn="l">
              <a:lnSpc>
                <a:spcPts val="2955"/>
              </a:lnSpc>
              <a:buNone/>
            </a:pPr>
            <a:endParaRPr lang="en-US" sz="2111" b="1" dirty="0">
              <a:solidFill>
                <a:srgbClr val="E5E0DF"/>
              </a:solidFill>
              <a:latin typeface="Overpass" pitchFamily="34" charset="0"/>
              <a:ea typeface="Overpass" pitchFamily="34" charset="-122"/>
              <a:cs typeface="Overpass" pitchFamily="34" charset="-120"/>
            </a:endParaRPr>
          </a:p>
          <a:p>
            <a:pPr marL="0" indent="0" algn="l">
              <a:lnSpc>
                <a:spcPts val="2955"/>
              </a:lnSpc>
              <a:buNone/>
            </a:pPr>
            <a:r>
              <a:rPr lang="en-US" sz="2111" b="1" dirty="0">
                <a:solidFill>
                  <a:srgbClr val="E5E0DF"/>
                </a:solidFill>
                <a:latin typeface="Overpass" pitchFamily="34" charset="0"/>
                <a:ea typeface="Overpass" pitchFamily="34" charset="-122"/>
                <a:cs typeface="Overpass" pitchFamily="34" charset="-120"/>
              </a:rPr>
              <a:t>By    </a:t>
            </a:r>
            <a:r>
              <a:rPr lang="en-US" sz="2111" b="1" dirty="0">
                <a:solidFill>
                  <a:srgbClr val="E5E0DF"/>
                </a:solidFill>
                <a:latin typeface="Overpass" pitchFamily="34" charset="0"/>
                <a:ea typeface="Overpass" pitchFamily="34" charset="-122"/>
                <a:cs typeface="Overpass" pitchFamily="34" charset="-120"/>
              </a:rPr>
              <a:t>Abderrahim</a:t>
            </a:r>
            <a:r>
              <a:rPr lang="en-US" sz="2111" b="1" dirty="0">
                <a:solidFill>
                  <a:srgbClr val="E5E0DF"/>
                </a:solidFill>
                <a:latin typeface="Overpass" pitchFamily="34" charset="0"/>
                <a:ea typeface="Overpass" pitchFamily="34" charset="-122"/>
                <a:cs typeface="Overpass" pitchFamily="34" charset="-120"/>
              </a:rPr>
              <a:t> </a:t>
            </a:r>
            <a:r>
              <a:rPr lang="en-US" sz="2111" b="1" dirty="0">
                <a:solidFill>
                  <a:srgbClr val="E5E0DF"/>
                </a:solidFill>
                <a:latin typeface="Overpass" pitchFamily="34" charset="0"/>
                <a:ea typeface="Overpass" pitchFamily="34" charset="-122"/>
                <a:cs typeface="Overpass" pitchFamily="34" charset="-120"/>
              </a:rPr>
              <a:t>Sidali</a:t>
            </a:r>
            <a:endParaRPr lang="en-US" sz="2111" b="1" dirty="0">
              <a:solidFill>
                <a:srgbClr val="E5E0DF"/>
              </a:solidFill>
              <a:latin typeface="Overpass" pitchFamily="34" charset="0"/>
              <a:ea typeface="Overpass" pitchFamily="34" charset="-122"/>
              <a:cs typeface="Overpass" pitchFamily="34" charset="-120"/>
            </a:endParaRPr>
          </a:p>
          <a:p>
            <a:pPr marL="0" indent="0" algn="l">
              <a:lnSpc>
                <a:spcPts val="2955"/>
              </a:lnSpc>
              <a:buNone/>
            </a:pPr>
            <a:r>
              <a:rPr lang="en-US" sz="2111" b="1" dirty="0">
                <a:solidFill>
                  <a:srgbClr val="E5E0DF"/>
                </a:solidFill>
                <a:latin typeface="Overpass" pitchFamily="34" charset="0"/>
                <a:ea typeface="Overpass" pitchFamily="34" charset="-122"/>
                <a:cs typeface="Overpass" pitchFamily="34" charset="-120"/>
              </a:rPr>
              <a:t>        Tamer Daoud </a:t>
            </a:r>
          </a:p>
          <a:p>
            <a:pPr marL="0" indent="0" algn="l">
              <a:lnSpc>
                <a:spcPts val="2955"/>
              </a:lnSpc>
              <a:buNone/>
            </a:pPr>
            <a:r>
              <a:rPr lang="en-US" sz="2111" b="1" dirty="0">
                <a:solidFill>
                  <a:srgbClr val="E5E0DF"/>
                </a:solidFill>
                <a:latin typeface="Overpass" pitchFamily="34" charset="0"/>
                <a:ea typeface="Overpass" pitchFamily="34" charset="-122"/>
              </a:rPr>
              <a:t>        </a:t>
            </a:r>
            <a:r>
              <a:rPr lang="en-US" sz="2111" b="1" dirty="0">
                <a:solidFill>
                  <a:srgbClr val="E5E0DF"/>
                </a:solidFill>
                <a:latin typeface="Overpass" pitchFamily="34" charset="0"/>
                <a:ea typeface="Overpass" pitchFamily="34" charset="-122"/>
              </a:rPr>
              <a:t>Rezkallah</a:t>
            </a:r>
            <a:r>
              <a:rPr lang="en-US" sz="2111" b="1" dirty="0">
                <a:solidFill>
                  <a:srgbClr val="E5E0DF"/>
                </a:solidFill>
                <a:latin typeface="Overpass" pitchFamily="34" charset="0"/>
                <a:ea typeface="Overpass" pitchFamily="34" charset="-122"/>
              </a:rPr>
              <a:t> Nassim</a:t>
            </a:r>
          </a:p>
          <a:p>
            <a:pPr marL="0" indent="0" algn="l">
              <a:lnSpc>
                <a:spcPts val="2955"/>
              </a:lnSpc>
              <a:buNone/>
            </a:pPr>
            <a:r>
              <a:rPr lang="en-US" sz="2111" b="1" dirty="0">
                <a:solidFill>
                  <a:srgbClr val="E5E0DF"/>
                </a:solidFill>
                <a:latin typeface="Overpass" pitchFamily="34" charset="0"/>
                <a:ea typeface="Overpass" pitchFamily="34" charset="-122"/>
              </a:rPr>
              <a:t>        Ben </a:t>
            </a:r>
            <a:r>
              <a:rPr lang="en-US" sz="2111" b="1" dirty="0">
                <a:solidFill>
                  <a:srgbClr val="E5E0DF"/>
                </a:solidFill>
                <a:latin typeface="Overpass" pitchFamily="34" charset="0"/>
                <a:ea typeface="Overpass" pitchFamily="34" charset="-122"/>
              </a:rPr>
              <a:t>lalam</a:t>
            </a:r>
            <a:r>
              <a:rPr lang="en-US" sz="2111" b="1" dirty="0">
                <a:solidFill>
                  <a:srgbClr val="E5E0DF"/>
                </a:solidFill>
                <a:latin typeface="Overpass" pitchFamily="34" charset="0"/>
                <a:ea typeface="Overpass" pitchFamily="34" charset="-122"/>
              </a:rPr>
              <a:t> Mohammed </a:t>
            </a:r>
            <a:r>
              <a:rPr lang="en-US" sz="2111" b="1" dirty="0">
                <a:solidFill>
                  <a:srgbClr val="E5E0DF"/>
                </a:solidFill>
                <a:latin typeface="Overpass" pitchFamily="34" charset="0"/>
                <a:ea typeface="Overpass" pitchFamily="34" charset="-122"/>
              </a:rPr>
              <a:t>Rayane</a:t>
            </a:r>
            <a:endParaRPr lang="en-US" sz="211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txBody>
          <a:bodyPr/>
          <a:lstStyle/>
          <a:p>
            <a:endParaRPr lang="x-none" dirty="0"/>
          </a:p>
        </p:txBody>
      </p:sp>
      <p:sp>
        <p:nvSpPr>
          <p:cNvPr id="4" name="Text 1"/>
          <p:cNvSpPr/>
          <p:nvPr/>
        </p:nvSpPr>
        <p:spPr>
          <a:xfrm>
            <a:off x="2348389" y="2049541"/>
            <a:ext cx="8866584" cy="694373"/>
          </a:xfrm>
          <a:prstGeom prst="rect">
            <a:avLst/>
          </a:prstGeom>
          <a:noFill/>
          <a:ln/>
        </p:spPr>
        <p:txBody>
          <a:bodyPr wrap="none" rtlCol="0" anchor="t"/>
          <a:lstStyle/>
          <a:p>
            <a:pPr marL="0" indent="0" algn="r">
              <a:lnSpc>
                <a:spcPts val="5468"/>
              </a:lnSpc>
              <a:buNone/>
            </a:pPr>
            <a:r>
              <a:rPr lang="en-US" sz="4374" b="1" kern="0" spc="-131" dirty="0">
                <a:solidFill>
                  <a:srgbClr val="FFFFFF"/>
                </a:solidFill>
                <a:latin typeface="Overpass" pitchFamily="34" charset="0"/>
                <a:ea typeface="Overpass" pitchFamily="34" charset="-122"/>
                <a:cs typeface="Overpass" pitchFamily="34" charset="-120"/>
              </a:rPr>
              <a:t>Bénéfices pour l'agence immobilière</a:t>
            </a:r>
            <a:endParaRPr lang="en-US" sz="4374" dirty="0"/>
          </a:p>
        </p:txBody>
      </p:sp>
      <p:pic>
        <p:nvPicPr>
          <p:cNvPr id="5" name="Image 1" descr="preencoded.png"/>
          <p:cNvPicPr>
            <a:picLocks noChangeAspect="1"/>
          </p:cNvPicPr>
          <p:nvPr/>
        </p:nvPicPr>
        <p:blipFill>
          <a:blip r:embed="rId4"/>
          <a:stretch>
            <a:fillRect/>
          </a:stretch>
        </p:blipFill>
        <p:spPr>
          <a:xfrm>
            <a:off x="2348389" y="3344347"/>
            <a:ext cx="555427" cy="555427"/>
          </a:xfrm>
          <a:prstGeom prst="rect">
            <a:avLst/>
          </a:prstGeom>
        </p:spPr>
      </p:pic>
      <p:sp>
        <p:nvSpPr>
          <p:cNvPr id="6" name="Text 2"/>
          <p:cNvSpPr/>
          <p:nvPr/>
        </p:nvSpPr>
        <p:spPr>
          <a:xfrm>
            <a:off x="2348389" y="4121944"/>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Gain de temps</a:t>
            </a:r>
            <a:endParaRPr lang="en-US" sz="2187" dirty="0"/>
          </a:p>
        </p:txBody>
      </p:sp>
      <p:sp>
        <p:nvSpPr>
          <p:cNvPr id="7" name="Text 3"/>
          <p:cNvSpPr/>
          <p:nvPr/>
        </p:nvSpPr>
        <p:spPr>
          <a:xfrm>
            <a:off x="2348389" y="4602361"/>
            <a:ext cx="3088958" cy="1421606"/>
          </a:xfrm>
          <a:prstGeom prst="rect">
            <a:avLst/>
          </a:prstGeom>
          <a:noFill/>
          <a:ln/>
        </p:spPr>
        <p:txBody>
          <a:bodyPr wrap="square" rtlCol="0" anchor="t"/>
          <a:lstStyle/>
          <a:p>
            <a:pPr marL="0" indent="0" algn="l">
              <a:lnSpc>
                <a:spcPts val="2799"/>
              </a:lnSpc>
              <a:buNone/>
            </a:pPr>
            <a:r>
              <a:rPr lang="fr-FR" sz="1750" dirty="0">
                <a:solidFill>
                  <a:srgbClr val="E5E0DF"/>
                </a:solidFill>
                <a:latin typeface="Overpass" pitchFamily="34" charset="0"/>
                <a:ea typeface="Overpass" pitchFamily="34" charset="-122"/>
                <a:cs typeface="Overpass" pitchFamily="34" charset="-120"/>
              </a:rPr>
              <a:t>Automatisation et efficacité</a:t>
            </a:r>
          </a:p>
          <a:p>
            <a:pPr marL="0" indent="0" algn="l">
              <a:lnSpc>
                <a:spcPts val="2799"/>
              </a:lnSpc>
              <a:buNone/>
            </a:pPr>
            <a:r>
              <a:rPr lang="fr-FR" sz="1750" dirty="0">
                <a:solidFill>
                  <a:srgbClr val="E5E0DF"/>
                </a:solidFill>
                <a:latin typeface="Overpass" pitchFamily="34" charset="0"/>
                <a:ea typeface="Overpass" pitchFamily="34" charset="-122"/>
                <a:cs typeface="Overpass" pitchFamily="34" charset="-120"/>
              </a:rPr>
              <a:t>On vous permet d'automatiser vos processus clés et de gagner en efficacité pour vous concentrer sur votre cœur de métier.</a:t>
            </a:r>
            <a:endParaRPr lang="en-US" sz="1750" dirty="0"/>
          </a:p>
        </p:txBody>
      </p:sp>
      <p:pic>
        <p:nvPicPr>
          <p:cNvPr id="8" name="Image 2" descr="preencoded.png"/>
          <p:cNvPicPr>
            <a:picLocks noChangeAspect="1"/>
          </p:cNvPicPr>
          <p:nvPr/>
        </p:nvPicPr>
        <p:blipFill>
          <a:blip r:embed="rId5"/>
          <a:stretch>
            <a:fillRect/>
          </a:stretch>
        </p:blipFill>
        <p:spPr>
          <a:xfrm>
            <a:off x="5770602" y="3344347"/>
            <a:ext cx="555427" cy="555427"/>
          </a:xfrm>
          <a:prstGeom prst="rect">
            <a:avLst/>
          </a:prstGeom>
        </p:spPr>
      </p:pic>
      <p:sp>
        <p:nvSpPr>
          <p:cNvPr id="9" name="Text 4"/>
          <p:cNvSpPr/>
          <p:nvPr/>
        </p:nvSpPr>
        <p:spPr>
          <a:xfrm>
            <a:off x="5770602" y="4121944"/>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Meilleure visibilité</a:t>
            </a:r>
            <a:endParaRPr lang="en-US" sz="2187" dirty="0"/>
          </a:p>
        </p:txBody>
      </p:sp>
      <p:sp>
        <p:nvSpPr>
          <p:cNvPr id="10" name="Text 5"/>
          <p:cNvSpPr/>
          <p:nvPr/>
        </p:nvSpPr>
        <p:spPr>
          <a:xfrm>
            <a:off x="5770602" y="4602361"/>
            <a:ext cx="3088958" cy="1421606"/>
          </a:xfrm>
          <a:prstGeom prst="rect">
            <a:avLst/>
          </a:prstGeom>
          <a:noFill/>
          <a:ln/>
        </p:spPr>
        <p:txBody>
          <a:bodyPr wrap="square" rtlCol="0" anchor="t"/>
          <a:lstStyle/>
          <a:p>
            <a:pPr>
              <a:lnSpc>
                <a:spcPts val="2799"/>
              </a:lnSpc>
            </a:pPr>
            <a:r>
              <a:rPr lang="fr-FR" sz="1750" dirty="0">
                <a:solidFill>
                  <a:srgbClr val="E5E0DF"/>
                </a:solidFill>
                <a:latin typeface="Overpass" pitchFamily="34" charset="0"/>
                <a:ea typeface="Overpass" pitchFamily="34" charset="-122"/>
                <a:cs typeface="Overpass" pitchFamily="34" charset="-120"/>
              </a:rPr>
              <a:t>On vous permet de suivre en temps réel les performances de votre agence grâce à des rapports et des statistiques détaillés.</a:t>
            </a:r>
            <a:endParaRPr lang="en-US" sz="1750" dirty="0"/>
          </a:p>
        </p:txBody>
      </p:sp>
      <p:pic>
        <p:nvPicPr>
          <p:cNvPr id="11" name="Image 3" descr="preencoded.png"/>
          <p:cNvPicPr>
            <a:picLocks noChangeAspect="1"/>
          </p:cNvPicPr>
          <p:nvPr/>
        </p:nvPicPr>
        <p:blipFill>
          <a:blip r:embed="rId6"/>
          <a:stretch>
            <a:fillRect/>
          </a:stretch>
        </p:blipFill>
        <p:spPr>
          <a:xfrm>
            <a:off x="9192816" y="3344347"/>
            <a:ext cx="555427" cy="555427"/>
          </a:xfrm>
          <a:prstGeom prst="rect">
            <a:avLst/>
          </a:prstGeom>
        </p:spPr>
      </p:pic>
      <p:sp>
        <p:nvSpPr>
          <p:cNvPr id="12" name="Text 6"/>
          <p:cNvSpPr/>
          <p:nvPr/>
        </p:nvSpPr>
        <p:spPr>
          <a:xfrm>
            <a:off x="9192816" y="4121944"/>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Satisfaction clients</a:t>
            </a:r>
            <a:endParaRPr lang="en-US" sz="2187" dirty="0"/>
          </a:p>
        </p:txBody>
      </p:sp>
      <p:sp>
        <p:nvSpPr>
          <p:cNvPr id="13" name="Text 7"/>
          <p:cNvSpPr/>
          <p:nvPr/>
        </p:nvSpPr>
        <p:spPr>
          <a:xfrm>
            <a:off x="9192816" y="4602361"/>
            <a:ext cx="3089077" cy="1421606"/>
          </a:xfrm>
          <a:prstGeom prst="rect">
            <a:avLst/>
          </a:prstGeom>
          <a:noFill/>
          <a:ln/>
        </p:spPr>
        <p:txBody>
          <a:bodyPr wrap="square" rtlCol="0" anchor="t"/>
          <a:lstStyle/>
          <a:p>
            <a:pPr marL="0" indent="0" algn="l">
              <a:lnSpc>
                <a:spcPts val="2799"/>
              </a:lnSpc>
              <a:buNone/>
            </a:pPr>
            <a:r>
              <a:rPr lang="fr-FR" sz="1750" dirty="0">
                <a:solidFill>
                  <a:srgbClr val="E5E0DF"/>
                </a:solidFill>
                <a:latin typeface="Overpass" pitchFamily="34" charset="0"/>
                <a:ea typeface="Overpass" pitchFamily="34" charset="-122"/>
                <a:cs typeface="Overpass" pitchFamily="34" charset="-120"/>
              </a:rPr>
              <a:t>Expérience client personnalisée</a:t>
            </a:r>
          </a:p>
          <a:p>
            <a:pPr marL="0" indent="0" algn="l">
              <a:lnSpc>
                <a:spcPts val="2799"/>
              </a:lnSpc>
              <a:buNone/>
            </a:pPr>
            <a:r>
              <a:rPr lang="fr-FR" sz="1750" dirty="0">
                <a:solidFill>
                  <a:srgbClr val="E5E0DF"/>
                </a:solidFill>
                <a:latin typeface="Overpass" pitchFamily="34" charset="0"/>
                <a:ea typeface="Overpass" pitchFamily="34" charset="-122"/>
                <a:cs typeface="Overpass" pitchFamily="34" charset="-120"/>
              </a:rPr>
              <a:t>On vous offre la possibilité d'offrir une expérience client personnalisée et d'améliorer la qualité de vos relations avec vos prospects et clients.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65484"/>
            <a:ext cx="14630400" cy="8229600"/>
          </a:xfrm>
          <a:prstGeom prst="rect">
            <a:avLst/>
          </a:prstGeom>
          <a:solidFill>
            <a:srgbClr val="0C0C0C"/>
          </a:solidFill>
          <a:ln/>
        </p:spPr>
      </p:sp>
      <p:sp>
        <p:nvSpPr>
          <p:cNvPr id="4" name="Text 1"/>
          <p:cNvSpPr/>
          <p:nvPr/>
        </p:nvSpPr>
        <p:spPr>
          <a:xfrm>
            <a:off x="2348389" y="1339215"/>
            <a:ext cx="6544032"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Conclusion et perspectives</a:t>
            </a:r>
            <a:endParaRPr lang="en-US" sz="4374" dirty="0"/>
          </a:p>
        </p:txBody>
      </p:sp>
      <p:pic>
        <p:nvPicPr>
          <p:cNvPr id="5" name="Image 1" descr="preencoded.png"/>
          <p:cNvPicPr>
            <a:picLocks noChangeAspect="1"/>
          </p:cNvPicPr>
          <p:nvPr/>
        </p:nvPicPr>
        <p:blipFill>
          <a:blip r:embed="rId4"/>
          <a:stretch>
            <a:fillRect/>
          </a:stretch>
        </p:blipFill>
        <p:spPr>
          <a:xfrm>
            <a:off x="2348389" y="2477929"/>
            <a:ext cx="3311128" cy="888682"/>
          </a:xfrm>
          <a:prstGeom prst="rect">
            <a:avLst/>
          </a:prstGeom>
        </p:spPr>
      </p:pic>
      <p:sp>
        <p:nvSpPr>
          <p:cNvPr id="6" name="Text 2"/>
          <p:cNvSpPr/>
          <p:nvPr/>
        </p:nvSpPr>
        <p:spPr>
          <a:xfrm>
            <a:off x="2570559" y="3699867"/>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Solution complète</a:t>
            </a:r>
            <a:endParaRPr lang="en-US" sz="2187" dirty="0"/>
          </a:p>
        </p:txBody>
      </p:sp>
      <p:sp>
        <p:nvSpPr>
          <p:cNvPr id="7" name="Text 3"/>
          <p:cNvSpPr/>
          <p:nvPr/>
        </p:nvSpPr>
        <p:spPr>
          <a:xfrm>
            <a:off x="2570559" y="4180284"/>
            <a:ext cx="2866787" cy="2132409"/>
          </a:xfrm>
          <a:prstGeom prst="rect">
            <a:avLst/>
          </a:prstGeom>
          <a:noFill/>
          <a:ln/>
        </p:spPr>
        <p:txBody>
          <a:bodyPr wrap="square" rtlCol="0" anchor="t"/>
          <a:lstStyle/>
          <a:p>
            <a:pPr marL="0" indent="0" algn="l">
              <a:lnSpc>
                <a:spcPts val="2799"/>
              </a:lnSpc>
              <a:buNone/>
            </a:pPr>
            <a:r>
              <a:rPr lang="en-US" sz="1750" dirty="0">
                <a:solidFill>
                  <a:srgbClr val="E5E0DF"/>
                </a:solidFill>
                <a:latin typeface="Overpass" pitchFamily="34" charset="0"/>
                <a:ea typeface="Overpass" pitchFamily="34" charset="-122"/>
                <a:cs typeface="Overpass" pitchFamily="34" charset="-120"/>
              </a:rPr>
              <a:t>cette</a:t>
            </a:r>
            <a:r>
              <a:rPr lang="en-US" sz="1750" dirty="0">
                <a:solidFill>
                  <a:srgbClr val="E5E0DF"/>
                </a:solidFill>
                <a:latin typeface="Overpass" pitchFamily="34" charset="0"/>
                <a:ea typeface="Overpass" pitchFamily="34" charset="-122"/>
                <a:cs typeface="Overpass" pitchFamily="34" charset="-120"/>
              </a:rPr>
              <a:t> application de gestion d'agence immobilière couvre tous les aspects clés de votre activité, de la gestion des biens à celle des transactions.</a:t>
            </a:r>
            <a:endParaRPr lang="en-US" sz="1750" dirty="0"/>
          </a:p>
        </p:txBody>
      </p:sp>
      <p:pic>
        <p:nvPicPr>
          <p:cNvPr id="8" name="Image 2" descr="preencoded.png"/>
          <p:cNvPicPr>
            <a:picLocks noChangeAspect="1"/>
          </p:cNvPicPr>
          <p:nvPr/>
        </p:nvPicPr>
        <p:blipFill>
          <a:blip r:embed="rId5"/>
          <a:stretch>
            <a:fillRect/>
          </a:stretch>
        </p:blipFill>
        <p:spPr>
          <a:xfrm>
            <a:off x="5659517" y="2477929"/>
            <a:ext cx="3311128" cy="888682"/>
          </a:xfrm>
          <a:prstGeom prst="rect">
            <a:avLst/>
          </a:prstGeom>
        </p:spPr>
      </p:pic>
      <p:sp>
        <p:nvSpPr>
          <p:cNvPr id="9" name="Text 4"/>
          <p:cNvSpPr/>
          <p:nvPr/>
        </p:nvSpPr>
        <p:spPr>
          <a:xfrm>
            <a:off x="5532699" y="3699867"/>
            <a:ext cx="3126478"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Déploiement</a:t>
            </a:r>
            <a:r>
              <a:rPr lang="en-US" sz="2187" b="1" kern="0" spc="-66" dirty="0">
                <a:solidFill>
                  <a:srgbClr val="E5E0DF"/>
                </a:solidFill>
                <a:latin typeface="Overpass" pitchFamily="34" charset="0"/>
                <a:ea typeface="Overpass" pitchFamily="34" charset="-122"/>
                <a:cs typeface="Overpass" pitchFamily="34" charset="-120"/>
              </a:rPr>
              <a:t> à </a:t>
            </a:r>
            <a:r>
              <a:rPr lang="en-US" sz="2187" b="1" kern="0" spc="-66" dirty="0">
                <a:solidFill>
                  <a:srgbClr val="E5E0DF"/>
                </a:solidFill>
                <a:latin typeface="Overpass" pitchFamily="34" charset="0"/>
                <a:ea typeface="Overpass" pitchFamily="34" charset="-122"/>
                <a:cs typeface="Overpass" pitchFamily="34" charset="-120"/>
              </a:rPr>
              <a:t>grande</a:t>
            </a:r>
            <a:r>
              <a:rPr lang="en-US" sz="2187" b="1" kern="0" spc="-66" dirty="0">
                <a:solidFill>
                  <a:srgbClr val="E5E0DF"/>
                </a:solidFill>
                <a:latin typeface="Overpass" pitchFamily="34" charset="0"/>
                <a:ea typeface="Overpass" pitchFamily="34" charset="-122"/>
                <a:cs typeface="Overpass" pitchFamily="34" charset="-120"/>
              </a:rPr>
              <a:t> </a:t>
            </a:r>
            <a:r>
              <a:rPr lang="en-US" sz="2187" b="1" kern="0" spc="-66" dirty="0">
                <a:solidFill>
                  <a:srgbClr val="E5E0DF"/>
                </a:solidFill>
                <a:latin typeface="Overpass" pitchFamily="34" charset="0"/>
                <a:ea typeface="Overpass" pitchFamily="34" charset="-122"/>
                <a:cs typeface="Overpass" pitchFamily="34" charset="-120"/>
              </a:rPr>
              <a:t>échelle</a:t>
            </a:r>
            <a:endParaRPr lang="en-US" sz="2187" b="1" kern="0" spc="-66" dirty="0">
              <a:solidFill>
                <a:srgbClr val="E5E0DF"/>
              </a:solidFill>
              <a:latin typeface="Overpass" pitchFamily="34" charset="0"/>
              <a:ea typeface="Overpass" pitchFamily="34" charset="-122"/>
              <a:cs typeface="Overpass" pitchFamily="34" charset="-120"/>
            </a:endParaRPr>
          </a:p>
        </p:txBody>
      </p:sp>
      <p:sp>
        <p:nvSpPr>
          <p:cNvPr id="10" name="Text 5"/>
          <p:cNvSpPr/>
          <p:nvPr/>
        </p:nvSpPr>
        <p:spPr>
          <a:xfrm>
            <a:off x="5881569" y="4180284"/>
            <a:ext cx="2866906" cy="1910239"/>
          </a:xfrm>
          <a:prstGeom prst="rect">
            <a:avLst/>
          </a:prstGeom>
          <a:noFill/>
          <a:ln/>
        </p:spPr>
        <p:txBody>
          <a:bodyPr wrap="square" rtlCol="0" anchor="t"/>
          <a:lstStyle/>
          <a:p>
            <a:pPr marL="0" indent="0" algn="l">
              <a:lnSpc>
                <a:spcPts val="2799"/>
              </a:lnSpc>
              <a:buNone/>
            </a:pPr>
            <a:r>
              <a:rPr lang="fr-FR" sz="1750" dirty="0">
                <a:solidFill>
                  <a:srgbClr val="E5E0DF"/>
                </a:solidFill>
                <a:latin typeface="Overpass" pitchFamily="34" charset="0"/>
                <a:ea typeface="Overpass" pitchFamily="34" charset="-122"/>
                <a:cs typeface="Overpass" pitchFamily="34" charset="-120"/>
              </a:rPr>
              <a:t>Cette solution a été conçue pour être facilement déployée à grande échelle, que se soit une petite agence locale ou un grand groupe immobilier. </a:t>
            </a:r>
          </a:p>
        </p:txBody>
      </p:sp>
      <p:pic>
        <p:nvPicPr>
          <p:cNvPr id="11" name="Image 3" descr="preencoded.png"/>
          <p:cNvPicPr>
            <a:picLocks noChangeAspect="1"/>
          </p:cNvPicPr>
          <p:nvPr/>
        </p:nvPicPr>
        <p:blipFill>
          <a:blip r:embed="rId6"/>
          <a:stretch>
            <a:fillRect/>
          </a:stretch>
        </p:blipFill>
        <p:spPr>
          <a:xfrm>
            <a:off x="8970645" y="2477929"/>
            <a:ext cx="3311247" cy="888682"/>
          </a:xfrm>
          <a:prstGeom prst="rect">
            <a:avLst/>
          </a:prstGeom>
        </p:spPr>
      </p:pic>
      <p:sp>
        <p:nvSpPr>
          <p:cNvPr id="12" name="Text 6"/>
          <p:cNvSpPr/>
          <p:nvPr/>
        </p:nvSpPr>
        <p:spPr>
          <a:xfrm>
            <a:off x="9282232" y="3699867"/>
            <a:ext cx="277749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Overpass" pitchFamily="34" charset="0"/>
                <a:ea typeface="Overpass" pitchFamily="34" charset="-122"/>
                <a:cs typeface="Overpass" pitchFamily="34" charset="-120"/>
              </a:rPr>
              <a:t>Fiabilité</a:t>
            </a:r>
            <a:r>
              <a:rPr lang="en-US" sz="2187" b="1" kern="0" spc="-66" dirty="0">
                <a:solidFill>
                  <a:srgbClr val="E5E0DF"/>
                </a:solidFill>
                <a:latin typeface="Overpass" pitchFamily="34" charset="0"/>
                <a:ea typeface="Overpass" pitchFamily="34" charset="-122"/>
                <a:cs typeface="Overpass" pitchFamily="34" charset="-120"/>
              </a:rPr>
              <a:t> et </a:t>
            </a:r>
            <a:r>
              <a:rPr lang="en-US" sz="2187" b="1" kern="0" spc="-66" dirty="0">
                <a:solidFill>
                  <a:srgbClr val="E5E0DF"/>
                </a:solidFill>
                <a:latin typeface="Overpass" pitchFamily="34" charset="0"/>
                <a:ea typeface="Overpass" pitchFamily="34" charset="-122"/>
                <a:cs typeface="Overpass" pitchFamily="34" charset="-120"/>
              </a:rPr>
              <a:t>évolutivité</a:t>
            </a:r>
            <a:endParaRPr lang="en-US" sz="2187" b="1" kern="0" spc="-66" dirty="0">
              <a:solidFill>
                <a:srgbClr val="E5E0DF"/>
              </a:solidFill>
              <a:latin typeface="Overpass" pitchFamily="34" charset="0"/>
              <a:ea typeface="Overpass" pitchFamily="34" charset="-122"/>
              <a:cs typeface="Overpass" pitchFamily="34" charset="-120"/>
            </a:endParaRPr>
          </a:p>
          <a:p>
            <a:pPr marL="0" indent="0" algn="l">
              <a:lnSpc>
                <a:spcPts val="2734"/>
              </a:lnSpc>
              <a:buNone/>
            </a:pPr>
            <a:endParaRPr lang="en-US" sz="2187" dirty="0"/>
          </a:p>
        </p:txBody>
      </p:sp>
      <p:sp>
        <p:nvSpPr>
          <p:cNvPr id="13" name="Text 7"/>
          <p:cNvSpPr/>
          <p:nvPr/>
        </p:nvSpPr>
        <p:spPr>
          <a:xfrm>
            <a:off x="9316426" y="4180284"/>
            <a:ext cx="3471479" cy="2487811"/>
          </a:xfrm>
          <a:prstGeom prst="rect">
            <a:avLst/>
          </a:prstGeom>
          <a:noFill/>
          <a:ln/>
        </p:spPr>
        <p:txBody>
          <a:bodyPr wrap="square" rtlCol="0" anchor="t"/>
          <a:lstStyle/>
          <a:p>
            <a:pPr marL="0" indent="0" algn="l">
              <a:lnSpc>
                <a:spcPts val="2799"/>
              </a:lnSpc>
              <a:buNone/>
            </a:pPr>
            <a:r>
              <a:rPr lang="fr-FR" sz="1750" dirty="0">
                <a:solidFill>
                  <a:srgbClr val="E5E0DF"/>
                </a:solidFill>
                <a:latin typeface="Overpass" pitchFamily="34" charset="0"/>
                <a:ea typeface="Overpass" pitchFamily="34" charset="-122"/>
                <a:cs typeface="Overpass" pitchFamily="34" charset="-120"/>
              </a:rPr>
              <a:t>Grâce à l'utilisation de technologies éprouvées, l’application est hautement fiable et évolutive. On peut compter sur des performances stables, même avec un grand volume de données et d'utilisateurs.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93526"/>
            <a:ext cx="14630400" cy="8229600"/>
          </a:xfrm>
          <a:prstGeom prst="rect">
            <a:avLst/>
          </a:prstGeom>
          <a:solidFill>
            <a:srgbClr val="0C0C0C"/>
          </a:solidFill>
          <a:ln/>
        </p:spPr>
      </p:sp>
      <p:sp>
        <p:nvSpPr>
          <p:cNvPr id="4" name="Text 1"/>
          <p:cNvSpPr/>
          <p:nvPr/>
        </p:nvSpPr>
        <p:spPr>
          <a:xfrm>
            <a:off x="4560748" y="3674088"/>
            <a:ext cx="6061710"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Overpass" pitchFamily="34" charset="0"/>
                <a:ea typeface="Overpass" pitchFamily="34" charset="-122"/>
                <a:cs typeface="Overpass" pitchFamily="34" charset="-120"/>
              </a:rPr>
              <a:t>Merci de votre attention !</a:t>
            </a:r>
            <a:endParaRPr lang="en-US" sz="4374" dirty="0"/>
          </a:p>
        </p:txBody>
      </p:sp>
      <p:sp>
        <p:nvSpPr>
          <p:cNvPr id="10" name="Shape 7"/>
          <p:cNvSpPr/>
          <p:nvPr/>
        </p:nvSpPr>
        <p:spPr>
          <a:xfrm>
            <a:off x="2133838" y="4983304"/>
            <a:ext cx="9917192" cy="992505"/>
          </a:xfrm>
          <a:prstGeom prst="rect">
            <a:avLst/>
          </a:prstGeom>
          <a:solidFill>
            <a:srgbClr val="000000">
              <a:alpha val="4000"/>
            </a:srgbClr>
          </a:solidFill>
          <a:ln/>
        </p:spPr>
      </p:sp>
      <p:sp>
        <p:nvSpPr>
          <p:cNvPr id="11" name="Text 8"/>
          <p:cNvSpPr/>
          <p:nvPr/>
        </p:nvSpPr>
        <p:spPr>
          <a:xfrm>
            <a:off x="2579489" y="4150995"/>
            <a:ext cx="2857143" cy="710803"/>
          </a:xfrm>
          <a:prstGeom prst="rect">
            <a:avLst/>
          </a:prstGeom>
          <a:noFill/>
          <a:ln/>
        </p:spPr>
        <p:txBody>
          <a:bodyPr wrap="square" rtlCol="0" anchor="t"/>
          <a:lstStyle/>
          <a:p>
            <a:pPr marL="0" indent="0">
              <a:lnSpc>
                <a:spcPts val="2799"/>
              </a:lnSpc>
              <a:buNone/>
            </a:pPr>
            <a:endParaRPr lang="en-US" sz="1750" dirty="0"/>
          </a:p>
        </p:txBody>
      </p:sp>
      <p:sp>
        <p:nvSpPr>
          <p:cNvPr id="17" name="Text 14"/>
          <p:cNvSpPr/>
          <p:nvPr/>
        </p:nvSpPr>
        <p:spPr>
          <a:xfrm>
            <a:off x="9193887" y="5143500"/>
            <a:ext cx="2857143"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43543" y="-139188"/>
            <a:ext cx="14630400" cy="8229600"/>
          </a:xfrm>
          <a:prstGeom prst="rect">
            <a:avLst/>
          </a:prstGeom>
          <a:solidFill>
            <a:srgbClr val="0C0C0C"/>
          </a:solidFill>
          <a:ln/>
        </p:spPr>
      </p:sp>
      <p:sp>
        <p:nvSpPr>
          <p:cNvPr id="4" name="Text 1"/>
          <p:cNvSpPr/>
          <p:nvPr/>
        </p:nvSpPr>
        <p:spPr>
          <a:xfrm>
            <a:off x="4074854" y="825628"/>
            <a:ext cx="6480691" cy="694373"/>
          </a:xfrm>
          <a:prstGeom prst="rect">
            <a:avLst/>
          </a:prstGeom>
          <a:noFill/>
          <a:ln/>
        </p:spPr>
        <p:txBody>
          <a:bodyPr wrap="none" rtlCol="0" anchor="t"/>
          <a:lstStyle/>
          <a:p>
            <a:pPr marL="0" indent="0" algn="ctr">
              <a:lnSpc>
                <a:spcPts val="5468"/>
              </a:lnSpc>
              <a:buNone/>
            </a:pPr>
            <a:r>
              <a:rPr lang="en-US" sz="4374" b="1" u="sng" kern="0" spc="-131" dirty="0" err="1">
                <a:solidFill>
                  <a:srgbClr val="E70772"/>
                </a:solidFill>
                <a:latin typeface="Overpass" pitchFamily="34" charset="0"/>
                <a:ea typeface="Overpass" pitchFamily="34" charset="-122"/>
                <a:cs typeface="Overpass" pitchFamily="34" charset="-120"/>
              </a:rPr>
              <a:t>Principales</a:t>
            </a:r>
            <a:r>
              <a:rPr lang="en-US" sz="4374" b="1" u="sng" kern="0" spc="-131" dirty="0">
                <a:solidFill>
                  <a:srgbClr val="E70772"/>
                </a:solidFill>
                <a:latin typeface="Overpass" pitchFamily="34" charset="0"/>
                <a:ea typeface="Overpass" pitchFamily="34" charset="-122"/>
                <a:cs typeface="Overpass" pitchFamily="34" charset="-120"/>
              </a:rPr>
              <a:t> </a:t>
            </a:r>
            <a:r>
              <a:rPr lang="en-US" sz="4374" b="1" u="sng" kern="0" spc="-131" dirty="0" smtClean="0">
                <a:solidFill>
                  <a:srgbClr val="E70772"/>
                </a:solidFill>
                <a:latin typeface="Overpass" pitchFamily="34" charset="0"/>
                <a:ea typeface="Overpass" pitchFamily="34" charset="-122"/>
                <a:cs typeface="Overpass" pitchFamily="34" charset="-120"/>
              </a:rPr>
              <a:t>functionalities</a:t>
            </a:r>
            <a:endParaRPr lang="en-US" sz="4374" u="sng" dirty="0">
              <a:solidFill>
                <a:srgbClr val="E70772"/>
              </a:solidFill>
            </a:endParaRPr>
          </a:p>
        </p:txBody>
      </p:sp>
      <p:sp>
        <p:nvSpPr>
          <p:cNvPr id="5" name="Text 2"/>
          <p:cNvSpPr/>
          <p:nvPr/>
        </p:nvSpPr>
        <p:spPr>
          <a:xfrm>
            <a:off x="609600" y="2759869"/>
            <a:ext cx="3185226" cy="694373"/>
          </a:xfrm>
          <a:prstGeom prst="rect">
            <a:avLst/>
          </a:prstGeom>
          <a:noFill/>
          <a:ln/>
        </p:spPr>
        <p:txBody>
          <a:bodyPr wrap="square" rtlCol="0" anchor="t"/>
          <a:lstStyle/>
          <a:p>
            <a:pPr marL="0" indent="0">
              <a:lnSpc>
                <a:spcPts val="2734"/>
              </a:lnSpc>
              <a:buNone/>
            </a:pPr>
            <a:r>
              <a:rPr lang="en-US" sz="2000" b="1" kern="0" spc="-66" dirty="0">
                <a:solidFill>
                  <a:srgbClr val="FFFFFF"/>
                </a:solidFill>
                <a:latin typeface="Overpass" pitchFamily="34" charset="0"/>
                <a:ea typeface="Overpass" pitchFamily="34" charset="-122"/>
                <a:cs typeface="Overpass" pitchFamily="34" charset="-120"/>
              </a:rPr>
              <a:t>Gestion des biens immobiliers</a:t>
            </a:r>
            <a:endParaRPr lang="en-US" sz="2000" dirty="0"/>
          </a:p>
        </p:txBody>
      </p:sp>
      <p:sp>
        <p:nvSpPr>
          <p:cNvPr id="6" name="Text 3"/>
          <p:cNvSpPr/>
          <p:nvPr/>
        </p:nvSpPr>
        <p:spPr>
          <a:xfrm>
            <a:off x="601738" y="3676413"/>
            <a:ext cx="2872850" cy="2648188"/>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dirty="0">
                <a:solidFill>
                  <a:srgbClr val="E5E0DF"/>
                </a:solidFill>
                <a:latin typeface="Overpass" pitchFamily="34" charset="0"/>
                <a:ea typeface="Overpass" pitchFamily="34" charset="-122"/>
                <a:cs typeface="Overpass" pitchFamily="34" charset="-120"/>
              </a:rPr>
              <a:t>Créez, modifiez et recherchez efficacement les fiches de vos biens immobiliers. </a:t>
            </a:r>
          </a:p>
          <a:p>
            <a:pPr marL="285750" indent="-285750">
              <a:lnSpc>
                <a:spcPts val="2799"/>
              </a:lnSpc>
              <a:buFont typeface="Arial" panose="020B0604020202020204" pitchFamily="34" charset="0"/>
              <a:buChar char="•"/>
            </a:pPr>
            <a:r>
              <a:rPr lang="en-US" dirty="0">
                <a:solidFill>
                  <a:srgbClr val="E5E0DF"/>
                </a:solidFill>
                <a:latin typeface="Overpass" pitchFamily="34" charset="0"/>
                <a:ea typeface="Overpass" pitchFamily="34" charset="-122"/>
                <a:cs typeface="Overpass" pitchFamily="34" charset="-120"/>
              </a:rPr>
              <a:t>Suivez en temps réel les disponibilités et les caractéristiques de chaque bien pour une meilleure visibilité.</a:t>
            </a:r>
            <a:endParaRPr lang="en-US" dirty="0"/>
          </a:p>
        </p:txBody>
      </p:sp>
      <p:sp>
        <p:nvSpPr>
          <p:cNvPr id="7" name="Text 4"/>
          <p:cNvSpPr/>
          <p:nvPr/>
        </p:nvSpPr>
        <p:spPr>
          <a:xfrm>
            <a:off x="3953656" y="2767365"/>
            <a:ext cx="2777490" cy="347186"/>
          </a:xfrm>
          <a:prstGeom prst="rect">
            <a:avLst/>
          </a:prstGeom>
          <a:noFill/>
          <a:ln/>
        </p:spPr>
        <p:txBody>
          <a:bodyPr wrap="none" rtlCol="0" anchor="t"/>
          <a:lstStyle/>
          <a:p>
            <a:pPr marL="0" indent="0">
              <a:lnSpc>
                <a:spcPts val="2734"/>
              </a:lnSpc>
              <a:buNone/>
            </a:pPr>
            <a:r>
              <a:rPr lang="en-US" sz="2000" b="1" kern="0" spc="-66" dirty="0">
                <a:solidFill>
                  <a:srgbClr val="FFFFFF"/>
                </a:solidFill>
                <a:latin typeface="Overpass" pitchFamily="34" charset="0"/>
                <a:ea typeface="Overpass" pitchFamily="34" charset="-122"/>
                <a:cs typeface="Overpass" pitchFamily="34" charset="-120"/>
              </a:rPr>
              <a:t>Gestion des clients</a:t>
            </a:r>
            <a:endParaRPr lang="en-US" sz="2000" dirty="0"/>
          </a:p>
        </p:txBody>
      </p:sp>
      <p:sp>
        <p:nvSpPr>
          <p:cNvPr id="8" name="Text 5"/>
          <p:cNvSpPr/>
          <p:nvPr/>
        </p:nvSpPr>
        <p:spPr>
          <a:xfrm>
            <a:off x="3592286" y="3715900"/>
            <a:ext cx="3351918" cy="2132409"/>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dirty="0">
                <a:solidFill>
                  <a:srgbClr val="E5E0DF"/>
                </a:solidFill>
                <a:latin typeface="Overpass" pitchFamily="34" charset="0"/>
                <a:ea typeface="Overpass" pitchFamily="34" charset="-122"/>
                <a:cs typeface="Overpass" pitchFamily="34" charset="-120"/>
              </a:rPr>
              <a:t>Enregistrez les </a:t>
            </a:r>
            <a:r>
              <a:rPr lang="en-US" dirty="0">
                <a:solidFill>
                  <a:srgbClr val="E5E0DF"/>
                </a:solidFill>
                <a:latin typeface="Overpass" pitchFamily="34" charset="0"/>
                <a:ea typeface="Overpass" pitchFamily="34" charset="-122"/>
                <a:cs typeface="Overpass" pitchFamily="34" charset="-120"/>
              </a:rPr>
              <a:t>informations</a:t>
            </a:r>
            <a:r>
              <a:rPr lang="en-US" dirty="0">
                <a:solidFill>
                  <a:srgbClr val="E5E0DF"/>
                </a:solidFill>
                <a:latin typeface="Overpass" pitchFamily="34" charset="0"/>
                <a:ea typeface="Overpass" pitchFamily="34" charset="-122"/>
                <a:cs typeface="Overpass" pitchFamily="34" charset="-120"/>
              </a:rPr>
              <a:t> des   clients</a:t>
            </a:r>
          </a:p>
          <a:p>
            <a:pPr marL="285750" indent="-285750">
              <a:lnSpc>
                <a:spcPts val="2799"/>
              </a:lnSpc>
              <a:buFont typeface="Arial" panose="020B0604020202020204" pitchFamily="34" charset="0"/>
              <a:buChar char="•"/>
            </a:pPr>
            <a:r>
              <a:rPr lang="en-US" dirty="0">
                <a:solidFill>
                  <a:srgbClr val="E5E0DF"/>
                </a:solidFill>
                <a:latin typeface="Overpass" pitchFamily="34" charset="0"/>
                <a:ea typeface="Overpass" pitchFamily="34" charset="-122"/>
                <a:cs typeface="Overpass" pitchFamily="34" charset="-120"/>
              </a:rPr>
              <a:t>historisez</a:t>
            </a:r>
            <a:r>
              <a:rPr lang="en-US" dirty="0">
                <a:solidFill>
                  <a:srgbClr val="E5E0DF"/>
                </a:solidFill>
                <a:latin typeface="Overpass" pitchFamily="34" charset="0"/>
                <a:ea typeface="Overpass" pitchFamily="34" charset="-122"/>
                <a:cs typeface="Overpass" pitchFamily="34" charset="-120"/>
              </a:rPr>
              <a:t> leurs interactions et </a:t>
            </a:r>
            <a:r>
              <a:rPr lang="en-US" dirty="0" smtClean="0">
                <a:solidFill>
                  <a:srgbClr val="E5E0DF"/>
                </a:solidFill>
                <a:latin typeface="Overpass" pitchFamily="34" charset="0"/>
                <a:ea typeface="Overpass" pitchFamily="34" charset="-122"/>
                <a:cs typeface="Overpass" pitchFamily="34" charset="-120"/>
              </a:rPr>
              <a:t>preferences.</a:t>
            </a:r>
            <a:endParaRPr lang="en-US" dirty="0">
              <a:solidFill>
                <a:srgbClr val="E5E0DF"/>
              </a:solidFill>
              <a:latin typeface="Overpass" pitchFamily="34" charset="0"/>
              <a:ea typeface="Overpass" pitchFamily="34" charset="-122"/>
              <a:cs typeface="Overpass" pitchFamily="34" charset="-120"/>
            </a:endParaRPr>
          </a:p>
          <a:p>
            <a:pPr marL="285750" indent="-285750">
              <a:lnSpc>
                <a:spcPts val="2799"/>
              </a:lnSpc>
              <a:buFont typeface="Arial" panose="020B0604020202020204" pitchFamily="34" charset="0"/>
              <a:buChar char="•"/>
            </a:pPr>
            <a:r>
              <a:rPr lang="en-US" dirty="0">
                <a:solidFill>
                  <a:srgbClr val="E5E0DF"/>
                </a:solidFill>
                <a:latin typeface="Overpass" pitchFamily="34" charset="0"/>
                <a:ea typeface="Overpass" pitchFamily="34" charset="-122"/>
                <a:cs typeface="Overpass" pitchFamily="34" charset="-120"/>
              </a:rPr>
              <a:t>Offrez-leur</a:t>
            </a:r>
            <a:r>
              <a:rPr lang="en-US" dirty="0">
                <a:solidFill>
                  <a:srgbClr val="E5E0DF"/>
                </a:solidFill>
                <a:latin typeface="Overpass" pitchFamily="34" charset="0"/>
                <a:ea typeface="Overpass" pitchFamily="34" charset="-122"/>
                <a:cs typeface="Overpass" pitchFamily="34" charset="-120"/>
              </a:rPr>
              <a:t> </a:t>
            </a:r>
            <a:r>
              <a:rPr lang="en-US" dirty="0">
                <a:solidFill>
                  <a:srgbClr val="E5E0DF"/>
                </a:solidFill>
                <a:latin typeface="Overpass" pitchFamily="34" charset="0"/>
                <a:ea typeface="Overpass" pitchFamily="34" charset="-122"/>
                <a:cs typeface="Overpass" pitchFamily="34" charset="-120"/>
              </a:rPr>
              <a:t>une</a:t>
            </a:r>
            <a:r>
              <a:rPr lang="en-US" dirty="0">
                <a:solidFill>
                  <a:srgbClr val="E5E0DF"/>
                </a:solidFill>
                <a:latin typeface="Overpass" pitchFamily="34" charset="0"/>
                <a:ea typeface="Overpass" pitchFamily="34" charset="-122"/>
                <a:cs typeface="Overpass" pitchFamily="34" charset="-120"/>
              </a:rPr>
              <a:t> experience personnalisée et adaptée à leurs besoins.</a:t>
            </a:r>
            <a:endParaRPr lang="en-US" dirty="0"/>
          </a:p>
        </p:txBody>
      </p:sp>
      <p:sp>
        <p:nvSpPr>
          <p:cNvPr id="9" name="Text 6"/>
          <p:cNvSpPr/>
          <p:nvPr/>
        </p:nvSpPr>
        <p:spPr>
          <a:xfrm>
            <a:off x="6995236" y="2740656"/>
            <a:ext cx="2949416" cy="694373"/>
          </a:xfrm>
          <a:prstGeom prst="rect">
            <a:avLst/>
          </a:prstGeom>
          <a:noFill/>
          <a:ln/>
        </p:spPr>
        <p:txBody>
          <a:bodyPr wrap="square" rtlCol="0" anchor="t"/>
          <a:lstStyle/>
          <a:p>
            <a:pPr marL="0" indent="0">
              <a:lnSpc>
                <a:spcPts val="2734"/>
              </a:lnSpc>
              <a:buNone/>
            </a:pPr>
            <a:r>
              <a:rPr lang="en-US" sz="2000" b="1" kern="0" spc="-66" dirty="0">
                <a:solidFill>
                  <a:srgbClr val="FFFFFF"/>
                </a:solidFill>
                <a:latin typeface="Overpass" pitchFamily="34" charset="0"/>
                <a:ea typeface="Overpass" pitchFamily="34" charset="-122"/>
                <a:cs typeface="Overpass" pitchFamily="34" charset="-120"/>
              </a:rPr>
              <a:t>Gestion des transactions</a:t>
            </a:r>
            <a:endParaRPr lang="en-US" sz="2000" dirty="0"/>
          </a:p>
        </p:txBody>
      </p:sp>
      <p:sp>
        <p:nvSpPr>
          <p:cNvPr id="10" name="Text 7"/>
          <p:cNvSpPr/>
          <p:nvPr/>
        </p:nvSpPr>
        <p:spPr>
          <a:xfrm>
            <a:off x="7061902" y="3676412"/>
            <a:ext cx="3062950" cy="2132409"/>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dirty="0">
                <a:solidFill>
                  <a:srgbClr val="E5E0DF"/>
                </a:solidFill>
                <a:latin typeface="Overpass" pitchFamily="34" charset="0"/>
                <a:ea typeface="Overpass" pitchFamily="34" charset="-122"/>
                <a:cs typeface="Overpass" pitchFamily="34" charset="-120"/>
              </a:rPr>
              <a:t>Créez et suivez simplement les contrats de vente ou de location. </a:t>
            </a:r>
          </a:p>
          <a:p>
            <a:pPr marL="285750" indent="-285750">
              <a:lnSpc>
                <a:spcPts val="2799"/>
              </a:lnSpc>
              <a:buFont typeface="Arial" panose="020B0604020202020204" pitchFamily="34" charset="0"/>
              <a:buChar char="•"/>
            </a:pPr>
            <a:r>
              <a:rPr lang="en-US" dirty="0">
                <a:solidFill>
                  <a:srgbClr val="E5E0DF"/>
                </a:solidFill>
                <a:latin typeface="Overpass" pitchFamily="34" charset="0"/>
                <a:ea typeface="Overpass" pitchFamily="34" charset="-122"/>
                <a:cs typeface="Overpass" pitchFamily="34" charset="-120"/>
              </a:rPr>
              <a:t>Facilitez</a:t>
            </a:r>
            <a:r>
              <a:rPr lang="en-US" dirty="0">
                <a:solidFill>
                  <a:srgbClr val="E5E0DF"/>
                </a:solidFill>
                <a:latin typeface="Overpass" pitchFamily="34" charset="0"/>
                <a:ea typeface="Overpass" pitchFamily="34" charset="-122"/>
                <a:cs typeface="Overpass" pitchFamily="34" charset="-120"/>
              </a:rPr>
              <a:t> la facturation et </a:t>
            </a:r>
            <a:r>
              <a:rPr lang="en-US" dirty="0">
                <a:solidFill>
                  <a:srgbClr val="E5E0DF"/>
                </a:solidFill>
                <a:latin typeface="Overpass" pitchFamily="34" charset="0"/>
                <a:ea typeface="Overpass" pitchFamily="34" charset="-122"/>
                <a:cs typeface="Overpass" pitchFamily="34" charset="-120"/>
              </a:rPr>
              <a:t>l'encaissement</a:t>
            </a:r>
            <a:r>
              <a:rPr lang="en-US" dirty="0">
                <a:solidFill>
                  <a:srgbClr val="E5E0DF"/>
                </a:solidFill>
                <a:latin typeface="Overpass" pitchFamily="34" charset="0"/>
                <a:ea typeface="Overpass" pitchFamily="34" charset="-122"/>
                <a:cs typeface="Overpass" pitchFamily="34" charset="-120"/>
              </a:rPr>
              <a:t> des </a:t>
            </a:r>
            <a:r>
              <a:rPr lang="en-US" dirty="0">
                <a:solidFill>
                  <a:srgbClr val="E5E0DF"/>
                </a:solidFill>
                <a:latin typeface="Overpass" pitchFamily="34" charset="0"/>
                <a:ea typeface="Overpass" pitchFamily="34" charset="-122"/>
                <a:cs typeface="Overpass" pitchFamily="34" charset="-120"/>
              </a:rPr>
              <a:t>paiements</a:t>
            </a:r>
            <a:r>
              <a:rPr lang="en-US" dirty="0">
                <a:solidFill>
                  <a:srgbClr val="E5E0DF"/>
                </a:solidFill>
                <a:latin typeface="Overpass" pitchFamily="34" charset="0"/>
                <a:ea typeface="Overpass" pitchFamily="34" charset="-122"/>
                <a:cs typeface="Overpass" pitchFamily="34" charset="-120"/>
              </a:rPr>
              <a:t> pour une meilleure trésorerie.</a:t>
            </a:r>
            <a:endParaRPr lang="en-US" dirty="0"/>
          </a:p>
        </p:txBody>
      </p:sp>
      <p:sp>
        <p:nvSpPr>
          <p:cNvPr id="12" name="TextBox 11">
            <a:extLst>
              <a:ext uri="{FF2B5EF4-FFF2-40B4-BE49-F238E27FC236}">
                <a16:creationId xmlns:a16="http://schemas.microsoft.com/office/drawing/2014/main" xmlns="" id="{661F04DD-4FAE-DC29-3B55-CD7CF8DD83EB}"/>
              </a:ext>
            </a:extLst>
          </p:cNvPr>
          <p:cNvSpPr txBox="1"/>
          <p:nvPr/>
        </p:nvSpPr>
        <p:spPr>
          <a:xfrm>
            <a:off x="10354555" y="2714441"/>
            <a:ext cx="4666593" cy="400110"/>
          </a:xfrm>
          <a:prstGeom prst="rect">
            <a:avLst/>
          </a:prstGeom>
          <a:noFill/>
        </p:spPr>
        <p:txBody>
          <a:bodyPr wrap="square" rtlCol="0">
            <a:spAutoFit/>
          </a:bodyPr>
          <a:lstStyle/>
          <a:p>
            <a:r>
              <a:rPr lang="fr-FR" sz="2000" b="1" dirty="0">
                <a:solidFill>
                  <a:schemeClr val="bg1"/>
                </a:solidFill>
                <a:latin typeface="Overpass"/>
                <a:ea typeface="NSimSun" panose="02010609030101010101" pitchFamily="49" charset="-122"/>
              </a:rPr>
              <a:t>Gestion</a:t>
            </a:r>
            <a:r>
              <a:rPr lang="fr-FR" sz="2000" b="1" dirty="0">
                <a:solidFill>
                  <a:schemeClr val="bg1"/>
                </a:solidFill>
                <a:latin typeface="Overpass"/>
              </a:rPr>
              <a:t> des agents immobiliers :</a:t>
            </a:r>
          </a:p>
        </p:txBody>
      </p:sp>
      <p:sp>
        <p:nvSpPr>
          <p:cNvPr id="14" name="TextBox 13">
            <a:extLst>
              <a:ext uri="{FF2B5EF4-FFF2-40B4-BE49-F238E27FC236}">
                <a16:creationId xmlns:a16="http://schemas.microsoft.com/office/drawing/2014/main" xmlns="" id="{2EE04D02-A2CB-B266-32DA-7CE907F02CC5}"/>
              </a:ext>
            </a:extLst>
          </p:cNvPr>
          <p:cNvSpPr txBox="1"/>
          <p:nvPr/>
        </p:nvSpPr>
        <p:spPr>
          <a:xfrm>
            <a:off x="10515600" y="3615951"/>
            <a:ext cx="2296886" cy="2031325"/>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rPr>
              <a:t>Création et mise à jour des fiches agents</a:t>
            </a:r>
          </a:p>
          <a:p>
            <a:pPr marL="285750" indent="-285750">
              <a:buFont typeface="Arial" panose="020B0604020202020204" pitchFamily="34" charset="0"/>
              <a:buChar char="•"/>
            </a:pPr>
            <a:r>
              <a:rPr lang="fr-FR" dirty="0">
                <a:solidFill>
                  <a:schemeClr val="bg1"/>
                </a:solidFill>
              </a:rPr>
              <a:t>Suivi des activités et des performances des agents</a:t>
            </a:r>
            <a:endParaRPr lang="x-none"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4554" y="48638"/>
            <a:ext cx="14630400" cy="8229600"/>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1693307"/>
            <a:ext cx="7274957" cy="694373"/>
          </a:xfrm>
          <a:prstGeom prst="rect">
            <a:avLst/>
          </a:prstGeom>
          <a:noFill/>
          <a:ln/>
        </p:spPr>
        <p:txBody>
          <a:bodyPr wrap="none" rtlCol="0" anchor="t"/>
          <a:lstStyle/>
          <a:p>
            <a:pPr marL="0" indent="0">
              <a:lnSpc>
                <a:spcPts val="5468"/>
              </a:lnSpc>
              <a:buNone/>
            </a:pPr>
            <a:r>
              <a:rPr lang="en-US" sz="4374" b="1" u="sng" kern="0" spc="-131" dirty="0">
                <a:solidFill>
                  <a:srgbClr val="E70772"/>
                </a:solidFill>
                <a:latin typeface="Overpass" pitchFamily="34" charset="0"/>
                <a:ea typeface="Overpass" pitchFamily="34" charset="-122"/>
                <a:cs typeface="Overpass" pitchFamily="34" charset="-120"/>
              </a:rPr>
              <a:t>Fonctionnalités</a:t>
            </a:r>
            <a:r>
              <a:rPr lang="en-US" sz="4374" b="1" u="sng" kern="0" spc="-131" dirty="0">
                <a:solidFill>
                  <a:srgbClr val="E70772"/>
                </a:solidFill>
                <a:latin typeface="Overpass" pitchFamily="34" charset="0"/>
                <a:ea typeface="Overpass" pitchFamily="34" charset="-122"/>
                <a:cs typeface="Overpass" pitchFamily="34" charset="-120"/>
              </a:rPr>
              <a:t> </a:t>
            </a:r>
            <a:r>
              <a:rPr lang="en-US" sz="4374" b="1" u="sng" kern="0" spc="-131" dirty="0">
                <a:solidFill>
                  <a:srgbClr val="E70772"/>
                </a:solidFill>
                <a:latin typeface="Overpass" pitchFamily="34" charset="0"/>
                <a:ea typeface="Overpass" pitchFamily="34" charset="-122"/>
                <a:cs typeface="Overpass" pitchFamily="34" charset="-120"/>
              </a:rPr>
              <a:t>clés</a:t>
            </a:r>
            <a:endParaRPr lang="en-US" sz="4374" u="sng" dirty="0">
              <a:solidFill>
                <a:srgbClr val="E70772"/>
              </a:solidFill>
            </a:endParaRPr>
          </a:p>
        </p:txBody>
      </p:sp>
      <p:sp>
        <p:nvSpPr>
          <p:cNvPr id="6" name="Shape 2"/>
          <p:cNvSpPr/>
          <p:nvPr/>
        </p:nvSpPr>
        <p:spPr>
          <a:xfrm>
            <a:off x="4490799" y="2894528"/>
            <a:ext cx="499943" cy="499943"/>
          </a:xfrm>
          <a:prstGeom prst="roundRect">
            <a:avLst>
              <a:gd name="adj" fmla="val 20000"/>
            </a:avLst>
          </a:prstGeom>
          <a:solidFill>
            <a:srgbClr val="7E023C"/>
          </a:solidFill>
          <a:ln w="7620">
            <a:solidFill>
              <a:srgbClr val="971B55"/>
            </a:solidFill>
            <a:prstDash val="solid"/>
          </a:ln>
        </p:spPr>
      </p:sp>
      <p:sp>
        <p:nvSpPr>
          <p:cNvPr id="7" name="Text 3"/>
          <p:cNvSpPr/>
          <p:nvPr/>
        </p:nvSpPr>
        <p:spPr>
          <a:xfrm>
            <a:off x="4679037" y="2936200"/>
            <a:ext cx="123349"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cs typeface="Overpass" pitchFamily="34" charset="-120"/>
              </a:rPr>
              <a:t>1</a:t>
            </a:r>
            <a:endParaRPr lang="en-US" sz="2624" dirty="0"/>
          </a:p>
        </p:txBody>
      </p:sp>
      <p:sp>
        <p:nvSpPr>
          <p:cNvPr id="8" name="Text 4"/>
          <p:cNvSpPr/>
          <p:nvPr/>
        </p:nvSpPr>
        <p:spPr>
          <a:xfrm>
            <a:off x="5212913" y="2970848"/>
            <a:ext cx="2861429" cy="347186"/>
          </a:xfrm>
          <a:prstGeom prst="rect">
            <a:avLst/>
          </a:prstGeom>
          <a:noFill/>
          <a:ln/>
        </p:spPr>
        <p:txBody>
          <a:bodyPr wrap="none" rtlCol="0" anchor="t"/>
          <a:lstStyle/>
          <a:p>
            <a:pPr marL="0" indent="0">
              <a:lnSpc>
                <a:spcPts val="2734"/>
              </a:lnSpc>
              <a:buNone/>
            </a:pPr>
            <a:r>
              <a:rPr lang="en-US" sz="2800" b="1" kern="0" spc="-66" dirty="0">
                <a:solidFill>
                  <a:srgbClr val="E5E0DF"/>
                </a:solidFill>
                <a:latin typeface="Overpass" pitchFamily="34" charset="0"/>
                <a:ea typeface="Overpass" pitchFamily="34" charset="-122"/>
                <a:cs typeface="Overpass" pitchFamily="34" charset="-120"/>
              </a:rPr>
              <a:t>Gestion des </a:t>
            </a:r>
            <a:r>
              <a:rPr lang="en-US" sz="2800" b="1" kern="0" spc="-66" dirty="0">
                <a:solidFill>
                  <a:srgbClr val="E5E0DF"/>
                </a:solidFill>
                <a:latin typeface="Overpass" pitchFamily="34" charset="0"/>
                <a:ea typeface="Overpass" pitchFamily="34" charset="-122"/>
                <a:cs typeface="Overpass" pitchFamily="34" charset="-120"/>
              </a:rPr>
              <a:t>biens</a:t>
            </a:r>
            <a:r>
              <a:rPr lang="en-US" sz="2800" b="1" kern="0" spc="-66" dirty="0">
                <a:solidFill>
                  <a:srgbClr val="E5E0DF"/>
                </a:solidFill>
                <a:latin typeface="Overpass" pitchFamily="34" charset="0"/>
                <a:ea typeface="Overpass" pitchFamily="34" charset="-122"/>
                <a:cs typeface="Overpass" pitchFamily="34" charset="-120"/>
              </a:rPr>
              <a:t> immobiliers :</a:t>
            </a:r>
          </a:p>
        </p:txBody>
      </p:sp>
      <p:sp>
        <p:nvSpPr>
          <p:cNvPr id="9" name="Text 5"/>
          <p:cNvSpPr/>
          <p:nvPr/>
        </p:nvSpPr>
        <p:spPr>
          <a:xfrm>
            <a:off x="5212913" y="3451265"/>
            <a:ext cx="3820001" cy="1066205"/>
          </a:xfrm>
          <a:prstGeom prst="rect">
            <a:avLst/>
          </a:prstGeom>
          <a:noFill/>
          <a:ln/>
        </p:spPr>
        <p:txBody>
          <a:bodyPr wrap="square" rtlCol="0" anchor="t"/>
          <a:lstStyle/>
          <a:p>
            <a:pPr marL="0" indent="0">
              <a:lnSpc>
                <a:spcPts val="2799"/>
              </a:lnSpc>
              <a:buNone/>
            </a:pPr>
            <a:r>
              <a:rPr lang="fr-FR" sz="2400" dirty="0">
                <a:solidFill>
                  <a:schemeClr val="bg1"/>
                </a:solidFill>
                <a:latin typeface="Overpass"/>
              </a:rPr>
              <a:t>Création, modification et recherche avancée des fiches de biens</a:t>
            </a:r>
          </a:p>
          <a:p>
            <a:pPr marL="0" indent="0">
              <a:lnSpc>
                <a:spcPts val="2799"/>
              </a:lnSpc>
              <a:buNone/>
            </a:pPr>
            <a:r>
              <a:rPr lang="fr-FR" sz="1750" dirty="0"/>
              <a:t>Suivi des disponibilités et des caractéristiques des biens</a:t>
            </a:r>
            <a:endParaRPr lang="en-US" sz="1750" dirty="0"/>
          </a:p>
        </p:txBody>
      </p:sp>
      <p:sp>
        <p:nvSpPr>
          <p:cNvPr id="10" name="Shape 6"/>
          <p:cNvSpPr/>
          <p:nvPr/>
        </p:nvSpPr>
        <p:spPr>
          <a:xfrm>
            <a:off x="10013839" y="2894528"/>
            <a:ext cx="499943" cy="499943"/>
          </a:xfrm>
          <a:prstGeom prst="roundRect">
            <a:avLst>
              <a:gd name="adj" fmla="val 20000"/>
            </a:avLst>
          </a:prstGeom>
          <a:solidFill>
            <a:srgbClr val="7E023C"/>
          </a:solidFill>
          <a:ln w="7620">
            <a:solidFill>
              <a:srgbClr val="971B55"/>
            </a:solidFill>
            <a:prstDash val="solid"/>
          </a:ln>
        </p:spPr>
      </p:sp>
      <p:sp>
        <p:nvSpPr>
          <p:cNvPr id="11" name="Text 7"/>
          <p:cNvSpPr/>
          <p:nvPr/>
        </p:nvSpPr>
        <p:spPr>
          <a:xfrm flipH="1">
            <a:off x="9601914" y="2936200"/>
            <a:ext cx="1370885"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cs typeface="Overpass" pitchFamily="34" charset="-120"/>
              </a:rPr>
              <a:t>2</a:t>
            </a:r>
            <a:endParaRPr lang="en-US" sz="2624" dirty="0"/>
          </a:p>
        </p:txBody>
      </p:sp>
      <p:sp>
        <p:nvSpPr>
          <p:cNvPr id="12" name="Text 8"/>
          <p:cNvSpPr/>
          <p:nvPr/>
        </p:nvSpPr>
        <p:spPr>
          <a:xfrm>
            <a:off x="10603149" y="2970848"/>
            <a:ext cx="2176662" cy="347186"/>
          </a:xfrm>
          <a:prstGeom prst="rect">
            <a:avLst/>
          </a:prstGeom>
          <a:noFill/>
          <a:ln/>
        </p:spPr>
        <p:txBody>
          <a:bodyPr wrap="none" rtlCol="0" anchor="t"/>
          <a:lstStyle/>
          <a:p>
            <a:pPr marL="0" indent="0">
              <a:lnSpc>
                <a:spcPts val="2734"/>
              </a:lnSpc>
              <a:buNone/>
            </a:pPr>
            <a:r>
              <a:rPr lang="en-US" sz="2800" b="1" kern="0" spc="-66" dirty="0">
                <a:solidFill>
                  <a:srgbClr val="E5E0DF"/>
                </a:solidFill>
                <a:latin typeface="Overpass" pitchFamily="34" charset="0"/>
                <a:ea typeface="Overpass" pitchFamily="34" charset="-122"/>
                <a:cs typeface="Overpass" pitchFamily="34" charset="-120"/>
              </a:rPr>
              <a:t>Génération de rapports</a:t>
            </a:r>
            <a:endParaRPr lang="en-US" sz="2800" dirty="0"/>
          </a:p>
        </p:txBody>
      </p:sp>
      <p:sp>
        <p:nvSpPr>
          <p:cNvPr id="13" name="Text 9"/>
          <p:cNvSpPr/>
          <p:nvPr/>
        </p:nvSpPr>
        <p:spPr>
          <a:xfrm>
            <a:off x="10595847" y="3451265"/>
            <a:ext cx="3201353" cy="1421606"/>
          </a:xfrm>
          <a:prstGeom prst="rect">
            <a:avLst/>
          </a:prstGeom>
          <a:noFill/>
          <a:ln/>
        </p:spPr>
        <p:txBody>
          <a:bodyPr wrap="square" rtlCol="0" anchor="t"/>
          <a:lstStyle/>
          <a:p>
            <a:pPr marL="0" indent="0">
              <a:lnSpc>
                <a:spcPts val="2799"/>
              </a:lnSpc>
              <a:buNone/>
            </a:pPr>
            <a:r>
              <a:rPr lang="fr-FR" sz="2400" dirty="0">
                <a:solidFill>
                  <a:schemeClr val="bg1"/>
                </a:solidFill>
                <a:latin typeface="Overpass" pitchFamily="34" charset="0"/>
                <a:ea typeface="Overpass" pitchFamily="34" charset="-122"/>
                <a:cs typeface="Overpass" pitchFamily="34" charset="-120"/>
              </a:rPr>
              <a:t>Enregistrement des informations clients</a:t>
            </a:r>
          </a:p>
          <a:p>
            <a:pPr marL="0" indent="0">
              <a:lnSpc>
                <a:spcPts val="2799"/>
              </a:lnSpc>
              <a:buNone/>
            </a:pPr>
            <a:r>
              <a:rPr lang="fr-FR" sz="2400" dirty="0">
                <a:solidFill>
                  <a:schemeClr val="bg1"/>
                </a:solidFill>
                <a:latin typeface="Overpass" pitchFamily="34" charset="0"/>
                <a:ea typeface="Overpass" pitchFamily="34" charset="-122"/>
                <a:cs typeface="Overpass" pitchFamily="34" charset="-120"/>
              </a:rPr>
              <a:t>Historique des interactions et des préférences des clients</a:t>
            </a:r>
          </a:p>
        </p:txBody>
      </p:sp>
      <p:sp>
        <p:nvSpPr>
          <p:cNvPr id="14" name="Shape 10"/>
          <p:cNvSpPr/>
          <p:nvPr/>
        </p:nvSpPr>
        <p:spPr>
          <a:xfrm>
            <a:off x="4490799" y="5268635"/>
            <a:ext cx="499943" cy="499943"/>
          </a:xfrm>
          <a:prstGeom prst="roundRect">
            <a:avLst>
              <a:gd name="adj" fmla="val 20000"/>
            </a:avLst>
          </a:prstGeom>
          <a:solidFill>
            <a:srgbClr val="7E023C"/>
          </a:solidFill>
          <a:ln w="7620">
            <a:solidFill>
              <a:srgbClr val="971B55"/>
            </a:solidFill>
            <a:prstDash val="solid"/>
          </a:ln>
        </p:spPr>
      </p:sp>
      <p:sp>
        <p:nvSpPr>
          <p:cNvPr id="15" name="Text 11"/>
          <p:cNvSpPr/>
          <p:nvPr/>
        </p:nvSpPr>
        <p:spPr>
          <a:xfrm>
            <a:off x="4645819" y="5310307"/>
            <a:ext cx="189905"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cs typeface="Overpass" pitchFamily="34" charset="-120"/>
              </a:rPr>
              <a:t>3</a:t>
            </a:r>
            <a:endParaRPr lang="en-US" sz="2624" dirty="0"/>
          </a:p>
        </p:txBody>
      </p:sp>
      <p:sp>
        <p:nvSpPr>
          <p:cNvPr id="16" name="Text 12"/>
          <p:cNvSpPr/>
          <p:nvPr/>
        </p:nvSpPr>
        <p:spPr>
          <a:xfrm>
            <a:off x="5212913" y="5344954"/>
            <a:ext cx="2777490" cy="347186"/>
          </a:xfrm>
          <a:prstGeom prst="rect">
            <a:avLst/>
          </a:prstGeom>
          <a:noFill/>
          <a:ln/>
        </p:spPr>
        <p:txBody>
          <a:bodyPr wrap="none" rtlCol="0" anchor="t"/>
          <a:lstStyle/>
          <a:p>
            <a:pPr marL="0" indent="0">
              <a:lnSpc>
                <a:spcPts val="2734"/>
              </a:lnSpc>
              <a:buNone/>
            </a:pPr>
            <a:r>
              <a:rPr lang="en-US" sz="2800" b="1" kern="0" spc="-66" dirty="0">
                <a:solidFill>
                  <a:srgbClr val="E5E0DF"/>
                </a:solidFill>
                <a:latin typeface="Overpass" pitchFamily="34" charset="0"/>
                <a:ea typeface="Overpass" pitchFamily="34" charset="-122"/>
                <a:cs typeface="Overpass" pitchFamily="34" charset="-120"/>
              </a:rPr>
              <a:t>Gestion des transactions :</a:t>
            </a:r>
          </a:p>
          <a:p>
            <a:pPr marL="0" indent="0">
              <a:lnSpc>
                <a:spcPts val="2734"/>
              </a:lnSpc>
              <a:buNone/>
            </a:pPr>
            <a:endParaRPr lang="en-US" sz="2187" dirty="0"/>
          </a:p>
        </p:txBody>
      </p:sp>
      <p:sp>
        <p:nvSpPr>
          <p:cNvPr id="17" name="Text 13"/>
          <p:cNvSpPr/>
          <p:nvPr/>
        </p:nvSpPr>
        <p:spPr>
          <a:xfrm>
            <a:off x="5212913" y="5825371"/>
            <a:ext cx="8584287" cy="710803"/>
          </a:xfrm>
          <a:prstGeom prst="rect">
            <a:avLst/>
          </a:prstGeom>
          <a:noFill/>
          <a:ln/>
        </p:spPr>
        <p:txBody>
          <a:bodyPr wrap="square" rtlCol="0" anchor="t"/>
          <a:lstStyle/>
          <a:p>
            <a:pPr marL="0" indent="0">
              <a:lnSpc>
                <a:spcPts val="2799"/>
              </a:lnSpc>
              <a:buNone/>
            </a:pPr>
            <a:r>
              <a:rPr lang="fr-FR" sz="2400" dirty="0">
                <a:solidFill>
                  <a:schemeClr val="bg1"/>
                </a:solidFill>
                <a:latin typeface="Overpass" pitchFamily="34" charset="0"/>
                <a:ea typeface="Overpass" pitchFamily="34" charset="-122"/>
                <a:cs typeface="Overpass" pitchFamily="34" charset="-120"/>
              </a:rPr>
              <a:t>Création et suivi des contrats de vente ou de location</a:t>
            </a:r>
          </a:p>
          <a:p>
            <a:pPr marL="0" indent="0">
              <a:lnSpc>
                <a:spcPts val="2799"/>
              </a:lnSpc>
              <a:buNone/>
            </a:pPr>
            <a:r>
              <a:rPr lang="fr-FR" sz="2400" dirty="0">
                <a:solidFill>
                  <a:schemeClr val="bg1"/>
                </a:solidFill>
                <a:latin typeface="Overpass" pitchFamily="34" charset="0"/>
                <a:ea typeface="Overpass" pitchFamily="34" charset="-122"/>
                <a:cs typeface="Overpass" pitchFamily="34" charset="-120"/>
              </a:rPr>
              <a:t>Facturation et encaissement des paiements</a:t>
            </a:r>
          </a:p>
          <a:p>
            <a:pPr marL="0" indent="0">
              <a:lnSpc>
                <a:spcPts val="2799"/>
              </a:lnSpc>
              <a:buNone/>
            </a:pPr>
            <a:r>
              <a:rPr lang="fr-FR" sz="2400" dirty="0">
                <a:solidFill>
                  <a:schemeClr val="bg1"/>
                </a:solidFill>
                <a:latin typeface="Overpass" pitchFamily="34" charset="0"/>
                <a:ea typeface="Overpass" pitchFamily="34" charset="-122"/>
                <a:cs typeface="Overpass" pitchFamily="34" charset="-120"/>
              </a:rPr>
              <a:t>Fonctionnalités de </a:t>
            </a:r>
            <a:r>
              <a:rPr lang="fr-FR" sz="2400" dirty="0">
                <a:solidFill>
                  <a:schemeClr val="bg1"/>
                </a:solidFill>
                <a:latin typeface="Overpass" pitchFamily="34" charset="0"/>
                <a:ea typeface="Overpass" pitchFamily="34" charset="-122"/>
                <a:cs typeface="Overpass" pitchFamily="34" charset="-120"/>
              </a:rPr>
              <a:t>reporting</a:t>
            </a:r>
            <a:r>
              <a:rPr lang="fr-FR" sz="2400" dirty="0">
                <a:solidFill>
                  <a:schemeClr val="bg1"/>
                </a:solidFill>
                <a:latin typeface="Overpass" pitchFamily="34" charset="0"/>
                <a:ea typeface="Overpass" pitchFamily="34" charset="-122"/>
                <a:cs typeface="Overpass" pitchFamily="34" charset="-120"/>
              </a:rPr>
              <a:t> et d'analyse des données</a:t>
            </a:r>
            <a:endParaRPr lang="en-US" sz="24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4554" y="-4218"/>
            <a:ext cx="14630400" cy="8229600"/>
          </a:xfrm>
          <a:prstGeom prst="rect">
            <a:avLst/>
          </a:prstGeom>
          <a:solidFill>
            <a:srgbClr val="0C0C0C"/>
          </a:solidFill>
          <a:ln/>
        </p:spPr>
        <p:txBody>
          <a:bodyPr/>
          <a:lstStyle/>
          <a:p>
            <a:endParaRPr lang="x-none" dirty="0"/>
          </a:p>
        </p:txBody>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1693307"/>
            <a:ext cx="7274957" cy="694373"/>
          </a:xfrm>
          <a:prstGeom prst="rect">
            <a:avLst/>
          </a:prstGeom>
          <a:noFill/>
          <a:ln/>
        </p:spPr>
        <p:txBody>
          <a:bodyPr wrap="none" rtlCol="0" anchor="t"/>
          <a:lstStyle/>
          <a:p>
            <a:pPr marL="0" indent="0">
              <a:lnSpc>
                <a:spcPts val="5468"/>
              </a:lnSpc>
              <a:buNone/>
            </a:pPr>
            <a:r>
              <a:rPr lang="en-US" sz="4374" b="1" u="sng" kern="0" spc="-131" dirty="0">
                <a:solidFill>
                  <a:srgbClr val="E70772"/>
                </a:solidFill>
                <a:latin typeface="Overpass" pitchFamily="34" charset="0"/>
                <a:ea typeface="Overpass" pitchFamily="34" charset="-122"/>
                <a:cs typeface="Overpass" pitchFamily="34" charset="-120"/>
              </a:rPr>
              <a:t>Fonctionnalités</a:t>
            </a:r>
            <a:r>
              <a:rPr lang="en-US" sz="4374" b="1" u="sng" kern="0" spc="-131" dirty="0">
                <a:solidFill>
                  <a:srgbClr val="E70772"/>
                </a:solidFill>
                <a:latin typeface="Overpass" pitchFamily="34" charset="0"/>
                <a:ea typeface="Overpass" pitchFamily="34" charset="-122"/>
                <a:cs typeface="Overpass" pitchFamily="34" charset="-120"/>
              </a:rPr>
              <a:t> </a:t>
            </a:r>
            <a:r>
              <a:rPr lang="en-US" sz="4374" b="1" u="sng" kern="0" spc="-131" dirty="0">
                <a:solidFill>
                  <a:srgbClr val="E70772"/>
                </a:solidFill>
                <a:latin typeface="Overpass" pitchFamily="34" charset="0"/>
                <a:ea typeface="Overpass" pitchFamily="34" charset="-122"/>
                <a:cs typeface="Overpass" pitchFamily="34" charset="-120"/>
              </a:rPr>
              <a:t>clés</a:t>
            </a:r>
            <a:endParaRPr lang="en-US" sz="4374" u="sng" dirty="0">
              <a:solidFill>
                <a:srgbClr val="E70772"/>
              </a:solidFill>
            </a:endParaRPr>
          </a:p>
        </p:txBody>
      </p:sp>
      <p:sp>
        <p:nvSpPr>
          <p:cNvPr id="6" name="Shape 2"/>
          <p:cNvSpPr/>
          <p:nvPr/>
        </p:nvSpPr>
        <p:spPr>
          <a:xfrm>
            <a:off x="4490799" y="2894528"/>
            <a:ext cx="499943" cy="499943"/>
          </a:xfrm>
          <a:prstGeom prst="roundRect">
            <a:avLst>
              <a:gd name="adj" fmla="val 20000"/>
            </a:avLst>
          </a:prstGeom>
          <a:solidFill>
            <a:srgbClr val="7E023C"/>
          </a:solidFill>
          <a:ln w="7620">
            <a:solidFill>
              <a:srgbClr val="971B55"/>
            </a:solidFill>
            <a:prstDash val="solid"/>
          </a:ln>
        </p:spPr>
      </p:sp>
      <p:sp>
        <p:nvSpPr>
          <p:cNvPr id="7" name="Text 3"/>
          <p:cNvSpPr/>
          <p:nvPr/>
        </p:nvSpPr>
        <p:spPr>
          <a:xfrm>
            <a:off x="4679037" y="2936200"/>
            <a:ext cx="123349"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rPr>
              <a:t>4</a:t>
            </a:r>
            <a:endParaRPr lang="en-US" sz="2624" dirty="0"/>
          </a:p>
        </p:txBody>
      </p:sp>
      <p:sp>
        <p:nvSpPr>
          <p:cNvPr id="8" name="Text 4"/>
          <p:cNvSpPr/>
          <p:nvPr/>
        </p:nvSpPr>
        <p:spPr>
          <a:xfrm>
            <a:off x="5212913" y="2970848"/>
            <a:ext cx="2861429" cy="347186"/>
          </a:xfrm>
          <a:prstGeom prst="rect">
            <a:avLst/>
          </a:prstGeom>
          <a:noFill/>
          <a:ln/>
        </p:spPr>
        <p:txBody>
          <a:bodyPr wrap="none" rtlCol="0" anchor="t"/>
          <a:lstStyle/>
          <a:p>
            <a:pPr marL="0" indent="0">
              <a:lnSpc>
                <a:spcPts val="2734"/>
              </a:lnSpc>
              <a:buNone/>
            </a:pPr>
            <a:r>
              <a:rPr lang="en-US" sz="2800" b="1" kern="0" spc="-66" dirty="0">
                <a:solidFill>
                  <a:srgbClr val="E5E0DF"/>
                </a:solidFill>
                <a:latin typeface="Overpass" pitchFamily="34" charset="0"/>
                <a:ea typeface="Overpass" pitchFamily="34" charset="-122"/>
                <a:cs typeface="Overpass" pitchFamily="34" charset="-120"/>
              </a:rPr>
              <a:t>Gestion des </a:t>
            </a:r>
            <a:r>
              <a:rPr lang="en-US" sz="2800" b="1" kern="0" spc="-66" dirty="0">
                <a:solidFill>
                  <a:srgbClr val="E5E0DF"/>
                </a:solidFill>
                <a:latin typeface="Overpass" pitchFamily="34" charset="0"/>
                <a:ea typeface="Overpass" pitchFamily="34" charset="-122"/>
                <a:cs typeface="Overpass" pitchFamily="34" charset="-120"/>
              </a:rPr>
              <a:t>visites</a:t>
            </a:r>
            <a:r>
              <a:rPr lang="en-US" sz="2800" b="1" kern="0" spc="-66" dirty="0">
                <a:solidFill>
                  <a:srgbClr val="E5E0DF"/>
                </a:solidFill>
                <a:latin typeface="Overpass" pitchFamily="34" charset="0"/>
                <a:ea typeface="Overpass" pitchFamily="34" charset="-122"/>
                <a:cs typeface="Overpass" pitchFamily="34" charset="-120"/>
              </a:rPr>
              <a:t> :</a:t>
            </a:r>
          </a:p>
        </p:txBody>
      </p:sp>
      <p:sp>
        <p:nvSpPr>
          <p:cNvPr id="9" name="Text 5"/>
          <p:cNvSpPr/>
          <p:nvPr/>
        </p:nvSpPr>
        <p:spPr>
          <a:xfrm>
            <a:off x="5212913" y="3451265"/>
            <a:ext cx="3973128" cy="1066205"/>
          </a:xfrm>
          <a:prstGeom prst="rect">
            <a:avLst/>
          </a:prstGeom>
          <a:noFill/>
          <a:ln/>
        </p:spPr>
        <p:txBody>
          <a:bodyPr wrap="square" rtlCol="0" anchor="t"/>
          <a:lstStyle/>
          <a:p>
            <a:pPr marL="0" indent="0">
              <a:lnSpc>
                <a:spcPts val="2799"/>
              </a:lnSpc>
              <a:buNone/>
            </a:pPr>
            <a:r>
              <a:rPr lang="fr-FR" sz="2400" dirty="0">
                <a:solidFill>
                  <a:schemeClr val="bg1"/>
                </a:solidFill>
                <a:latin typeface="Overpass"/>
              </a:rPr>
              <a:t>Planification et suivi des visites de biens et </a:t>
            </a:r>
            <a:r>
              <a:rPr lang="fr-FR" sz="2400" dirty="0" smtClean="0">
                <a:solidFill>
                  <a:schemeClr val="bg1"/>
                </a:solidFill>
                <a:latin typeface="Overpass"/>
              </a:rPr>
              <a:t>l’évaluation </a:t>
            </a:r>
            <a:r>
              <a:rPr lang="fr-FR" sz="2400" dirty="0">
                <a:solidFill>
                  <a:schemeClr val="bg1"/>
                </a:solidFill>
                <a:latin typeface="Overpass"/>
              </a:rPr>
              <a:t>de la satisfaction des clients après les visites</a:t>
            </a:r>
          </a:p>
          <a:p>
            <a:pPr marL="0" indent="0">
              <a:lnSpc>
                <a:spcPts val="2799"/>
              </a:lnSpc>
              <a:buNone/>
            </a:pPr>
            <a:r>
              <a:rPr lang="fr-FR" sz="1750" dirty="0"/>
              <a:t>Suivi des disponibilités et des caractéristiques des biens</a:t>
            </a:r>
            <a:endParaRPr lang="en-US" sz="1750" dirty="0"/>
          </a:p>
        </p:txBody>
      </p:sp>
      <p:sp>
        <p:nvSpPr>
          <p:cNvPr id="10" name="Shape 6"/>
          <p:cNvSpPr/>
          <p:nvPr/>
        </p:nvSpPr>
        <p:spPr>
          <a:xfrm>
            <a:off x="10013839" y="2894528"/>
            <a:ext cx="499943" cy="499943"/>
          </a:xfrm>
          <a:prstGeom prst="roundRect">
            <a:avLst>
              <a:gd name="adj" fmla="val 20000"/>
            </a:avLst>
          </a:prstGeom>
          <a:solidFill>
            <a:srgbClr val="7E023C"/>
          </a:solidFill>
          <a:ln w="7620">
            <a:solidFill>
              <a:srgbClr val="971B55"/>
            </a:solidFill>
            <a:prstDash val="solid"/>
          </a:ln>
        </p:spPr>
      </p:sp>
      <p:sp>
        <p:nvSpPr>
          <p:cNvPr id="11" name="Text 7"/>
          <p:cNvSpPr/>
          <p:nvPr/>
        </p:nvSpPr>
        <p:spPr>
          <a:xfrm flipH="1">
            <a:off x="9601914" y="2936200"/>
            <a:ext cx="1370885"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rPr>
              <a:t>5</a:t>
            </a:r>
            <a:endParaRPr lang="en-US" sz="2624" dirty="0"/>
          </a:p>
        </p:txBody>
      </p:sp>
      <p:sp>
        <p:nvSpPr>
          <p:cNvPr id="12" name="Text 8"/>
          <p:cNvSpPr/>
          <p:nvPr/>
        </p:nvSpPr>
        <p:spPr>
          <a:xfrm>
            <a:off x="10603149" y="2970848"/>
            <a:ext cx="2176662" cy="347186"/>
          </a:xfrm>
          <a:prstGeom prst="rect">
            <a:avLst/>
          </a:prstGeom>
          <a:noFill/>
          <a:ln/>
        </p:spPr>
        <p:txBody>
          <a:bodyPr wrap="none" rtlCol="0" anchor="t"/>
          <a:lstStyle/>
          <a:p>
            <a:pPr marL="0" indent="0">
              <a:lnSpc>
                <a:spcPts val="2734"/>
              </a:lnSpc>
              <a:buNone/>
            </a:pPr>
            <a:endParaRPr lang="en-US" sz="2800" dirty="0"/>
          </a:p>
        </p:txBody>
      </p:sp>
      <p:sp>
        <p:nvSpPr>
          <p:cNvPr id="13" name="Text 9"/>
          <p:cNvSpPr/>
          <p:nvPr/>
        </p:nvSpPr>
        <p:spPr>
          <a:xfrm>
            <a:off x="10585956" y="2970847"/>
            <a:ext cx="4044444" cy="1546623"/>
          </a:xfrm>
          <a:prstGeom prst="rect">
            <a:avLst/>
          </a:prstGeom>
          <a:noFill/>
          <a:ln/>
        </p:spPr>
        <p:txBody>
          <a:bodyPr wrap="square" rtlCol="0" anchor="t"/>
          <a:lstStyle/>
          <a:p>
            <a:pPr>
              <a:lnSpc>
                <a:spcPts val="2799"/>
              </a:lnSpc>
            </a:pPr>
            <a:r>
              <a:rPr lang="en-US" sz="2800" b="1" kern="0" spc="-66" dirty="0">
                <a:solidFill>
                  <a:srgbClr val="E5E0DF"/>
                </a:solidFill>
                <a:latin typeface="Overpass" pitchFamily="34" charset="0"/>
                <a:ea typeface="Overpass" pitchFamily="34" charset="-122"/>
                <a:cs typeface="Overpass" pitchFamily="34" charset="-120"/>
              </a:rPr>
              <a:t>Gestion des clients :</a:t>
            </a:r>
          </a:p>
          <a:p>
            <a:pPr>
              <a:lnSpc>
                <a:spcPts val="2799"/>
              </a:lnSpc>
            </a:pPr>
            <a:r>
              <a:rPr lang="fr-FR" sz="2400" kern="0" spc="-66" dirty="0">
                <a:solidFill>
                  <a:srgbClr val="E5E0DF"/>
                </a:solidFill>
                <a:latin typeface="Overpass" pitchFamily="34" charset="0"/>
                <a:ea typeface="Overpass" pitchFamily="34" charset="-122"/>
                <a:cs typeface="Overpass" pitchFamily="34" charset="-120"/>
              </a:rPr>
              <a:t>Enregistrement des informations clients</a:t>
            </a:r>
          </a:p>
          <a:p>
            <a:pPr>
              <a:lnSpc>
                <a:spcPts val="2799"/>
              </a:lnSpc>
            </a:pPr>
            <a:r>
              <a:rPr lang="fr-FR" sz="2400" kern="0" spc="-66" dirty="0">
                <a:solidFill>
                  <a:srgbClr val="E5E0DF"/>
                </a:solidFill>
                <a:latin typeface="Overpass" pitchFamily="34" charset="0"/>
                <a:ea typeface="Overpass" pitchFamily="34" charset="-122"/>
                <a:cs typeface="Overpass" pitchFamily="34" charset="-120"/>
              </a:rPr>
              <a:t>Historique des interactions et des préférences des clients</a:t>
            </a:r>
          </a:p>
          <a:p>
            <a:pPr>
              <a:lnSpc>
                <a:spcPts val="2799"/>
              </a:lnSpc>
            </a:pPr>
            <a:endParaRPr lang="fr-FR" sz="2400" b="1" kern="0" spc="-66" dirty="0">
              <a:solidFill>
                <a:schemeClr val="bg1"/>
              </a:solidFill>
              <a:latin typeface="Overpass" pitchFamily="34" charset="0"/>
              <a:ea typeface="Overpass" pitchFamily="34" charset="-122"/>
              <a:cs typeface="Overpass" pitchFamily="34" charset="-120"/>
            </a:endParaRPr>
          </a:p>
        </p:txBody>
      </p:sp>
      <p:sp>
        <p:nvSpPr>
          <p:cNvPr id="14" name="Shape 10"/>
          <p:cNvSpPr/>
          <p:nvPr/>
        </p:nvSpPr>
        <p:spPr>
          <a:xfrm>
            <a:off x="4490799" y="5268635"/>
            <a:ext cx="499943" cy="499943"/>
          </a:xfrm>
          <a:prstGeom prst="roundRect">
            <a:avLst>
              <a:gd name="adj" fmla="val 20000"/>
            </a:avLst>
          </a:prstGeom>
          <a:solidFill>
            <a:srgbClr val="7E023C"/>
          </a:solidFill>
          <a:ln w="7620">
            <a:solidFill>
              <a:srgbClr val="971B55"/>
            </a:solidFill>
            <a:prstDash val="solid"/>
          </a:ln>
        </p:spPr>
        <p:txBody>
          <a:bodyPr/>
          <a:lstStyle/>
          <a:p>
            <a:endParaRPr lang="x-none" dirty="0"/>
          </a:p>
        </p:txBody>
      </p:sp>
      <p:sp>
        <p:nvSpPr>
          <p:cNvPr id="15" name="Text 11"/>
          <p:cNvSpPr/>
          <p:nvPr/>
        </p:nvSpPr>
        <p:spPr>
          <a:xfrm>
            <a:off x="4645819" y="5310307"/>
            <a:ext cx="189905"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Overpass" pitchFamily="34" charset="0"/>
                <a:ea typeface="Overpass" pitchFamily="34" charset="-122"/>
                <a:cs typeface="Overpass" pitchFamily="34" charset="-120"/>
              </a:rPr>
              <a:t>6</a:t>
            </a:r>
            <a:endParaRPr lang="en-US" sz="2624" dirty="0"/>
          </a:p>
        </p:txBody>
      </p:sp>
      <p:sp>
        <p:nvSpPr>
          <p:cNvPr id="16" name="Text 12"/>
          <p:cNvSpPr/>
          <p:nvPr/>
        </p:nvSpPr>
        <p:spPr>
          <a:xfrm>
            <a:off x="5062916" y="5344954"/>
            <a:ext cx="2927487" cy="347186"/>
          </a:xfrm>
          <a:prstGeom prst="rect">
            <a:avLst/>
          </a:prstGeom>
          <a:noFill/>
          <a:ln/>
        </p:spPr>
        <p:txBody>
          <a:bodyPr wrap="none" rtlCol="0" anchor="t"/>
          <a:lstStyle/>
          <a:p>
            <a:pPr marL="0" indent="0">
              <a:lnSpc>
                <a:spcPts val="2734"/>
              </a:lnSpc>
              <a:buNone/>
            </a:pPr>
            <a:r>
              <a:rPr lang="en-US" sz="2800" b="1" kern="0" spc="-66" dirty="0">
                <a:solidFill>
                  <a:srgbClr val="E5E0DF"/>
                </a:solidFill>
                <a:latin typeface="Overpass" pitchFamily="34" charset="0"/>
                <a:ea typeface="Overpass" pitchFamily="34" charset="-122"/>
                <a:cs typeface="Overpass" pitchFamily="34" charset="-120"/>
              </a:rPr>
              <a:t>Gestion des agents immobiliers :</a:t>
            </a:r>
          </a:p>
          <a:p>
            <a:pPr marL="0" indent="0">
              <a:lnSpc>
                <a:spcPts val="2734"/>
              </a:lnSpc>
              <a:buNone/>
            </a:pPr>
            <a:endParaRPr lang="en-US" sz="2187" dirty="0"/>
          </a:p>
        </p:txBody>
      </p:sp>
      <p:sp>
        <p:nvSpPr>
          <p:cNvPr id="17" name="Text 13"/>
          <p:cNvSpPr/>
          <p:nvPr/>
        </p:nvSpPr>
        <p:spPr>
          <a:xfrm>
            <a:off x="4990742" y="5841801"/>
            <a:ext cx="5214803" cy="694373"/>
          </a:xfrm>
          <a:prstGeom prst="rect">
            <a:avLst/>
          </a:prstGeom>
          <a:noFill/>
          <a:ln/>
        </p:spPr>
        <p:txBody>
          <a:bodyPr wrap="square" rtlCol="0" anchor="t"/>
          <a:lstStyle/>
          <a:p>
            <a:pPr marL="0" indent="0">
              <a:lnSpc>
                <a:spcPts val="2799"/>
              </a:lnSpc>
              <a:buNone/>
            </a:pPr>
            <a:r>
              <a:rPr lang="fr-FR" sz="2400" dirty="0">
                <a:solidFill>
                  <a:schemeClr val="bg1"/>
                </a:solidFill>
                <a:latin typeface="Overpass" pitchFamily="34" charset="0"/>
                <a:ea typeface="Overpass" pitchFamily="34" charset="-122"/>
                <a:cs typeface="Overpass" pitchFamily="34" charset="-120"/>
              </a:rPr>
              <a:t>Création et mise à jour des fiches </a:t>
            </a:r>
            <a:r>
              <a:rPr lang="fr-FR" sz="2400" dirty="0">
                <a:solidFill>
                  <a:schemeClr val="bg1"/>
                </a:solidFill>
                <a:latin typeface="Overpass" pitchFamily="34" charset="0"/>
                <a:ea typeface="Overpass" pitchFamily="34" charset="-122"/>
                <a:cs typeface="Overpass" pitchFamily="34" charset="-120"/>
              </a:rPr>
              <a:t>agents,Suivi</a:t>
            </a:r>
            <a:r>
              <a:rPr lang="fr-FR" sz="2400" dirty="0">
                <a:solidFill>
                  <a:schemeClr val="bg1"/>
                </a:solidFill>
                <a:latin typeface="Overpass" pitchFamily="34" charset="0"/>
                <a:ea typeface="Overpass" pitchFamily="34" charset="-122"/>
                <a:cs typeface="Overpass" pitchFamily="34" charset="-120"/>
              </a:rPr>
              <a:t> des activités et des performances des agents</a:t>
            </a:r>
            <a:endParaRPr lang="en-US" sz="2400" dirty="0">
              <a:solidFill>
                <a:schemeClr val="bg1"/>
              </a:solidFill>
            </a:endParaRPr>
          </a:p>
        </p:txBody>
      </p:sp>
    </p:spTree>
    <p:extLst>
      <p:ext uri="{BB962C8B-B14F-4D97-AF65-F5344CB8AC3E}">
        <p14:creationId xmlns:p14="http://schemas.microsoft.com/office/powerpoint/2010/main" val="163512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txBody>
          <a:bodyPr/>
          <a:lstStyle/>
          <a:p>
            <a:endParaRPr lang="x-none" dirty="0"/>
          </a:p>
        </p:txBody>
      </p:sp>
      <p:sp>
        <p:nvSpPr>
          <p:cNvPr id="4" name="Text 1"/>
          <p:cNvSpPr/>
          <p:nvPr/>
        </p:nvSpPr>
        <p:spPr>
          <a:xfrm>
            <a:off x="55229" y="-21836"/>
            <a:ext cx="6513851" cy="694373"/>
          </a:xfrm>
          <a:prstGeom prst="rect">
            <a:avLst/>
          </a:prstGeom>
          <a:noFill/>
          <a:ln/>
        </p:spPr>
        <p:txBody>
          <a:bodyPr wrap="none" rtlCol="0" anchor="t"/>
          <a:lstStyle/>
          <a:p>
            <a:pPr marL="0" indent="0">
              <a:lnSpc>
                <a:spcPts val="5468"/>
              </a:lnSpc>
              <a:buNone/>
            </a:pPr>
            <a:r>
              <a:rPr lang="en-US" sz="4000" b="1" u="sng" kern="0" spc="-131" dirty="0">
                <a:solidFill>
                  <a:srgbClr val="E70772"/>
                </a:solidFill>
                <a:latin typeface="Overpass" pitchFamily="34" charset="0"/>
                <a:ea typeface="Overpass" pitchFamily="34" charset="-122"/>
                <a:cs typeface="Overpass" pitchFamily="34" charset="-120"/>
              </a:rPr>
              <a:t>Architecture technique:</a:t>
            </a:r>
            <a:endParaRPr lang="en-US" sz="4000" u="sng" dirty="0">
              <a:solidFill>
                <a:srgbClr val="E70772"/>
              </a:solidFill>
            </a:endParaRPr>
          </a:p>
        </p:txBody>
      </p:sp>
      <p:sp>
        <p:nvSpPr>
          <p:cNvPr id="6" name="Text 2"/>
          <p:cNvSpPr/>
          <p:nvPr/>
        </p:nvSpPr>
        <p:spPr>
          <a:xfrm>
            <a:off x="1819423" y="5053600"/>
            <a:ext cx="2985461" cy="516526"/>
          </a:xfrm>
          <a:prstGeom prst="rect">
            <a:avLst/>
          </a:prstGeom>
          <a:noFill/>
          <a:ln/>
        </p:spPr>
        <p:txBody>
          <a:bodyPr wrap="none" rtlCol="0" anchor="t"/>
          <a:lstStyle/>
          <a:p>
            <a:pPr marL="0" indent="0" algn="ctr">
              <a:lnSpc>
                <a:spcPts val="2734"/>
              </a:lnSpc>
              <a:buNone/>
            </a:pPr>
            <a:r>
              <a:rPr lang="en-US" sz="2400" b="1" kern="0" spc="-66" dirty="0">
                <a:solidFill>
                  <a:srgbClr val="E5E0DF"/>
                </a:solidFill>
                <a:latin typeface="Overpass" pitchFamily="34" charset="0"/>
                <a:ea typeface="Overpass" pitchFamily="34" charset="-122"/>
                <a:cs typeface="Overpass" pitchFamily="34" charset="-120"/>
              </a:rPr>
              <a:t>Diagramme de classes</a:t>
            </a:r>
            <a:endParaRPr lang="en-US" sz="2400" dirty="0"/>
          </a:p>
        </p:txBody>
      </p:sp>
      <p:sp>
        <p:nvSpPr>
          <p:cNvPr id="7" name="Text 3"/>
          <p:cNvSpPr/>
          <p:nvPr/>
        </p:nvSpPr>
        <p:spPr>
          <a:xfrm>
            <a:off x="1251583" y="5555797"/>
            <a:ext cx="4578636" cy="1777008"/>
          </a:xfrm>
          <a:prstGeom prst="rect">
            <a:avLst/>
          </a:prstGeom>
          <a:noFill/>
          <a:ln/>
        </p:spPr>
        <p:txBody>
          <a:bodyPr wrap="square" rtlCol="0" anchor="t"/>
          <a:lstStyle/>
          <a:p>
            <a:pPr marL="0" indent="0" algn="l">
              <a:lnSpc>
                <a:spcPts val="2799"/>
              </a:lnSpc>
              <a:buNone/>
            </a:pPr>
            <a:r>
              <a:rPr lang="en-US" sz="2400" dirty="0">
                <a:solidFill>
                  <a:srgbClr val="E5E0DF"/>
                </a:solidFill>
                <a:latin typeface="Overpass" pitchFamily="34" charset="0"/>
                <a:ea typeface="Overpass" pitchFamily="34" charset="-122"/>
                <a:cs typeface="Overpass" pitchFamily="34" charset="-120"/>
              </a:rPr>
              <a:t>Notre application est construite sur une architecture logicielle solide, avec des entités clés telles que les </a:t>
            </a:r>
            <a:r>
              <a:rPr lang="en-US" sz="2400" dirty="0">
                <a:solidFill>
                  <a:srgbClr val="E5E0DF"/>
                </a:solidFill>
                <a:latin typeface="Overpass" pitchFamily="34" charset="0"/>
                <a:ea typeface="Overpass" pitchFamily="34" charset="-122"/>
                <a:cs typeface="Overpass" pitchFamily="34" charset="-120"/>
              </a:rPr>
              <a:t>Biens</a:t>
            </a:r>
            <a:r>
              <a:rPr lang="en-US" sz="2400" dirty="0">
                <a:solidFill>
                  <a:srgbClr val="E5E0DF"/>
                </a:solidFill>
                <a:latin typeface="Overpass" pitchFamily="34" charset="0"/>
                <a:ea typeface="Overpass" pitchFamily="34" charset="-122"/>
                <a:cs typeface="Overpass" pitchFamily="34" charset="-120"/>
              </a:rPr>
              <a:t> </a:t>
            </a:r>
            <a:r>
              <a:rPr lang="en-US" sz="2400" dirty="0">
                <a:solidFill>
                  <a:srgbClr val="E5E0DF"/>
                </a:solidFill>
                <a:latin typeface="Overpass" pitchFamily="34" charset="0"/>
                <a:ea typeface="Overpass" pitchFamily="34" charset="-122"/>
                <a:cs typeface="Overpass" pitchFamily="34" charset="-120"/>
              </a:rPr>
              <a:t>immo</a:t>
            </a:r>
            <a:r>
              <a:rPr lang="en-US" sz="2400" dirty="0">
                <a:solidFill>
                  <a:srgbClr val="E5E0DF"/>
                </a:solidFill>
                <a:latin typeface="Overpass" pitchFamily="34" charset="0"/>
                <a:ea typeface="Overpass" pitchFamily="34" charset="-122"/>
                <a:cs typeface="Overpass" pitchFamily="34" charset="-120"/>
              </a:rPr>
              <a:t>, les Clients , les agents </a:t>
            </a:r>
            <a:r>
              <a:rPr lang="en-US" sz="2400" dirty="0">
                <a:solidFill>
                  <a:srgbClr val="E5E0DF"/>
                </a:solidFill>
                <a:latin typeface="Overpass" pitchFamily="34" charset="0"/>
                <a:ea typeface="Overpass" pitchFamily="34" charset="-122"/>
                <a:cs typeface="Overpass" pitchFamily="34" charset="-120"/>
              </a:rPr>
              <a:t>immo</a:t>
            </a:r>
            <a:r>
              <a:rPr lang="en-US" sz="2400" dirty="0">
                <a:solidFill>
                  <a:srgbClr val="E5E0DF"/>
                </a:solidFill>
                <a:latin typeface="Overpass" pitchFamily="34" charset="0"/>
                <a:ea typeface="Overpass" pitchFamily="34" charset="-122"/>
                <a:cs typeface="Overpass" pitchFamily="34" charset="-120"/>
              </a:rPr>
              <a:t> et les Transactions, reliées entre elles de manière optimale.</a:t>
            </a:r>
            <a:endParaRPr lang="en-US" sz="2400" dirty="0"/>
          </a:p>
        </p:txBody>
      </p:sp>
      <p:pic>
        <p:nvPicPr>
          <p:cNvPr id="8" name="Image 2"/>
          <p:cNvPicPr>
            <a:picLocks noChangeAspect="1"/>
          </p:cNvPicPr>
          <p:nvPr/>
        </p:nvPicPr>
        <p:blipFill>
          <a:blip r:embed="rId4"/>
          <a:srcRect/>
          <a:stretch/>
        </p:blipFill>
        <p:spPr>
          <a:xfrm>
            <a:off x="9710301" y="955266"/>
            <a:ext cx="1924078" cy="3581191"/>
          </a:xfrm>
          <a:prstGeom prst="rect">
            <a:avLst/>
          </a:prstGeom>
        </p:spPr>
      </p:pic>
      <p:sp>
        <p:nvSpPr>
          <p:cNvPr id="9" name="Text 4"/>
          <p:cNvSpPr/>
          <p:nvPr/>
        </p:nvSpPr>
        <p:spPr>
          <a:xfrm>
            <a:off x="8737688" y="4916665"/>
            <a:ext cx="4170664" cy="287972"/>
          </a:xfrm>
          <a:prstGeom prst="rect">
            <a:avLst/>
          </a:prstGeom>
          <a:noFill/>
          <a:ln/>
        </p:spPr>
        <p:txBody>
          <a:bodyPr wrap="none" rtlCol="0" anchor="t"/>
          <a:lstStyle/>
          <a:p>
            <a:pPr marL="0" indent="0" algn="ctr">
              <a:lnSpc>
                <a:spcPts val="2734"/>
              </a:lnSpc>
              <a:buNone/>
            </a:pPr>
            <a:r>
              <a:rPr lang="en-US" sz="2400" b="1" kern="0" spc="-66" dirty="0">
                <a:solidFill>
                  <a:srgbClr val="E5E0DF"/>
                </a:solidFill>
                <a:latin typeface="Overpass" pitchFamily="34" charset="0"/>
                <a:ea typeface="Overpass" pitchFamily="34" charset="-122"/>
                <a:cs typeface="Overpass" pitchFamily="34" charset="-120"/>
              </a:rPr>
              <a:t>Technologies Java</a:t>
            </a:r>
            <a:endParaRPr lang="en-US" sz="2400" dirty="0"/>
          </a:p>
        </p:txBody>
      </p:sp>
      <p:sp>
        <p:nvSpPr>
          <p:cNvPr id="10" name="Text 5"/>
          <p:cNvSpPr/>
          <p:nvPr/>
        </p:nvSpPr>
        <p:spPr>
          <a:xfrm>
            <a:off x="8800183" y="5540642"/>
            <a:ext cx="4867476" cy="2352953"/>
          </a:xfrm>
          <a:prstGeom prst="rect">
            <a:avLst/>
          </a:prstGeom>
          <a:noFill/>
          <a:ln/>
        </p:spPr>
        <p:txBody>
          <a:bodyPr wrap="square" rtlCol="0" anchor="t"/>
          <a:lstStyle/>
          <a:p>
            <a:pPr marL="0" indent="0" algn="l">
              <a:lnSpc>
                <a:spcPts val="2799"/>
              </a:lnSpc>
              <a:buNone/>
            </a:pPr>
            <a:r>
              <a:rPr lang="en-US" sz="2400" dirty="0">
                <a:solidFill>
                  <a:srgbClr val="E5E0DF"/>
                </a:solidFill>
                <a:latin typeface="Overpass" pitchFamily="34" charset="0"/>
                <a:ea typeface="Overpass" pitchFamily="34" charset="-122"/>
                <a:cs typeface="Overpass" pitchFamily="34" charset="-120"/>
              </a:rPr>
              <a:t>On </a:t>
            </a:r>
            <a:r>
              <a:rPr lang="en-US" sz="2400" dirty="0">
                <a:solidFill>
                  <a:srgbClr val="E5E0DF"/>
                </a:solidFill>
                <a:latin typeface="Overpass" pitchFamily="34" charset="0"/>
                <a:ea typeface="Overpass" pitchFamily="34" charset="-122"/>
                <a:cs typeface="Overpass" pitchFamily="34" charset="-120"/>
              </a:rPr>
              <a:t>utilise</a:t>
            </a:r>
            <a:r>
              <a:rPr lang="en-US" sz="2400" dirty="0">
                <a:solidFill>
                  <a:srgbClr val="E5E0DF"/>
                </a:solidFill>
                <a:latin typeface="Overpass" pitchFamily="34" charset="0"/>
                <a:ea typeface="Overpass" pitchFamily="34" charset="-122"/>
                <a:cs typeface="Overpass" pitchFamily="34" charset="-120"/>
              </a:rPr>
              <a:t> les frameworks Java les plus performants, comme Spring pour la conception d'applications web et Hibernate pour le mapping objet-relationnel, garantissant ainsi fiabilité et évolutivité.</a:t>
            </a:r>
            <a:endParaRPr lang="en-US" sz="2400" dirty="0"/>
          </a:p>
        </p:txBody>
      </p:sp>
      <p:pic>
        <p:nvPicPr>
          <p:cNvPr id="13" name="Picture 12">
            <a:extLst>
              <a:ext uri="{FF2B5EF4-FFF2-40B4-BE49-F238E27FC236}">
                <a16:creationId xmlns:a16="http://schemas.microsoft.com/office/drawing/2014/main" xmlns="" id="{84944C2D-4A49-144E-5CBA-B81C05521161}"/>
              </a:ext>
            </a:extLst>
          </p:cNvPr>
          <p:cNvPicPr>
            <a:picLocks noChangeAspect="1"/>
          </p:cNvPicPr>
          <p:nvPr/>
        </p:nvPicPr>
        <p:blipFill>
          <a:blip r:embed="rId5">
            <a:duotone>
              <a:prstClr val="black"/>
              <a:schemeClr val="accent2">
                <a:tint val="45000"/>
                <a:satMod val="400000"/>
              </a:schemeClr>
            </a:duotone>
          </a:blip>
          <a:stretch>
            <a:fillRect/>
          </a:stretch>
        </p:blipFill>
        <p:spPr>
          <a:xfrm>
            <a:off x="1152057" y="1068272"/>
            <a:ext cx="4777688" cy="3847856"/>
          </a:xfrm>
          <a:prstGeom prst="rect">
            <a:avLst/>
          </a:prstGeom>
          <a:solidFill>
            <a:schemeClr val="accent5">
              <a:lumMod val="20000"/>
              <a:lumOff val="80000"/>
            </a:scheme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1760483" y="1839992"/>
            <a:ext cx="7499804" cy="694373"/>
          </a:xfrm>
          <a:prstGeom prst="rect">
            <a:avLst/>
          </a:prstGeom>
          <a:noFill/>
          <a:ln/>
        </p:spPr>
        <p:txBody>
          <a:bodyPr wrap="none" rtlCol="0" anchor="t"/>
          <a:lstStyle/>
          <a:p>
            <a:pPr marL="0" indent="0">
              <a:lnSpc>
                <a:spcPts val="5468"/>
              </a:lnSpc>
              <a:buNone/>
            </a:pPr>
            <a:r>
              <a:rPr lang="en-US" sz="4374" b="1" u="sng" kern="0" spc="-131" dirty="0">
                <a:solidFill>
                  <a:srgbClr val="E70772"/>
                </a:solidFill>
                <a:latin typeface="Overpass" pitchFamily="34" charset="0"/>
                <a:ea typeface="Overpass" pitchFamily="34" charset="-122"/>
                <a:cs typeface="Overpass" pitchFamily="34" charset="-120"/>
              </a:rPr>
              <a:t>Integration avec la base de données</a:t>
            </a:r>
            <a:endParaRPr lang="en-US" sz="4374" u="sng" dirty="0">
              <a:solidFill>
                <a:srgbClr val="E70772"/>
              </a:solidFill>
            </a:endParaRPr>
          </a:p>
        </p:txBody>
      </p:sp>
      <p:sp>
        <p:nvSpPr>
          <p:cNvPr id="6" name="Text 2"/>
          <p:cNvSpPr/>
          <p:nvPr/>
        </p:nvSpPr>
        <p:spPr>
          <a:xfrm>
            <a:off x="2348389" y="4471035"/>
            <a:ext cx="2777490" cy="347186"/>
          </a:xfrm>
          <a:prstGeom prst="rect">
            <a:avLst/>
          </a:prstGeom>
          <a:noFill/>
          <a:ln/>
        </p:spPr>
        <p:txBody>
          <a:bodyPr wrap="none" rtlCol="0" anchor="t"/>
          <a:lstStyle/>
          <a:p>
            <a:pPr marL="0" indent="0" algn="l">
              <a:lnSpc>
                <a:spcPts val="2734"/>
              </a:lnSpc>
              <a:buNone/>
            </a:pPr>
            <a:endParaRPr lang="en-US" sz="2187" dirty="0"/>
          </a:p>
        </p:txBody>
      </p:sp>
      <p:sp>
        <p:nvSpPr>
          <p:cNvPr id="7" name="Text 3"/>
          <p:cNvSpPr/>
          <p:nvPr/>
        </p:nvSpPr>
        <p:spPr>
          <a:xfrm>
            <a:off x="1760483" y="3101024"/>
            <a:ext cx="11109434" cy="2027552"/>
          </a:xfrm>
          <a:prstGeom prst="rect">
            <a:avLst/>
          </a:prstGeom>
          <a:noFill/>
          <a:ln/>
        </p:spPr>
        <p:txBody>
          <a:bodyPr wrap="square" rtlCol="0" anchor="t"/>
          <a:lstStyle/>
          <a:p>
            <a:pPr marL="0" indent="0">
              <a:lnSpc>
                <a:spcPts val="2799"/>
              </a:lnSpc>
              <a:buNone/>
            </a:pPr>
            <a:r>
              <a:rPr lang="fr-FR" sz="2400" dirty="0">
                <a:solidFill>
                  <a:srgbClr val="E5E0DF"/>
                </a:solidFill>
                <a:latin typeface="Overpass" pitchFamily="34" charset="0"/>
                <a:ea typeface="Overpass" pitchFamily="34" charset="-122"/>
                <a:cs typeface="Overpass" pitchFamily="34" charset="-120"/>
              </a:rPr>
              <a:t>Cette application de gestion s'appuie sur une base de données MongoDB pour stocker et gérer de manière centralisée les informations clés sur les biens, les clients, les agents, les visites et les transactions. Cette intégration étroite avec MongoDB permet d'assurer la cohérence et la traçabilité des données au fur et à mesure des interactions des utilisateurs avec l'application.</a:t>
            </a:r>
          </a:p>
        </p:txBody>
      </p:sp>
      <p:sp>
        <p:nvSpPr>
          <p:cNvPr id="9" name="Text 4"/>
          <p:cNvSpPr/>
          <p:nvPr/>
        </p:nvSpPr>
        <p:spPr>
          <a:xfrm>
            <a:off x="5770602" y="4471035"/>
            <a:ext cx="2777490" cy="347186"/>
          </a:xfrm>
          <a:prstGeom prst="rect">
            <a:avLst/>
          </a:prstGeom>
          <a:noFill/>
          <a:ln/>
        </p:spPr>
        <p:txBody>
          <a:bodyPr wrap="none" rtlCol="0" anchor="t"/>
          <a:lstStyle/>
          <a:p>
            <a:pPr marL="0" indent="0" algn="l">
              <a:lnSpc>
                <a:spcPts val="2734"/>
              </a:lnSpc>
              <a:buNone/>
            </a:pPr>
            <a:endParaRPr lang="en-US" sz="2187" dirty="0"/>
          </a:p>
        </p:txBody>
      </p:sp>
      <p:sp>
        <p:nvSpPr>
          <p:cNvPr id="12" name="Text 6"/>
          <p:cNvSpPr/>
          <p:nvPr/>
        </p:nvSpPr>
        <p:spPr>
          <a:xfrm>
            <a:off x="9192816" y="4471154"/>
            <a:ext cx="2777490" cy="347186"/>
          </a:xfrm>
          <a:prstGeom prst="rect">
            <a:avLst/>
          </a:prstGeom>
          <a:noFill/>
          <a:ln/>
        </p:spPr>
        <p:txBody>
          <a:bodyPr wrap="none" rtlCol="0" anchor="t"/>
          <a:lstStyle/>
          <a:p>
            <a:pPr marL="0" indent="0" algn="l">
              <a:lnSpc>
                <a:spcPts val="2734"/>
              </a:lnSpc>
              <a:buNone/>
            </a:pPr>
            <a:endParaRPr lang="en-US" sz="218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3126828" y="2504582"/>
            <a:ext cx="6932244" cy="704202"/>
          </a:xfrm>
          <a:prstGeom prst="rect">
            <a:avLst/>
          </a:prstGeom>
          <a:noFill/>
          <a:ln/>
        </p:spPr>
        <p:txBody>
          <a:bodyPr wrap="none" rtlCol="0" anchor="t"/>
          <a:lstStyle/>
          <a:p>
            <a:pPr marL="0" indent="0">
              <a:lnSpc>
                <a:spcPts val="5468"/>
              </a:lnSpc>
              <a:buNone/>
            </a:pPr>
            <a:r>
              <a:rPr lang="en-US" sz="4374" b="1" u="sng" kern="0" spc="-131" dirty="0">
                <a:solidFill>
                  <a:srgbClr val="E70772"/>
                </a:solidFill>
                <a:latin typeface="Overpass" pitchFamily="34" charset="0"/>
                <a:ea typeface="Overpass" pitchFamily="34" charset="-122"/>
                <a:cs typeface="Overpass" pitchFamily="34" charset="-120"/>
              </a:rPr>
              <a:t>exemple</a:t>
            </a:r>
            <a:r>
              <a:rPr lang="en-US" sz="4374" b="1" u="sng" kern="0" spc="-131" dirty="0">
                <a:solidFill>
                  <a:srgbClr val="E70772"/>
                </a:solidFill>
                <a:latin typeface="Overpass" pitchFamily="34" charset="0"/>
                <a:ea typeface="Overpass" pitchFamily="34" charset="-122"/>
                <a:cs typeface="Overpass" pitchFamily="34" charset="-120"/>
              </a:rPr>
              <a:t> : </a:t>
            </a:r>
            <a:r>
              <a:rPr lang="en-US" sz="4374" b="1" u="sng" kern="0" spc="-131" dirty="0">
                <a:solidFill>
                  <a:srgbClr val="E70772"/>
                </a:solidFill>
                <a:latin typeface="Overpass" pitchFamily="34" charset="0"/>
                <a:ea typeface="Overpass" pitchFamily="34" charset="-122"/>
                <a:cs typeface="Overpass" pitchFamily="34" charset="-120"/>
              </a:rPr>
              <a:t>ajout</a:t>
            </a:r>
            <a:r>
              <a:rPr lang="en-US" sz="4374" b="1" u="sng" kern="0" spc="-131" dirty="0">
                <a:solidFill>
                  <a:srgbClr val="E70772"/>
                </a:solidFill>
                <a:latin typeface="Overpass" pitchFamily="34" charset="0"/>
                <a:ea typeface="Overpass" pitchFamily="34" charset="-122"/>
                <a:cs typeface="Overpass" pitchFamily="34" charset="-120"/>
              </a:rPr>
              <a:t> d’un agent </a:t>
            </a:r>
            <a:r>
              <a:rPr lang="en-US" sz="4374" b="1" u="sng" kern="0" spc="-131" dirty="0">
                <a:solidFill>
                  <a:srgbClr val="E70772"/>
                </a:solidFill>
                <a:latin typeface="Overpass" pitchFamily="34" charset="0"/>
                <a:ea typeface="Overpass" pitchFamily="34" charset="-122"/>
                <a:cs typeface="Overpass" pitchFamily="34" charset="-120"/>
              </a:rPr>
              <a:t>immobilier</a:t>
            </a:r>
            <a:r>
              <a:rPr lang="en-US" sz="4374" b="1" u="sng" kern="0" spc="-131" dirty="0">
                <a:solidFill>
                  <a:srgbClr val="E70772"/>
                </a:solidFill>
                <a:latin typeface="Overpass" pitchFamily="34" charset="0"/>
                <a:ea typeface="Overpass" pitchFamily="34" charset="-122"/>
                <a:cs typeface="Overpass" pitchFamily="34" charset="-120"/>
              </a:rPr>
              <a:t> </a:t>
            </a:r>
            <a:endParaRPr lang="en-US" sz="4374" u="sng" dirty="0">
              <a:solidFill>
                <a:srgbClr val="E70772"/>
              </a:solidFill>
            </a:endParaRPr>
          </a:p>
        </p:txBody>
      </p:sp>
      <p:sp>
        <p:nvSpPr>
          <p:cNvPr id="6" name="Text 2"/>
          <p:cNvSpPr/>
          <p:nvPr/>
        </p:nvSpPr>
        <p:spPr>
          <a:xfrm>
            <a:off x="2348389" y="4471035"/>
            <a:ext cx="2777490" cy="347186"/>
          </a:xfrm>
          <a:prstGeom prst="rect">
            <a:avLst/>
          </a:prstGeom>
          <a:noFill/>
          <a:ln/>
        </p:spPr>
        <p:txBody>
          <a:bodyPr wrap="none" rtlCol="0" anchor="t"/>
          <a:lstStyle/>
          <a:p>
            <a:pPr marL="0" indent="0" algn="l">
              <a:lnSpc>
                <a:spcPts val="2734"/>
              </a:lnSpc>
              <a:buNone/>
            </a:pPr>
            <a:endParaRPr lang="en-US" sz="2187" dirty="0"/>
          </a:p>
        </p:txBody>
      </p:sp>
      <p:sp>
        <p:nvSpPr>
          <p:cNvPr id="7" name="Text 3"/>
          <p:cNvSpPr/>
          <p:nvPr/>
        </p:nvSpPr>
        <p:spPr>
          <a:xfrm>
            <a:off x="872358" y="3786115"/>
            <a:ext cx="13631916" cy="1717025"/>
          </a:xfrm>
          <a:prstGeom prst="rect">
            <a:avLst/>
          </a:prstGeom>
          <a:noFill/>
          <a:ln/>
        </p:spPr>
        <p:txBody>
          <a:bodyPr wrap="square" rtlCol="0" anchor="t"/>
          <a:lstStyle/>
          <a:p>
            <a:pPr marL="0" indent="0">
              <a:lnSpc>
                <a:spcPts val="2799"/>
              </a:lnSpc>
              <a:buNone/>
            </a:pPr>
            <a:r>
              <a:rPr lang="fr-FR" sz="2800" dirty="0">
                <a:solidFill>
                  <a:srgbClr val="E5E0DF"/>
                </a:solidFill>
                <a:latin typeface="Overpass" pitchFamily="34" charset="0"/>
                <a:ea typeface="Overpass" pitchFamily="34" charset="-122"/>
                <a:cs typeface="Overpass" pitchFamily="34" charset="-120"/>
              </a:rPr>
              <a:t>Chaque action d'</a:t>
            </a:r>
            <a:r>
              <a:rPr lang="fr-FR" sz="2800" dirty="0">
                <a:solidFill>
                  <a:srgbClr val="E5E0DF"/>
                </a:solidFill>
                <a:latin typeface="Overpass" pitchFamily="34" charset="0"/>
                <a:ea typeface="Overpass" pitchFamily="34" charset="-122"/>
                <a:cs typeface="Overpass" pitchFamily="34" charset="-120"/>
              </a:rPr>
              <a:t>ajoutd'un</a:t>
            </a:r>
            <a:r>
              <a:rPr lang="fr-FR" sz="2800" dirty="0">
                <a:solidFill>
                  <a:srgbClr val="E5E0DF"/>
                </a:solidFill>
                <a:latin typeface="Overpass" pitchFamily="34" charset="0"/>
                <a:ea typeface="Overpass" pitchFamily="34" charset="-122"/>
                <a:cs typeface="Overpass" pitchFamily="34" charset="-120"/>
              </a:rPr>
              <a:t> agent se traduit par une requête MongoDB correspondante </a:t>
            </a:r>
          </a:p>
          <a:p>
            <a:pPr marL="0" indent="0">
              <a:lnSpc>
                <a:spcPts val="2799"/>
              </a:lnSpc>
              <a:buNone/>
            </a:pPr>
            <a:r>
              <a:rPr lang="fr-FR" sz="2800" dirty="0">
                <a:solidFill>
                  <a:srgbClr val="E5E0DF"/>
                </a:solidFill>
                <a:latin typeface="Overpass" pitchFamily="34" charset="0"/>
                <a:ea typeface="Overpass" pitchFamily="34" charset="-122"/>
                <a:cs typeface="Overpass" pitchFamily="34" charset="-120"/>
              </a:rPr>
              <a:t>assurant ainsi la cohérence et la fiabilité des informations dans la base de données.</a:t>
            </a:r>
            <a:endParaRPr lang="en-US" sz="2800" dirty="0"/>
          </a:p>
        </p:txBody>
      </p:sp>
      <p:sp>
        <p:nvSpPr>
          <p:cNvPr id="9" name="Text 4"/>
          <p:cNvSpPr/>
          <p:nvPr/>
        </p:nvSpPr>
        <p:spPr>
          <a:xfrm>
            <a:off x="5770602" y="4471035"/>
            <a:ext cx="2777490" cy="347186"/>
          </a:xfrm>
          <a:prstGeom prst="rect">
            <a:avLst/>
          </a:prstGeom>
          <a:noFill/>
          <a:ln/>
        </p:spPr>
        <p:txBody>
          <a:bodyPr wrap="none" rtlCol="0" anchor="t"/>
          <a:lstStyle/>
          <a:p>
            <a:pPr marL="0" indent="0" algn="l">
              <a:lnSpc>
                <a:spcPts val="2734"/>
              </a:lnSpc>
              <a:buNone/>
            </a:pPr>
            <a:endParaRPr lang="en-US" sz="2187" dirty="0"/>
          </a:p>
        </p:txBody>
      </p:sp>
      <p:sp>
        <p:nvSpPr>
          <p:cNvPr id="12" name="Text 6"/>
          <p:cNvSpPr/>
          <p:nvPr/>
        </p:nvSpPr>
        <p:spPr>
          <a:xfrm>
            <a:off x="9192816" y="4471154"/>
            <a:ext cx="2777490" cy="347186"/>
          </a:xfrm>
          <a:prstGeom prst="rect">
            <a:avLst/>
          </a:prstGeom>
          <a:noFill/>
          <a:ln/>
        </p:spPr>
        <p:txBody>
          <a:bodyPr wrap="none" rtlCol="0" anchor="t"/>
          <a:lstStyle/>
          <a:p>
            <a:pPr marL="0" indent="0" algn="l">
              <a:lnSpc>
                <a:spcPts val="2734"/>
              </a:lnSpc>
              <a:buNone/>
            </a:pPr>
            <a:endParaRPr lang="en-US" sz="2187" dirty="0"/>
          </a:p>
        </p:txBody>
      </p:sp>
    </p:spTree>
    <p:extLst>
      <p:ext uri="{BB962C8B-B14F-4D97-AF65-F5344CB8AC3E}">
        <p14:creationId xmlns:p14="http://schemas.microsoft.com/office/powerpoint/2010/main" val="354534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446018" y="641117"/>
            <a:ext cx="6932244" cy="704202"/>
          </a:xfrm>
          <a:prstGeom prst="rect">
            <a:avLst/>
          </a:prstGeom>
          <a:noFill/>
          <a:ln/>
        </p:spPr>
        <p:txBody>
          <a:bodyPr wrap="none" rtlCol="0" anchor="t"/>
          <a:lstStyle/>
          <a:p>
            <a:pPr marL="0" indent="0">
              <a:lnSpc>
                <a:spcPts val="5468"/>
              </a:lnSpc>
              <a:buNone/>
            </a:pPr>
            <a:r>
              <a:rPr lang="en-US" sz="4374" b="1" u="sng" kern="0" spc="-131" dirty="0">
                <a:solidFill>
                  <a:srgbClr val="E70772"/>
                </a:solidFill>
                <a:latin typeface="Overpass" pitchFamily="34" charset="0"/>
                <a:ea typeface="Overpass" pitchFamily="34" charset="-122"/>
                <a:cs typeface="Overpass" pitchFamily="34" charset="-120"/>
              </a:rPr>
              <a:t>exemple</a:t>
            </a:r>
            <a:r>
              <a:rPr lang="en-US" sz="4374" b="1" u="sng" kern="0" spc="-131" dirty="0">
                <a:solidFill>
                  <a:srgbClr val="E70772"/>
                </a:solidFill>
                <a:latin typeface="Overpass" pitchFamily="34" charset="0"/>
                <a:ea typeface="Overpass" pitchFamily="34" charset="-122"/>
                <a:cs typeface="Overpass" pitchFamily="34" charset="-120"/>
              </a:rPr>
              <a:t> : </a:t>
            </a:r>
            <a:r>
              <a:rPr lang="en-US" sz="4374" b="1" u="sng" kern="0" spc="-131" dirty="0">
                <a:solidFill>
                  <a:srgbClr val="E70772"/>
                </a:solidFill>
                <a:latin typeface="Overpass" pitchFamily="34" charset="0"/>
                <a:ea typeface="Overpass" pitchFamily="34" charset="-122"/>
                <a:cs typeface="Overpass" pitchFamily="34" charset="-120"/>
              </a:rPr>
              <a:t>ajout</a:t>
            </a:r>
            <a:r>
              <a:rPr lang="en-US" sz="4374" b="1" u="sng" kern="0" spc="-131" dirty="0">
                <a:solidFill>
                  <a:srgbClr val="E70772"/>
                </a:solidFill>
                <a:latin typeface="Overpass" pitchFamily="34" charset="0"/>
                <a:ea typeface="Overpass" pitchFamily="34" charset="-122"/>
                <a:cs typeface="Overpass" pitchFamily="34" charset="-120"/>
              </a:rPr>
              <a:t> d’un agent </a:t>
            </a:r>
            <a:r>
              <a:rPr lang="en-US" sz="4374" b="1" u="sng" kern="0" spc="-131" dirty="0">
                <a:solidFill>
                  <a:srgbClr val="E70772"/>
                </a:solidFill>
                <a:latin typeface="Overpass" pitchFamily="34" charset="0"/>
                <a:ea typeface="Overpass" pitchFamily="34" charset="-122"/>
                <a:cs typeface="Overpass" pitchFamily="34" charset="-120"/>
              </a:rPr>
              <a:t>immobilier</a:t>
            </a:r>
            <a:r>
              <a:rPr lang="en-US" sz="4374" b="1" u="sng" kern="0" spc="-131" dirty="0">
                <a:solidFill>
                  <a:srgbClr val="E70772"/>
                </a:solidFill>
                <a:latin typeface="Overpass" pitchFamily="34" charset="0"/>
                <a:ea typeface="Overpass" pitchFamily="34" charset="-122"/>
                <a:cs typeface="Overpass" pitchFamily="34" charset="-120"/>
              </a:rPr>
              <a:t> </a:t>
            </a:r>
            <a:endParaRPr lang="en-US" sz="4374" u="sng" dirty="0">
              <a:solidFill>
                <a:srgbClr val="E70772"/>
              </a:solidFill>
            </a:endParaRPr>
          </a:p>
        </p:txBody>
      </p:sp>
      <p:sp>
        <p:nvSpPr>
          <p:cNvPr id="6" name="Text 2"/>
          <p:cNvSpPr/>
          <p:nvPr/>
        </p:nvSpPr>
        <p:spPr>
          <a:xfrm>
            <a:off x="2348389" y="4471035"/>
            <a:ext cx="2777490" cy="347186"/>
          </a:xfrm>
          <a:prstGeom prst="rect">
            <a:avLst/>
          </a:prstGeom>
          <a:noFill/>
          <a:ln/>
        </p:spPr>
        <p:txBody>
          <a:bodyPr wrap="none" rtlCol="0" anchor="t"/>
          <a:lstStyle/>
          <a:p>
            <a:pPr marL="0" indent="0" algn="l">
              <a:lnSpc>
                <a:spcPts val="2734"/>
              </a:lnSpc>
              <a:buNone/>
            </a:pPr>
            <a:endParaRPr lang="en-US" sz="2187" dirty="0"/>
          </a:p>
        </p:txBody>
      </p:sp>
      <p:sp>
        <p:nvSpPr>
          <p:cNvPr id="7" name="Text 3"/>
          <p:cNvSpPr/>
          <p:nvPr/>
        </p:nvSpPr>
        <p:spPr>
          <a:xfrm>
            <a:off x="872358" y="3394840"/>
            <a:ext cx="13631916" cy="1717025"/>
          </a:xfrm>
          <a:prstGeom prst="rect">
            <a:avLst/>
          </a:prstGeom>
          <a:noFill/>
          <a:ln/>
        </p:spPr>
        <p:txBody>
          <a:bodyPr wrap="square" rtlCol="0" anchor="t"/>
          <a:lstStyle/>
          <a:p>
            <a:pPr marL="0" indent="0">
              <a:lnSpc>
                <a:spcPts val="2799"/>
              </a:lnSpc>
              <a:buNone/>
            </a:pPr>
            <a:endParaRPr lang="en-US" sz="2800" dirty="0"/>
          </a:p>
        </p:txBody>
      </p:sp>
      <p:sp>
        <p:nvSpPr>
          <p:cNvPr id="9" name="Text 4"/>
          <p:cNvSpPr/>
          <p:nvPr/>
        </p:nvSpPr>
        <p:spPr>
          <a:xfrm>
            <a:off x="5770602" y="4471035"/>
            <a:ext cx="2777490" cy="347186"/>
          </a:xfrm>
          <a:prstGeom prst="rect">
            <a:avLst/>
          </a:prstGeom>
          <a:noFill/>
          <a:ln/>
        </p:spPr>
        <p:txBody>
          <a:bodyPr wrap="none" rtlCol="0" anchor="t"/>
          <a:lstStyle/>
          <a:p>
            <a:pPr marL="0" indent="0" algn="l">
              <a:lnSpc>
                <a:spcPts val="2734"/>
              </a:lnSpc>
              <a:buNone/>
            </a:pPr>
            <a:endParaRPr lang="en-US" sz="2187" dirty="0"/>
          </a:p>
        </p:txBody>
      </p:sp>
      <p:sp>
        <p:nvSpPr>
          <p:cNvPr id="12" name="Text 6"/>
          <p:cNvSpPr/>
          <p:nvPr/>
        </p:nvSpPr>
        <p:spPr>
          <a:xfrm>
            <a:off x="9192816" y="4471154"/>
            <a:ext cx="2777490" cy="347186"/>
          </a:xfrm>
          <a:prstGeom prst="rect">
            <a:avLst/>
          </a:prstGeom>
          <a:noFill/>
          <a:ln/>
        </p:spPr>
        <p:txBody>
          <a:bodyPr wrap="none" rtlCol="0" anchor="t"/>
          <a:lstStyle/>
          <a:p>
            <a:pPr marL="0" indent="0" algn="l">
              <a:lnSpc>
                <a:spcPts val="2734"/>
              </a:lnSpc>
              <a:buNone/>
            </a:pPr>
            <a:endParaRPr lang="en-US" sz="2187" dirty="0"/>
          </a:p>
        </p:txBody>
      </p:sp>
      <p:pic>
        <p:nvPicPr>
          <p:cNvPr id="11" name="Picture 10">
            <a:extLst>
              <a:ext uri="{FF2B5EF4-FFF2-40B4-BE49-F238E27FC236}">
                <a16:creationId xmlns:a16="http://schemas.microsoft.com/office/drawing/2014/main" xmlns="" id="{2311DA79-2761-240A-BB80-F743F89DCDBF}"/>
              </a:ext>
            </a:extLst>
          </p:cNvPr>
          <p:cNvPicPr>
            <a:picLocks noChangeAspect="1"/>
          </p:cNvPicPr>
          <p:nvPr/>
        </p:nvPicPr>
        <p:blipFill>
          <a:blip r:embed="rId4"/>
          <a:stretch>
            <a:fillRect/>
          </a:stretch>
        </p:blipFill>
        <p:spPr>
          <a:xfrm>
            <a:off x="446018" y="1676736"/>
            <a:ext cx="8043570" cy="5580870"/>
          </a:xfrm>
          <a:prstGeom prst="rect">
            <a:avLst/>
          </a:prstGeom>
        </p:spPr>
      </p:pic>
      <p:sp>
        <p:nvSpPr>
          <p:cNvPr id="13" name="TextBox 12">
            <a:extLst>
              <a:ext uri="{FF2B5EF4-FFF2-40B4-BE49-F238E27FC236}">
                <a16:creationId xmlns:a16="http://schemas.microsoft.com/office/drawing/2014/main" xmlns="" id="{29A3ACF9-AB6A-FC6E-3FB3-8F54CB99C782}"/>
              </a:ext>
            </a:extLst>
          </p:cNvPr>
          <p:cNvSpPr txBox="1"/>
          <p:nvPr/>
        </p:nvSpPr>
        <p:spPr>
          <a:xfrm>
            <a:off x="9192815" y="2406640"/>
            <a:ext cx="5122274" cy="3416320"/>
          </a:xfrm>
          <a:prstGeom prst="rect">
            <a:avLst/>
          </a:prstGeom>
          <a:noFill/>
        </p:spPr>
        <p:txBody>
          <a:bodyPr wrap="square" rtlCol="0">
            <a:spAutoFit/>
          </a:bodyPr>
          <a:lstStyle/>
          <a:p>
            <a:r>
              <a:rPr lang="fr-FR" sz="2400" dirty="0">
                <a:solidFill>
                  <a:srgbClr val="E70772"/>
                </a:solidFill>
                <a:latin typeface="Overpass"/>
              </a:rPr>
              <a:t>Lorsqu’on souhaite ajouter un nouvel agent dans l'application, on donne les informations pertinentes telles que le nom, le prénom, les coordonnées de contact, etc. Une fois le formulaire validé, le code côté serveur de l'application exécute la requête MongoDB pour enregistrer le nouvel agent dans la collection "agents"</a:t>
            </a:r>
            <a:endParaRPr lang="x-none" sz="2400" dirty="0">
              <a:solidFill>
                <a:srgbClr val="E70772"/>
              </a:solidFill>
              <a:latin typeface="Overpass"/>
            </a:endParaRPr>
          </a:p>
        </p:txBody>
      </p:sp>
    </p:spTree>
    <p:extLst>
      <p:ext uri="{BB962C8B-B14F-4D97-AF65-F5344CB8AC3E}">
        <p14:creationId xmlns:p14="http://schemas.microsoft.com/office/powerpoint/2010/main" val="394454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575" y="0"/>
            <a:ext cx="14630400" cy="8229600"/>
          </a:xfrm>
          <a:prstGeom prst="rect">
            <a:avLst/>
          </a:prstGeom>
          <a:solidFill>
            <a:srgbClr val="0C0C0C"/>
          </a:solidFill>
          <a:ln/>
        </p:spPr>
      </p:sp>
      <p:sp>
        <p:nvSpPr>
          <p:cNvPr id="4" name="Text 1"/>
          <p:cNvSpPr/>
          <p:nvPr/>
        </p:nvSpPr>
        <p:spPr>
          <a:xfrm>
            <a:off x="446018" y="641117"/>
            <a:ext cx="6932244" cy="704202"/>
          </a:xfrm>
          <a:prstGeom prst="rect">
            <a:avLst/>
          </a:prstGeom>
          <a:noFill/>
          <a:ln/>
        </p:spPr>
        <p:txBody>
          <a:bodyPr wrap="none" rtlCol="0" anchor="t"/>
          <a:lstStyle/>
          <a:p>
            <a:pPr marL="0" indent="0">
              <a:lnSpc>
                <a:spcPts val="5468"/>
              </a:lnSpc>
              <a:buNone/>
            </a:pPr>
            <a:r>
              <a:rPr lang="en-US" sz="4374" b="1" u="sng" kern="0" spc="-131" dirty="0">
                <a:solidFill>
                  <a:srgbClr val="E70772"/>
                </a:solidFill>
                <a:latin typeface="Overpass" pitchFamily="34" charset="0"/>
                <a:ea typeface="Overpass" pitchFamily="34" charset="-122"/>
                <a:cs typeface="Overpass" pitchFamily="34" charset="-120"/>
              </a:rPr>
              <a:t>exemple</a:t>
            </a:r>
            <a:r>
              <a:rPr lang="en-US" sz="4374" b="1" u="sng" kern="0" spc="-131" dirty="0">
                <a:solidFill>
                  <a:srgbClr val="E70772"/>
                </a:solidFill>
                <a:latin typeface="Overpass" pitchFamily="34" charset="0"/>
                <a:ea typeface="Overpass" pitchFamily="34" charset="-122"/>
                <a:cs typeface="Overpass" pitchFamily="34" charset="-120"/>
              </a:rPr>
              <a:t> : </a:t>
            </a:r>
            <a:r>
              <a:rPr lang="en-US" sz="4374" b="1" u="sng" kern="0" spc="-131" dirty="0">
                <a:solidFill>
                  <a:srgbClr val="E70772"/>
                </a:solidFill>
                <a:latin typeface="Overpass" pitchFamily="34" charset="0"/>
                <a:ea typeface="Overpass" pitchFamily="34" charset="-122"/>
                <a:cs typeface="Overpass" pitchFamily="34" charset="-120"/>
              </a:rPr>
              <a:t>ajout</a:t>
            </a:r>
            <a:r>
              <a:rPr lang="en-US" sz="4374" b="1" u="sng" kern="0" spc="-131" dirty="0">
                <a:solidFill>
                  <a:srgbClr val="E70772"/>
                </a:solidFill>
                <a:latin typeface="Overpass" pitchFamily="34" charset="0"/>
                <a:ea typeface="Overpass" pitchFamily="34" charset="-122"/>
                <a:cs typeface="Overpass" pitchFamily="34" charset="-120"/>
              </a:rPr>
              <a:t> d’un agent </a:t>
            </a:r>
            <a:r>
              <a:rPr lang="en-US" sz="4374" b="1" u="sng" kern="0" spc="-131" dirty="0">
                <a:solidFill>
                  <a:srgbClr val="E70772"/>
                </a:solidFill>
                <a:latin typeface="Overpass" pitchFamily="34" charset="0"/>
                <a:ea typeface="Overpass" pitchFamily="34" charset="-122"/>
                <a:cs typeface="Overpass" pitchFamily="34" charset="-120"/>
              </a:rPr>
              <a:t>immobilier</a:t>
            </a:r>
            <a:r>
              <a:rPr lang="en-US" sz="4374" b="1" u="sng" kern="0" spc="-131" dirty="0">
                <a:solidFill>
                  <a:srgbClr val="E70772"/>
                </a:solidFill>
                <a:latin typeface="Overpass" pitchFamily="34" charset="0"/>
                <a:ea typeface="Overpass" pitchFamily="34" charset="-122"/>
                <a:cs typeface="Overpass" pitchFamily="34" charset="-120"/>
              </a:rPr>
              <a:t> </a:t>
            </a:r>
            <a:endParaRPr lang="en-US" sz="4374" u="sng" dirty="0">
              <a:solidFill>
                <a:srgbClr val="E70772"/>
              </a:solidFill>
            </a:endParaRPr>
          </a:p>
        </p:txBody>
      </p:sp>
      <p:sp>
        <p:nvSpPr>
          <p:cNvPr id="6" name="Text 2"/>
          <p:cNvSpPr/>
          <p:nvPr/>
        </p:nvSpPr>
        <p:spPr>
          <a:xfrm>
            <a:off x="2348389" y="4471035"/>
            <a:ext cx="2777490" cy="347186"/>
          </a:xfrm>
          <a:prstGeom prst="rect">
            <a:avLst/>
          </a:prstGeom>
          <a:noFill/>
          <a:ln/>
        </p:spPr>
        <p:txBody>
          <a:bodyPr wrap="none" rtlCol="0" anchor="t"/>
          <a:lstStyle/>
          <a:p>
            <a:pPr marL="0" indent="0" algn="l">
              <a:lnSpc>
                <a:spcPts val="2734"/>
              </a:lnSpc>
              <a:buNone/>
            </a:pPr>
            <a:endParaRPr lang="en-US" sz="2187" dirty="0"/>
          </a:p>
        </p:txBody>
      </p:sp>
      <p:sp>
        <p:nvSpPr>
          <p:cNvPr id="7" name="Text 3"/>
          <p:cNvSpPr/>
          <p:nvPr/>
        </p:nvSpPr>
        <p:spPr>
          <a:xfrm>
            <a:off x="872358" y="3394840"/>
            <a:ext cx="13631916" cy="1717025"/>
          </a:xfrm>
          <a:prstGeom prst="rect">
            <a:avLst/>
          </a:prstGeom>
          <a:noFill/>
          <a:ln/>
        </p:spPr>
        <p:txBody>
          <a:bodyPr wrap="square" rtlCol="0" anchor="t"/>
          <a:lstStyle/>
          <a:p>
            <a:pPr marL="0" indent="0">
              <a:lnSpc>
                <a:spcPts val="2799"/>
              </a:lnSpc>
              <a:buNone/>
            </a:pPr>
            <a:endParaRPr lang="en-US" sz="2800" dirty="0"/>
          </a:p>
        </p:txBody>
      </p:sp>
      <p:sp>
        <p:nvSpPr>
          <p:cNvPr id="9" name="Text 4"/>
          <p:cNvSpPr/>
          <p:nvPr/>
        </p:nvSpPr>
        <p:spPr>
          <a:xfrm>
            <a:off x="5770602" y="4471035"/>
            <a:ext cx="2777490" cy="347186"/>
          </a:xfrm>
          <a:prstGeom prst="rect">
            <a:avLst/>
          </a:prstGeom>
          <a:noFill/>
          <a:ln/>
        </p:spPr>
        <p:txBody>
          <a:bodyPr wrap="none" rtlCol="0" anchor="t"/>
          <a:lstStyle/>
          <a:p>
            <a:pPr marL="0" indent="0" algn="l">
              <a:lnSpc>
                <a:spcPts val="2734"/>
              </a:lnSpc>
              <a:buNone/>
            </a:pPr>
            <a:endParaRPr lang="en-US" sz="2187" dirty="0"/>
          </a:p>
        </p:txBody>
      </p:sp>
      <p:sp>
        <p:nvSpPr>
          <p:cNvPr id="12" name="Text 6"/>
          <p:cNvSpPr/>
          <p:nvPr/>
        </p:nvSpPr>
        <p:spPr>
          <a:xfrm>
            <a:off x="9192816" y="4471154"/>
            <a:ext cx="2777490" cy="347186"/>
          </a:xfrm>
          <a:prstGeom prst="rect">
            <a:avLst/>
          </a:prstGeom>
          <a:noFill/>
          <a:ln/>
        </p:spPr>
        <p:txBody>
          <a:bodyPr wrap="none" rtlCol="0" anchor="t"/>
          <a:lstStyle/>
          <a:p>
            <a:pPr marL="0" indent="0" algn="l">
              <a:lnSpc>
                <a:spcPts val="2734"/>
              </a:lnSpc>
              <a:buNone/>
            </a:pPr>
            <a:endParaRPr lang="en-US" sz="2187" dirty="0"/>
          </a:p>
        </p:txBody>
      </p:sp>
      <p:pic>
        <p:nvPicPr>
          <p:cNvPr id="11" name="Picture 10">
            <a:extLst>
              <a:ext uri="{FF2B5EF4-FFF2-40B4-BE49-F238E27FC236}">
                <a16:creationId xmlns:a16="http://schemas.microsoft.com/office/drawing/2014/main" xmlns="" id="{2311DA79-2761-240A-BB80-F743F89DCDBF}"/>
              </a:ext>
            </a:extLst>
          </p:cNvPr>
          <p:cNvPicPr>
            <a:picLocks noChangeAspect="1"/>
          </p:cNvPicPr>
          <p:nvPr/>
        </p:nvPicPr>
        <p:blipFill>
          <a:blip r:embed="rId4"/>
          <a:srcRect/>
          <a:stretch/>
        </p:blipFill>
        <p:spPr>
          <a:xfrm>
            <a:off x="504522" y="2350227"/>
            <a:ext cx="8043570" cy="3806250"/>
          </a:xfrm>
          <a:prstGeom prst="rect">
            <a:avLst/>
          </a:prstGeom>
        </p:spPr>
      </p:pic>
      <p:sp>
        <p:nvSpPr>
          <p:cNvPr id="13" name="TextBox 12">
            <a:extLst>
              <a:ext uri="{FF2B5EF4-FFF2-40B4-BE49-F238E27FC236}">
                <a16:creationId xmlns:a16="http://schemas.microsoft.com/office/drawing/2014/main" xmlns="" id="{29A3ACF9-AB6A-FC6E-3FB3-8F54CB99C782}"/>
              </a:ext>
            </a:extLst>
          </p:cNvPr>
          <p:cNvSpPr txBox="1"/>
          <p:nvPr/>
        </p:nvSpPr>
        <p:spPr>
          <a:xfrm>
            <a:off x="8806140" y="3283856"/>
            <a:ext cx="5566211" cy="2308324"/>
          </a:xfrm>
          <a:prstGeom prst="rect">
            <a:avLst/>
          </a:prstGeom>
          <a:noFill/>
        </p:spPr>
        <p:txBody>
          <a:bodyPr wrap="square" rtlCol="0">
            <a:spAutoFit/>
          </a:bodyPr>
          <a:lstStyle/>
          <a:p>
            <a:r>
              <a:rPr lang="fr-FR" sz="2400" dirty="0">
                <a:solidFill>
                  <a:srgbClr val="E70772"/>
                </a:solidFill>
                <a:latin typeface="Overpass"/>
              </a:rPr>
              <a:t>Comme vous pouvez le constater sur cette capture d'écran de l'interface MongoDB Compass, la nouvelle entrée correspondant à l'agent « </a:t>
            </a:r>
            <a:r>
              <a:rPr lang="fr-FR" sz="2400" dirty="0">
                <a:solidFill>
                  <a:srgbClr val="E70772"/>
                </a:solidFill>
                <a:latin typeface="Overpass"/>
              </a:rPr>
              <a:t>Sidali</a:t>
            </a:r>
            <a:r>
              <a:rPr lang="fr-FR" sz="2400" dirty="0">
                <a:solidFill>
                  <a:srgbClr val="E70772"/>
                </a:solidFill>
                <a:latin typeface="Overpass"/>
              </a:rPr>
              <a:t> Abderrahim » a bien été créée dans la base de données</a:t>
            </a:r>
            <a:endParaRPr lang="x-none" sz="2400" dirty="0">
              <a:solidFill>
                <a:srgbClr val="E70772"/>
              </a:solidFill>
              <a:latin typeface="Overpass"/>
            </a:endParaRPr>
          </a:p>
        </p:txBody>
      </p:sp>
    </p:spTree>
    <p:extLst>
      <p:ext uri="{BB962C8B-B14F-4D97-AF65-F5344CB8AC3E}">
        <p14:creationId xmlns:p14="http://schemas.microsoft.com/office/powerpoint/2010/main" val="51545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773</Words>
  <Application>Microsoft Office PowerPoint</Application>
  <PresentationFormat>Personnalisé</PresentationFormat>
  <Paragraphs>92</Paragraphs>
  <Slides>12</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NSimSun</vt:lpstr>
      <vt:lpstr>Arial</vt:lpstr>
      <vt:lpstr>Calibri</vt:lpstr>
      <vt:lpstr>Overpass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Mattene Tech</cp:lastModifiedBy>
  <cp:revision>18</cp:revision>
  <dcterms:created xsi:type="dcterms:W3CDTF">2024-05-21T21:19:43Z</dcterms:created>
  <dcterms:modified xsi:type="dcterms:W3CDTF">2024-05-22T12:02:56Z</dcterms:modified>
</cp:coreProperties>
</file>