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83" r:id="rId5"/>
    <p:sldId id="258" r:id="rId6"/>
    <p:sldId id="260" r:id="rId7"/>
    <p:sldId id="272" r:id="rId8"/>
    <p:sldId id="262" r:id="rId9"/>
    <p:sldId id="288" r:id="rId10"/>
    <p:sldId id="281" r:id="rId11"/>
    <p:sldId id="289" r:id="rId12"/>
    <p:sldId id="290" r:id="rId13"/>
    <p:sldId id="267" r:id="rId14"/>
    <p:sldId id="268" r:id="rId15"/>
    <p:sldId id="276" r:id="rId16"/>
    <p:sldId id="277" r:id="rId17"/>
    <p:sldId id="278" r:id="rId18"/>
    <p:sldId id="279" r:id="rId19"/>
    <p:sldId id="280" r:id="rId20"/>
    <p:sldId id="287" r:id="rId21"/>
    <p:sldId id="285" r:id="rId22"/>
    <p:sldId id="259" r:id="rId23"/>
    <p:sldId id="270" r:id="rId24"/>
    <p:sldId id="282" r:id="rId25"/>
    <p:sldId id="284" r:id="rId26"/>
    <p:sldId id="271" r:id="rId27"/>
    <p:sldId id="286" r:id="rId28"/>
    <p:sldId id="263" r:id="rId29"/>
    <p:sldId id="266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eSsaMAD TAnaFaaT" initials="AT" lastIdx="1" clrIdx="0">
    <p:extLst>
      <p:ext uri="{19B8F6BF-5375-455C-9EA6-DF929625EA0E}">
        <p15:presenceInfo xmlns:p15="http://schemas.microsoft.com/office/powerpoint/2012/main" userId="e1afbf232f3df5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DFE9"/>
    <a:srgbClr val="57A8E9"/>
    <a:srgbClr val="A0C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2203" autoAdjust="0"/>
  </p:normalViewPr>
  <p:slideViewPr>
    <p:cSldViewPr snapToGrid="0">
      <p:cViewPr varScale="1">
        <p:scale>
          <a:sx n="63" d="100"/>
          <a:sy n="63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911471541126836E-3"/>
          <c:y val="0"/>
          <c:w val="0.86538039887716622"/>
          <c:h val="0.895710701336202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D1-4BA6-BDED-8F57F3CBEDF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D1-4BA6-BDED-8F57F3CBEDFE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9D1-4BA6-BDED-8F57F3CBEDFE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D1-4BA6-BDED-8F57F3CBEDF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911471541126836E-3"/>
          <c:y val="0"/>
          <c:w val="0.86538039887716622"/>
          <c:h val="0.895710701336202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4A-4B69-953C-64114967328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54A-4B69-953C-641149673283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54A-4B69-953C-641149673283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4A-4B69-953C-64114967328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911471541126836E-3"/>
          <c:y val="0"/>
          <c:w val="0.86538039887716622"/>
          <c:h val="0.895710701336202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F1-4CF7-B372-6AC6DA769257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F1-4CF7-B372-6AC6DA769257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BF1-4CF7-B372-6AC6DA769257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F1-4CF7-B372-6AC6DA76925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E311-E184-DE26-B96A-03512DB30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33B32-6388-F94D-16CA-CAA7C1A4A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A97F2-85D1-4502-30B9-D273F09C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7D974-EBE6-66C9-8969-BBE12075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869A0-1D42-E4AC-069B-AF57448C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85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0673-D366-71A5-5F06-26B2F953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E9967-5BE5-AD53-FE46-E6D782535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83515-B16B-A826-946D-D1BC3F7E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C423F-B456-F2B1-B007-3D1F45C8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D17C-BDF5-DAF3-07C9-4D32F0B1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8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E1BD0-F4F3-370E-591F-7BCDD198B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90B5E-77A7-3B97-16B1-686A897B5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A6C79-B049-6A59-7803-71602E1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08203-8E98-C770-DDCF-8C343A6C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415B-B344-6780-F276-E6CE87F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03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83C0-4CB9-577D-8EE1-0F85C806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CEED-FE33-361B-084B-C678AC92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20089-E6A3-7D53-60F4-5CB7BAC5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E86F-3D75-F697-053B-EB7EAFEB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0599-3F2F-78E4-5AAE-1957123B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00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BAC3-3DB6-04A9-50EA-B498EE5F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7936B-6345-B242-ACCA-9D9CE851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573E1-90E6-129F-93E6-1490EC24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1D81-8FEF-6C20-018B-379F3048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22D2-AEF7-3F1A-4637-EBE2C43E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2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ED36-195B-FC86-9BE3-80E28981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9E59-4923-6BCB-D47B-C515DA03B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12E92-4925-7BC9-CA0B-53F8B42B5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4FA9B-649B-B9C0-9C87-9BCDE35B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181B-5AB8-99EF-7936-8F37032A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DDD0C-7AB2-FBFC-8F6D-216C4CEA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37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0874-C4FB-71FF-D883-1CB3DFB1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35F44-AB85-544E-C76E-E3BEC6C89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B6027-3D3D-4853-49E8-E74424D3F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1E4BA-97A6-FEB3-60A7-4688DEB6E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47346-204C-9416-F5E7-361339A3D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AA421-C2D9-F96F-9DBC-2743593A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74D84-B2E6-5D42-A67E-401C04B5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C311C-82D3-7296-7189-93462F9E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52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BDF5-C9FF-F31B-7E33-1CDC7AA4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A54C-DA20-9847-9F78-C1B3E9C0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F8D06-BC91-8BF4-F17B-DFAB2E19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6BE24-08FD-4D3B-965C-90990012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74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DFE95-0696-37DB-65AA-87A2DE93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2CC93-2D0C-1FDB-CBE7-753CA6C9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1D3AF-35DF-594A-BA72-DCC04956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60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6043-616A-2FF8-2012-20F9861D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7CD2-D301-9443-1268-B9281F833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D00E2-6390-68B3-DB2F-A7B7304AF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BFD4E-5209-BC30-5B05-36EA3B46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473A7-7C77-D1DB-C211-A64DA8FB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64A4A-76B8-399B-D0DE-D057851D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93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1C1F-F920-EBDF-A031-83F4238B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557F8-A942-6F0F-9508-EF4D6ED15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68A7F-5D03-0813-63EE-5EA319405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CC81A-3A3D-145C-FA34-19B25E52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92EB-1A60-4B19-91D3-835E6577BF0E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73020-EC56-94E1-E2BF-5A482BE3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73ED7-BEA5-45CA-9BF7-68EB03F8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59A-860E-4B8F-94AF-F2152166B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87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1C655-E9CB-CAA4-F7A6-ED88062C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C1CF9-E87F-18C5-15B1-DEDA6E5F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5ABA4-EE4C-506C-079F-7994805C4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92EB-1A60-4B19-91D3-835E6577BF0E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3FB10-5390-21D9-647D-6F09E288A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B727-8AD2-4A1F-5A06-DF87C0A7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959A-860E-4B8F-94AF-F2152166BC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43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">
            <a:extLst>
              <a:ext uri="{FF2B5EF4-FFF2-40B4-BE49-F238E27FC236}">
                <a16:creationId xmlns:a16="http://schemas.microsoft.com/office/drawing/2014/main" id="{134058EC-0431-F6A5-E7D2-1E12C4C8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911" y="180633"/>
            <a:ext cx="3257550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4">
            <a:extLst>
              <a:ext uri="{FF2B5EF4-FFF2-40B4-BE49-F238E27FC236}">
                <a16:creationId xmlns:a16="http://schemas.microsoft.com/office/drawing/2014/main" id="{647FB669-8674-6588-2D11-CEE9D87675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6474" y="193825"/>
            <a:ext cx="756745" cy="756745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8" name="Text Box 92">
            <a:extLst>
              <a:ext uri="{FF2B5EF4-FFF2-40B4-BE49-F238E27FC236}">
                <a16:creationId xmlns:a16="http://schemas.microsoft.com/office/drawing/2014/main" id="{7E849037-8C36-2AEB-DC9A-CF558799B2E7}"/>
              </a:ext>
            </a:extLst>
          </p:cNvPr>
          <p:cNvSpPr txBox="1"/>
          <p:nvPr/>
        </p:nvSpPr>
        <p:spPr>
          <a:xfrm>
            <a:off x="3680347" y="877233"/>
            <a:ext cx="4831307" cy="5613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2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Projet de fin d’année</a:t>
            </a:r>
            <a:endParaRPr lang="fr-FR" sz="2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endParaRPr lang="fr-FR" sz="11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93">
            <a:extLst>
              <a:ext uri="{FF2B5EF4-FFF2-40B4-BE49-F238E27FC236}">
                <a16:creationId xmlns:a16="http://schemas.microsoft.com/office/drawing/2014/main" id="{22EACEB8-323A-6502-9426-094DB6D71C9A}"/>
              </a:ext>
            </a:extLst>
          </p:cNvPr>
          <p:cNvSpPr txBox="1"/>
          <p:nvPr/>
        </p:nvSpPr>
        <p:spPr>
          <a:xfrm>
            <a:off x="1684543" y="2458281"/>
            <a:ext cx="8822915" cy="1817598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2000" b="1" i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r>
              <a:rPr lang="fr-FR" sz="2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Conception et développement du module d'administration d'une application de gestion des feedbacks clients</a:t>
            </a:r>
            <a:endParaRPr lang="fr-FR" sz="2800" b="1" cap="small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093F24-63B5-F8DB-B58E-F9109E2CC86F}"/>
              </a:ext>
            </a:extLst>
          </p:cNvPr>
          <p:cNvSpPr/>
          <p:nvPr/>
        </p:nvSpPr>
        <p:spPr>
          <a:xfrm>
            <a:off x="2398116" y="1526191"/>
            <a:ext cx="73957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r>
              <a:rPr lang="fr-FR" sz="2400" baseline="30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ème</a:t>
            </a:r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année Génie Informatique </a:t>
            </a:r>
          </a:p>
          <a:p>
            <a:pPr algn="ctr"/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École nationale des sciences appliques agadir</a:t>
            </a:r>
            <a:endParaRPr lang="fr-FR" sz="2400" baseline="30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ZoneTexte 13">
            <a:extLst>
              <a:ext uri="{FF2B5EF4-FFF2-40B4-BE49-F238E27FC236}">
                <a16:creationId xmlns:a16="http://schemas.microsoft.com/office/drawing/2014/main" id="{9383FD2B-CAEF-1503-F348-61C86315EF27}"/>
              </a:ext>
            </a:extLst>
          </p:cNvPr>
          <p:cNvSpPr txBox="1"/>
          <p:nvPr/>
        </p:nvSpPr>
        <p:spPr>
          <a:xfrm>
            <a:off x="1050289" y="4817813"/>
            <a:ext cx="3911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Soutenu par : </a:t>
            </a:r>
          </a:p>
          <a:p>
            <a:endParaRPr lang="fr-FR" sz="1400" b="1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TANAFAAT Abdessamad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ROCHDI Ilias</a:t>
            </a:r>
          </a:p>
          <a:p>
            <a:endParaRPr lang="fr-FR" sz="14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ZoneTexte 13">
            <a:extLst>
              <a:ext uri="{FF2B5EF4-FFF2-40B4-BE49-F238E27FC236}">
                <a16:creationId xmlns:a16="http://schemas.microsoft.com/office/drawing/2014/main" id="{E9A75F83-58E0-37CA-E42F-3A6A9A81AA68}"/>
              </a:ext>
            </a:extLst>
          </p:cNvPr>
          <p:cNvSpPr txBox="1"/>
          <p:nvPr/>
        </p:nvSpPr>
        <p:spPr>
          <a:xfrm>
            <a:off x="4140231" y="4817813"/>
            <a:ext cx="39115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Sous la direction de :  </a:t>
            </a:r>
          </a:p>
          <a:p>
            <a:endParaRPr lang="fr-FR" sz="1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AKSASSE Hamid</a:t>
            </a:r>
          </a:p>
          <a:p>
            <a:r>
              <a:rPr lang="fr-F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Tuteur pédagogique</a:t>
            </a:r>
          </a:p>
          <a:p>
            <a:endParaRPr lang="fr-FR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Aymen BOUAMEUR</a:t>
            </a:r>
          </a:p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</a:t>
            </a:r>
            <a:r>
              <a:rPr lang="fr-F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Tuteur professionnel</a:t>
            </a:r>
          </a:p>
        </p:txBody>
      </p:sp>
      <p:sp>
        <p:nvSpPr>
          <p:cNvPr id="19" name="ZoneTexte 13">
            <a:extLst>
              <a:ext uri="{FF2B5EF4-FFF2-40B4-BE49-F238E27FC236}">
                <a16:creationId xmlns:a16="http://schemas.microsoft.com/office/drawing/2014/main" id="{C383DE55-E94F-5237-9305-92AFFA162B47}"/>
              </a:ext>
            </a:extLst>
          </p:cNvPr>
          <p:cNvSpPr txBox="1"/>
          <p:nvPr/>
        </p:nvSpPr>
        <p:spPr>
          <a:xfrm>
            <a:off x="8286181" y="4817812"/>
            <a:ext cx="3911537" cy="1465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Devant  la commission du jury :  </a:t>
            </a:r>
          </a:p>
          <a:p>
            <a:endParaRPr lang="fr-FR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AKSSASS HAMID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BNOUHACHEM,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M. TOUMANARI</a:t>
            </a:r>
          </a:p>
        </p:txBody>
      </p:sp>
      <p:grpSp>
        <p:nvGrpSpPr>
          <p:cNvPr id="20" name="Groupe 10">
            <a:extLst>
              <a:ext uri="{FF2B5EF4-FFF2-40B4-BE49-F238E27FC236}">
                <a16:creationId xmlns:a16="http://schemas.microsoft.com/office/drawing/2014/main" id="{005EFE9C-4B67-E24B-6E8C-78F3FCF74C9D}"/>
              </a:ext>
            </a:extLst>
          </p:cNvPr>
          <p:cNvGrpSpPr/>
          <p:nvPr/>
        </p:nvGrpSpPr>
        <p:grpSpPr>
          <a:xfrm>
            <a:off x="1050289" y="2288420"/>
            <a:ext cx="632488" cy="699047"/>
            <a:chOff x="1187624" y="1779662"/>
            <a:chExt cx="637075" cy="728561"/>
          </a:xfrm>
        </p:grpSpPr>
        <p:sp>
          <p:nvSpPr>
            <p:cNvPr id="21" name="Demi-cadre 7">
              <a:extLst>
                <a:ext uri="{FF2B5EF4-FFF2-40B4-BE49-F238E27FC236}">
                  <a16:creationId xmlns:a16="http://schemas.microsoft.com/office/drawing/2014/main" id="{2D340243-1EDD-1423-5297-ABF046059DC8}"/>
                </a:ext>
              </a:extLst>
            </p:cNvPr>
            <p:cNvSpPr/>
            <p:nvPr/>
          </p:nvSpPr>
          <p:spPr>
            <a:xfrm>
              <a:off x="1187624" y="1779662"/>
              <a:ext cx="568733" cy="648072"/>
            </a:xfrm>
            <a:prstGeom prst="halfFrame">
              <a:avLst/>
            </a:prstGeom>
            <a:solidFill>
              <a:srgbClr val="A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>
                <a:solidFill>
                  <a:schemeClr val="tx1"/>
                </a:solidFill>
              </a:endParaRPr>
            </a:p>
          </p:txBody>
        </p:sp>
        <p:sp>
          <p:nvSpPr>
            <p:cNvPr id="22" name="Demi-cadre 9">
              <a:extLst>
                <a:ext uri="{FF2B5EF4-FFF2-40B4-BE49-F238E27FC236}">
                  <a16:creationId xmlns:a16="http://schemas.microsoft.com/office/drawing/2014/main" id="{7E1E4438-38CC-EF90-21EC-E0F4A1D34AEA}"/>
                </a:ext>
              </a:extLst>
            </p:cNvPr>
            <p:cNvSpPr/>
            <p:nvPr/>
          </p:nvSpPr>
          <p:spPr>
            <a:xfrm>
              <a:off x="1255966" y="1860151"/>
              <a:ext cx="568733" cy="648072"/>
            </a:xfrm>
            <a:prstGeom prst="halfFram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e 11">
            <a:extLst>
              <a:ext uri="{FF2B5EF4-FFF2-40B4-BE49-F238E27FC236}">
                <a16:creationId xmlns:a16="http://schemas.microsoft.com/office/drawing/2014/main" id="{56519837-FC31-C9B9-A055-0F7B3A6FC889}"/>
              </a:ext>
            </a:extLst>
          </p:cNvPr>
          <p:cNvGrpSpPr/>
          <p:nvPr/>
        </p:nvGrpSpPr>
        <p:grpSpPr>
          <a:xfrm rot="10800000">
            <a:off x="10172019" y="3794197"/>
            <a:ext cx="651891" cy="731261"/>
            <a:chOff x="1187624" y="1779662"/>
            <a:chExt cx="637075" cy="728561"/>
          </a:xfrm>
        </p:grpSpPr>
        <p:sp>
          <p:nvSpPr>
            <p:cNvPr id="24" name="Demi-cadre 12">
              <a:extLst>
                <a:ext uri="{FF2B5EF4-FFF2-40B4-BE49-F238E27FC236}">
                  <a16:creationId xmlns:a16="http://schemas.microsoft.com/office/drawing/2014/main" id="{8E0317B0-EF53-F492-0BAF-BDA2514B6D79}"/>
                </a:ext>
              </a:extLst>
            </p:cNvPr>
            <p:cNvSpPr/>
            <p:nvPr/>
          </p:nvSpPr>
          <p:spPr>
            <a:xfrm>
              <a:off x="1187624" y="1779662"/>
              <a:ext cx="568733" cy="648072"/>
            </a:xfrm>
            <a:prstGeom prst="halfFrame">
              <a:avLst/>
            </a:prstGeom>
            <a:solidFill>
              <a:srgbClr val="A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>
                <a:solidFill>
                  <a:schemeClr val="tx1"/>
                </a:solidFill>
              </a:endParaRPr>
            </a:p>
          </p:txBody>
        </p:sp>
        <p:sp>
          <p:nvSpPr>
            <p:cNvPr id="25" name="Demi-cadre 13">
              <a:extLst>
                <a:ext uri="{FF2B5EF4-FFF2-40B4-BE49-F238E27FC236}">
                  <a16:creationId xmlns:a16="http://schemas.microsoft.com/office/drawing/2014/main" id="{468FFFA3-9776-9906-0CD0-00864700ED48}"/>
                </a:ext>
              </a:extLst>
            </p:cNvPr>
            <p:cNvSpPr/>
            <p:nvPr/>
          </p:nvSpPr>
          <p:spPr>
            <a:xfrm>
              <a:off x="1255966" y="1860151"/>
              <a:ext cx="568733" cy="648072"/>
            </a:xfrm>
            <a:prstGeom prst="halfFram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49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88F3E8-7C9C-6166-AF30-10F1F0530338}"/>
              </a:ext>
            </a:extLst>
          </p:cNvPr>
          <p:cNvSpPr txBox="1"/>
          <p:nvPr/>
        </p:nvSpPr>
        <p:spPr>
          <a:xfrm>
            <a:off x="3048000" y="65502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Année universitaire: 2023 / 2024</a:t>
            </a:r>
          </a:p>
        </p:txBody>
      </p:sp>
    </p:spTree>
    <p:extLst>
      <p:ext uri="{BB962C8B-B14F-4D97-AF65-F5344CB8AC3E}">
        <p14:creationId xmlns:p14="http://schemas.microsoft.com/office/powerpoint/2010/main" val="53130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005084" y="97161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Plan</a:t>
            </a: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ning des sprints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97E930-01F9-2F8A-8D4C-32783B320BDD}"/>
              </a:ext>
            </a:extLst>
          </p:cNvPr>
          <p:cNvSpPr txBox="1"/>
          <p:nvPr/>
        </p:nvSpPr>
        <p:spPr>
          <a:xfrm>
            <a:off x="1243058" y="1746678"/>
            <a:ext cx="462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Fonctionnalité de Sprint 1 : </a:t>
            </a:r>
            <a:endParaRPr lang="fr-BE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C701251-F5A4-CC01-C75C-9B68E5573B0B}"/>
              </a:ext>
            </a:extLst>
          </p:cNvPr>
          <p:cNvSpPr txBox="1"/>
          <p:nvPr/>
        </p:nvSpPr>
        <p:spPr>
          <a:xfrm>
            <a:off x="1722166" y="2505670"/>
            <a:ext cx="9749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Authentification des administrateurs.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à jour du profil par l'administrateur.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Gestion des administrateurs par le super administrateur.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F80C03D-F7A9-EB2B-2C5A-1AA2735495F8}"/>
              </a:ext>
            </a:extLst>
          </p:cNvPr>
          <p:cNvSpPr txBox="1"/>
          <p:nvPr/>
        </p:nvSpPr>
        <p:spPr>
          <a:xfrm>
            <a:off x="1243058" y="4132057"/>
            <a:ext cx="577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Fonctionnalité de sprint 2 :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BEEC6E8-9F2E-9618-F861-FEA427073F09}"/>
              </a:ext>
            </a:extLst>
          </p:cNvPr>
          <p:cNvSpPr txBox="1"/>
          <p:nvPr/>
        </p:nvSpPr>
        <p:spPr>
          <a:xfrm>
            <a:off x="1243058" y="4903039"/>
            <a:ext cx="6951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 des rôles et privilèges par le super administrateur.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3B29E840-FFBC-5C3E-7201-B6AB81DB5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8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005084" y="97161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Plan</a:t>
            </a: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ning des sprints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97E930-01F9-2F8A-8D4C-32783B320BDD}"/>
              </a:ext>
            </a:extLst>
          </p:cNvPr>
          <p:cNvSpPr txBox="1"/>
          <p:nvPr/>
        </p:nvSpPr>
        <p:spPr>
          <a:xfrm>
            <a:off x="1243058" y="1746678"/>
            <a:ext cx="462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Fonctionnalité de Sprint 3 : </a:t>
            </a:r>
            <a:endParaRPr lang="fr-BE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F80C03D-F7A9-EB2B-2C5A-1AA2735495F8}"/>
              </a:ext>
            </a:extLst>
          </p:cNvPr>
          <p:cNvSpPr txBox="1"/>
          <p:nvPr/>
        </p:nvSpPr>
        <p:spPr>
          <a:xfrm>
            <a:off x="1243058" y="4132057"/>
            <a:ext cx="577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Fonctionnalité de sprint 4 :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BEEC6E8-9F2E-9618-F861-FEA427073F09}"/>
              </a:ext>
            </a:extLst>
          </p:cNvPr>
          <p:cNvSpPr txBox="1"/>
          <p:nvPr/>
        </p:nvSpPr>
        <p:spPr>
          <a:xfrm>
            <a:off x="1243058" y="4903039"/>
            <a:ext cx="6951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Configuration des paramètres globaux par le super administrateur.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3B29E840-FFBC-5C3E-7201-B6AB81DB5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00BCB11-4429-1F58-242F-02302B8F7AFF}"/>
              </a:ext>
            </a:extLst>
          </p:cNvPr>
          <p:cNvSpPr txBox="1"/>
          <p:nvPr/>
        </p:nvSpPr>
        <p:spPr>
          <a:xfrm>
            <a:off x="1564780" y="2437744"/>
            <a:ext cx="9415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Consultation des propriétaires , entreprises , enquêtes  de satisfaction  par l’administrateur.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Activation et désactivation des comptes propriétaires par l'administrateur.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1503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005084" y="97161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Plan</a:t>
            </a: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ning des sprints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97E930-01F9-2F8A-8D4C-32783B320BDD}"/>
              </a:ext>
            </a:extLst>
          </p:cNvPr>
          <p:cNvSpPr txBox="1"/>
          <p:nvPr/>
        </p:nvSpPr>
        <p:spPr>
          <a:xfrm>
            <a:off x="1243058" y="1746678"/>
            <a:ext cx="462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Fonctionnalité de Sprint 5 : </a:t>
            </a:r>
            <a:endParaRPr lang="fr-BE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F80C03D-F7A9-EB2B-2C5A-1AA2735495F8}"/>
              </a:ext>
            </a:extLst>
          </p:cNvPr>
          <p:cNvSpPr txBox="1"/>
          <p:nvPr/>
        </p:nvSpPr>
        <p:spPr>
          <a:xfrm>
            <a:off x="1243058" y="4132057"/>
            <a:ext cx="577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Fonctionnalité de sprint 2 :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BEEC6E8-9F2E-9618-F861-FEA427073F09}"/>
              </a:ext>
            </a:extLst>
          </p:cNvPr>
          <p:cNvSpPr txBox="1"/>
          <p:nvPr/>
        </p:nvSpPr>
        <p:spPr>
          <a:xfrm>
            <a:off x="1243058" y="4903039"/>
            <a:ext cx="6951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Attribution de tâches par le super administrateur.</a:t>
            </a: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3B29E840-FFBC-5C3E-7201-B6AB81DB5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00BCB11-4429-1F58-242F-02302B8F7AFF}"/>
              </a:ext>
            </a:extLst>
          </p:cNvPr>
          <p:cNvSpPr txBox="1"/>
          <p:nvPr/>
        </p:nvSpPr>
        <p:spPr>
          <a:xfrm>
            <a:off x="1564780" y="2437744"/>
            <a:ext cx="94157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Consultation des statistiques par </a:t>
            </a: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l'administrateur .</a:t>
            </a:r>
            <a:endParaRPr lang="fr-FR" altLang="fr-FR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Exportation des données en PDF et CSV par l'administrateur.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7273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407340" y="2875002"/>
            <a:ext cx="93773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Sprint de </a:t>
            </a:r>
            <a:r>
              <a:rPr lang="fr-FR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préparation</a:t>
            </a:r>
            <a:endParaRPr lang="fr-FR" sz="6600" b="1" i="0" dirty="0">
              <a:solidFill>
                <a:srgbClr val="000000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FDCC8-F34D-97B2-ED8A-60DEE9F52062}"/>
              </a:ext>
            </a:extLst>
          </p:cNvPr>
          <p:cNvSpPr txBox="1"/>
          <p:nvPr/>
        </p:nvSpPr>
        <p:spPr>
          <a:xfrm>
            <a:off x="1321296" y="4239605"/>
            <a:ext cx="9549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</a:t>
            </a:r>
            <a:r>
              <a:rPr lang="fr-FR" sz="2400" noProof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acteurs                  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</a:t>
            </a:r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besoins                 </a:t>
            </a: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Planning des sprints</a:t>
            </a:r>
            <a:endParaRPr lang="fr-F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sz="2400" noProof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6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</a:t>
            </a:r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acteurs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5F869-B77A-B22B-F1A6-BF81CB347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48" y="4319025"/>
            <a:ext cx="1456869" cy="14568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8BD4C4-9BBC-B1B1-BD2D-CE8CA80E5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32" y="1347030"/>
            <a:ext cx="1456869" cy="14568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4506BA-27EA-6880-2B47-BD9B9A739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566" y="2700566"/>
            <a:ext cx="1456869" cy="14568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A8FD24-3F39-5163-62BC-B929D084A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38" y="1347029"/>
            <a:ext cx="1456869" cy="14568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1F8872-05F0-49F2-8796-357CABA837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910" y="2862156"/>
            <a:ext cx="1456869" cy="14568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899996-A5A4-34AC-45A1-FF8CD5F3F4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577" y="4393091"/>
            <a:ext cx="1456869" cy="14568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691D5E-5E34-8C01-83E0-77B6AC823D67}"/>
              </a:ext>
            </a:extLst>
          </p:cNvPr>
          <p:cNvSpPr txBox="1"/>
          <p:nvPr/>
        </p:nvSpPr>
        <p:spPr>
          <a:xfrm>
            <a:off x="1684092" y="5796969"/>
            <a:ext cx="200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Clients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1370549" y="2896278"/>
            <a:ext cx="327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Super Administrateur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026C74-FEEE-11AD-0D97-07CC97213BFE}"/>
              </a:ext>
            </a:extLst>
          </p:cNvPr>
          <p:cNvSpPr txBox="1"/>
          <p:nvPr/>
        </p:nvSpPr>
        <p:spPr>
          <a:xfrm>
            <a:off x="4276523" y="4181445"/>
            <a:ext cx="363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Propriétaire d’Entreprise</a:t>
            </a:r>
            <a:endParaRPr lang="fr-FR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327245-A47F-B47C-5634-EDE7C26F568D}"/>
              </a:ext>
            </a:extLst>
          </p:cNvPr>
          <p:cNvSpPr txBox="1"/>
          <p:nvPr/>
        </p:nvSpPr>
        <p:spPr>
          <a:xfrm>
            <a:off x="7248313" y="2888995"/>
            <a:ext cx="327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Administrateur</a:t>
            </a:r>
            <a:endParaRPr lang="fr-FR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5FDC7-3211-8D65-71BC-8DF3D46DC462}"/>
              </a:ext>
            </a:extLst>
          </p:cNvPr>
          <p:cNvSpPr txBox="1"/>
          <p:nvPr/>
        </p:nvSpPr>
        <p:spPr>
          <a:xfrm>
            <a:off x="7242494" y="5929798"/>
            <a:ext cx="327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Visitor</a:t>
            </a:r>
            <a:endParaRPr lang="fr-FR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9" grpId="0"/>
      <p:bldP spid="15" grpId="0"/>
      <p:bldP spid="17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95089A-0233-466E-8705-8B6C57911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39" y="2337714"/>
            <a:ext cx="1456869" cy="1456869"/>
          </a:xfrm>
          <a:prstGeom prst="rect">
            <a:avLst/>
          </a:prstGeom>
        </p:spPr>
      </p:pic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78783" y="3819669"/>
            <a:ext cx="371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Super Administrateur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72321-30DD-3594-1DCB-C5C26E242E94}"/>
              </a:ext>
            </a:extLst>
          </p:cNvPr>
          <p:cNvSpPr txBox="1"/>
          <p:nvPr/>
        </p:nvSpPr>
        <p:spPr>
          <a:xfrm>
            <a:off x="4404129" y="1567992"/>
            <a:ext cx="642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Créer des comptes d’administrateurs.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F39E3-F52A-A6DE-0724-846939C823DB}"/>
              </a:ext>
            </a:extLst>
          </p:cNvPr>
          <p:cNvSpPr txBox="1"/>
          <p:nvPr/>
        </p:nvSpPr>
        <p:spPr>
          <a:xfrm>
            <a:off x="4363273" y="2828895"/>
            <a:ext cx="603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Gérer les rôles et privilèges.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E39D4-885F-D658-60A6-FFE8EB4D1F0E}"/>
              </a:ext>
            </a:extLst>
          </p:cNvPr>
          <p:cNvSpPr txBox="1"/>
          <p:nvPr/>
        </p:nvSpPr>
        <p:spPr>
          <a:xfrm>
            <a:off x="4404129" y="4154323"/>
            <a:ext cx="664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Attribuer des tâches spécifiques.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8464CD-5E30-C23D-75FF-A282999B63F7}"/>
              </a:ext>
            </a:extLst>
          </p:cNvPr>
          <p:cNvSpPr txBox="1"/>
          <p:nvPr/>
        </p:nvSpPr>
        <p:spPr>
          <a:xfrm>
            <a:off x="4363273" y="5395834"/>
            <a:ext cx="664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Configurer et paramétrer l'application.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01F7B-A46A-0B36-BB09-474A63B55F3F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besoins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3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1" grpId="0"/>
      <p:bldP spid="26" grpId="0"/>
      <p:bldP spid="27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2583" y="3819669"/>
            <a:ext cx="371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Administrateur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72321-30DD-3594-1DCB-C5C26E242E94}"/>
              </a:ext>
            </a:extLst>
          </p:cNvPr>
          <p:cNvSpPr txBox="1"/>
          <p:nvPr/>
        </p:nvSpPr>
        <p:spPr>
          <a:xfrm>
            <a:off x="4404129" y="1567992"/>
            <a:ext cx="642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Consulter les listes des entreprises.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F39E3-F52A-A6DE-0724-846939C823DB}"/>
              </a:ext>
            </a:extLst>
          </p:cNvPr>
          <p:cNvSpPr txBox="1"/>
          <p:nvPr/>
        </p:nvSpPr>
        <p:spPr>
          <a:xfrm>
            <a:off x="4363273" y="2828895"/>
            <a:ext cx="6391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Gérer les comptes des propriétaires.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E39D4-885F-D658-60A6-FFE8EB4D1F0E}"/>
              </a:ext>
            </a:extLst>
          </p:cNvPr>
          <p:cNvSpPr txBox="1"/>
          <p:nvPr/>
        </p:nvSpPr>
        <p:spPr>
          <a:xfrm>
            <a:off x="4404129" y="4154323"/>
            <a:ext cx="799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Exporter les données.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8464CD-5E30-C23D-75FF-A282999B63F7}"/>
              </a:ext>
            </a:extLst>
          </p:cNvPr>
          <p:cNvSpPr txBox="1"/>
          <p:nvPr/>
        </p:nvSpPr>
        <p:spPr>
          <a:xfrm>
            <a:off x="4363273" y="5395834"/>
            <a:ext cx="6644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Activer et désactiver les comptes des utilisateurs.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5ACE0-5ECC-E6A8-CDFD-DD0B0A42E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38" y="2337713"/>
            <a:ext cx="1456869" cy="145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1" grpId="0"/>
      <p:bldP spid="26" grpId="0"/>
      <p:bldP spid="27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54DA159-644A-7851-0C6E-FE7D4A57D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40" y="2357678"/>
            <a:ext cx="1456869" cy="1456869"/>
          </a:xfrm>
          <a:prstGeom prst="rect">
            <a:avLst/>
          </a:prstGeom>
        </p:spPr>
      </p:pic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2583" y="3819669"/>
            <a:ext cx="4061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Propriétaire d’Entreprise</a:t>
            </a:r>
          </a:p>
          <a:p>
            <a:pPr algn="ctr"/>
            <a:endParaRPr lang="fr-F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72321-30DD-3594-1DCB-C5C26E242E94}"/>
              </a:ext>
            </a:extLst>
          </p:cNvPr>
          <p:cNvSpPr txBox="1"/>
          <p:nvPr/>
        </p:nvSpPr>
        <p:spPr>
          <a:xfrm>
            <a:off x="4404129" y="1567992"/>
            <a:ext cx="729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Créer et gérer les détails de leur entreprise.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F39E3-F52A-A6DE-0724-846939C823DB}"/>
              </a:ext>
            </a:extLst>
          </p:cNvPr>
          <p:cNvSpPr txBox="1"/>
          <p:nvPr/>
        </p:nvSpPr>
        <p:spPr>
          <a:xfrm>
            <a:off x="4363273" y="2828895"/>
            <a:ext cx="6391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Créer des enquêtes personnalisées.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E39D4-885F-D658-60A6-FFE8EB4D1F0E}"/>
              </a:ext>
            </a:extLst>
          </p:cNvPr>
          <p:cNvSpPr txBox="1"/>
          <p:nvPr/>
        </p:nvSpPr>
        <p:spPr>
          <a:xfrm>
            <a:off x="4404129" y="4154323"/>
            <a:ext cx="799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Gérer les programmes de fidélité.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8464CD-5E30-C23D-75FF-A282999B63F7}"/>
              </a:ext>
            </a:extLst>
          </p:cNvPr>
          <p:cNvSpPr txBox="1"/>
          <p:nvPr/>
        </p:nvSpPr>
        <p:spPr>
          <a:xfrm>
            <a:off x="4363273" y="5395834"/>
            <a:ext cx="664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Générer des QR codes.</a:t>
            </a:r>
          </a:p>
        </p:txBody>
      </p:sp>
    </p:spTree>
    <p:extLst>
      <p:ext uri="{BB962C8B-B14F-4D97-AF65-F5344CB8AC3E}">
        <p14:creationId xmlns:p14="http://schemas.microsoft.com/office/powerpoint/2010/main" val="413990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1" grpId="0"/>
      <p:bldP spid="26" grpId="0"/>
      <p:bldP spid="27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6D8565-C17F-6E0A-D63C-0FDFF2C2B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39" y="2397671"/>
            <a:ext cx="1456869" cy="1456869"/>
          </a:xfrm>
          <a:prstGeom prst="rect">
            <a:avLst/>
          </a:prstGeom>
        </p:spPr>
      </p:pic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2583" y="3819669"/>
            <a:ext cx="406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B72321-30DD-3594-1DCB-C5C26E242E94}"/>
              </a:ext>
            </a:extLst>
          </p:cNvPr>
          <p:cNvSpPr txBox="1"/>
          <p:nvPr/>
        </p:nvSpPr>
        <p:spPr>
          <a:xfrm>
            <a:off x="4404129" y="1567992"/>
            <a:ext cx="729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Fournir des informations de base.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F39E3-F52A-A6DE-0724-846939C823DB}"/>
              </a:ext>
            </a:extLst>
          </p:cNvPr>
          <p:cNvSpPr txBox="1"/>
          <p:nvPr/>
        </p:nvSpPr>
        <p:spPr>
          <a:xfrm>
            <a:off x="4363273" y="2828895"/>
            <a:ext cx="6391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Exprimer leur satisfaction.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E39D4-885F-D658-60A6-FFE8EB4D1F0E}"/>
              </a:ext>
            </a:extLst>
          </p:cNvPr>
          <p:cNvSpPr txBox="1"/>
          <p:nvPr/>
        </p:nvSpPr>
        <p:spPr>
          <a:xfrm>
            <a:off x="4404129" y="4154323"/>
            <a:ext cx="799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Évaluer l’expérience globale.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F05B9-DA02-9EC3-47BD-0C7BCAA500AE}"/>
              </a:ext>
            </a:extLst>
          </p:cNvPr>
          <p:cNvSpPr txBox="1"/>
          <p:nvPr/>
        </p:nvSpPr>
        <p:spPr>
          <a:xfrm>
            <a:off x="4515673" y="5548234"/>
            <a:ext cx="664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Participer au Programme de Fidélité.</a:t>
            </a:r>
          </a:p>
        </p:txBody>
      </p:sp>
    </p:spTree>
    <p:extLst>
      <p:ext uri="{BB962C8B-B14F-4D97-AF65-F5344CB8AC3E}">
        <p14:creationId xmlns:p14="http://schemas.microsoft.com/office/powerpoint/2010/main" val="303618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1" grpId="0"/>
      <p:bldP spid="26" grpId="0"/>
      <p:bldP spid="2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9205CA-9A28-E241-1002-762BECBAB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33" y="2397671"/>
            <a:ext cx="1456869" cy="1456869"/>
          </a:xfrm>
          <a:prstGeom prst="rect">
            <a:avLst/>
          </a:prstGeom>
        </p:spPr>
      </p:pic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0748-DCDE-A8B2-638E-6172D348F371}"/>
              </a:ext>
            </a:extLst>
          </p:cNvPr>
          <p:cNvSpPr txBox="1"/>
          <p:nvPr/>
        </p:nvSpPr>
        <p:spPr>
          <a:xfrm>
            <a:off x="2583" y="3819669"/>
            <a:ext cx="406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Visiteur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F39E3-F52A-A6DE-0724-846939C823DB}"/>
              </a:ext>
            </a:extLst>
          </p:cNvPr>
          <p:cNvSpPr txBox="1"/>
          <p:nvPr/>
        </p:nvSpPr>
        <p:spPr>
          <a:xfrm>
            <a:off x="4363273" y="3198168"/>
            <a:ext cx="6391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Accéder au site vitrine.  A SUPPRIMER</a:t>
            </a:r>
          </a:p>
          <a:p>
            <a:endParaRPr lang="fr-F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0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BC4D7140-EE8D-B93C-070C-A31AC856ACB9}"/>
              </a:ext>
            </a:extLst>
          </p:cNvPr>
          <p:cNvSpPr/>
          <p:nvPr/>
        </p:nvSpPr>
        <p:spPr>
          <a:xfrm>
            <a:off x="-139653" y="-128631"/>
            <a:ext cx="7115262" cy="7115262"/>
          </a:xfrm>
          <a:prstGeom prst="arc">
            <a:avLst>
              <a:gd name="adj1" fmla="val 17156282"/>
              <a:gd name="adj2" fmla="val 4313344"/>
            </a:avLst>
          </a:prstGeom>
          <a:ln w="254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B4F930B-B771-45FB-EC21-68322020D1C7}"/>
              </a:ext>
            </a:extLst>
          </p:cNvPr>
          <p:cNvGrpSpPr/>
          <p:nvPr/>
        </p:nvGrpSpPr>
        <p:grpSpPr>
          <a:xfrm>
            <a:off x="5876346" y="1126832"/>
            <a:ext cx="891592" cy="891591"/>
            <a:chOff x="4864427" y="507817"/>
            <a:chExt cx="958546" cy="958545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FEBCC793-6605-F4FA-DA72-B6A16E725F21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02E24F1-2B76-EB3D-CC8F-AC3D657FB0CF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6DBE35B-746B-1D45-25D3-8C35974D9598}"/>
              </a:ext>
            </a:extLst>
          </p:cNvPr>
          <p:cNvSpPr txBox="1"/>
          <p:nvPr/>
        </p:nvSpPr>
        <p:spPr>
          <a:xfrm>
            <a:off x="6395169" y="1916539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343472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33319F-D98D-D318-7295-791385FBA7AB}"/>
              </a:ext>
            </a:extLst>
          </p:cNvPr>
          <p:cNvGrpSpPr/>
          <p:nvPr/>
        </p:nvGrpSpPr>
        <p:grpSpPr>
          <a:xfrm>
            <a:off x="1109276" y="990600"/>
            <a:ext cx="4876800" cy="4876800"/>
            <a:chOff x="600300" y="1629000"/>
            <a:chExt cx="3600000" cy="3600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CF95280-7D2C-9FBF-5E0B-B686B1042671}"/>
                </a:ext>
              </a:extLst>
            </p:cNvPr>
            <p:cNvSpPr/>
            <p:nvPr/>
          </p:nvSpPr>
          <p:spPr>
            <a:xfrm>
              <a:off x="600300" y="1629000"/>
              <a:ext cx="3600000" cy="3600000"/>
            </a:xfrm>
            <a:prstGeom prst="ellipse">
              <a:avLst/>
            </a:prstGeom>
            <a:solidFill>
              <a:srgbClr val="A0C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0395DE2-7731-C82B-A480-3D585B6D3F80}"/>
                </a:ext>
              </a:extLst>
            </p:cNvPr>
            <p:cNvSpPr/>
            <p:nvPr/>
          </p:nvSpPr>
          <p:spPr>
            <a:xfrm>
              <a:off x="951863" y="1980563"/>
              <a:ext cx="2896875" cy="2896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267832C-1FC4-3216-7C21-A8426AD6EEC8}"/>
              </a:ext>
            </a:extLst>
          </p:cNvPr>
          <p:cNvSpPr/>
          <p:nvPr/>
        </p:nvSpPr>
        <p:spPr>
          <a:xfrm>
            <a:off x="6156023" y="395085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938692-463D-E855-7AD8-649C12AD1F29}"/>
              </a:ext>
            </a:extLst>
          </p:cNvPr>
          <p:cNvSpPr/>
          <p:nvPr/>
        </p:nvSpPr>
        <p:spPr>
          <a:xfrm>
            <a:off x="7111373" y="5110842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19366E-1C08-3B69-13D6-C4F99A978A5B}"/>
              </a:ext>
            </a:extLst>
          </p:cNvPr>
          <p:cNvSpPr/>
          <p:nvPr/>
        </p:nvSpPr>
        <p:spPr>
          <a:xfrm>
            <a:off x="7483106" y="3843823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Etude technique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AD5D7A-E9A4-0B29-C9A0-4B70C5A345BD}"/>
              </a:ext>
            </a:extLst>
          </p:cNvPr>
          <p:cNvSpPr/>
          <p:nvPr/>
        </p:nvSpPr>
        <p:spPr>
          <a:xfrm>
            <a:off x="6941588" y="1351153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générale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2EEF27-074D-E4A7-1F61-EB5E0D7E18AC}"/>
              </a:ext>
            </a:extLst>
          </p:cNvPr>
          <p:cNvSpPr/>
          <p:nvPr/>
        </p:nvSpPr>
        <p:spPr>
          <a:xfrm>
            <a:off x="7371679" y="2514360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1980DD7-BD56-A5B1-B7CB-6CD926508EB2}"/>
              </a:ext>
            </a:extLst>
          </p:cNvPr>
          <p:cNvGrpSpPr/>
          <p:nvPr/>
        </p:nvGrpSpPr>
        <p:grpSpPr>
          <a:xfrm>
            <a:off x="6068954" y="4852811"/>
            <a:ext cx="891591" cy="891590"/>
            <a:chOff x="4864427" y="507817"/>
            <a:chExt cx="958546" cy="958545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50A4415-2865-1FA6-E8F6-DC16200D3DBC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2F8EB55-C411-1818-1A09-E224963D1E16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A4D14A-BE5A-59B8-ACB7-E5B8C24F2FAA}"/>
              </a:ext>
            </a:extLst>
          </p:cNvPr>
          <p:cNvSpPr txBox="1"/>
          <p:nvPr/>
        </p:nvSpPr>
        <p:spPr>
          <a:xfrm>
            <a:off x="6204718" y="5014933"/>
            <a:ext cx="713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05</a:t>
            </a:r>
            <a:endParaRPr lang="fr-F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B09759E-EE38-0BDD-D6A4-9C51B219B00C}"/>
              </a:ext>
            </a:extLst>
          </p:cNvPr>
          <p:cNvGrpSpPr/>
          <p:nvPr/>
        </p:nvGrpSpPr>
        <p:grpSpPr>
          <a:xfrm>
            <a:off x="6470741" y="3606816"/>
            <a:ext cx="891591" cy="891590"/>
            <a:chOff x="4864427" y="507817"/>
            <a:chExt cx="958546" cy="958545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47C03C9-4EF4-C8FB-21E2-015429FE6F13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B10FA93-D154-8697-EBF9-DA1C4D32B905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29756C00-B560-F92A-AC1C-4E61EEB2CE8C}"/>
              </a:ext>
            </a:extLst>
          </p:cNvPr>
          <p:cNvSpPr txBox="1"/>
          <p:nvPr/>
        </p:nvSpPr>
        <p:spPr>
          <a:xfrm>
            <a:off x="6591515" y="3768938"/>
            <a:ext cx="713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04</a:t>
            </a:r>
            <a:endParaRPr lang="fr-F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5834B3-3F8D-CE23-1D4D-D214E4AAA3CF}"/>
              </a:ext>
            </a:extLst>
          </p:cNvPr>
          <p:cNvSpPr/>
          <p:nvPr/>
        </p:nvSpPr>
        <p:spPr>
          <a:xfrm>
            <a:off x="6034199" y="6123938"/>
            <a:ext cx="479602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fr-FR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2400" b="1" i="0" dirty="0">
              <a:solidFill>
                <a:srgbClr val="000000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2CA7D69-2891-31A2-8912-01BDF6BC719F}"/>
              </a:ext>
            </a:extLst>
          </p:cNvPr>
          <p:cNvGrpSpPr/>
          <p:nvPr/>
        </p:nvGrpSpPr>
        <p:grpSpPr>
          <a:xfrm>
            <a:off x="4979465" y="5888456"/>
            <a:ext cx="891591" cy="891590"/>
            <a:chOff x="4864427" y="507817"/>
            <a:chExt cx="958546" cy="958545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580A8BB-A52C-AAE6-214E-06A697A640D3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110DF66-67E5-D361-7754-1C6CB93125B4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127C8D34-7AFE-E8CC-16F7-CE269003AD6F}"/>
              </a:ext>
            </a:extLst>
          </p:cNvPr>
          <p:cNvSpPr txBox="1"/>
          <p:nvPr/>
        </p:nvSpPr>
        <p:spPr>
          <a:xfrm>
            <a:off x="5115229" y="6035588"/>
            <a:ext cx="713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06</a:t>
            </a:r>
            <a:endParaRPr lang="fr-FR" sz="2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A75A8F8-503D-2135-2A8D-3EBED1488EC5}"/>
              </a:ext>
            </a:extLst>
          </p:cNvPr>
          <p:cNvGrpSpPr/>
          <p:nvPr/>
        </p:nvGrpSpPr>
        <p:grpSpPr>
          <a:xfrm>
            <a:off x="5036553" y="163142"/>
            <a:ext cx="891592" cy="891591"/>
            <a:chOff x="4864427" y="507817"/>
            <a:chExt cx="958546" cy="95854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3A3AEF7-ADB1-3E78-614F-01C0F1AC7B31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6CFE2EE-6FAE-3598-FA5D-0A0FB071B727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7D34FAB-DA75-9977-F1C5-37173E859D09}"/>
              </a:ext>
            </a:extLst>
          </p:cNvPr>
          <p:cNvSpPr txBox="1"/>
          <p:nvPr/>
        </p:nvSpPr>
        <p:spPr>
          <a:xfrm>
            <a:off x="5172371" y="351319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D77BD8-D297-7A44-FA8B-B2F35E3B660B}"/>
              </a:ext>
            </a:extLst>
          </p:cNvPr>
          <p:cNvSpPr txBox="1"/>
          <p:nvPr/>
        </p:nvSpPr>
        <p:spPr>
          <a:xfrm>
            <a:off x="6012164" y="1315009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02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7089969-2098-A1DC-649A-917481F37BC6}"/>
              </a:ext>
            </a:extLst>
          </p:cNvPr>
          <p:cNvGrpSpPr/>
          <p:nvPr/>
        </p:nvGrpSpPr>
        <p:grpSpPr>
          <a:xfrm>
            <a:off x="6374764" y="2312712"/>
            <a:ext cx="891592" cy="891591"/>
            <a:chOff x="4864427" y="507817"/>
            <a:chExt cx="958546" cy="958545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93917AC-4112-9613-E559-13AB8928A113}"/>
                </a:ext>
              </a:extLst>
            </p:cNvPr>
            <p:cNvSpPr/>
            <p:nvPr/>
          </p:nvSpPr>
          <p:spPr>
            <a:xfrm>
              <a:off x="4864427" y="507817"/>
              <a:ext cx="958546" cy="958545"/>
            </a:xfrm>
            <a:prstGeom prst="ellipse">
              <a:avLst/>
            </a:prstGeom>
            <a:solidFill>
              <a:srgbClr val="83D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DD035E8-1ADE-4376-EBDC-8E4AFA36354D}"/>
                </a:ext>
              </a:extLst>
            </p:cNvPr>
            <p:cNvSpPr/>
            <p:nvPr/>
          </p:nvSpPr>
          <p:spPr>
            <a:xfrm>
              <a:off x="4958035" y="601425"/>
              <a:ext cx="771330" cy="771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01</a:t>
              </a: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660BD791-59DD-12DB-28B0-E25D915B0156}"/>
              </a:ext>
            </a:extLst>
          </p:cNvPr>
          <p:cNvSpPr txBox="1"/>
          <p:nvPr/>
        </p:nvSpPr>
        <p:spPr>
          <a:xfrm>
            <a:off x="6510582" y="2500889"/>
            <a:ext cx="7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03</a:t>
            </a: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A632FDF8-0304-AF67-84E4-53F4B0968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77" y="2281701"/>
            <a:ext cx="2294598" cy="2294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74DB5B-CA63-4478-8FEE-E4A1799609EB}"/>
              </a:ext>
            </a:extLst>
          </p:cNvPr>
          <p:cNvSpPr txBox="1"/>
          <p:nvPr/>
        </p:nvSpPr>
        <p:spPr>
          <a:xfrm>
            <a:off x="7846997" y="4385381"/>
            <a:ext cx="159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Diagrammmes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1001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Plan</a:t>
            </a: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ning des sprints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0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407340" y="2875002"/>
            <a:ext cx="93773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FDCC8-F34D-97B2-ED8A-60DEE9F52062}"/>
              </a:ext>
            </a:extLst>
          </p:cNvPr>
          <p:cNvSpPr txBox="1"/>
          <p:nvPr/>
        </p:nvSpPr>
        <p:spPr>
          <a:xfrm>
            <a:off x="1112729" y="4239605"/>
            <a:ext cx="10309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Les outils Techniques             Architecture du projet</a:t>
            </a:r>
          </a:p>
          <a:p>
            <a:endParaRPr lang="fr-FR" sz="2400" noProof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Outils technique </a:t>
            </a:r>
          </a:p>
        </p:txBody>
      </p:sp>
      <p:pic>
        <p:nvPicPr>
          <p:cNvPr id="61" name="Graphic 1">
            <a:extLst>
              <a:ext uri="{FF2B5EF4-FFF2-40B4-BE49-F238E27FC236}">
                <a16:creationId xmlns:a16="http://schemas.microsoft.com/office/drawing/2014/main" id="{A63F3CC3-6F41-0096-087C-ABEC256C4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34" y="2369083"/>
            <a:ext cx="1765080" cy="159030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6244A7D-8AD3-7C77-53FE-7F04B72703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488" y="2522750"/>
            <a:ext cx="2048694" cy="1326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9A5EA4B-0A8D-2881-E7D9-38E8AAA51F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27" y="4922153"/>
            <a:ext cx="2259158" cy="883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54A031B-846F-CDFC-436B-3D5B6CD1E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9661" y="2447918"/>
            <a:ext cx="1264712" cy="14216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279836-FA70-5143-CD26-87C3D45AAE4B}"/>
              </a:ext>
            </a:extLst>
          </p:cNvPr>
          <p:cNvSpPr txBox="1"/>
          <p:nvPr/>
        </p:nvSpPr>
        <p:spPr>
          <a:xfrm>
            <a:off x="1577629" y="1514020"/>
            <a:ext cx="8087710" cy="363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Côté Front 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83CA2-7BE1-A397-8346-3A2D00D718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58" y="4200149"/>
            <a:ext cx="2149886" cy="2149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598A1-9E72-BB62-1182-401B00544C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951" y="5184512"/>
            <a:ext cx="2553768" cy="649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65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FEA3403-5DBB-3210-3C9C-0C04D4075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48" y="4634730"/>
            <a:ext cx="1574305" cy="15795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4BB6BA9-3FBF-188A-49B5-FBF16FC4F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571" y="2340012"/>
            <a:ext cx="1406625" cy="15795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B47035-90F0-B6FC-F1F2-9FCD4C48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3" y="4610192"/>
            <a:ext cx="2947435" cy="11235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19100D1-E7D3-9D5E-0EBA-05F2D6E18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851" y="4634730"/>
            <a:ext cx="1494000" cy="164046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D04B514-DACB-FEC5-18B8-DA83EF94E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1" y="1989341"/>
            <a:ext cx="2280915" cy="228091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C70655A-7D1E-4712-429F-49A388DE27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205" y="2769963"/>
            <a:ext cx="3542391" cy="9115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Côté Back End</a:t>
            </a:r>
          </a:p>
        </p:txBody>
      </p:sp>
    </p:spTree>
    <p:extLst>
      <p:ext uri="{BB962C8B-B14F-4D97-AF65-F5344CB8AC3E}">
        <p14:creationId xmlns:p14="http://schemas.microsoft.com/office/powerpoint/2010/main" val="258501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FEA3403-5DBB-3210-3C9C-0C04D4075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848" y="4520430"/>
            <a:ext cx="1574305" cy="15795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4BB6BA9-3FBF-188A-49B5-FBF16FC4F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33" y="2039445"/>
            <a:ext cx="1406625" cy="15795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B47035-90F0-B6FC-F1F2-9FCD4C48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33" y="4495892"/>
            <a:ext cx="2947435" cy="11235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19100D1-E7D3-9D5E-0EBA-05F2D6E18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901" y="4520430"/>
            <a:ext cx="1494000" cy="164046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D04B514-DACB-FEC5-18B8-DA83EF94E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81" y="1875041"/>
            <a:ext cx="2280915" cy="228091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C70655A-7D1E-4712-429F-49A388DE27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509" y="2655663"/>
            <a:ext cx="3350983" cy="8623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Côté Back End</a:t>
            </a:r>
          </a:p>
        </p:txBody>
      </p:sp>
    </p:spTree>
    <p:extLst>
      <p:ext uri="{BB962C8B-B14F-4D97-AF65-F5344CB8AC3E}">
        <p14:creationId xmlns:p14="http://schemas.microsoft.com/office/powerpoint/2010/main" val="426552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511858DF-35B7-AA95-CEBD-A00F9D5016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619" y="2309614"/>
            <a:ext cx="4284763" cy="22387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 de données </a:t>
            </a:r>
          </a:p>
        </p:txBody>
      </p:sp>
    </p:spTree>
    <p:extLst>
      <p:ext uri="{BB962C8B-B14F-4D97-AF65-F5344CB8AC3E}">
        <p14:creationId xmlns:p14="http://schemas.microsoft.com/office/powerpoint/2010/main" val="39303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8F05839-34A6-CACB-326B-341C52DDB9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789" y="2934982"/>
            <a:ext cx="1639557" cy="1639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1DB6BF2-F256-36A1-B03B-C72C7FBA78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35" y="3343620"/>
            <a:ext cx="2339848" cy="9840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Outils de gestion de version</a:t>
            </a:r>
          </a:p>
        </p:txBody>
      </p:sp>
    </p:spTree>
    <p:extLst>
      <p:ext uri="{BB962C8B-B14F-4D97-AF65-F5344CB8AC3E}">
        <p14:creationId xmlns:p14="http://schemas.microsoft.com/office/powerpoint/2010/main" val="202581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82BC7D-C2E2-0C16-0FEA-D9C6AC07FFAB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C8BE5838-2083-9AC5-2C23-2637207D9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337" y="3140504"/>
            <a:ext cx="4404220" cy="13391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D015F-F1E7-38E6-FC2F-101B1FC522E6}"/>
              </a:ext>
            </a:extLst>
          </p:cNvPr>
          <p:cNvSpPr txBox="1"/>
          <p:nvPr/>
        </p:nvSpPr>
        <p:spPr>
          <a:xfrm>
            <a:off x="1577629" y="1514020"/>
            <a:ext cx="8087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Logiciel de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1FB27-2C6E-621F-F6F7-9EB74CC2E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72" y="2617164"/>
            <a:ext cx="1939375" cy="19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Architecture du projet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C72FCE-29D0-DAF3-7C11-56E3CAB1E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01" y="1479179"/>
            <a:ext cx="9762599" cy="43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3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2970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2871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407340" y="2875002"/>
            <a:ext cx="93773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6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</a:t>
            </a:r>
            <a:r>
              <a:rPr lang="en-US" sz="6600" b="1" dirty="0" err="1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général</a:t>
            </a:r>
            <a:endParaRPr lang="en-US" sz="6600" b="1" dirty="0">
              <a:solidFill>
                <a:srgbClr val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FDCC8-F34D-97B2-ED8A-60DEE9F52062}"/>
              </a:ext>
            </a:extLst>
          </p:cNvPr>
          <p:cNvSpPr txBox="1"/>
          <p:nvPr/>
        </p:nvSpPr>
        <p:spPr>
          <a:xfrm>
            <a:off x="960329" y="4239605"/>
            <a:ext cx="10309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Entreprise d'accueil      Problématique      </a:t>
            </a:r>
            <a:r>
              <a:rPr lang="fr-FR" sz="2400" noProof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Solution offerte</a:t>
            </a:r>
            <a:endParaRPr lang="fr-F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fr-FR" sz="2400" noProof="1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5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B001A0-62CA-01AF-1FE0-8A0DFCACE018}"/>
              </a:ext>
            </a:extLst>
          </p:cNvPr>
          <p:cNvSpPr/>
          <p:nvPr/>
        </p:nvSpPr>
        <p:spPr>
          <a:xfrm>
            <a:off x="0" y="1430833"/>
            <a:ext cx="4564096" cy="5054570"/>
          </a:xfrm>
          <a:custGeom>
            <a:avLst/>
            <a:gdLst>
              <a:gd name="connsiteX0" fmla="*/ 5511737 w 6997645"/>
              <a:gd name="connsiteY0" fmla="*/ 1276893 h 7844571"/>
              <a:gd name="connsiteX1" fmla="*/ 6997646 w 6997645"/>
              <a:gd name="connsiteY1" fmla="*/ 5133395 h 7844571"/>
              <a:gd name="connsiteX2" fmla="*/ 33631 w 6997645"/>
              <a:gd name="connsiteY2" fmla="*/ 7844572 h 7844571"/>
              <a:gd name="connsiteX3" fmla="*/ 0 w 6997645"/>
              <a:gd name="connsiteY3" fmla="*/ 0 h 784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7645" h="7844571">
                <a:moveTo>
                  <a:pt x="5511737" y="1276893"/>
                </a:moveTo>
                <a:lnTo>
                  <a:pt x="6997646" y="5133395"/>
                </a:lnTo>
                <a:lnTo>
                  <a:pt x="33631" y="7844572"/>
                </a:lnTo>
                <a:lnTo>
                  <a:pt x="0" y="0"/>
                </a:lnTo>
                <a:close/>
              </a:path>
            </a:pathLst>
          </a:custGeom>
          <a:solidFill>
            <a:srgbClr val="83DFE9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AF5CAD-9332-FA2D-7F8C-317D61066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5" r="16555"/>
          <a:stretch/>
        </p:blipFill>
        <p:spPr>
          <a:xfrm>
            <a:off x="64411" y="1499409"/>
            <a:ext cx="4346469" cy="4873465"/>
          </a:xfrm>
          <a:custGeom>
            <a:avLst/>
            <a:gdLst>
              <a:gd name="connsiteX0" fmla="*/ 0 w 6407822"/>
              <a:gd name="connsiteY0" fmla="*/ 0 h 7184750"/>
              <a:gd name="connsiteX1" fmla="*/ 5047159 w 6407822"/>
              <a:gd name="connsiteY1" fmla="*/ 1169482 h 7184750"/>
              <a:gd name="connsiteX2" fmla="*/ 6407822 w 6407822"/>
              <a:gd name="connsiteY2" fmla="*/ 4701641 h 7184750"/>
              <a:gd name="connsiteX3" fmla="*/ 30782 w 6407822"/>
              <a:gd name="connsiteY3" fmla="*/ 7184750 h 7184750"/>
              <a:gd name="connsiteX4" fmla="*/ 0 w 6407822"/>
              <a:gd name="connsiteY4" fmla="*/ 0 h 718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7822" h="7184750">
                <a:moveTo>
                  <a:pt x="0" y="0"/>
                </a:moveTo>
                <a:lnTo>
                  <a:pt x="5047159" y="1169482"/>
                </a:lnTo>
                <a:lnTo>
                  <a:pt x="6407822" y="4701641"/>
                </a:lnTo>
                <a:lnTo>
                  <a:pt x="30782" y="718475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51E199A-621B-B56D-7254-83941EEBC47A}"/>
              </a:ext>
            </a:extLst>
          </p:cNvPr>
          <p:cNvSpPr/>
          <p:nvPr/>
        </p:nvSpPr>
        <p:spPr>
          <a:xfrm>
            <a:off x="1410544" y="5275139"/>
            <a:ext cx="1998790" cy="840140"/>
          </a:xfrm>
          <a:custGeom>
            <a:avLst/>
            <a:gdLst>
              <a:gd name="connsiteX0" fmla="*/ 2275452 w 2287955"/>
              <a:gd name="connsiteY0" fmla="*/ 48538 h 911053"/>
              <a:gd name="connsiteX1" fmla="*/ 30609 w 2287955"/>
              <a:gd name="connsiteY1" fmla="*/ 909761 h 911053"/>
              <a:gd name="connsiteX2" fmla="*/ 5481 w 2287955"/>
              <a:gd name="connsiteY2" fmla="*/ 898584 h 911053"/>
              <a:gd name="connsiteX3" fmla="*/ 1298 w 2287955"/>
              <a:gd name="connsiteY3" fmla="*/ 887681 h 911053"/>
              <a:gd name="connsiteX4" fmla="*/ 12482 w 2287955"/>
              <a:gd name="connsiteY4" fmla="*/ 862550 h 911053"/>
              <a:gd name="connsiteX5" fmla="*/ 12496 w 2287955"/>
              <a:gd name="connsiteY5" fmla="*/ 862550 h 911053"/>
              <a:gd name="connsiteX6" fmla="*/ 2257349 w 2287955"/>
              <a:gd name="connsiteY6" fmla="*/ 1292 h 911053"/>
              <a:gd name="connsiteX7" fmla="*/ 2282481 w 2287955"/>
              <a:gd name="connsiteY7" fmla="*/ 12504 h 911053"/>
              <a:gd name="connsiteX8" fmla="*/ 2286664 w 2287955"/>
              <a:gd name="connsiteY8" fmla="*/ 23407 h 911053"/>
              <a:gd name="connsiteX9" fmla="*/ 2275452 w 2287955"/>
              <a:gd name="connsiteY9" fmla="*/ 48538 h 91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7955" h="911053">
                <a:moveTo>
                  <a:pt x="2275452" y="48538"/>
                </a:moveTo>
                <a:lnTo>
                  <a:pt x="30609" y="909761"/>
                </a:lnTo>
                <a:cubicBezTo>
                  <a:pt x="20584" y="913601"/>
                  <a:pt x="9341" y="908595"/>
                  <a:pt x="5481" y="898584"/>
                </a:cubicBezTo>
                <a:lnTo>
                  <a:pt x="1298" y="887681"/>
                </a:lnTo>
                <a:cubicBezTo>
                  <a:pt x="-2552" y="877669"/>
                  <a:pt x="2453" y="866390"/>
                  <a:pt x="12482" y="862550"/>
                </a:cubicBezTo>
                <a:cubicBezTo>
                  <a:pt x="12485" y="862550"/>
                  <a:pt x="12492" y="862550"/>
                  <a:pt x="12496" y="862550"/>
                </a:cubicBezTo>
                <a:lnTo>
                  <a:pt x="2257349" y="1292"/>
                </a:lnTo>
                <a:cubicBezTo>
                  <a:pt x="2267395" y="-2548"/>
                  <a:pt x="2278641" y="2458"/>
                  <a:pt x="2282481" y="12504"/>
                </a:cubicBezTo>
                <a:lnTo>
                  <a:pt x="2286664" y="23407"/>
                </a:lnTo>
                <a:cubicBezTo>
                  <a:pt x="2290504" y="33452"/>
                  <a:pt x="2285498" y="44698"/>
                  <a:pt x="2275452" y="48538"/>
                </a:cubicBezTo>
                <a:close/>
              </a:path>
            </a:pathLst>
          </a:custGeom>
          <a:solidFill>
            <a:srgbClr val="A0C7C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F43AC8C-F0D6-A567-0BEB-FEFCB9C57739}"/>
              </a:ext>
            </a:extLst>
          </p:cNvPr>
          <p:cNvSpPr/>
          <p:nvPr/>
        </p:nvSpPr>
        <p:spPr>
          <a:xfrm>
            <a:off x="3332400" y="4798089"/>
            <a:ext cx="1142891" cy="482218"/>
          </a:xfrm>
          <a:custGeom>
            <a:avLst/>
            <a:gdLst>
              <a:gd name="connsiteX0" fmla="*/ 1295653 w 1308232"/>
              <a:gd name="connsiteY0" fmla="*/ 41276 h 522922"/>
              <a:gd name="connsiteX1" fmla="*/ 27733 w 1308232"/>
              <a:gd name="connsiteY1" fmla="*/ 521653 h 522922"/>
              <a:gd name="connsiteX2" fmla="*/ 2671 w 1308232"/>
              <a:gd name="connsiteY2" fmla="*/ 510408 h 522922"/>
              <a:gd name="connsiteX3" fmla="*/ 2671 w 1308232"/>
              <a:gd name="connsiteY3" fmla="*/ 510373 h 522922"/>
              <a:gd name="connsiteX4" fmla="*/ 1265 w 1308232"/>
              <a:gd name="connsiteY4" fmla="*/ 506739 h 522922"/>
              <a:gd name="connsiteX5" fmla="*/ 12579 w 1308232"/>
              <a:gd name="connsiteY5" fmla="*/ 481642 h 522922"/>
              <a:gd name="connsiteX6" fmla="*/ 1280499 w 1308232"/>
              <a:gd name="connsiteY6" fmla="*/ 1265 h 522922"/>
              <a:gd name="connsiteX7" fmla="*/ 1305596 w 1308232"/>
              <a:gd name="connsiteY7" fmla="*/ 12579 h 522922"/>
              <a:gd name="connsiteX8" fmla="*/ 1306968 w 1308232"/>
              <a:gd name="connsiteY8" fmla="*/ 16213 h 522922"/>
              <a:gd name="connsiteX9" fmla="*/ 1295653 w 1308232"/>
              <a:gd name="connsiteY9" fmla="*/ 41276 h 522922"/>
              <a:gd name="connsiteX10" fmla="*/ 1295653 w 1308232"/>
              <a:gd name="connsiteY10" fmla="*/ 41276 h 52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08232" h="522922">
                <a:moveTo>
                  <a:pt x="1295653" y="41276"/>
                </a:moveTo>
                <a:lnTo>
                  <a:pt x="27733" y="521653"/>
                </a:lnTo>
                <a:cubicBezTo>
                  <a:pt x="17722" y="525459"/>
                  <a:pt x="6476" y="520419"/>
                  <a:pt x="2671" y="510408"/>
                </a:cubicBezTo>
                <a:cubicBezTo>
                  <a:pt x="2671" y="510373"/>
                  <a:pt x="2671" y="510373"/>
                  <a:pt x="2671" y="510373"/>
                </a:cubicBezTo>
                <a:lnTo>
                  <a:pt x="1265" y="506739"/>
                </a:lnTo>
                <a:cubicBezTo>
                  <a:pt x="-2541" y="496693"/>
                  <a:pt x="2533" y="485448"/>
                  <a:pt x="12579" y="481642"/>
                </a:cubicBezTo>
                <a:lnTo>
                  <a:pt x="1280499" y="1265"/>
                </a:lnTo>
                <a:cubicBezTo>
                  <a:pt x="1290545" y="-2541"/>
                  <a:pt x="1301791" y="2533"/>
                  <a:pt x="1305596" y="12579"/>
                </a:cubicBezTo>
                <a:lnTo>
                  <a:pt x="1306968" y="16213"/>
                </a:lnTo>
                <a:cubicBezTo>
                  <a:pt x="1310774" y="26259"/>
                  <a:pt x="1305699" y="37470"/>
                  <a:pt x="1295653" y="41276"/>
                </a:cubicBezTo>
                <a:cubicBezTo>
                  <a:pt x="1295653" y="41276"/>
                  <a:pt x="1295653" y="41276"/>
                  <a:pt x="1295653" y="41276"/>
                </a:cubicBezTo>
                <a:close/>
              </a:path>
            </a:pathLst>
          </a:custGeom>
          <a:solidFill>
            <a:srgbClr val="A0C7CC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6" name="Picture 74">
            <a:extLst>
              <a:ext uri="{FF2B5EF4-FFF2-40B4-BE49-F238E27FC236}">
                <a16:creationId xmlns:a16="http://schemas.microsoft.com/office/drawing/2014/main" id="{147BE9E4-147F-E773-BC58-571268FF21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99294" y="2554014"/>
            <a:ext cx="1791800" cy="1749972"/>
          </a:xfrm>
          <a:prstGeom prst="rect">
            <a:avLst/>
          </a:prstGeom>
          <a:noFill/>
          <a:effectLst>
            <a:softEdge rad="12700"/>
          </a:effectLst>
        </p:spPr>
      </p:pic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C7B0622-A5EB-D95A-BCF7-4BD873DA6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27095"/>
              </p:ext>
            </p:extLst>
          </p:nvPr>
        </p:nvGraphicFramePr>
        <p:xfrm>
          <a:off x="6801873" y="976506"/>
          <a:ext cx="5246886" cy="5637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851">
                  <a:extLst>
                    <a:ext uri="{9D8B030D-6E8A-4147-A177-3AD203B41FA5}">
                      <a16:colId xmlns:a16="http://schemas.microsoft.com/office/drawing/2014/main" val="130398906"/>
                    </a:ext>
                  </a:extLst>
                </a:gridCol>
                <a:gridCol w="2381035">
                  <a:extLst>
                    <a:ext uri="{9D8B030D-6E8A-4147-A177-3AD203B41FA5}">
                      <a16:colId xmlns:a16="http://schemas.microsoft.com/office/drawing/2014/main" val="1204473855"/>
                    </a:ext>
                  </a:extLst>
                </a:gridCol>
              </a:tblGrid>
              <a:tr h="7999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Raison sociale 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Major Media</a:t>
                      </a: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625721"/>
                  </a:ext>
                </a:extLst>
              </a:tr>
              <a:tr h="10144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Dirigeants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ARTUR CARDOSO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BIRAME FAYE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69565"/>
                  </a:ext>
                </a:extLst>
              </a:tr>
              <a:tr h="12493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Secteur d’activités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fr-FR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Développement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Graphic design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Digital marketing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fr-FR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26491"/>
                  </a:ext>
                </a:extLst>
              </a:tr>
              <a:tr h="779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Date de création </a:t>
                      </a: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2020</a:t>
                      </a:r>
                    </a:p>
                    <a:p>
                      <a:pPr marL="0" algn="l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714453"/>
                  </a:ext>
                </a:extLst>
              </a:tr>
              <a:tr h="14843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fr-FR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Adresse 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Bureau N°45, immeuble </a:t>
                      </a:r>
                      <a:r>
                        <a:rPr lang="fr-FR" sz="1500" b="0" kern="1200" dirty="0" err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yasmine</a:t>
                      </a: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 entrée A, 4 -ème étage, avenue </a:t>
                      </a:r>
                      <a:r>
                        <a:rPr lang="fr-FR" sz="1500" b="0" kern="1200" dirty="0" err="1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moukawama</a:t>
                      </a:r>
                      <a:r>
                        <a:rPr lang="fr-FR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 Agadir 80000</a:t>
                      </a:r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  <a:p>
                      <a:pPr marL="0" algn="l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97886"/>
                  </a:ext>
                </a:extLst>
              </a:tr>
              <a:tr h="30967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5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Site web 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74750" marR="74750" marT="37377" marB="37377">
                    <a:solidFill>
                      <a:srgbClr val="83DF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https://majormedia.ma</a:t>
                      </a:r>
                    </a:p>
                  </a:txBody>
                  <a:tcPr marL="74750" marR="74750" marT="37377" marB="3737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88316"/>
                  </a:ext>
                </a:extLst>
              </a:tr>
            </a:tbl>
          </a:graphicData>
        </a:graphic>
      </p:graphicFrame>
      <p:sp>
        <p:nvSpPr>
          <p:cNvPr id="48" name="!!base">
            <a:extLst>
              <a:ext uri="{FF2B5EF4-FFF2-40B4-BE49-F238E27FC236}">
                <a16:creationId xmlns:a16="http://schemas.microsoft.com/office/drawing/2014/main" id="{11D6084D-2F80-74FC-A139-55F00548DE9B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9" name="!!progress bar">
            <a:extLst>
              <a:ext uri="{FF2B5EF4-FFF2-40B4-BE49-F238E27FC236}">
                <a16:creationId xmlns:a16="http://schemas.microsoft.com/office/drawing/2014/main" id="{069E8B00-26BC-FB7D-2E31-22CA140B9B1D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62C65B-59EA-97A3-E8CF-9E68EDC609BB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B8E7C6-DC3F-D2CF-CE44-E2FD2C7FD3DC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Entreprise d'accueil</a:t>
            </a:r>
          </a:p>
        </p:txBody>
      </p:sp>
    </p:spTree>
    <p:extLst>
      <p:ext uri="{BB962C8B-B14F-4D97-AF65-F5344CB8AC3E}">
        <p14:creationId xmlns:p14="http://schemas.microsoft.com/office/powerpoint/2010/main" val="123233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Problématique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178F1A2-8E7D-415F-BFF1-FF0E6F87CC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629866"/>
              </p:ext>
            </p:extLst>
          </p:nvPr>
        </p:nvGraphicFramePr>
        <p:xfrm>
          <a:off x="8715473" y="2327126"/>
          <a:ext cx="2772984" cy="2679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8E3555C-DF8F-1680-D59F-2C948ADA6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247911"/>
              </p:ext>
            </p:extLst>
          </p:nvPr>
        </p:nvGraphicFramePr>
        <p:xfrm>
          <a:off x="4709508" y="2327126"/>
          <a:ext cx="2772984" cy="2679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C3BCDA0-BB4E-E16B-BF3C-A721D85E62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411857"/>
              </p:ext>
            </p:extLst>
          </p:nvPr>
        </p:nvGraphicFramePr>
        <p:xfrm>
          <a:off x="703543" y="2327126"/>
          <a:ext cx="2772984" cy="2679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8A4FB03-197A-4F1B-8D6F-1E51239F9F95}"/>
              </a:ext>
            </a:extLst>
          </p:cNvPr>
          <p:cNvSpPr txBox="1"/>
          <p:nvPr/>
        </p:nvSpPr>
        <p:spPr>
          <a:xfrm>
            <a:off x="351373" y="593218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Source 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https://review42.com/resources/online-reviews-statistics</a:t>
            </a:r>
            <a:endParaRPr lang="fr-FR" b="1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91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solidFill>
                  <a:srgbClr val="83DFE9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/>
            <a:r>
              <a:rPr lang="fr-FR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Solution offerte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9CBB3E-6AFE-7B64-14E5-F5295C999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11" y="2547905"/>
            <a:ext cx="4112340" cy="14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6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57A8E9"/>
              </a:gs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57A8E9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89ED1A-728D-CC14-3637-F3661856D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67" y="1510556"/>
            <a:ext cx="10309603" cy="383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4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base">
            <a:extLst>
              <a:ext uri="{FF2B5EF4-FFF2-40B4-BE49-F238E27FC236}">
                <a16:creationId xmlns:a16="http://schemas.microsoft.com/office/drawing/2014/main" id="{9E5811B0-9C2D-883F-1511-5E1FE071A7E9}"/>
              </a:ext>
            </a:extLst>
          </p:cNvPr>
          <p:cNvSpPr/>
          <p:nvPr/>
        </p:nvSpPr>
        <p:spPr>
          <a:xfrm>
            <a:off x="0" y="6637345"/>
            <a:ext cx="12192000" cy="2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D8992A20-EAE0-4410-E055-C90FEB6F17B5}"/>
              </a:ext>
            </a:extLst>
          </p:cNvPr>
          <p:cNvSpPr/>
          <p:nvPr/>
        </p:nvSpPr>
        <p:spPr>
          <a:xfrm>
            <a:off x="0" y="6597352"/>
            <a:ext cx="1640100" cy="260648"/>
          </a:xfrm>
          <a:prstGeom prst="rect">
            <a:avLst/>
          </a:prstGeom>
          <a:gradFill flip="none" rotWithShape="1">
            <a:gsLst>
              <a:gs pos="0">
                <a:srgbClr val="57A8E9"/>
              </a:gs>
              <a:gs pos="0">
                <a:srgbClr val="83DFE9"/>
              </a:gs>
              <a:gs pos="96000">
                <a:srgbClr val="83DF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57A8E9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B9C35-0F5D-A275-6227-189D450A6B41}"/>
              </a:ext>
            </a:extLst>
          </p:cNvPr>
          <p:cNvSpPr/>
          <p:nvPr/>
        </p:nvSpPr>
        <p:spPr>
          <a:xfrm>
            <a:off x="177384" y="650275"/>
            <a:ext cx="11782268" cy="45719"/>
          </a:xfrm>
          <a:prstGeom prst="rect">
            <a:avLst/>
          </a:prstGeom>
          <a:solidFill>
            <a:srgbClr val="A0C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                  </a:t>
            </a: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A9F9B116-E955-CEA6-191C-DCE847FFC5DD}"/>
              </a:ext>
            </a:extLst>
          </p:cNvPr>
          <p:cNvSpPr txBox="1"/>
          <p:nvPr/>
        </p:nvSpPr>
        <p:spPr>
          <a:xfrm>
            <a:off x="1867898" y="243324"/>
            <a:ext cx="262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/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Contexte général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141E3-450D-A525-AE5C-1300FCC47D10}"/>
              </a:ext>
            </a:extLst>
          </p:cNvPr>
          <p:cNvSpPr txBox="1"/>
          <p:nvPr/>
        </p:nvSpPr>
        <p:spPr>
          <a:xfrm>
            <a:off x="86527" y="248446"/>
            <a:ext cx="200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D4E38581-1637-1F0D-4C05-F975EC1E7183}"/>
              </a:ext>
            </a:extLst>
          </p:cNvPr>
          <p:cNvSpPr txBox="1"/>
          <p:nvPr/>
        </p:nvSpPr>
        <p:spPr>
          <a:xfrm>
            <a:off x="4063968" y="248446"/>
            <a:ext cx="4130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Méthodologie</a:t>
            </a:r>
            <a:r>
              <a:rPr lang="en-US" sz="1600" b="1" i="0" dirty="0">
                <a:solidFill>
                  <a:srgbClr val="83DFE9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 travail</a:t>
            </a:r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A98F6D86-F1A8-5530-E1F8-483CA53B245E}"/>
              </a:ext>
            </a:extLst>
          </p:cNvPr>
          <p:cNvSpPr txBox="1"/>
          <p:nvPr/>
        </p:nvSpPr>
        <p:spPr>
          <a:xfrm>
            <a:off x="9189346" y="248875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Réalisation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A674E703-3E01-C2B4-A378-EDCD552065D4}"/>
              </a:ext>
            </a:extLst>
          </p:cNvPr>
          <p:cNvSpPr txBox="1"/>
          <p:nvPr/>
        </p:nvSpPr>
        <p:spPr>
          <a:xfrm>
            <a:off x="6915233" y="248875"/>
            <a:ext cx="281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Étude Technique </a:t>
            </a:r>
          </a:p>
        </p:txBody>
      </p:sp>
      <p:sp>
        <p:nvSpPr>
          <p:cNvPr id="14" name="TextBox 55">
            <a:extLst>
              <a:ext uri="{FF2B5EF4-FFF2-40B4-BE49-F238E27FC236}">
                <a16:creationId xmlns:a16="http://schemas.microsoft.com/office/drawing/2014/main" id="{1D6B9F72-D3DF-E784-12B9-AFC5F387F890}"/>
              </a:ext>
            </a:extLst>
          </p:cNvPr>
          <p:cNvSpPr txBox="1"/>
          <p:nvPr/>
        </p:nvSpPr>
        <p:spPr>
          <a:xfrm>
            <a:off x="10754934" y="262134"/>
            <a:ext cx="181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fr-FR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2BC63-5CE7-2FA8-E6C7-30C80772E2C9}"/>
              </a:ext>
            </a:extLst>
          </p:cNvPr>
          <p:cNvSpPr txBox="1"/>
          <p:nvPr/>
        </p:nvSpPr>
        <p:spPr>
          <a:xfrm>
            <a:off x="1176667" y="910656"/>
            <a:ext cx="8087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Plan</a:t>
            </a:r>
            <a:r>
              <a:rPr lang="en-US" sz="2400" b="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ning des sprints</a:t>
            </a:r>
            <a:endParaRPr lang="en-US" sz="2400" b="1" i="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120929B-2C3F-0434-77CE-1535183D9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00" y="1374344"/>
            <a:ext cx="9180952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5868</TotalTime>
  <Words>804</Words>
  <Application>Microsoft Office PowerPoint</Application>
  <PresentationFormat>Grand écran</PresentationFormat>
  <Paragraphs>334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CMU Bright</vt:lpstr>
      <vt:lpstr>CMU Serif</vt:lpstr>
      <vt:lpstr>Georgia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ABdeSsaMAD TAnaFaaT</dc:creator>
  <cp:lastModifiedBy>ILIAS ROUCHDI</cp:lastModifiedBy>
  <cp:revision>90</cp:revision>
  <dcterms:created xsi:type="dcterms:W3CDTF">2024-05-07T00:31:02Z</dcterms:created>
  <dcterms:modified xsi:type="dcterms:W3CDTF">2024-05-31T19:27:05Z</dcterms:modified>
</cp:coreProperties>
</file>