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980" y="-1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923C1-56F7-454F-94DA-89431EED7591}" type="datetimeFigureOut">
              <a:rPr lang="fr-FR" smtClean="0"/>
              <a:t>01/06/2025</a:t>
            </a:fld>
            <a:endParaRPr lang="fr-FR"/>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47E82-AF07-4530-A7DB-684583FE392B}" type="slidenum">
              <a:rPr lang="fr-FR" smtClean="0"/>
              <a:t>‹N°›</a:t>
            </a:fld>
            <a:endParaRPr lang="fr-FR"/>
          </a:p>
        </p:txBody>
      </p:sp>
    </p:spTree>
    <p:extLst>
      <p:ext uri="{BB962C8B-B14F-4D97-AF65-F5344CB8AC3E}">
        <p14:creationId xmlns:p14="http://schemas.microsoft.com/office/powerpoint/2010/main" val="286992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AC647E82-AF07-4530-A7DB-684583FE392B}" type="slidenum">
              <a:rPr lang="fr-FR" smtClean="0"/>
              <a:t>1</a:t>
            </a:fld>
            <a:endParaRPr lang="fr-FR"/>
          </a:p>
        </p:txBody>
      </p:sp>
    </p:spTree>
    <p:extLst>
      <p:ext uri="{BB962C8B-B14F-4D97-AF65-F5344CB8AC3E}">
        <p14:creationId xmlns:p14="http://schemas.microsoft.com/office/powerpoint/2010/main" val="333666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C65A2-A0D3-45C3-9776-6F62C6AC73C8}" type="datetimeFigureOut">
              <a:rPr lang="fr-FR" smtClean="0"/>
              <a:t>01/06/2025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203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C65A2-A0D3-45C3-9776-6F62C6AC73C8}" type="datetimeFigureOut">
              <a:rPr lang="fr-FR" smtClean="0"/>
              <a:t>01/06/2025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65037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C65A2-A0D3-45C3-9776-6F62C6AC73C8}" type="datetimeFigureOut">
              <a:rPr lang="fr-FR" smtClean="0"/>
              <a:t>01/06/2025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039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C65A2-A0D3-45C3-9776-6F62C6AC73C8}" type="datetimeFigureOut">
              <a:rPr lang="fr-FR" smtClean="0"/>
              <a:t>01/06/2025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72668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CC65A2-A0D3-45C3-9776-6F62C6AC73C8}" type="datetimeFigureOut">
              <a:rPr lang="fr-FR" smtClean="0"/>
              <a:t>01/06/2025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67488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C65A2-A0D3-45C3-9776-6F62C6AC73C8}" type="datetimeFigureOut">
              <a:rPr lang="fr-FR" smtClean="0"/>
              <a:t>01/06/2025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413520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C65A2-A0D3-45C3-9776-6F62C6AC73C8}" type="datetimeFigureOut">
              <a:rPr lang="fr-FR" smtClean="0"/>
              <a:t>01/06/2025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14927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C65A2-A0D3-45C3-9776-6F62C6AC73C8}" type="datetimeFigureOut">
              <a:rPr lang="fr-FR" smtClean="0"/>
              <a:t>01/06/2025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66382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C65A2-A0D3-45C3-9776-6F62C6AC73C8}" type="datetimeFigureOut">
              <a:rPr lang="fr-FR" smtClean="0"/>
              <a:t>01/06/2025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293282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DCC65A2-A0D3-45C3-9776-6F62C6AC73C8}" type="datetimeFigureOut">
              <a:rPr lang="fr-FR" smtClean="0"/>
              <a:t>01/06/2025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260099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DCC65A2-A0D3-45C3-9776-6F62C6AC73C8}" type="datetimeFigureOut">
              <a:rPr lang="fr-FR" smtClean="0"/>
              <a:t>01/06/2025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B977CB4-69DE-4B38-8889-1CA2217B373E}" type="slidenum">
              <a:rPr lang="fr-FR" smtClean="0"/>
              <a:t>‹N°›</a:t>
            </a:fld>
            <a:endParaRPr lang="fr-FR"/>
          </a:p>
        </p:txBody>
      </p:sp>
    </p:spTree>
    <p:extLst>
      <p:ext uri="{BB962C8B-B14F-4D97-AF65-F5344CB8AC3E}">
        <p14:creationId xmlns:p14="http://schemas.microsoft.com/office/powerpoint/2010/main" val="346606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DCC65A2-A0D3-45C3-9776-6F62C6AC73C8}" type="datetimeFigureOut">
              <a:rPr lang="fr-FR" smtClean="0"/>
              <a:t>01/06/2025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B977CB4-69DE-4B38-8889-1CA2217B373E}" type="slidenum">
              <a:rPr lang="fr-FR" smtClean="0"/>
              <a:t>‹N°›</a:t>
            </a:fld>
            <a:endParaRPr lang="fr-FR"/>
          </a:p>
        </p:txBody>
      </p:sp>
    </p:spTree>
    <p:extLst>
      <p:ext uri="{BB962C8B-B14F-4D97-AF65-F5344CB8AC3E}">
        <p14:creationId xmlns:p14="http://schemas.microsoft.com/office/powerpoint/2010/main" val="1903703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streamlit.io/" TargetMode="External"/><Relationship Id="rId12"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python.langchain.com/docs/introduction/" TargetMode="External"/><Relationship Id="rId11" Type="http://schemas.openxmlformats.org/officeDocument/2006/relationships/image" Target="../media/image6.jpeg"/><Relationship Id="rId5" Type="http://schemas.openxmlformats.org/officeDocument/2006/relationships/hyperlink" Target="https://docs.python.org/3/whatsnew/3.13.html" TargetMode="External"/><Relationship Id="rId10" Type="http://schemas.openxmlformats.org/officeDocument/2006/relationships/image" Target="../media/image5.jpg"/><Relationship Id="rId4" Type="http://schemas.openxmlformats.org/officeDocument/2006/relationships/image" Target="../media/image2.png"/><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08"/>
            <a:ext cx="21383625" cy="2308324"/>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800" dirty="0">
                <a:latin typeface="Times New Roman" panose="02020603050405020304" pitchFamily="18" charset="0"/>
                <a:cs typeface="Times New Roman" panose="02020603050405020304" pitchFamily="18" charset="0"/>
              </a:rPr>
              <a:t>Tahri Mohamed University – </a:t>
            </a:r>
            <a:r>
              <a:rPr lang="en-US" sz="4800" dirty="0" err="1">
                <a:latin typeface="Times New Roman" panose="02020603050405020304" pitchFamily="18" charset="0"/>
                <a:cs typeface="Times New Roman" panose="02020603050405020304" pitchFamily="18" charset="0"/>
              </a:rPr>
              <a:t>Béchar</a:t>
            </a:r>
            <a:endParaRPr lang="en-US" sz="4800" dirty="0">
              <a:latin typeface="Times New Roman" panose="02020603050405020304" pitchFamily="18" charset="0"/>
              <a:cs typeface="Times New Roman" panose="02020603050405020304" pitchFamily="18" charset="0"/>
            </a:endParaRPr>
          </a:p>
          <a:p>
            <a:pPr algn="ctr"/>
            <a:r>
              <a:rPr lang="en-US" sz="4800" dirty="0">
                <a:latin typeface="Times New Roman" panose="02020603050405020304" pitchFamily="18" charset="0"/>
                <a:cs typeface="Times New Roman" panose="02020603050405020304" pitchFamily="18" charset="0"/>
              </a:rPr>
              <a:t>Faculty of Exact Sciences</a:t>
            </a:r>
          </a:p>
          <a:p>
            <a:pPr algn="ctr"/>
            <a:r>
              <a:rPr lang="en-US" sz="4800" dirty="0">
                <a:latin typeface="Times New Roman" panose="02020603050405020304" pitchFamily="18" charset="0"/>
                <a:cs typeface="Times New Roman" panose="02020603050405020304" pitchFamily="18" charset="0"/>
              </a:rPr>
              <a:t>Department of Mathematics and Computer Science</a:t>
            </a:r>
            <a:endParaRPr lang="fr-FR" sz="4800" dirty="0">
              <a:solidFill>
                <a:schemeClr val="dk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2825248"/>
            <a:ext cx="21414902" cy="706540"/>
          </a:xfrm>
          <a:prstGeom prst="rect">
            <a:avLst/>
          </a:prstGeom>
        </p:spPr>
        <p:txBody>
          <a:bodyPr wrap="square">
            <a:spAutoFit/>
          </a:bodyPr>
          <a:lstStyle/>
          <a:p>
            <a:pPr algn="ctr">
              <a:lnSpc>
                <a:spcPct val="107000"/>
              </a:lnSpc>
              <a:spcAft>
                <a:spcPts val="800"/>
              </a:spcAft>
              <a:buNone/>
            </a:pPr>
            <a:r>
              <a:rPr lang="en-US" sz="4000" b="1" kern="100" dirty="0">
                <a:latin typeface="Times New Roman" panose="02020603050405020304" pitchFamily="18" charset="0"/>
                <a:ea typeface="Calibri" panose="020F0502020204030204" pitchFamily="34" charset="0"/>
                <a:cs typeface="Times New Roman" panose="02020603050405020304" pitchFamily="18" charset="0"/>
              </a:rPr>
              <a:t>Development of a Web Application for Textual File Processing with AI</a:t>
            </a:r>
            <a:endParaRPr lang="fr-FR" sz="40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a:picLocks/>
          </p:cNvPicPr>
          <p:nvPr/>
        </p:nvPicPr>
        <p:blipFill>
          <a:blip r:embed="rId3">
            <a:extLst>
              <a:ext uri="{28A0092B-C50C-407E-A947-70E740481C1C}">
                <a14:useLocalDpi xmlns:a14="http://schemas.microsoft.com/office/drawing/2010/main" val="0"/>
              </a:ext>
            </a:extLst>
          </a:blip>
          <a:stretch>
            <a:fillRect/>
          </a:stretch>
        </p:blipFill>
        <p:spPr>
          <a:xfrm>
            <a:off x="1796753" y="-327213"/>
            <a:ext cx="2412000" cy="2952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0770" y="141356"/>
            <a:ext cx="2052000" cy="2024760"/>
          </a:xfrm>
          <a:prstGeom prst="rect">
            <a:avLst/>
          </a:prstGeom>
        </p:spPr>
      </p:pic>
      <p:sp>
        <p:nvSpPr>
          <p:cNvPr id="2" name="Rectangle 1"/>
          <p:cNvSpPr/>
          <p:nvPr/>
        </p:nvSpPr>
        <p:spPr>
          <a:xfrm>
            <a:off x="10890919" y="4834432"/>
            <a:ext cx="0" cy="2365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fr-FR" dirty="0"/>
          </a:p>
        </p:txBody>
      </p:sp>
      <p:sp>
        <p:nvSpPr>
          <p:cNvPr id="33" name="Rectangle 10"/>
          <p:cNvSpPr>
            <a:spLocks noChangeArrowheads="1"/>
          </p:cNvSpPr>
          <p:nvPr/>
        </p:nvSpPr>
        <p:spPr bwMode="auto">
          <a:xfrm>
            <a:off x="673019" y="4211151"/>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000" dirty="0">
              <a:solidFill>
                <a:schemeClr val="dk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24591" y="5028563"/>
            <a:ext cx="10440000" cy="5170646"/>
          </a:xfrm>
          <a:prstGeom prst="rect">
            <a:avLst/>
          </a:prstGeom>
        </p:spPr>
        <p:txBody>
          <a:bodyPr wrap="square">
            <a:spAutoFit/>
          </a:bodyPr>
          <a:lstStyle/>
          <a:p>
            <a:pPr marL="114300" marR="45720" algn="just">
              <a:spcAft>
                <a:spcPts val="0"/>
              </a:spcAft>
            </a:pPr>
            <a:r>
              <a:rPr lang="en-US" sz="3000" i="1" dirty="0">
                <a:latin typeface="Times New Roman" panose="02020603050405020304" pitchFamily="18" charset="0"/>
                <a:ea typeface="Times New Roman" panose="02020603050405020304" pitchFamily="18" charset="0"/>
              </a:rPr>
              <a:t>	In this project, we implemented an AI-powered </a:t>
            </a:r>
            <a:r>
              <a:rPr lang="en-US" sz="3000" i="1" dirty="0" err="1">
                <a:latin typeface="Times New Roman" panose="02020603050405020304" pitchFamily="18" charset="0"/>
                <a:ea typeface="Times New Roman" panose="02020603050405020304" pitchFamily="18" charset="0"/>
              </a:rPr>
              <a:t>chatbot</a:t>
            </a:r>
            <a:r>
              <a:rPr lang="en-US" sz="3000" i="1" dirty="0">
                <a:latin typeface="Times New Roman" panose="02020603050405020304" pitchFamily="18" charset="0"/>
                <a:ea typeface="Times New Roman" panose="02020603050405020304" pitchFamily="18" charset="0"/>
              </a:rPr>
              <a:t> system designed to enhance user interaction with PDF documents. This allows for users to upload PDF files, extract, and process text while responding intelligently to questions include dynamic summarization and context-dependent question answering comprise the other core functionalities and are implemented with Hugging Face transformers, FAISS vector similarity search, and large language models, including </a:t>
            </a:r>
            <a:r>
              <a:rPr lang="en-US" sz="3000" i="1" dirty="0" err="1">
                <a:latin typeface="Times New Roman" panose="02020603050405020304" pitchFamily="18" charset="0"/>
                <a:ea typeface="Times New Roman" panose="02020603050405020304" pitchFamily="18" charset="0"/>
              </a:rPr>
              <a:t>LLaMA</a:t>
            </a:r>
            <a:r>
              <a:rPr lang="en-US" sz="3000" i="1" dirty="0">
                <a:latin typeface="Times New Roman" panose="02020603050405020304" pitchFamily="18" charset="0"/>
                <a:ea typeface="Times New Roman" panose="02020603050405020304" pitchFamily="18" charset="0"/>
              </a:rPr>
              <a:t> 3.70B and GPT-3.5-Turbo. The system was built using Python and </a:t>
            </a:r>
            <a:r>
              <a:rPr lang="en-US" sz="3000" i="1" dirty="0" err="1">
                <a:latin typeface="Times New Roman" panose="02020603050405020304" pitchFamily="18" charset="0"/>
                <a:ea typeface="Times New Roman" panose="02020603050405020304" pitchFamily="18" charset="0"/>
              </a:rPr>
              <a:t>Streamlit</a:t>
            </a:r>
            <a:r>
              <a:rPr lang="en-US" sz="3000" i="1" dirty="0">
                <a:latin typeface="Times New Roman" panose="02020603050405020304" pitchFamily="18" charset="0"/>
                <a:ea typeface="Times New Roman" panose="02020603050405020304" pitchFamily="18" charset="0"/>
              </a:rPr>
              <a:t> and offers a user-friendly interface with functionality for uploading multiple documents.</a:t>
            </a:r>
            <a:endParaRPr lang="fr-FR" sz="3000" i="1" dirty="0">
              <a:effectLst/>
              <a:latin typeface="Times New Roman" panose="02020603050405020304" pitchFamily="18" charset="0"/>
              <a:ea typeface="Times New Roman" panose="02020603050405020304" pitchFamily="18" charset="0"/>
            </a:endParaRPr>
          </a:p>
        </p:txBody>
      </p:sp>
      <p:sp>
        <p:nvSpPr>
          <p:cNvPr id="34" name="Rectangle 33"/>
          <p:cNvSpPr/>
          <p:nvPr/>
        </p:nvSpPr>
        <p:spPr>
          <a:xfrm>
            <a:off x="5543790" y="2323487"/>
            <a:ext cx="10598416" cy="523220"/>
          </a:xfrm>
          <a:prstGeom prst="rect">
            <a:avLst/>
          </a:prstGeom>
        </p:spPr>
        <p:txBody>
          <a:bodyPr wrap="square">
            <a:spAutoFit/>
          </a:bodyPr>
          <a:lstStyle/>
          <a:p>
            <a:pPr algn="ctr"/>
            <a:r>
              <a:rPr lang="en-US" sz="2800" dirty="0">
                <a:solidFill>
                  <a:srgbClr val="0070C0"/>
                </a:solidFill>
                <a:latin typeface="Times" pitchFamily="18" charset="0"/>
              </a:rPr>
              <a:t>Final year project submitted for the award of the Bachelor's degree</a:t>
            </a:r>
            <a:endParaRPr lang="fr-FR" sz="2800" dirty="0">
              <a:solidFill>
                <a:srgbClr val="0070C0"/>
              </a:solidFill>
              <a:latin typeface="Times" pitchFamily="18" charset="0"/>
            </a:endParaRPr>
          </a:p>
        </p:txBody>
      </p:sp>
      <p:sp>
        <p:nvSpPr>
          <p:cNvPr id="35" name="TextBox 34"/>
          <p:cNvSpPr txBox="1"/>
          <p:nvPr/>
        </p:nvSpPr>
        <p:spPr>
          <a:xfrm>
            <a:off x="3002753" y="3518350"/>
            <a:ext cx="1576305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Presented by: Gasba Ahmed &amp; Ouahabi Abdessamed, 	Supervised by: Dr. </a:t>
            </a:r>
            <a:r>
              <a:rPr lang="en-US" sz="3200" b="1">
                <a:latin typeface="Times New Roman" panose="02020603050405020304" pitchFamily="18" charset="0"/>
                <a:cs typeface="Times New Roman" panose="02020603050405020304" pitchFamily="18" charset="0"/>
              </a:rPr>
              <a:t>Khair </a:t>
            </a:r>
            <a:r>
              <a:rPr lang="en-US" sz="3200" b="1" dirty="0">
                <a:latin typeface="Times New Roman" panose="02020603050405020304" pitchFamily="18" charset="0"/>
                <a:cs typeface="Times New Roman" panose="02020603050405020304" pitchFamily="18" charset="0"/>
              </a:rPr>
              <a:t>Y</a:t>
            </a:r>
            <a:endParaRPr lang="fr-FR" sz="3200" b="1" dirty="0">
              <a:latin typeface="Times New Roman" panose="02020603050405020304" pitchFamily="18" charset="0"/>
              <a:cs typeface="Times New Roman" panose="02020603050405020304" pitchFamily="18" charset="0"/>
            </a:endParaRPr>
          </a:p>
        </p:txBody>
      </p:sp>
      <p:sp>
        <p:nvSpPr>
          <p:cNvPr id="36" name="Rectangle 10"/>
          <p:cNvSpPr>
            <a:spLocks noChangeArrowheads="1"/>
          </p:cNvSpPr>
          <p:nvPr/>
        </p:nvSpPr>
        <p:spPr bwMode="auto">
          <a:xfrm>
            <a:off x="673019" y="10283026"/>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37" name="Rectangle 36"/>
          <p:cNvSpPr/>
          <p:nvPr/>
        </p:nvSpPr>
        <p:spPr>
          <a:xfrm>
            <a:off x="224591" y="11119568"/>
            <a:ext cx="10440000" cy="7017306"/>
          </a:xfrm>
          <a:prstGeom prst="rect">
            <a:avLst/>
          </a:prstGeom>
        </p:spPr>
        <p:txBody>
          <a:bodyPr wrap="square">
            <a:spAutoFit/>
          </a:bodyPr>
          <a:lstStyle/>
          <a:p>
            <a:pPr marL="114300" marR="45720" algn="just">
              <a:spcAft>
                <a:spcPts val="0"/>
              </a:spcAft>
            </a:pPr>
            <a:r>
              <a:rPr lang="en-US" sz="3000" dirty="0">
                <a:latin typeface="Times New Roman" panose="02020603050405020304" pitchFamily="18" charset="0"/>
                <a:ea typeface="Times New Roman" panose="02020603050405020304" pitchFamily="18" charset="0"/>
                <a:cs typeface="Times New Roman" panose="02020603050405020304" pitchFamily="18" charset="0"/>
              </a:rPr>
              <a:t>	In recent years, PDF files have been widely used, in various fields, and sometimes some PDFs contains large amount of data, and maybe this data is out dated or out of the context about what the researcher is searching about. Reading the entire PDF can be time consuming</a:t>
            </a:r>
            <a:r>
              <a:rPr lang="en-US" sz="3000" dirty="0">
                <a:latin typeface="Times New Roman" panose="02020603050405020304" pitchFamily="18" charset="0"/>
                <a:cs typeface="Times New Roman" panose="02020603050405020304" pitchFamily="18" charset="0"/>
              </a:rPr>
              <a:t> and inefficient</a:t>
            </a:r>
            <a:r>
              <a:rPr lang="en-US" sz="3000" dirty="0">
                <a:latin typeface="Times New Roman" panose="02020603050405020304" pitchFamily="18" charset="0"/>
                <a:ea typeface="Times New Roman" panose="02020603050405020304" pitchFamily="18" charset="0"/>
                <a:cs typeface="Times New Roman" panose="02020603050405020304" pitchFamily="18" charset="0"/>
              </a:rPr>
              <a:t>, or using keyword searching also become useless in term of context of the PDF. To address this issue, we come up with a web based chatbot that lets users asks questions about the PDF in natural language just like communicating with a friend. Using advances in Natural Language Processing (NLP) and Large Language Models (LLMs) like GPT-3.5 Turbo and Llama 3,  the system can summarize content, extract relevant information, and provide accurate answers to user queries. This solution makes it easier to access information, saves time on reading things manually, and shows how helpful conversational AI can be for handling documents.</a:t>
            </a:r>
            <a:endParaRPr lang="fr-FR"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8" name="Rectangle 10"/>
          <p:cNvSpPr>
            <a:spLocks noChangeArrowheads="1"/>
          </p:cNvSpPr>
          <p:nvPr/>
        </p:nvSpPr>
        <p:spPr bwMode="auto">
          <a:xfrm>
            <a:off x="673019" y="18213897"/>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t>Technologies and System Architecture</a:t>
            </a:r>
            <a:endParaRPr lang="en-US" sz="4400" dirty="0">
              <a:latin typeface="Times New Roman" panose="02020603050405020304" pitchFamily="18" charset="0"/>
              <a:cs typeface="Times New Roman" panose="02020603050405020304" pitchFamily="18" charset="0"/>
            </a:endParaRPr>
          </a:p>
        </p:txBody>
      </p:sp>
      <p:sp>
        <p:nvSpPr>
          <p:cNvPr id="39" name="Rectangle 10"/>
          <p:cNvSpPr>
            <a:spLocks noChangeArrowheads="1"/>
          </p:cNvSpPr>
          <p:nvPr/>
        </p:nvSpPr>
        <p:spPr bwMode="auto">
          <a:xfrm>
            <a:off x="11473019" y="14716028"/>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latin typeface="Times New Roman" panose="02020603050405020304" pitchFamily="18" charset="0"/>
                <a:cs typeface="Times New Roman" panose="02020603050405020304" pitchFamily="18" charset="0"/>
              </a:rPr>
              <a:t>RESULTS</a:t>
            </a:r>
            <a:endParaRPr lang="en-US" sz="4000" dirty="0">
              <a:solidFill>
                <a:schemeClr val="dk1"/>
              </a:solidFill>
              <a:latin typeface="Times New Roman" panose="02020603050405020304" pitchFamily="18" charset="0"/>
              <a:cs typeface="Times New Roman" panose="02020603050405020304" pitchFamily="18" charset="0"/>
            </a:endParaRPr>
          </a:p>
        </p:txBody>
      </p:sp>
      <p:sp>
        <p:nvSpPr>
          <p:cNvPr id="40" name="Rectangle 10"/>
          <p:cNvSpPr>
            <a:spLocks noChangeArrowheads="1"/>
          </p:cNvSpPr>
          <p:nvPr/>
        </p:nvSpPr>
        <p:spPr bwMode="auto">
          <a:xfrm>
            <a:off x="11473019" y="23225050"/>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solidFill>
                  <a:schemeClr val="dk1"/>
                </a:solidFill>
                <a:latin typeface="Times New Roman" panose="02020603050405020304" pitchFamily="18" charset="0"/>
                <a:cs typeface="Times New Roman" panose="02020603050405020304" pitchFamily="18" charset="0"/>
              </a:rPr>
              <a:t>CONCLUSION</a:t>
            </a:r>
            <a:endParaRPr lang="en-US" sz="4000" dirty="0">
              <a:solidFill>
                <a:schemeClr val="dk1"/>
              </a:solidFill>
              <a:latin typeface="Times New Roman" panose="02020603050405020304" pitchFamily="18" charset="0"/>
              <a:cs typeface="Times New Roman" panose="02020603050405020304" pitchFamily="18" charset="0"/>
            </a:endParaRPr>
          </a:p>
        </p:txBody>
      </p:sp>
      <p:sp>
        <p:nvSpPr>
          <p:cNvPr id="41" name="Rectangle 10"/>
          <p:cNvSpPr>
            <a:spLocks noChangeArrowheads="1"/>
          </p:cNvSpPr>
          <p:nvPr/>
        </p:nvSpPr>
        <p:spPr bwMode="auto">
          <a:xfrm>
            <a:off x="11473019" y="26023438"/>
            <a:ext cx="9360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4400" dirty="0">
                <a:latin typeface="Times New Roman" panose="02020603050405020304" pitchFamily="18" charset="0"/>
                <a:cs typeface="Times New Roman" panose="02020603050405020304" pitchFamily="18" charset="0"/>
              </a:rPr>
              <a:t>REFERENCES</a:t>
            </a:r>
            <a:endParaRPr lang="en-US" sz="4000" dirty="0">
              <a:solidFill>
                <a:schemeClr val="dk1"/>
              </a:solidFill>
              <a:latin typeface="Times New Roman" panose="02020603050405020304" pitchFamily="18" charset="0"/>
              <a:cs typeface="Times New Roman" panose="02020603050405020304" pitchFamily="18" charset="0"/>
            </a:endParaRPr>
          </a:p>
        </p:txBody>
      </p:sp>
      <p:sp>
        <p:nvSpPr>
          <p:cNvPr id="42" name="Rectangle 41"/>
          <p:cNvSpPr/>
          <p:nvPr/>
        </p:nvSpPr>
        <p:spPr>
          <a:xfrm>
            <a:off x="-77098" y="29513061"/>
            <a:ext cx="21492000" cy="769441"/>
          </a:xfrm>
          <a:prstGeom prst="rect">
            <a:avLst/>
          </a:prstGeom>
          <a:solidFill>
            <a:srgbClr val="00B0F0"/>
          </a:solid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4400" dirty="0">
                <a:latin typeface="Times New Roman" panose="02020603050405020304" pitchFamily="18" charset="0"/>
                <a:cs typeface="Times New Roman" panose="02020603050405020304" pitchFamily="18" charset="0"/>
              </a:rPr>
              <a:t>Academic Year 2024/2025</a:t>
            </a:r>
            <a:endParaRPr lang="fr-FR" sz="4400" dirty="0">
              <a:solidFill>
                <a:schemeClr val="dk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11117248" y="8695338"/>
            <a:ext cx="9840605" cy="6093976"/>
          </a:xfrm>
          <a:prstGeom prst="rect">
            <a:avLst/>
          </a:prstGeom>
        </p:spPr>
        <p:txBody>
          <a:bodyPr wrap="square">
            <a:spAutoFit/>
          </a:bodyPr>
          <a:lstStyle/>
          <a:p>
            <a:pPr algn="just">
              <a:buNone/>
            </a:pPr>
            <a:r>
              <a:rPr lang="en-US" sz="3000" dirty="0">
                <a:latin typeface="Times New Roman" panose="02020603050405020304" pitchFamily="18" charset="0"/>
                <a:cs typeface="Times New Roman" panose="02020603050405020304" pitchFamily="18" charset="0"/>
              </a:rPr>
              <a:t>	We built our web based chatbot using several modern frameworks and AI models:</a:t>
            </a: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Python was used as the core programming language due to its strong support for NLP and AI libraries [1].</a:t>
            </a: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LangChain manages the flow between the user’s question, the PDF content, and the language model, allowing for contextual understanding and memory [2].</a:t>
            </a: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Streamlit was used to create an intuitive and interactive web interface where users can upload PDF files and chat with the system [3].</a:t>
            </a: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Large Language Models (LLMs) such as GPT-3.5 Turbo and Llama 3 process the content and generate accurate responses [4]. </a:t>
            </a:r>
          </a:p>
        </p:txBody>
      </p:sp>
      <p:sp>
        <p:nvSpPr>
          <p:cNvPr id="45" name="Rectangle 44"/>
          <p:cNvSpPr/>
          <p:nvPr/>
        </p:nvSpPr>
        <p:spPr>
          <a:xfrm>
            <a:off x="303479" y="25545766"/>
            <a:ext cx="10391249" cy="3970318"/>
          </a:xfrm>
          <a:prstGeom prst="rect">
            <a:avLst/>
          </a:prstGeom>
        </p:spPr>
        <p:txBody>
          <a:bodyPr wrap="square">
            <a:spAutoFit/>
          </a:bodyPr>
          <a:lstStyle/>
          <a:p>
            <a:pPr algn="just">
              <a:buNone/>
            </a:pPr>
            <a:r>
              <a:rPr lang="en-US" sz="2800" dirty="0">
                <a:latin typeface="Times New Roman" panose="02020603050405020304" pitchFamily="18" charset="0"/>
                <a:cs typeface="Times New Roman" panose="02020603050405020304" pitchFamily="18" charset="0"/>
              </a:rPr>
              <a:t>	The process begins when the user uploads a PDF through the Streamlit app (frontend) </a:t>
            </a:r>
            <a:r>
              <a:rPr lang="en-US" sz="2800" b="1" dirty="0">
                <a:latin typeface="Times New Roman" panose="02020603050405020304" pitchFamily="18" charset="0"/>
                <a:cs typeface="Times New Roman" panose="02020603050405020304" pitchFamily="18" charset="0"/>
              </a:rPr>
              <a:t>fig 2</a:t>
            </a:r>
            <a:r>
              <a:rPr lang="en-US" sz="2800" dirty="0">
                <a:latin typeface="Times New Roman" panose="02020603050405020304" pitchFamily="18" charset="0"/>
                <a:cs typeface="Times New Roman" panose="02020603050405020304" pitchFamily="18" charset="0"/>
              </a:rPr>
              <a:t>, which is sent to the backend for text extraction. The extracted content is then split into chunks and passed to an embedding model (all-MiniLM-L6-v2) to generate semantic vector representations. These embeddings are stored in a FAISS vector store for efficient retrieval. Once processing is complete, the user is notified. When the user asks a question, the backend retrieves the most relevant chunks from the vector store and forwards the question and context to the OpenAI GPT-3.5-turbo API. </a:t>
            </a:r>
          </a:p>
        </p:txBody>
      </p:sp>
      <p:sp>
        <p:nvSpPr>
          <p:cNvPr id="56" name="Rectangle 55"/>
          <p:cNvSpPr/>
          <p:nvPr/>
        </p:nvSpPr>
        <p:spPr>
          <a:xfrm>
            <a:off x="11117248" y="26521520"/>
            <a:ext cx="9840605" cy="3033395"/>
          </a:xfrm>
          <a:prstGeom prst="rect">
            <a:avLst/>
          </a:prstGeom>
        </p:spPr>
        <p:txBody>
          <a:bodyPr wrap="square">
            <a:spAutoFit/>
          </a:bodyPr>
          <a:lstStyle/>
          <a:p>
            <a:pPr>
              <a:spcBef>
                <a:spcPct val="50000"/>
              </a:spcBef>
            </a:pPr>
            <a:endParaRPr lang="en-US" dirty="0">
              <a:latin typeface="Times New Roman" pitchFamily="18" charset="0"/>
              <a:cs typeface="Times New Roman" pitchFamily="18" charset="0"/>
            </a:endParaRPr>
          </a:p>
          <a:p>
            <a:pPr marL="285750"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[1]: “What’s New In Python 3.13”, Python, </a:t>
            </a:r>
            <a:r>
              <a:rPr lang="en-US" sz="1800" u="sng" kern="100"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https://docs.python.org/3/whatsnew/3.13.html</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 (Consulted May 12, 2025).</a:t>
            </a:r>
          </a:p>
          <a:p>
            <a:pPr marL="285750"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[2]: “Introduction”,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LangChain</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https://python.langchain.com/docs/introduction/</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 (Consulted April 21, 2025).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[3]: “A faster way to build and share data apps”,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streamlit</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https://streamlit.io/</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 (Consulted May 12, 2025).</a:t>
            </a:r>
          </a:p>
          <a:p>
            <a:pPr marL="285750"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[4]: Daniel J &amp; all “Martin, Speech and Language Processing”, 3</a:t>
            </a:r>
            <a:r>
              <a:rPr lang="en-US" sz="1800" kern="100" baseline="30000" dirty="0">
                <a:effectLst/>
                <a:latin typeface="Times New Roman" panose="02020603050405020304" pitchFamily="18" charset="0"/>
                <a:ea typeface="Calibri" panose="020F0502020204030204" pitchFamily="34" charset="0"/>
                <a:cs typeface="Arial" panose="020B0604020202020204" pitchFamily="34" charset="0"/>
              </a:rPr>
              <a:t>rd</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edition, </a:t>
            </a:r>
            <a:r>
              <a:rPr lang="en-US" sz="1800" dirty="0">
                <a:effectLst/>
                <a:latin typeface="Times New Roman" panose="02020603050405020304" pitchFamily="18" charset="0"/>
                <a:ea typeface="Calibri" panose="020F0502020204030204" pitchFamily="34" charset="0"/>
              </a:rPr>
              <a:t>Online manuscript released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January 12, 2025.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Image 7">
            <a:extLst>
              <a:ext uri="{FF2B5EF4-FFF2-40B4-BE49-F238E27FC236}">
                <a16:creationId xmlns:a16="http://schemas.microsoft.com/office/drawing/2014/main" id="{A1EB6A40-BECE-CCA5-4483-A465551474D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552356" y="20670286"/>
            <a:ext cx="4820491" cy="4097417"/>
          </a:xfrm>
          <a:prstGeom prst="rect">
            <a:avLst/>
          </a:prstGeom>
        </p:spPr>
      </p:pic>
      <p:sp>
        <p:nvSpPr>
          <p:cNvPr id="10" name="Rectangle 9">
            <a:extLst>
              <a:ext uri="{FF2B5EF4-FFF2-40B4-BE49-F238E27FC236}">
                <a16:creationId xmlns:a16="http://schemas.microsoft.com/office/drawing/2014/main" id="{FE8AE7B4-1A9D-9990-D495-875DB2048647}"/>
              </a:ext>
            </a:extLst>
          </p:cNvPr>
          <p:cNvSpPr/>
          <p:nvPr/>
        </p:nvSpPr>
        <p:spPr>
          <a:xfrm>
            <a:off x="459799" y="20614406"/>
            <a:ext cx="4934162" cy="42646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875F6F00-8CC4-649F-7C26-98C87B306D5E}"/>
              </a:ext>
            </a:extLst>
          </p:cNvPr>
          <p:cNvSpPr/>
          <p:nvPr/>
        </p:nvSpPr>
        <p:spPr>
          <a:xfrm>
            <a:off x="471333" y="24934905"/>
            <a:ext cx="5122907" cy="400110"/>
          </a:xfrm>
          <a:prstGeom prst="rect">
            <a:avLst/>
          </a:prstGeom>
        </p:spPr>
        <p:txBody>
          <a:bodyPr wrap="square">
            <a:spAutoFit/>
          </a:bodyPr>
          <a:lstStyle/>
          <a:p>
            <a:pPr algn="ctr">
              <a:spcBef>
                <a:spcPct val="50000"/>
              </a:spcBef>
            </a:pPr>
            <a:r>
              <a:rPr lang="en-US" sz="2000" b="1" dirty="0"/>
              <a:t>Figure 1</a:t>
            </a:r>
            <a:r>
              <a:rPr lang="en-US" sz="2000" dirty="0"/>
              <a:t> Use case diagram</a:t>
            </a:r>
          </a:p>
        </p:txBody>
      </p:sp>
      <p:sp>
        <p:nvSpPr>
          <p:cNvPr id="12" name="Rectangle 11">
            <a:extLst>
              <a:ext uri="{FF2B5EF4-FFF2-40B4-BE49-F238E27FC236}">
                <a16:creationId xmlns:a16="http://schemas.microsoft.com/office/drawing/2014/main" id="{89D8A2F6-AA76-636F-4908-7D0C229D21C3}"/>
              </a:ext>
            </a:extLst>
          </p:cNvPr>
          <p:cNvSpPr/>
          <p:nvPr/>
        </p:nvSpPr>
        <p:spPr>
          <a:xfrm>
            <a:off x="5590152" y="20250491"/>
            <a:ext cx="5074439" cy="5170646"/>
          </a:xfrm>
          <a:prstGeom prst="rect">
            <a:avLst/>
          </a:prstGeom>
        </p:spPr>
        <p:txBody>
          <a:bodyPr wrap="square">
            <a:spAutoFit/>
          </a:bodyPr>
          <a:lstStyle/>
          <a:p>
            <a:pPr marL="263525" indent="-263525" algn="just">
              <a:spcBef>
                <a:spcPct val="50000"/>
              </a:spcBef>
              <a:buFontTx/>
              <a:buChar char="-"/>
            </a:pPr>
            <a:r>
              <a:rPr lang="en-US" sz="3000" dirty="0">
                <a:latin typeface="Times New Roman" pitchFamily="18" charset="0"/>
                <a:cs typeface="Times New Roman" pitchFamily="18" charset="0"/>
              </a:rPr>
              <a:t>Before the user star a conversation, he must upload his PDFs (minimum 1 PDF).</a:t>
            </a:r>
          </a:p>
          <a:p>
            <a:pPr marL="263525" indent="-263525" algn="just">
              <a:spcBef>
                <a:spcPct val="50000"/>
              </a:spcBef>
              <a:buFontTx/>
              <a:buChar char="-"/>
            </a:pPr>
            <a:r>
              <a:rPr lang="en-US" sz="3000" dirty="0">
                <a:latin typeface="Times New Roman" pitchFamily="18" charset="0"/>
                <a:cs typeface="Times New Roman" pitchFamily="18" charset="0"/>
              </a:rPr>
              <a:t>The GPT LLM will be as default, and he can change the LLM.</a:t>
            </a:r>
          </a:p>
          <a:p>
            <a:pPr marL="263525" indent="-263525" algn="just">
              <a:spcBef>
                <a:spcPct val="50000"/>
              </a:spcBef>
              <a:buFontTx/>
              <a:buChar char="-"/>
            </a:pPr>
            <a:r>
              <a:rPr lang="en-US" sz="3000" dirty="0">
                <a:latin typeface="Times New Roman" pitchFamily="18" charset="0"/>
                <a:cs typeface="Times New Roman" pitchFamily="18" charset="0"/>
              </a:rPr>
              <a:t>Then the user can ask his questions about the PDF and the chatbot will provide sufficient answers.</a:t>
            </a:r>
            <a:endParaRPr lang="en-US" sz="3000" dirty="0"/>
          </a:p>
        </p:txBody>
      </p:sp>
      <p:pic>
        <p:nvPicPr>
          <p:cNvPr id="14" name="Image 13">
            <a:extLst>
              <a:ext uri="{FF2B5EF4-FFF2-40B4-BE49-F238E27FC236}">
                <a16:creationId xmlns:a16="http://schemas.microsoft.com/office/drawing/2014/main" id="{EB122BB6-D00F-DB69-2EAA-8B46292FDA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56798" y="4380513"/>
            <a:ext cx="8409363" cy="3823146"/>
          </a:xfrm>
          <a:prstGeom prst="rect">
            <a:avLst/>
          </a:prstGeom>
        </p:spPr>
      </p:pic>
      <p:sp>
        <p:nvSpPr>
          <p:cNvPr id="15" name="Rectangle 14">
            <a:extLst>
              <a:ext uri="{FF2B5EF4-FFF2-40B4-BE49-F238E27FC236}">
                <a16:creationId xmlns:a16="http://schemas.microsoft.com/office/drawing/2014/main" id="{16A0C18A-ED3A-6657-66AF-BCE4E1CC3D71}"/>
              </a:ext>
            </a:extLst>
          </p:cNvPr>
          <p:cNvSpPr/>
          <p:nvPr/>
        </p:nvSpPr>
        <p:spPr>
          <a:xfrm>
            <a:off x="11759087" y="4324207"/>
            <a:ext cx="8672408" cy="400513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9BD09052-E02C-ADA7-FDCD-058EF3012574}"/>
              </a:ext>
            </a:extLst>
          </p:cNvPr>
          <p:cNvSpPr/>
          <p:nvPr/>
        </p:nvSpPr>
        <p:spPr>
          <a:xfrm>
            <a:off x="11748821" y="8311103"/>
            <a:ext cx="8682674" cy="400110"/>
          </a:xfrm>
          <a:prstGeom prst="rect">
            <a:avLst/>
          </a:prstGeom>
        </p:spPr>
        <p:txBody>
          <a:bodyPr wrap="square">
            <a:spAutoFit/>
          </a:bodyPr>
          <a:lstStyle/>
          <a:p>
            <a:pPr algn="ctr">
              <a:spcBef>
                <a:spcPct val="50000"/>
              </a:spcBef>
            </a:pPr>
            <a:r>
              <a:rPr lang="en-US" sz="2000" b="1" dirty="0"/>
              <a:t>Figure 2</a:t>
            </a:r>
            <a:r>
              <a:rPr lang="en-US" sz="2000" dirty="0"/>
              <a:t> Sequence diagram</a:t>
            </a:r>
          </a:p>
        </p:txBody>
      </p:sp>
      <p:pic>
        <p:nvPicPr>
          <p:cNvPr id="19" name="Image 18">
            <a:extLst>
              <a:ext uri="{FF2B5EF4-FFF2-40B4-BE49-F238E27FC236}">
                <a16:creationId xmlns:a16="http://schemas.microsoft.com/office/drawing/2014/main" id="{1919D231-F0DF-3C8C-9DCD-A17DB64E13A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2708" t="10607" r="7233" b="7452"/>
          <a:stretch/>
        </p:blipFill>
        <p:spPr>
          <a:xfrm>
            <a:off x="11307485" y="15629848"/>
            <a:ext cx="4536960" cy="2650094"/>
          </a:xfrm>
          <a:prstGeom prst="rect">
            <a:avLst/>
          </a:prstGeom>
        </p:spPr>
      </p:pic>
      <p:pic>
        <p:nvPicPr>
          <p:cNvPr id="21" name="Image 20">
            <a:extLst>
              <a:ext uri="{FF2B5EF4-FFF2-40B4-BE49-F238E27FC236}">
                <a16:creationId xmlns:a16="http://schemas.microsoft.com/office/drawing/2014/main" id="{C00D6CA4-9D0E-C409-7D6F-763D1A10A009}"/>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34209" t="10026" r="7983" b="7884"/>
          <a:stretch/>
        </p:blipFill>
        <p:spPr>
          <a:xfrm>
            <a:off x="16365714" y="15602171"/>
            <a:ext cx="4436810" cy="2677771"/>
          </a:xfrm>
          <a:prstGeom prst="rect">
            <a:avLst/>
          </a:prstGeom>
        </p:spPr>
      </p:pic>
      <p:pic>
        <p:nvPicPr>
          <p:cNvPr id="23" name="Image 22">
            <a:extLst>
              <a:ext uri="{FF2B5EF4-FFF2-40B4-BE49-F238E27FC236}">
                <a16:creationId xmlns:a16="http://schemas.microsoft.com/office/drawing/2014/main" id="{22FD1D01-994B-78E6-FF6C-9DFA46DB3157}"/>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35196" r="19053"/>
          <a:stretch/>
        </p:blipFill>
        <p:spPr>
          <a:xfrm>
            <a:off x="11224495" y="18747453"/>
            <a:ext cx="3927343" cy="3680416"/>
          </a:xfrm>
          <a:prstGeom prst="rect">
            <a:avLst/>
          </a:prstGeom>
        </p:spPr>
      </p:pic>
      <p:sp>
        <p:nvSpPr>
          <p:cNvPr id="25" name="Rectangle 24">
            <a:extLst>
              <a:ext uri="{FF2B5EF4-FFF2-40B4-BE49-F238E27FC236}">
                <a16:creationId xmlns:a16="http://schemas.microsoft.com/office/drawing/2014/main" id="{052BBF93-F248-435A-9788-CC836CCB1EA1}"/>
              </a:ext>
            </a:extLst>
          </p:cNvPr>
          <p:cNvSpPr/>
          <p:nvPr/>
        </p:nvSpPr>
        <p:spPr>
          <a:xfrm>
            <a:off x="11235965" y="15527480"/>
            <a:ext cx="4680000" cy="28422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00D44A1-5E79-808F-F592-F55D23240F31}"/>
              </a:ext>
            </a:extLst>
          </p:cNvPr>
          <p:cNvSpPr/>
          <p:nvPr/>
        </p:nvSpPr>
        <p:spPr>
          <a:xfrm>
            <a:off x="16234923" y="15527480"/>
            <a:ext cx="4680000" cy="28422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7943AEE-98B9-2941-C461-64F819DC8C41}"/>
              </a:ext>
            </a:extLst>
          </p:cNvPr>
          <p:cNvSpPr/>
          <p:nvPr/>
        </p:nvSpPr>
        <p:spPr>
          <a:xfrm>
            <a:off x="11235965" y="18912088"/>
            <a:ext cx="4118335" cy="36919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B02C0B3E-4062-E19C-8404-B72C9630DE5E}"/>
              </a:ext>
            </a:extLst>
          </p:cNvPr>
          <p:cNvSpPr/>
          <p:nvPr/>
        </p:nvSpPr>
        <p:spPr>
          <a:xfrm>
            <a:off x="11087111" y="18390632"/>
            <a:ext cx="4499644" cy="400110"/>
          </a:xfrm>
          <a:prstGeom prst="rect">
            <a:avLst/>
          </a:prstGeom>
        </p:spPr>
        <p:txBody>
          <a:bodyPr wrap="square">
            <a:spAutoFit/>
          </a:bodyPr>
          <a:lstStyle/>
          <a:p>
            <a:pPr algn="ctr">
              <a:spcBef>
                <a:spcPct val="50000"/>
              </a:spcBef>
            </a:pPr>
            <a:r>
              <a:rPr lang="en-US" sz="2000" b="1" dirty="0"/>
              <a:t>Figure 3</a:t>
            </a:r>
            <a:r>
              <a:rPr lang="en-US" sz="2000" dirty="0"/>
              <a:t> Example 01</a:t>
            </a:r>
          </a:p>
        </p:txBody>
      </p:sp>
      <p:sp>
        <p:nvSpPr>
          <p:cNvPr id="29" name="Rectangle 28">
            <a:extLst>
              <a:ext uri="{FF2B5EF4-FFF2-40B4-BE49-F238E27FC236}">
                <a16:creationId xmlns:a16="http://schemas.microsoft.com/office/drawing/2014/main" id="{7E58B5D0-9DB2-8322-786A-5AEA357ADBA1}"/>
              </a:ext>
            </a:extLst>
          </p:cNvPr>
          <p:cNvSpPr/>
          <p:nvPr/>
        </p:nvSpPr>
        <p:spPr>
          <a:xfrm>
            <a:off x="16365714" y="18390632"/>
            <a:ext cx="4499644" cy="400110"/>
          </a:xfrm>
          <a:prstGeom prst="rect">
            <a:avLst/>
          </a:prstGeom>
        </p:spPr>
        <p:txBody>
          <a:bodyPr wrap="square">
            <a:spAutoFit/>
          </a:bodyPr>
          <a:lstStyle/>
          <a:p>
            <a:pPr algn="ctr">
              <a:spcBef>
                <a:spcPct val="50000"/>
              </a:spcBef>
            </a:pPr>
            <a:r>
              <a:rPr lang="en-US" sz="2000" b="1" dirty="0"/>
              <a:t>Figure 4</a:t>
            </a:r>
            <a:r>
              <a:rPr lang="en-US" sz="2000" dirty="0"/>
              <a:t> Example 02</a:t>
            </a:r>
          </a:p>
        </p:txBody>
      </p:sp>
      <p:sp>
        <p:nvSpPr>
          <p:cNvPr id="30" name="Rectangle 29">
            <a:extLst>
              <a:ext uri="{FF2B5EF4-FFF2-40B4-BE49-F238E27FC236}">
                <a16:creationId xmlns:a16="http://schemas.microsoft.com/office/drawing/2014/main" id="{FA15CBA2-3C12-AF82-C55C-2FCDDD7E8F40}"/>
              </a:ext>
            </a:extLst>
          </p:cNvPr>
          <p:cNvSpPr/>
          <p:nvPr/>
        </p:nvSpPr>
        <p:spPr>
          <a:xfrm>
            <a:off x="11117248" y="22708238"/>
            <a:ext cx="4499644" cy="400110"/>
          </a:xfrm>
          <a:prstGeom prst="rect">
            <a:avLst/>
          </a:prstGeom>
        </p:spPr>
        <p:txBody>
          <a:bodyPr wrap="square">
            <a:spAutoFit/>
          </a:bodyPr>
          <a:lstStyle/>
          <a:p>
            <a:pPr algn="ctr">
              <a:spcBef>
                <a:spcPct val="50000"/>
              </a:spcBef>
            </a:pPr>
            <a:r>
              <a:rPr lang="en-US" sz="2000" b="1" dirty="0"/>
              <a:t>Figure 5</a:t>
            </a:r>
            <a:r>
              <a:rPr lang="en-US" sz="2000" dirty="0"/>
              <a:t> Example 03</a:t>
            </a:r>
          </a:p>
        </p:txBody>
      </p:sp>
      <p:sp>
        <p:nvSpPr>
          <p:cNvPr id="31" name="Rectangle 30">
            <a:extLst>
              <a:ext uri="{FF2B5EF4-FFF2-40B4-BE49-F238E27FC236}">
                <a16:creationId xmlns:a16="http://schemas.microsoft.com/office/drawing/2014/main" id="{570C05C0-8898-937A-BDE8-51CD7530F362}"/>
              </a:ext>
            </a:extLst>
          </p:cNvPr>
          <p:cNvSpPr/>
          <p:nvPr/>
        </p:nvSpPr>
        <p:spPr>
          <a:xfrm>
            <a:off x="15623230" y="18790742"/>
            <a:ext cx="5334623" cy="4401205"/>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	These figures shows an example where the chatbot successfully answered all of the user’s queries about the uploaded book. That was the popular book </a:t>
            </a:r>
            <a:r>
              <a:rPr lang="en-US" sz="2800" i="1" dirty="0">
                <a:latin typeface="Times New Roman" panose="02020603050405020304" pitchFamily="18" charset="0"/>
                <a:cs typeface="Times New Roman" panose="02020603050405020304" pitchFamily="18" charset="0"/>
              </a:rPr>
              <a:t>Rich Dad Poor Dad</a:t>
            </a:r>
            <a:r>
              <a:rPr lang="en-US" sz="2800" dirty="0">
                <a:latin typeface="Times New Roman" panose="02020603050405020304" pitchFamily="18" charset="0"/>
                <a:cs typeface="Times New Roman" panose="02020603050405020304" pitchFamily="18" charset="0"/>
              </a:rPr>
              <a:t>, which contains over 200 pages. The chatbot was able to extract relevant information and provide accurate, natural language responses.</a:t>
            </a:r>
            <a:endParaRPr lang="en-US" sz="2800" noProof="0" dirty="0">
              <a:latin typeface="Times New Roman" panose="02020603050405020304" pitchFamily="18" charset="0"/>
              <a:cs typeface="Times New Roman" pitchFamily="18" charset="0"/>
            </a:endParaRPr>
          </a:p>
        </p:txBody>
      </p:sp>
      <p:sp>
        <p:nvSpPr>
          <p:cNvPr id="32" name="Rectangle 31">
            <a:extLst>
              <a:ext uri="{FF2B5EF4-FFF2-40B4-BE49-F238E27FC236}">
                <a16:creationId xmlns:a16="http://schemas.microsoft.com/office/drawing/2014/main" id="{FB7281C3-1108-E99C-B497-D274A5E6D7DB}"/>
              </a:ext>
            </a:extLst>
          </p:cNvPr>
          <p:cNvSpPr/>
          <p:nvPr/>
        </p:nvSpPr>
        <p:spPr>
          <a:xfrm>
            <a:off x="11087112" y="24103342"/>
            <a:ext cx="9870742" cy="1815882"/>
          </a:xfrm>
          <a:prstGeom prst="rect">
            <a:avLst/>
          </a:prstGeom>
        </p:spPr>
        <p:txBody>
          <a:bodyPr wrap="square">
            <a:spAutoFit/>
          </a:bodyPr>
          <a:lstStyle/>
          <a:p>
            <a:pPr algn="just"/>
            <a:r>
              <a:rPr lang="en-US" sz="2800" i="1" noProof="0" dirty="0">
                <a:latin typeface="Times New Roman" pitchFamily="18" charset="0"/>
                <a:cs typeface="Times New Roman" pitchFamily="18" charset="0"/>
              </a:rPr>
              <a:t>	By combining Python, Streamlit, LangChain, </a:t>
            </a:r>
            <a:r>
              <a:rPr lang="en-US" sz="2800" i="1" noProof="0" dirty="0" err="1">
                <a:latin typeface="Times New Roman" pitchFamily="18" charset="0"/>
                <a:cs typeface="Times New Roman" pitchFamily="18" charset="0"/>
              </a:rPr>
              <a:t>Hagging</a:t>
            </a:r>
            <a:r>
              <a:rPr lang="en-US" sz="2800" i="1" noProof="0" dirty="0">
                <a:latin typeface="Times New Roman" pitchFamily="18" charset="0"/>
                <a:cs typeface="Times New Roman" pitchFamily="18" charset="0"/>
              </a:rPr>
              <a:t> face, and powerful LLMs like GPT-3.5 Turbo and Llama 3 we were able to build this project that demonstrates the power of conversational AI </a:t>
            </a:r>
            <a:r>
              <a:rPr lang="fr-FR" sz="2800" i="1" dirty="0">
                <a:latin typeface="Times New Roman" pitchFamily="18" charset="0"/>
                <a:cs typeface="Times New Roman" pitchFamily="18" charset="0"/>
              </a:rPr>
              <a:t>in </a:t>
            </a:r>
            <a:r>
              <a:rPr lang="fr-FR" sz="2800" i="1" dirty="0" err="1">
                <a:latin typeface="Times New Roman" pitchFamily="18" charset="0"/>
                <a:cs typeface="Times New Roman" pitchFamily="18" charset="0"/>
              </a:rPr>
              <a:t>making</a:t>
            </a:r>
            <a:r>
              <a:rPr lang="fr-FR" sz="2800" i="1" dirty="0">
                <a:latin typeface="Times New Roman" pitchFamily="18" charset="0"/>
                <a:cs typeface="Times New Roman" pitchFamily="18" charset="0"/>
              </a:rPr>
              <a:t> PDF document navigation more intelligent and efficient. </a:t>
            </a:r>
            <a:r>
              <a:rPr lang="en-US" sz="2800" i="1" noProof="0" dirty="0">
                <a:latin typeface="Times New Roman" pitchFamily="18" charset="0"/>
                <a:cs typeface="Times New Roman" pitchFamily="18" charset="0"/>
              </a:rPr>
              <a:t> </a:t>
            </a:r>
          </a:p>
        </p:txBody>
      </p:sp>
      <p:sp>
        <p:nvSpPr>
          <p:cNvPr id="6" name="TextBox 5"/>
          <p:cNvSpPr txBox="1"/>
          <p:nvPr/>
        </p:nvSpPr>
        <p:spPr>
          <a:xfrm>
            <a:off x="525780" y="5676900"/>
            <a:ext cx="2979420" cy="2766060"/>
          </a:xfrm>
          <a:prstGeom prst="rect">
            <a:avLst/>
          </a:prstGeom>
          <a:noFill/>
        </p:spPr>
        <p:txBody>
          <a:bodyPr wrap="square" rtlCol="0">
            <a:spAutoFit/>
          </a:bodyPr>
          <a:lstStyle/>
          <a:p>
            <a:endParaRPr lang="fr-FR" dirty="0"/>
          </a:p>
        </p:txBody>
      </p:sp>
      <p:sp>
        <p:nvSpPr>
          <p:cNvPr id="13" name="Rectangle 12"/>
          <p:cNvSpPr/>
          <p:nvPr/>
        </p:nvSpPr>
        <p:spPr>
          <a:xfrm>
            <a:off x="290680" y="19115288"/>
            <a:ext cx="10341878" cy="1015663"/>
          </a:xfrm>
          <a:prstGeom prst="rect">
            <a:avLst/>
          </a:prstGeom>
        </p:spPr>
        <p:txBody>
          <a:bodyPr wrap="square">
            <a:spAutoFit/>
          </a:bodyPr>
          <a:lstStyle/>
          <a:p>
            <a:pPr algn="justLow"/>
            <a:r>
              <a:rPr lang="en-US" sz="3000" dirty="0">
                <a:latin typeface="Times New Roman" panose="02020603050405020304" pitchFamily="18" charset="0"/>
                <a:cs typeface="Times New Roman" panose="02020603050405020304" pitchFamily="18" charset="0"/>
              </a:rPr>
              <a:t>	To further clarify the architecture and functionality of our web-based PDF </a:t>
            </a:r>
            <a:r>
              <a:rPr lang="en-US" sz="3000" dirty="0" err="1">
                <a:latin typeface="Times New Roman" panose="02020603050405020304" pitchFamily="18" charset="0"/>
                <a:cs typeface="Times New Roman" panose="02020603050405020304" pitchFamily="18" charset="0"/>
              </a:rPr>
              <a:t>chatbot</a:t>
            </a:r>
            <a:r>
              <a:rPr lang="en-US" sz="3000" dirty="0">
                <a:latin typeface="Times New Roman" panose="02020603050405020304" pitchFamily="18" charset="0"/>
                <a:cs typeface="Times New Roman" panose="02020603050405020304" pitchFamily="18" charset="0"/>
              </a:rPr>
              <a:t>, we present the following UML diagrams:</a:t>
            </a:r>
            <a:endParaRPr lang="fr-F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45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TotalTime>
  <Words>860</Words>
  <Application>Microsoft Office PowerPoint</Application>
  <PresentationFormat>Personnalisé</PresentationFormat>
  <Paragraphs>38</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Times</vt:lpstr>
      <vt:lpstr>Times New Roman</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abd samad</cp:lastModifiedBy>
  <cp:revision>103</cp:revision>
  <dcterms:created xsi:type="dcterms:W3CDTF">2025-04-30T14:13:37Z</dcterms:created>
  <dcterms:modified xsi:type="dcterms:W3CDTF">2025-06-01T19:18:37Z</dcterms:modified>
</cp:coreProperties>
</file>