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rfi" initials="at" lastIdx="1" clrIdx="0">
    <p:extLst>
      <p:ext uri="{19B8F6BF-5375-455C-9EA6-DF929625EA0E}">
        <p15:presenceInfo xmlns:p15="http://schemas.microsoft.com/office/powerpoint/2012/main" userId="fb4a9d8f0044a7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136BC-1583-4131-ABCE-0C9AA7B1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249467-9D0B-417C-B19D-08B10D350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B7468-D520-49CB-9BA8-354C866F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1221F-1474-4C05-B57F-2CD329A1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276BA-C4D7-47D0-93DA-9B2C90CB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394D7-E204-4EE8-AA2E-1EE42E9C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20E59B-E251-4BCC-AD9C-ECC8E5483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4D28A-A5D9-4931-A0C9-C4BCC215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C918F-84CD-432E-82CC-78C2A532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F5F45-2AA0-4B77-B698-748FA3A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541922-DBEB-4D79-819C-0054EC906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D37EB-A008-4DD7-BB0B-ED9BCB60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EFC44-7376-4C0C-B339-58B6C99D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39B03-56AA-402C-98CF-5D82AC2E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D1022-AD71-4F69-AD28-7656061C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8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C0505-5F5D-48CC-95F5-C10880FA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50A68-1695-4C25-B9BA-3A555149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40264-D94E-4B7E-86AC-1FFF19D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359E8-ADCA-44C7-BBC5-AF254A5B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58D55-1A92-416C-A68B-2187F3E9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9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0C4F8-EAA8-40FD-BF6A-AE69756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3DF61-5B94-4AD1-BF12-00401588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AFC8F-9100-4EEE-90F4-2E71D224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BC72B-02C8-447F-8404-AFE19F45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03B31-0E3B-4B66-9BB9-86E2FC93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4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081FD-3B01-4B5A-A4FC-24C96437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C6291-54F2-4014-BFB1-36F8919D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8B1577-FDE6-4868-9E9B-8CCF86C43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03BB50-54DB-46DC-BC68-EC5303DB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CFDCF-7C1B-4264-A453-28475DAC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E65945-7A89-484D-A327-64342C8F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26B67-EB09-4215-A0F3-6DD8F664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44332-53B6-4FFA-881E-0850E363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F6469-A542-4C43-954C-C0830ADDA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5236AD-24B0-415F-9E03-0C2D45809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7DDECF-C1A1-4697-9132-E6503DE4F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D83C51-A8AD-43D3-98B6-9FE00E61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CA8A44-FCAF-44A1-B012-F433993C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17E487-C613-456D-9984-0D0607FF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2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3F32B-FB47-4D62-87AE-8B270988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8813B6-43A9-42B3-AE85-926F8765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D9A563-4BB2-4495-94D9-58FD026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553D93-F732-4886-AF77-0BF46360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0602AA-060A-4A36-9CFE-9B322D9C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D36C00-8469-4747-98A0-1FB1B76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F74D74-92BD-43E1-8584-1482FFDA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1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4D459-4B70-4443-BC26-66CAA610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1B2B6C-46B7-4318-BDAA-CE90F95B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4536A4-0BD6-4D20-A551-0D14675C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48E18A-E39D-4584-BEBF-6A4BC46C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C64B7-A35F-4062-882B-0CE4EC1E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9CB83-DD33-422F-8F4D-88904DA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5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CD722-62D0-4C1B-B080-D854AAA4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99CF6C-0E84-414D-A443-17B0A6D8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5B62BB-2DFF-4AF6-8015-B8443F5F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4A1B69-65FE-4E3E-B445-9D3493F0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4DA4A-A688-4755-9CAB-7CFF2164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FB08E7-F580-4A96-A787-8890B96E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29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6F8923-6EA5-4381-B145-69F50D38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2C15DC-D341-40B9-B096-A515A7A10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AAEAE-342E-4F70-9EE0-DCCF87913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E844-BF33-4C11-82E0-A5594314F8DC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8E86C-C619-4569-BA1B-836BB7713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ED94E5-7034-4A61-B353-D3CA596A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C09F-8FD3-4F31-90DB-113D1D6A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ase_(arithm%C3%A9tique)" TargetMode="External"/><Relationship Id="rId2" Type="http://schemas.openxmlformats.org/officeDocument/2006/relationships/hyperlink" Target="https://fr.wikipedia.org/wiki/Syst%C3%A8me_de_num%C3%A9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rendre-en-ligne.net/crypto/images/bas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C2FEC-BE27-4EEE-8902-75B48994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i/ Définition de la base décimal :</a:t>
            </a:r>
            <a:br>
              <a:rPr lang="fr-FR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9F30-95B9-4A4D-AA14-6CB130FA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76939"/>
            <a:ext cx="12192000" cy="3857831"/>
          </a:xfrm>
        </p:spPr>
        <p:txBody>
          <a:bodyPr/>
          <a:lstStyle/>
          <a:p>
            <a:pPr algn="ctr"/>
            <a:r>
              <a:rPr lang="fr-FR" b="1" dirty="0">
                <a:latin typeface="Bradley Hand ITC" panose="03070402050302030203" pitchFamily="66" charset="0"/>
              </a:rPr>
              <a:t>Le système décimal est un </a:t>
            </a:r>
            <a:r>
              <a:rPr lang="fr-FR" b="1" dirty="0">
                <a:latin typeface="Bradley Hand ITC" panose="03070402050302030203" pitchFamily="66" charset="0"/>
                <a:hlinkClick r:id="rId2" tooltip="Système de numération"/>
              </a:rPr>
              <a:t>système de numération</a:t>
            </a:r>
            <a:r>
              <a:rPr lang="fr-FR" b="1" dirty="0">
                <a:latin typeface="Bradley Hand ITC" panose="03070402050302030203" pitchFamily="66" charset="0"/>
              </a:rPr>
              <a:t> utilisant la </a:t>
            </a:r>
            <a:r>
              <a:rPr lang="fr-FR" b="1" dirty="0">
                <a:latin typeface="Bradley Hand ITC" panose="03070402050302030203" pitchFamily="66" charset="0"/>
                <a:hlinkClick r:id="rId3" tooltip="Base (arithmétique)"/>
              </a:rPr>
              <a:t>base</a:t>
            </a:r>
            <a:r>
              <a:rPr lang="fr-FR" b="1" dirty="0">
                <a:latin typeface="Bradley Hand ITC" panose="03070402050302030203" pitchFamily="66" charset="0"/>
              </a:rPr>
              <a:t> dix. Dans ce système, les puissances de dix et leurs multiples bénéficient d'une représentation privilégiée.</a:t>
            </a:r>
          </a:p>
          <a:p>
            <a:pPr algn="ctr"/>
            <a:endParaRPr lang="fr-FR" b="1" dirty="0">
              <a:latin typeface="Bradley Hand ITC" panose="03070402050302030203" pitchFamily="66" charset="0"/>
            </a:endParaRPr>
          </a:p>
          <a:p>
            <a:pPr algn="ctr"/>
            <a:r>
              <a:rPr lang="fr-FR" b="1" dirty="0">
                <a:latin typeface="Bradley Hand ITC" panose="03070402050302030203" pitchFamily="66" charset="0"/>
              </a:rPr>
              <a:t>Nous utilisons 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le système décimal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fr-FR" b="1" dirty="0">
                <a:latin typeface="Bradley Hand ITC" panose="03070402050302030203" pitchFamily="66" charset="0"/>
              </a:rPr>
              <a:t>dans nos activités quotidiennes. Ce système est basé sur une logique à dix symboles, de 0 à 9. </a:t>
            </a:r>
          </a:p>
          <a:p>
            <a:pPr algn="ctr"/>
            <a:endParaRPr lang="fr-FR" b="1" dirty="0">
              <a:latin typeface="Bradley Hand ITC" panose="03070402050302030203" pitchFamily="66" charset="0"/>
            </a:endParaRPr>
          </a:p>
          <a:p>
            <a:pPr algn="ctr"/>
            <a:endParaRPr lang="fr-FR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1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ABBE28D-931A-4F86-ABB3-A9C19ED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0575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Ii/ Définition de la base binaire :</a:t>
            </a:r>
            <a:br>
              <a:rPr lang="fr-FR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4E1E5-AD79-4F03-BEBE-DE427D0E703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590261"/>
            <a:ext cx="12192000" cy="487721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b="1" dirty="0">
                <a:latin typeface="Bradley Hand ITC" panose="03070402050302030203" pitchFamily="66" charset="0"/>
              </a:rPr>
              <a:t> L'ordinateur est la machine qui permet de traiter l'information représentée sous sa </a:t>
            </a: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Bradley Hand ITC" panose="03070402050302030203" pitchFamily="66" charset="0"/>
              </a:rPr>
              <a:t>forme binaire</a:t>
            </a:r>
            <a:r>
              <a:rPr lang="fr-FR" sz="3200" b="1" dirty="0">
                <a:latin typeface="Bradley Hand ITC" panose="03070402050302030203" pitchFamily="66" charset="0"/>
              </a:rPr>
              <a:t>. Il travaille donc sur des données codées de façon BINAIRE.</a:t>
            </a:r>
          </a:p>
          <a:p>
            <a:endParaRPr lang="fr-FR" sz="3200" b="1" dirty="0">
              <a:latin typeface="Bradley Hand ITC" panose="03070402050302030203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b="1" dirty="0"/>
              <a:t>  </a:t>
            </a:r>
            <a:r>
              <a:rPr lang="fr-FR" sz="3200" b="1" dirty="0">
                <a:latin typeface="Bradley Hand ITC" panose="03070402050302030203" pitchFamily="66" charset="0"/>
              </a:rPr>
              <a:t>Le 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système binaire </a:t>
            </a:r>
            <a:r>
              <a:rPr lang="fr-FR" sz="3200" b="1" dirty="0">
                <a:latin typeface="Bradley Hand ITC" panose="03070402050302030203" pitchFamily="66" charset="0"/>
              </a:rPr>
              <a:t>est utile pour représenter le fonctionnement de l'électronique numérique utilisée dans les ordinateurs, parce que tout ce passe on binaire dans les circuits de l’ordinateur.</a:t>
            </a:r>
          </a:p>
          <a:p>
            <a:endParaRPr lang="fr-FR" sz="3200" b="1" dirty="0">
              <a:latin typeface="Bradley Hand ITC" panose="03070402050302030203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b="1" dirty="0">
                <a:latin typeface="Bradley Hand ITC" panose="03070402050302030203" pitchFamily="66" charset="0"/>
              </a:rPr>
              <a:t>  Chaque variable binaire peut être représentée par deux états 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0</a:t>
            </a:r>
            <a:r>
              <a:rPr lang="fr-FR" sz="3200" b="1" dirty="0">
                <a:latin typeface="Bradley Hand ITC" panose="03070402050302030203" pitchFamily="66" charset="0"/>
              </a:rPr>
              <a:t> et 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1</a:t>
            </a:r>
            <a:r>
              <a:rPr lang="fr-FR" sz="3200" b="1" dirty="0">
                <a:latin typeface="Bradley Hand ITC" panose="03070402050302030203" pitchFamily="66" charset="0"/>
              </a:rPr>
              <a:t>.</a:t>
            </a:r>
          </a:p>
          <a:p>
            <a:endParaRPr lang="fr-FR" sz="3200" b="1" dirty="0">
              <a:latin typeface="Bradley Hand ITC" panose="03070402050302030203" pitchFamily="66" charset="0"/>
            </a:endParaRPr>
          </a:p>
          <a:p>
            <a:endParaRPr lang="fr-FR" sz="3200" b="1" dirty="0"/>
          </a:p>
          <a:p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0270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CDA3099-660E-404B-9DC5-D028B9B6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814"/>
            <a:ext cx="12192000" cy="55125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1EF989B-6F42-4A94-A1B0-4A6E38BF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Iii/ exemple de conversion d’une base décimale en base binaire :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0FB8B52-D4B6-4B23-8609-83B7CD48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11994"/>
            <a:ext cx="6639339" cy="3460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1800" dirty="0">
                <a:hlinkClick r:id="rId3"/>
              </a:rPr>
              <a:t>https://www.apprendre-en-ligne.net/crypto/images/bases.html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36736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172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Algerian</vt:lpstr>
      <vt:lpstr>Arial</vt:lpstr>
      <vt:lpstr>Bradley Hand ITC</vt:lpstr>
      <vt:lpstr>Calibri</vt:lpstr>
      <vt:lpstr>Calibri Light</vt:lpstr>
      <vt:lpstr>Wingdings</vt:lpstr>
      <vt:lpstr>Thème Office</vt:lpstr>
      <vt:lpstr>i/ Définition de la base décimal : </vt:lpstr>
      <vt:lpstr>Ii/ Définition de la base binaire : </vt:lpstr>
      <vt:lpstr>Iii/ exemple de conversion d’une base décimale en base binaire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abdessamad tarfi</dc:creator>
  <cp:lastModifiedBy>abdessamad tarfi</cp:lastModifiedBy>
  <cp:revision>6</cp:revision>
  <dcterms:created xsi:type="dcterms:W3CDTF">2019-12-10T13:16:25Z</dcterms:created>
  <dcterms:modified xsi:type="dcterms:W3CDTF">2019-12-10T14:56:58Z</dcterms:modified>
</cp:coreProperties>
</file>