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00201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4.xml" /><Relationship Id="rId5" Type="http://schemas.openxmlformats.org/officeDocument/2006/relationships/image" Target="../media/image9.jpeg"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1295400"/>
            <a:ext cx="8924924" cy="4154984"/>
          </a:xfrm>
          <a:prstGeom prst="rect">
            <a:avLst/>
          </a:prstGeom>
          <a:noFill/>
        </p:spPr>
        <p:txBody>
          <a:bodyPr wrap="square" rtlCol="0">
            <a:spAutoFit/>
          </a:bodyPr>
          <a:lstStyle/>
          <a:p>
            <a:r>
              <a:rPr lang="en-US" sz="2400" dirty="0"/>
              <a:t>STUDENT NAME: DHARSHINI.B</a:t>
            </a:r>
          </a:p>
          <a:p>
            <a:endParaRPr lang="en-US" sz="2400" dirty="0"/>
          </a:p>
          <a:p>
            <a:r>
              <a:rPr lang="en-US" sz="2400" dirty="0"/>
              <a:t>REGISTER NO: 122203512</a:t>
            </a:r>
          </a:p>
          <a:p>
            <a:endParaRPr lang="en-US" sz="2400" dirty="0"/>
          </a:p>
          <a:p>
            <a:r>
              <a:rPr lang="en-US" sz="2400" dirty="0"/>
              <a:t>NAN MUDHALVAN USER ID: asunm1475122203512</a:t>
            </a:r>
          </a:p>
          <a:p>
            <a:endParaRPr lang="en-US" sz="2400" dirty="0"/>
          </a:p>
          <a:p>
            <a:r>
              <a:rPr lang="en-US" sz="2400" dirty="0"/>
              <a:t>DEPARTMENT: Department of Commerce (Corporate </a:t>
            </a:r>
            <a:r>
              <a:rPr lang="en-US" sz="2400" dirty="0" err="1"/>
              <a:t>Secretaryship</a:t>
            </a:r>
            <a:r>
              <a:rPr lang="en-US" sz="2400" dirty="0"/>
              <a:t>)</a:t>
            </a:r>
          </a:p>
          <a:p>
            <a:endParaRPr lang="en-US" sz="2400" dirty="0"/>
          </a:p>
          <a:p>
            <a:r>
              <a:rPr lang="en-US" sz="2400" dirty="0"/>
              <a:t>COLLEGE:  SRI KANYAKA PARAMESWARI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903487"/>
            <a:ext cx="9601200" cy="6166432"/>
          </a:xfrm>
          <a:prstGeom prst="rect">
            <a:avLst/>
          </a:prstGeom>
        </p:spPr>
        <p:txBody>
          <a:bodyPr vert="horz" wrap="square" lIns="0" tIns="13335" rIns="0" bIns="0" rtlCol="0">
            <a:spAutoFit/>
          </a:bodyPr>
          <a:lstStyle/>
          <a:p>
            <a:pPr marL="12700">
              <a:lnSpc>
                <a:spcPct val="100000"/>
              </a:lnSpc>
              <a:spcBef>
                <a:spcPts val="105"/>
              </a:spcBef>
            </a:pPr>
            <a:r>
              <a:rPr sz="2400" b="1" spc="15" dirty="0">
                <a:latin typeface="Times New Roman" panose="02020603050405020304" pitchFamily="18" charset="0"/>
                <a:cs typeface="Times New Roman" panose="02020603050405020304" pitchFamily="18" charset="0"/>
              </a:rPr>
              <a:t>M</a:t>
            </a:r>
            <a:r>
              <a:rPr sz="2400" b="1" dirty="0">
                <a:latin typeface="Times New Roman" panose="02020603050405020304" pitchFamily="18" charset="0"/>
                <a:cs typeface="Times New Roman" panose="02020603050405020304" pitchFamily="18" charset="0"/>
              </a:rPr>
              <a:t>O</a:t>
            </a:r>
            <a:r>
              <a:rPr sz="2400" b="1" spc="-15" dirty="0">
                <a:latin typeface="Times New Roman" panose="02020603050405020304" pitchFamily="18" charset="0"/>
                <a:cs typeface="Times New Roman" panose="02020603050405020304" pitchFamily="18" charset="0"/>
              </a:rPr>
              <a:t>D</a:t>
            </a:r>
            <a:r>
              <a:rPr sz="2400" b="1" spc="-35" dirty="0">
                <a:latin typeface="Times New Roman" panose="02020603050405020304" pitchFamily="18" charset="0"/>
                <a:cs typeface="Times New Roman" panose="02020603050405020304" pitchFamily="18" charset="0"/>
              </a:rPr>
              <a:t>E</a:t>
            </a:r>
            <a:r>
              <a:rPr sz="2400" b="1" spc="-30" dirty="0">
                <a:latin typeface="Times New Roman" panose="02020603050405020304" pitchFamily="18" charset="0"/>
                <a:cs typeface="Times New Roman" panose="02020603050405020304" pitchFamily="18" charset="0"/>
              </a:rPr>
              <a:t>LL</a:t>
            </a:r>
            <a:r>
              <a:rPr sz="2400" b="1" spc="-5" dirty="0">
                <a:latin typeface="Times New Roman" panose="02020603050405020304" pitchFamily="18" charset="0"/>
                <a:cs typeface="Times New Roman" panose="02020603050405020304" pitchFamily="18" charset="0"/>
              </a:rPr>
              <a:t>I</a:t>
            </a:r>
            <a:r>
              <a:rPr sz="2400" b="1" spc="30" dirty="0">
                <a:latin typeface="Times New Roman" panose="02020603050405020304" pitchFamily="18" charset="0"/>
                <a:cs typeface="Times New Roman" panose="02020603050405020304" pitchFamily="18" charset="0"/>
              </a:rPr>
              <a:t>N</a:t>
            </a:r>
            <a:r>
              <a:rPr sz="2400" b="1" spc="5" dirty="0">
                <a:latin typeface="Times New Roman" panose="02020603050405020304" pitchFamily="18" charset="0"/>
                <a:cs typeface="Times New Roman" panose="02020603050405020304" pitchFamily="18" charset="0"/>
              </a:rPr>
              <a:t>G</a:t>
            </a:r>
            <a:endParaRPr lang="en-IN" sz="24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1. Data Collection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The Data is collected from the Edu net Dashboard.</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2. Features collection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In features there are 26 features totally and I have identified only 11 features for my ppt project. like First Name, Gender , Employee ID, etc.</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3. Data Cleaning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In Data cleaning first I have founded the missing have using conditional formatting option and then filtered that missing values using filter option.</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4. Performance Level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 have founded performance level value with the current employee ratings column using formula.</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5. Pivot Table :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Pivot Table is used for summary to describe the data in a chart form.</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6. Visualization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 have given chart title in the chart. Pivot table shows the high, low, medium, very high and linear(Medium) employee performance level.</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a:t>
            </a:r>
          </a:p>
          <a:p>
            <a:pPr marL="12700">
              <a:lnSpc>
                <a:spcPct val="100000"/>
              </a:lnSpc>
              <a:spcBef>
                <a:spcPts val="105"/>
              </a:spcBef>
            </a:pP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AA8275C2-8AAF-FC55-3FBC-D2444071FDF6}"/>
              </a:ext>
            </a:extLst>
          </p:cNvPr>
          <p:cNvPicPr>
            <a:picLocks noChangeAspect="1"/>
          </p:cNvPicPr>
          <p:nvPr/>
        </p:nvPicPr>
        <p:blipFill>
          <a:blip r:embed="rId3"/>
          <a:stretch>
            <a:fillRect/>
          </a:stretch>
        </p:blipFill>
        <p:spPr>
          <a:xfrm>
            <a:off x="1524000" y="1447800"/>
            <a:ext cx="7143973" cy="365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E237-F805-1017-54D3-5EA3F9F68824}"/>
              </a:ext>
            </a:extLst>
          </p:cNvPr>
          <p:cNvSpPr>
            <a:spLocks noGrp="1"/>
          </p:cNvSpPr>
          <p:nvPr>
            <p:ph type="title"/>
          </p:nvPr>
        </p:nvSpPr>
        <p:spPr>
          <a:xfrm>
            <a:off x="755332" y="385444"/>
            <a:ext cx="10681335" cy="1107996"/>
          </a:xfrm>
        </p:spPr>
        <p:txBody>
          <a:bodyPr/>
          <a:lstStyle/>
          <a:p>
            <a:r>
              <a:rPr lang="en-IN" sz="2400" dirty="0">
                <a:latin typeface="Times New Roman" panose="02020603050405020304" pitchFamily="18" charset="0"/>
                <a:cs typeface="Times New Roman" panose="02020603050405020304" pitchFamily="18" charset="0"/>
              </a:rPr>
              <a:t>RESULT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HIGH PERFORMANCED EMPLOYEES</a:t>
            </a:r>
          </a:p>
        </p:txBody>
      </p:sp>
      <p:pic>
        <p:nvPicPr>
          <p:cNvPr id="4" name="Picture 3">
            <a:extLst>
              <a:ext uri="{FF2B5EF4-FFF2-40B4-BE49-F238E27FC236}">
                <a16:creationId xmlns:a16="http://schemas.microsoft.com/office/drawing/2014/main" id="{2BA30FDF-F570-99D0-EFFA-28A8FC51266B}"/>
              </a:ext>
            </a:extLst>
          </p:cNvPr>
          <p:cNvPicPr>
            <a:picLocks noChangeAspect="1"/>
          </p:cNvPicPr>
          <p:nvPr/>
        </p:nvPicPr>
        <p:blipFill>
          <a:blip r:embed="rId2"/>
          <a:stretch>
            <a:fillRect/>
          </a:stretch>
        </p:blipFill>
        <p:spPr>
          <a:xfrm>
            <a:off x="1371600" y="2362199"/>
            <a:ext cx="7262080" cy="3048001"/>
          </a:xfrm>
          <a:prstGeom prst="rect">
            <a:avLst/>
          </a:prstGeom>
        </p:spPr>
      </p:pic>
    </p:spTree>
    <p:extLst>
      <p:ext uri="{BB962C8B-B14F-4D97-AF65-F5344CB8AC3E}">
        <p14:creationId xmlns:p14="http://schemas.microsoft.com/office/powerpoint/2010/main" val="64705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 y="385444"/>
            <a:ext cx="11284268" cy="3957956"/>
          </a:xfrm>
        </p:spPr>
        <p:txBody>
          <a:bodyPr/>
          <a:lstStyle/>
          <a:p>
            <a:r>
              <a:rPr lang="en-US" sz="2800" dirty="0">
                <a:latin typeface="Times New Roman" panose="02020603050405020304" pitchFamily="18" charset="0"/>
                <a:cs typeface="Times New Roman" panose="02020603050405020304" pitchFamily="18" charset="0"/>
              </a:rPr>
              <a:t>Conclusion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By Comparing the performance of the Employees the number of employees are higher in medium level in the working organization so, we want to motivate them to performance well.</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employee in very high level are low in percentage so we need to motivate the employees by giving different tasks and levels.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Giving right level of Job to right person is more important because every employee or every individual has their different capacity.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887D-D904-6278-622B-586E42E6ED3F}"/>
              </a:ext>
            </a:extLst>
          </p:cNvPr>
          <p:cNvSpPr>
            <a:spLocks noGrp="1"/>
          </p:cNvSpPr>
          <p:nvPr>
            <p:ph type="title"/>
          </p:nvPr>
        </p:nvSpPr>
        <p:spPr>
          <a:xfrm>
            <a:off x="755332" y="385444"/>
            <a:ext cx="10681335" cy="1477328"/>
          </a:xfrm>
        </p:spPr>
        <p:txBody>
          <a:bodyPr/>
          <a:lstStyle/>
          <a:p>
            <a:r>
              <a:rPr lang="en-IN" dirty="0"/>
              <a:t>Conclusion</a:t>
            </a:r>
            <a:br>
              <a:rPr lang="en-IN" dirty="0"/>
            </a:br>
            <a:endParaRPr lang="en-IN" dirty="0"/>
          </a:p>
        </p:txBody>
      </p:sp>
      <p:pic>
        <p:nvPicPr>
          <p:cNvPr id="2050" name="Picture 2" descr="Stop ending with a thank you">
            <a:extLst>
              <a:ext uri="{FF2B5EF4-FFF2-40B4-BE49-F238E27FC236}">
                <a16:creationId xmlns:a16="http://schemas.microsoft.com/office/drawing/2014/main" id="{673BF895-F6EA-A3C5-E06B-04C609C27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86897"/>
            <a:ext cx="6143625"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82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66800" y="533400"/>
            <a:ext cx="7547928" cy="799577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IN" sz="4250" spc="10" dirty="0"/>
              <a:t>T</a:t>
            </a:r>
            <a:br>
              <a:rPr lang="en-IN" sz="4250" spc="10" dirty="0"/>
            </a:br>
            <a:br>
              <a:rPr lang="en-IN" sz="4250" spc="10" dirty="0"/>
            </a:br>
            <a:r>
              <a:rPr lang="en-IN" sz="1800" spc="10" dirty="0">
                <a:latin typeface="Times New Roman" panose="02020603050405020304" pitchFamily="18" charset="0"/>
                <a:cs typeface="Times New Roman" panose="02020603050405020304" pitchFamily="18" charset="0"/>
              </a:rPr>
              <a:t>Employee performance analysis is done for several important reasons:</a:t>
            </a:r>
            <a:br>
              <a:rPr lang="en-IN" sz="1800" spc="10" dirty="0">
                <a:latin typeface="Times New Roman" panose="02020603050405020304" pitchFamily="18" charset="0"/>
                <a:cs typeface="Times New Roman" panose="02020603050405020304" pitchFamily="18" charset="0"/>
              </a:rPr>
            </a:br>
            <a:br>
              <a:rPr lang="en-IN" sz="1800" spc="10" dirty="0">
                <a:latin typeface="Times New Roman" panose="02020603050405020304" pitchFamily="18" charset="0"/>
                <a:cs typeface="Times New Roman" panose="02020603050405020304" pitchFamily="18" charset="0"/>
              </a:rPr>
            </a:br>
            <a:r>
              <a:rPr lang="en-IN" sz="1200" spc="10" dirty="0">
                <a:latin typeface="Times New Roman" panose="02020603050405020304" pitchFamily="18" charset="0"/>
                <a:cs typeface="Times New Roman" panose="02020603050405020304" pitchFamily="18" charset="0"/>
              </a:rPr>
              <a:t>1</a:t>
            </a:r>
            <a:r>
              <a:rPr lang="en-IN" sz="1800" b="0" spc="10" dirty="0">
                <a:latin typeface="Times New Roman" panose="02020603050405020304" pitchFamily="18" charset="0"/>
                <a:cs typeface="Times New Roman" panose="02020603050405020304" pitchFamily="18" charset="0"/>
              </a:rPr>
              <a:t>. Identify Strengths and weakness</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2. Improve Productivity</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3. Optimise Talent Management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4. Enhance Employee Development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5. Increase Employee Engagement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6. Support Strategic Planning</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7. Reduce Turnover and Improve Retention</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8. Ensure Fair and Transparent</a:t>
            </a:r>
            <a:r>
              <a:rPr lang="en-IN" sz="1200" spc="10" dirty="0">
                <a:latin typeface="Times New Roman" panose="02020603050405020304" pitchFamily="18" charset="0"/>
                <a:cs typeface="Times New Roman" panose="02020603050405020304" pitchFamily="18" charset="0"/>
              </a:rPr>
              <a:t>.</a:t>
            </a:r>
            <a:br>
              <a:rPr lang="en-IN" sz="1200" spc="10" dirty="0">
                <a:latin typeface="Times New Roman" panose="02020603050405020304" pitchFamily="18" charset="0"/>
                <a:cs typeface="Times New Roman" panose="02020603050405020304" pitchFamily="18" charset="0"/>
              </a:rPr>
            </a:br>
            <a:br>
              <a:rPr lang="en-IN" sz="1200" spc="10" dirty="0">
                <a:latin typeface="Times New Roman" panose="02020603050405020304" pitchFamily="18" charset="0"/>
                <a:cs typeface="Times New Roman" panose="02020603050405020304" pitchFamily="18" charset="0"/>
              </a:rPr>
            </a:br>
            <a:br>
              <a:rPr lang="en-IN" sz="1200" spc="10" dirty="0"/>
            </a:br>
            <a:br>
              <a:rPr lang="en-IN" sz="1200" spc="10" dirty="0"/>
            </a:br>
            <a:r>
              <a:rPr lang="en-IN" sz="1200" spc="10" dirty="0"/>
              <a:t>        </a:t>
            </a:r>
            <a:r>
              <a:rPr lang="en-IN" sz="1800" b="0" spc="10" dirty="0">
                <a:latin typeface="Times New Roman" panose="02020603050405020304" pitchFamily="18" charset="0"/>
                <a:cs typeface="Times New Roman" panose="02020603050405020304" pitchFamily="18" charset="0"/>
              </a:rPr>
              <a:t>By conducting employee performance analysis, organisation can create a more productive, motivated, and satisfied workforce, which is essential for long –term success and competitiveness.</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                 </a:t>
            </a:r>
            <a:br>
              <a:rPr lang="en-IN" sz="1800" b="0" spc="10" dirty="0">
                <a:latin typeface="Times New Roman" panose="02020603050405020304" pitchFamily="18" charset="0"/>
                <a:cs typeface="Times New Roman" panose="02020603050405020304" pitchFamily="18" charset="0"/>
              </a:rPr>
            </a:br>
            <a:br>
              <a:rPr lang="en-IN" sz="1800" b="0" spc="10" dirty="0">
                <a:latin typeface="Times New Roman" panose="02020603050405020304" pitchFamily="18" charset="0"/>
                <a:cs typeface="Times New Roman" panose="02020603050405020304" pitchFamily="18" charset="0"/>
              </a:rPr>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862322"/>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What is E</a:t>
            </a:r>
            <a:r>
              <a:rPr lang="en-US" sz="2400" dirty="0">
                <a:solidFill>
                  <a:srgbClr val="0D0D0D"/>
                </a:solidFill>
                <a:latin typeface="Times New Roman" panose="02020603050405020304" pitchFamily="18" charset="0"/>
                <a:cs typeface="Times New Roman" panose="02020603050405020304" pitchFamily="18" charset="0"/>
              </a:rPr>
              <a:t>mployee Data analysis?</a:t>
            </a:r>
          </a:p>
          <a:p>
            <a:pPr algn="l"/>
            <a:endParaRPr lang="en-US" sz="2400" dirty="0">
              <a:solidFill>
                <a:srgbClr val="0D0D0D"/>
              </a:solidFill>
              <a:latin typeface="Times New Roman" panose="02020603050405020304" pitchFamily="18" charset="0"/>
              <a:cs typeface="Times New Roman" panose="02020603050405020304" pitchFamily="18" charset="0"/>
            </a:endParaRPr>
          </a:p>
          <a:p>
            <a:pPr algn="l"/>
            <a:r>
              <a:rPr lang="en-US" dirty="0">
                <a:solidFill>
                  <a:srgbClr val="FF0000"/>
                </a:solidFill>
                <a:latin typeface="Times New Roman" panose="02020603050405020304" pitchFamily="18" charset="0"/>
                <a:cs typeface="Times New Roman" panose="02020603050405020304" pitchFamily="18" charset="0"/>
              </a:rPr>
              <a:t>Employee data analysis is the systematic examination of data related to employees to gain insights into various aspects of the workforce. This type of analysis involves collecting, processing, and analyzing data from various sources to understand employee Gender, performance level, ratings and their achievements and overall workforce dynamics.</a:t>
            </a:r>
          </a:p>
          <a:p>
            <a:pPr algn="l"/>
            <a:r>
              <a:rPr lang="en-US" b="0" i="0" dirty="0">
                <a:solidFill>
                  <a:srgbClr val="0D0D0D"/>
                </a:solidFill>
                <a:effectLst/>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2201885"/>
          </a:xfrm>
          <a:prstGeom prst="rect">
            <a:avLst/>
          </a:prstGeom>
        </p:spPr>
        <p:txBody>
          <a:bodyPr vert="horz" wrap="square" lIns="0" tIns="16510" rIns="0" bIns="0" rtlCol="0">
            <a:spAutoFit/>
          </a:bodyPr>
          <a:lstStyle/>
          <a:p>
            <a:pPr marL="12700">
              <a:lnSpc>
                <a:spcPct val="100000"/>
              </a:lnSpc>
              <a:spcBef>
                <a:spcPts val="130"/>
              </a:spcBef>
            </a:pPr>
            <a:r>
              <a:rPr sz="2000" spc="25" dirty="0">
                <a:latin typeface="Times New Roman" panose="02020603050405020304" pitchFamily="18" charset="0"/>
                <a:cs typeface="Times New Roman" panose="02020603050405020304" pitchFamily="18" charset="0"/>
              </a:rPr>
              <a:t>W</a:t>
            </a:r>
            <a:r>
              <a:rPr sz="2000" spc="-20" dirty="0">
                <a:latin typeface="Times New Roman" panose="02020603050405020304" pitchFamily="18" charset="0"/>
                <a:cs typeface="Times New Roman" panose="02020603050405020304" pitchFamily="18" charset="0"/>
              </a:rPr>
              <a:t>H</a:t>
            </a:r>
            <a:r>
              <a:rPr sz="2000" spc="20" dirty="0">
                <a:latin typeface="Times New Roman" panose="02020603050405020304" pitchFamily="18" charset="0"/>
                <a:cs typeface="Times New Roman" panose="02020603050405020304" pitchFamily="18" charset="0"/>
              </a:rPr>
              <a:t>O</a:t>
            </a:r>
            <a:r>
              <a:rPr sz="2000" spc="-2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a:t>
            </a:r>
            <a:r>
              <a:rPr sz="2000" spc="-15" dirty="0">
                <a:latin typeface="Times New Roman" panose="02020603050405020304" pitchFamily="18" charset="0"/>
                <a:cs typeface="Times New Roman" panose="02020603050405020304" pitchFamily="18" charset="0"/>
              </a:rPr>
              <a:t>H</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E</a:t>
            </a:r>
            <a:r>
              <a:rPr sz="2000" spc="30" dirty="0">
                <a:latin typeface="Times New Roman" panose="02020603050405020304" pitchFamily="18" charset="0"/>
                <a:cs typeface="Times New Roman" panose="02020603050405020304" pitchFamily="18" charset="0"/>
              </a:rPr>
              <a:t>N</a:t>
            </a:r>
            <a:r>
              <a:rPr sz="2000" spc="15" dirty="0">
                <a:latin typeface="Times New Roman" panose="02020603050405020304" pitchFamily="18" charset="0"/>
                <a:cs typeface="Times New Roman" panose="02020603050405020304" pitchFamily="18" charset="0"/>
              </a:rPr>
              <a:t>D</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U</a:t>
            </a:r>
            <a:r>
              <a:rPr sz="2000" spc="10" dirty="0">
                <a:latin typeface="Times New Roman" panose="02020603050405020304" pitchFamily="18" charset="0"/>
                <a:cs typeface="Times New Roman" panose="02020603050405020304" pitchFamily="18" charset="0"/>
              </a:rPr>
              <a:t>S</a:t>
            </a:r>
            <a:r>
              <a:rPr sz="2000" spc="-25" dirty="0">
                <a:latin typeface="Times New Roman" panose="02020603050405020304" pitchFamily="18" charset="0"/>
                <a:cs typeface="Times New Roman" panose="02020603050405020304" pitchFamily="18" charset="0"/>
              </a:rPr>
              <a:t>E</a:t>
            </a:r>
            <a:r>
              <a:rPr sz="2000" spc="-10" dirty="0">
                <a:latin typeface="Times New Roman" panose="02020603050405020304" pitchFamily="18" charset="0"/>
                <a:cs typeface="Times New Roman" panose="02020603050405020304" pitchFamily="18" charset="0"/>
              </a:rPr>
              <a:t>R</a:t>
            </a:r>
            <a:r>
              <a:rPr sz="2000" spc="5" dirty="0">
                <a:latin typeface="Times New Roman" panose="02020603050405020304" pitchFamily="18" charset="0"/>
                <a:cs typeface="Times New Roman" panose="02020603050405020304" pitchFamily="18" charset="0"/>
              </a:rPr>
              <a:t>S?</a:t>
            </a:r>
            <a:br>
              <a:rPr lang="en-IN" sz="2000" spc="5" dirty="0">
                <a:latin typeface="Times New Roman" panose="02020603050405020304" pitchFamily="18" charset="0"/>
                <a:cs typeface="Times New Roman" panose="02020603050405020304" pitchFamily="18" charset="0"/>
              </a:rPr>
            </a:br>
            <a:r>
              <a:rPr lang="en-IN" sz="3200" spc="5" dirty="0"/>
              <a:t> </a:t>
            </a:r>
            <a:r>
              <a:rPr lang="en-IN" sz="1800" b="0" spc="5" dirty="0">
                <a:latin typeface="Times New Roman" panose="02020603050405020304" pitchFamily="18" charset="0"/>
                <a:cs typeface="Times New Roman" panose="02020603050405020304" pitchFamily="18" charset="0"/>
              </a:rPr>
              <a:t>1. Human Resources Team</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2. Manager and Team Leaders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3. Senior Executives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4. Employees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5. IT and Data Teams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6. Board of Directors</a:t>
            </a:r>
            <a:r>
              <a:rPr lang="en-IN" sz="1800" spc="5"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88F0A013-FA50-2D01-8208-39076B191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85800"/>
            <a:ext cx="2743200" cy="19732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uman resource logo design inspiration. vector illustration">
            <a:extLst>
              <a:ext uri="{FF2B5EF4-FFF2-40B4-BE49-F238E27FC236}">
                <a16:creationId xmlns:a16="http://schemas.microsoft.com/office/drawing/2014/main" id="{531937BE-5274-F0FF-F4E7-920882C005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720594"/>
            <a:ext cx="2286000" cy="14783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3D Team leader symbol of teamwork Concept of business success and leadership  Connection to people problemsolving Modern vector in 3d style | Premium  AI-generated image">
            <a:extLst>
              <a:ext uri="{FF2B5EF4-FFF2-40B4-BE49-F238E27FC236}">
                <a16:creationId xmlns:a16="http://schemas.microsoft.com/office/drawing/2014/main" id="{C77D27DA-36DF-B85A-1D79-7E80AAE3C5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693878"/>
            <a:ext cx="4500562" cy="1478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6200" y="857885"/>
            <a:ext cx="9753601" cy="5830442"/>
          </a:xfrm>
          <a:prstGeom prst="rect">
            <a:avLst/>
          </a:prstGeom>
        </p:spPr>
        <p:txBody>
          <a:bodyPr vert="horz" wrap="square" lIns="0" tIns="13335" rIns="0" bIns="0" rtlCol="0">
            <a:spAutoFit/>
          </a:bodyPr>
          <a:lstStyle/>
          <a:p>
            <a:pPr marL="12700">
              <a:lnSpc>
                <a:spcPct val="100000"/>
              </a:lnSpc>
              <a:spcBef>
                <a:spcPts val="105"/>
              </a:spcBef>
            </a:pPr>
            <a:r>
              <a:rPr lang="en-IN"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U</a:t>
            </a:r>
            <a:r>
              <a:rPr sz="240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S</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LU</a:t>
            </a:r>
            <a:r>
              <a:rPr sz="2400" spc="-35" dirty="0">
                <a:latin typeface="Times New Roman" panose="02020603050405020304" pitchFamily="18" charset="0"/>
                <a:cs typeface="Times New Roman" panose="02020603050405020304" pitchFamily="18" charset="0"/>
              </a:rPr>
              <a:t>T</a:t>
            </a:r>
            <a:r>
              <a:rPr sz="2400" spc="-30"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N</a:t>
            </a:r>
            <a:r>
              <a:rPr sz="2400" spc="-345"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D</a:t>
            </a:r>
            <a:r>
              <a:rPr sz="2400" spc="3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I</a:t>
            </a:r>
            <a:r>
              <a:rPr sz="2400" spc="-35"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S</a:t>
            </a:r>
            <a:r>
              <a:rPr sz="2400" spc="60" dirty="0">
                <a:latin typeface="Times New Roman" panose="02020603050405020304" pitchFamily="18" charset="0"/>
                <a:cs typeface="Times New Roman" panose="02020603050405020304" pitchFamily="18" charset="0"/>
              </a:rPr>
              <a:t> </a:t>
            </a:r>
            <a:r>
              <a:rPr sz="2400" spc="-295" dirty="0">
                <a:latin typeface="Times New Roman" panose="02020603050405020304" pitchFamily="18" charset="0"/>
                <a:cs typeface="Times New Roman" panose="02020603050405020304" pitchFamily="18" charset="0"/>
              </a:rPr>
              <a:t>V</a:t>
            </a:r>
            <a:r>
              <a:rPr sz="2400" spc="-35" dirty="0">
                <a:latin typeface="Times New Roman" panose="02020603050405020304" pitchFamily="18" charset="0"/>
                <a:cs typeface="Times New Roman" panose="02020603050405020304" pitchFamily="18" charset="0"/>
              </a:rPr>
              <a:t>A</a:t>
            </a:r>
            <a:r>
              <a:rPr sz="2400" spc="25" dirty="0">
                <a:latin typeface="Times New Roman" panose="02020603050405020304" pitchFamily="18" charset="0"/>
                <a:cs typeface="Times New Roman" panose="02020603050405020304" pitchFamily="18" charset="0"/>
              </a:rPr>
              <a:t>LU</a:t>
            </a:r>
            <a:r>
              <a:rPr sz="2400" dirty="0">
                <a:latin typeface="Times New Roman" panose="02020603050405020304" pitchFamily="18" charset="0"/>
                <a:cs typeface="Times New Roman" panose="02020603050405020304" pitchFamily="18" charset="0"/>
              </a:rPr>
              <a:t>E</a:t>
            </a:r>
            <a:r>
              <a:rPr sz="2400" spc="-6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a:t>
            </a:r>
            <a:r>
              <a:rPr sz="2400" spc="-30" dirty="0">
                <a:latin typeface="Times New Roman" panose="02020603050405020304" pitchFamily="18" charset="0"/>
                <a:cs typeface="Times New Roman" panose="02020603050405020304" pitchFamily="18" charset="0"/>
              </a:rPr>
              <a:t>R</a:t>
            </a:r>
            <a:r>
              <a:rPr sz="2400" spc="10" dirty="0">
                <a:latin typeface="Times New Roman" panose="02020603050405020304" pitchFamily="18" charset="0"/>
                <a:cs typeface="Times New Roman" panose="02020603050405020304" pitchFamily="18" charset="0"/>
              </a:rPr>
              <a:t>O</a:t>
            </a:r>
            <a:r>
              <a:rPr sz="2400" spc="-15" dirty="0">
                <a:latin typeface="Times New Roman" panose="02020603050405020304" pitchFamily="18" charset="0"/>
                <a:cs typeface="Times New Roman" panose="02020603050405020304" pitchFamily="18" charset="0"/>
              </a:rPr>
              <a:t>P</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S</a:t>
            </a:r>
            <a:r>
              <a:rPr sz="2400" spc="-30" dirty="0">
                <a:latin typeface="Times New Roman" panose="02020603050405020304" pitchFamily="18" charset="0"/>
                <a:cs typeface="Times New Roman" panose="02020603050405020304" pitchFamily="18" charset="0"/>
              </a:rPr>
              <a:t>I</a:t>
            </a:r>
            <a:r>
              <a:rPr sz="2400" spc="-35" dirty="0">
                <a:latin typeface="Times New Roman" panose="02020603050405020304" pitchFamily="18" charset="0"/>
                <a:cs typeface="Times New Roman" panose="02020603050405020304" pitchFamily="18" charset="0"/>
              </a:rPr>
              <a:t>T</a:t>
            </a:r>
            <a:r>
              <a:rPr sz="2400" spc="-30"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TECHNIQUES USED:</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1. CONDITIONAL FORMATTING:</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Conditional Formatting is used to highlight the missing values.</a:t>
            </a:r>
            <a:br>
              <a:rPr lang="en-IN" sz="16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2. FILTERING OPTION:</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Filtering option is used to remove the missing values or filter out</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3. FORMULA:</a:t>
            </a:r>
            <a:br>
              <a:rPr lang="en-IN" sz="1800" dirty="0">
                <a:solidFill>
                  <a:srgbClr val="7030A0"/>
                </a:solidFill>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Formula is used to calculate the employees performance level.</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4. PIVOT TABLE:</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Pivot table is used for summarizing</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5. GRAPH:</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Graph is used for Data Visualization</a:t>
            </a:r>
            <a:r>
              <a:rPr lang="en-IN" sz="1800" dirty="0">
                <a:solidFill>
                  <a:srgbClr val="7030A0"/>
                </a:solidFill>
                <a:latin typeface="Times New Roman" panose="02020603050405020304" pitchFamily="18" charset="0"/>
                <a:cs typeface="Times New Roman" panose="02020603050405020304" pitchFamily="18" charset="0"/>
              </a:rPr>
              <a:t>.</a:t>
            </a:r>
            <a:br>
              <a:rPr lang="en-IN" sz="1800" dirty="0">
                <a:solidFill>
                  <a:srgbClr val="7030A0"/>
                </a:solidFill>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1000"/>
            <a:ext cx="10681335" cy="8648521"/>
          </a:xfrm>
        </p:spPr>
        <p:txBody>
          <a:bodyPr/>
          <a:lstStyle/>
          <a:p>
            <a:r>
              <a:rPr lang="en-IN" sz="2800" dirty="0">
                <a:latin typeface="Times New Roman" panose="02020603050405020304" pitchFamily="18" charset="0"/>
                <a:cs typeface="Times New Roman" panose="02020603050405020304" pitchFamily="18" charset="0"/>
              </a:rPr>
              <a:t>Dataset Description</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EMPLOYEE DATASET: </a:t>
            </a:r>
            <a:r>
              <a:rPr lang="en-IN" sz="1800" dirty="0">
                <a:latin typeface="Times New Roman" panose="02020603050405020304" pitchFamily="18" charset="0"/>
                <a:cs typeface="Times New Roman" panose="02020603050405020304" pitchFamily="18" charset="0"/>
              </a:rPr>
              <a:t>Employee data set was downloaded from Edu net dashboard.</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TOTAL NO. OF FEATURES: </a:t>
            </a:r>
            <a:r>
              <a:rPr lang="en-IN" sz="1800" dirty="0">
                <a:latin typeface="Times New Roman" panose="02020603050405020304" pitchFamily="18" charset="0"/>
                <a:cs typeface="Times New Roman" panose="02020603050405020304" pitchFamily="18" charset="0"/>
              </a:rPr>
              <a:t>26 Features.</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I have taken for project was: </a:t>
            </a:r>
            <a:r>
              <a:rPr lang="en-IN" sz="1800" dirty="0">
                <a:latin typeface="Times New Roman" panose="02020603050405020304" pitchFamily="18" charset="0"/>
                <a:cs typeface="Times New Roman" panose="02020603050405020304" pitchFamily="18" charset="0"/>
              </a:rPr>
              <a:t>11 Features.</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 Employee ID : </a:t>
            </a:r>
            <a:r>
              <a:rPr lang="en-IN" sz="1800" dirty="0">
                <a:latin typeface="Times New Roman" panose="02020603050405020304" pitchFamily="18" charset="0"/>
                <a:cs typeface="Times New Roman" panose="02020603050405020304" pitchFamily="18" charset="0"/>
              </a:rPr>
              <a:t>Employee ID is in Numerical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2. First Name : </a:t>
            </a:r>
            <a:r>
              <a:rPr lang="en-IN" sz="1800" dirty="0">
                <a:latin typeface="Times New Roman" panose="02020603050405020304" pitchFamily="18" charset="0"/>
                <a:cs typeface="Times New Roman" panose="02020603050405020304" pitchFamily="18" charset="0"/>
              </a:rPr>
              <a:t>First Name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3. Costa :</a:t>
            </a:r>
            <a:r>
              <a:rPr lang="en-IN" sz="1800" dirty="0">
                <a:latin typeface="Times New Roman" panose="02020603050405020304" pitchFamily="18" charset="0"/>
                <a:cs typeface="Times New Roman" panose="02020603050405020304" pitchFamily="18" charset="0"/>
              </a:rPr>
              <a:t> Costa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4. Business Unit : </a:t>
            </a:r>
            <a:r>
              <a:rPr lang="en-IN" sz="1800" dirty="0">
                <a:latin typeface="Times New Roman" panose="02020603050405020304" pitchFamily="18" charset="0"/>
                <a:cs typeface="Times New Roman" panose="02020603050405020304" pitchFamily="18" charset="0"/>
              </a:rPr>
              <a:t>Business Unit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5. Employee Status :</a:t>
            </a:r>
            <a:r>
              <a:rPr lang="en-IN" sz="1800" dirty="0">
                <a:latin typeface="Times New Roman" panose="02020603050405020304" pitchFamily="18" charset="0"/>
                <a:cs typeface="Times New Roman" panose="02020603050405020304" pitchFamily="18" charset="0"/>
              </a:rPr>
              <a:t> Employee status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6. Employee Type : </a:t>
            </a:r>
            <a:r>
              <a:rPr lang="en-IN" sz="1800" dirty="0">
                <a:latin typeface="Times New Roman" panose="02020603050405020304" pitchFamily="18" charset="0"/>
                <a:cs typeface="Times New Roman" panose="02020603050405020304" pitchFamily="18" charset="0"/>
              </a:rPr>
              <a:t>Employee Type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7. Employee Classification Type : </a:t>
            </a:r>
            <a:r>
              <a:rPr lang="en-IN" sz="1800" dirty="0">
                <a:latin typeface="Times New Roman" panose="02020603050405020304" pitchFamily="18" charset="0"/>
                <a:cs typeface="Times New Roman" panose="02020603050405020304" pitchFamily="18" charset="0"/>
              </a:rPr>
              <a:t>It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8. Gender Code : </a:t>
            </a:r>
            <a:r>
              <a:rPr lang="en-IN" sz="1800" dirty="0">
                <a:latin typeface="Times New Roman" panose="02020603050405020304" pitchFamily="18" charset="0"/>
                <a:cs typeface="Times New Roman" panose="02020603050405020304" pitchFamily="18" charset="0"/>
              </a:rPr>
              <a:t>Gender code is in Text form (I.e., Male, Female)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9.  Performance Score: </a:t>
            </a:r>
            <a:r>
              <a:rPr lang="en-IN" sz="1800" dirty="0">
                <a:latin typeface="Times New Roman" panose="02020603050405020304" pitchFamily="18" charset="0"/>
                <a:cs typeface="Times New Roman" panose="02020603050405020304" pitchFamily="18" charset="0"/>
              </a:rPr>
              <a:t>It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10. Current Employee Rating : </a:t>
            </a:r>
            <a:r>
              <a:rPr lang="en-IN" sz="1800" dirty="0">
                <a:latin typeface="Times New Roman" panose="02020603050405020304" pitchFamily="18" charset="0"/>
                <a:cs typeface="Times New Roman" panose="02020603050405020304" pitchFamily="18" charset="0"/>
              </a:rPr>
              <a:t>It is used in numeric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11.  Performance level : </a:t>
            </a:r>
            <a:r>
              <a:rPr lang="en-IN" sz="1800" dirty="0">
                <a:latin typeface="Times New Roman" panose="02020603050405020304" pitchFamily="18" charset="0"/>
                <a:cs typeface="Times New Roman" panose="02020603050405020304" pitchFamily="18" charset="0"/>
              </a:rPr>
              <a:t>It is in Text form which is converted from current employee ratings through using                       formula.</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05764" y="4337879"/>
            <a:ext cx="2466975" cy="2362200"/>
          </a:xfrm>
          <a:prstGeom prst="rect">
            <a:avLst/>
          </a:prstGeom>
        </p:spPr>
      </p:pic>
      <p:sp>
        <p:nvSpPr>
          <p:cNvPr id="7" name="object 7"/>
          <p:cNvSpPr txBox="1">
            <a:spLocks noGrp="1"/>
          </p:cNvSpPr>
          <p:nvPr>
            <p:ph type="title"/>
          </p:nvPr>
        </p:nvSpPr>
        <p:spPr>
          <a:xfrm>
            <a:off x="739775" y="654938"/>
            <a:ext cx="8480425" cy="386003"/>
          </a:xfrm>
          <a:prstGeom prst="rect">
            <a:avLst/>
          </a:prstGeom>
        </p:spPr>
        <p:txBody>
          <a:bodyPr vert="horz" wrap="square" lIns="0" tIns="16510" rIns="0" bIns="0" rtlCol="0">
            <a:spAutoFit/>
          </a:bodyPr>
          <a:lstStyle/>
          <a:p>
            <a:pPr marL="12700">
              <a:lnSpc>
                <a:spcPct val="100000"/>
              </a:lnSpc>
              <a:spcBef>
                <a:spcPts val="130"/>
              </a:spcBef>
            </a:pPr>
            <a:r>
              <a:rPr sz="2400" spc="15"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a:t>
            </a:r>
            <a:r>
              <a:rPr sz="2400" spc="10" dirty="0">
                <a:latin typeface="Times New Roman" panose="02020603050405020304" pitchFamily="18" charset="0"/>
                <a:cs typeface="Times New Roman" panose="02020603050405020304" pitchFamily="18" charset="0"/>
              </a:rPr>
              <a:t>WOW</a:t>
            </a:r>
            <a:r>
              <a:rPr lang="en-US" sz="2400" spc="10" dirty="0">
                <a:latin typeface="Times New Roman" panose="02020603050405020304" pitchFamily="18" charset="0"/>
                <a:cs typeface="Times New Roman" panose="02020603050405020304" pitchFamily="18" charset="0"/>
              </a:rPr>
              <a:t>"</a:t>
            </a:r>
            <a:r>
              <a:rPr sz="2400" spc="8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OUR</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SOLUTION</a:t>
            </a:r>
            <a:endParaRPr sz="2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2362200"/>
            <a:ext cx="10744200" cy="138499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HIGH”,Z8&gt;=4,”HIGH”,Z8&gt;=3,”MEDIUM”,TRUE,”LOW”)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TotalTime>
  <Words>937</Words>
  <Application>Microsoft Office PowerPoint</Application>
  <PresentationFormat>Widescreen</PresentationFormat>
  <Paragraphs>72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  Employee performance analysis is done for several important reasons:  1. Identify Strengths and weakness 2. Improve Productivity 3. Optimise Talent Management 4. Enhance Employee Development 5. Increase Employee Engagement 6. Support Strategic Planning 7. Reduce Turnover and Improve Retention 8. Ensure Fair and Transparent.            By conducting employee performance analysis, organisation can create a more productive, motivated, and satisfied workforce, which is essential for long –term success and competitiveness.                      </vt:lpstr>
      <vt:lpstr>PROJECT OVERVIEW</vt:lpstr>
      <vt:lpstr>WHO ARE THE END USERS?  1. Human Resources Team   2. Manager and Team Leaders   3. Senior Executives   4. Employees   5. IT and Data Teams   6. Board of Directors.</vt:lpstr>
      <vt:lpstr>        OUR SOLUTION AND ITS VALUE PROPOSITION                      TECHNIQUES USED:       1. CONDITIONAL FORMATTING:                     Conditional Formatting is used to highlight the missing values.       2. FILTERING OPTION:                      Filtering option is used to remove the missing values or filter out.           3. FORMULA:                       Formula is used to calculate the employees performance level.       4. PIVOT TABLE:                       Pivot table is used for summarizing.       5. GRAPH:                        Graph is used for Data Visualization.  </vt:lpstr>
      <vt:lpstr>Dataset Description  EMPLOYEE DATASET: Employee data set was downloaded from Edu net dashboard.  TOTAL NO. OF FEATURES: 26 Features. I have taken for project was: 11 Features.        1. Employee ID : Employee ID is in Numerical form.       2. First Name : First Name is in Text form.       3. Costa : Costa is in Text form.       4. Business Unit : Business Unit is in Text form.       5. Employee Status : Employee status is in Text form.       6. Employee Type : Employee Type is in Text Form.       7. Employee Classification Type : It is in Text Form.       8. Gender Code : Gender code is in Text form (I.e., Male, Female)       9.  Performance Score: It is in Text form.      10. Current Employee Rating : It is used in numeric form.      11.  Performance level : It is in Text form which is converted from current employee ratings through using                       formula.                 </vt:lpstr>
      <vt:lpstr>THE "WOW" IN OUR SOLUTION</vt:lpstr>
      <vt:lpstr>PowerPoint Presentation</vt:lpstr>
      <vt:lpstr>RESULTS</vt:lpstr>
      <vt:lpstr>RESULT          HIGH PERFORMANCED EMPLOYEES</vt:lpstr>
      <vt:lpstr>Conclusion        By Comparing the performance of the Employees the number of employees are higher in medium level in the working organization so, we want to motivate them to performance well.    The employee in very high level are low in percentage so we need to motivate the employees by giving different tasks and levels.      Giving right level of Job to right person is more important because every employee or every individual has their different capacity.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abdharshini0103@gmail.com</cp:lastModifiedBy>
  <cp:revision>36</cp:revision>
  <dcterms:created xsi:type="dcterms:W3CDTF">2024-03-29T15:07:22Z</dcterms:created>
  <dcterms:modified xsi:type="dcterms:W3CDTF">2024-08-30T11:06:13Z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