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Aptos" charset="1" panose="020B0004020202020204"/>
      <p:regular r:id="rId34"/>
    </p:embeddedFont>
    <p:embeddedFont>
      <p:font typeface="Arimo Bold" charset="1" panose="020B0704020202020204"/>
      <p:regular r:id="rId35"/>
    </p:embeddedFont>
    <p:embeddedFont>
      <p:font typeface="Arimo" charset="1" panose="020B0604020202020204"/>
      <p:regular r:id="rId36"/>
    </p:embeddedFont>
    <p:embeddedFont>
      <p:font typeface="Arial" charset="1" panose="020B0502020202020204"/>
      <p:regular r:id="rId37"/>
    </p:embeddedFont>
    <p:embeddedFont>
      <p:font typeface="Arial Bold" charset="1" panose="020B0802020202020204"/>
      <p:regular r:id="rId38"/>
    </p:embeddedFont>
    <p:embeddedFont>
      <p:font typeface="Aptos Bold" charset="1" panose="020B0004020202020204"/>
      <p:regular r:id="rId39"/>
    </p:embeddedFont>
    <p:embeddedFont>
      <p:font typeface="Calibri (MS)" charset="1" panose="020F0502020204030204"/>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664074" y="1263158"/>
            <a:ext cx="11623926" cy="8899206"/>
          </a:xfrm>
          <a:custGeom>
            <a:avLst/>
            <a:gdLst/>
            <a:ahLst/>
            <a:cxnLst/>
            <a:rect r="r" b="b" t="t" l="l"/>
            <a:pathLst>
              <a:path h="8899206" w="11623926">
                <a:moveTo>
                  <a:pt x="0" y="0"/>
                </a:moveTo>
                <a:lnTo>
                  <a:pt x="11623926" y="0"/>
                </a:lnTo>
                <a:lnTo>
                  <a:pt x="11623926" y="8899206"/>
                </a:lnTo>
                <a:lnTo>
                  <a:pt x="0" y="88992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20480" y="3050520"/>
            <a:ext cx="8076952" cy="2061462"/>
            <a:chOff x="0" y="0"/>
            <a:chExt cx="10769269" cy="2748616"/>
          </a:xfrm>
        </p:grpSpPr>
        <p:sp>
          <p:nvSpPr>
            <p:cNvPr name="Freeform 5" id="5"/>
            <p:cNvSpPr/>
            <p:nvPr/>
          </p:nvSpPr>
          <p:spPr>
            <a:xfrm flipH="false" flipV="false" rot="0">
              <a:off x="0" y="0"/>
              <a:ext cx="10769269" cy="2748616"/>
            </a:xfrm>
            <a:custGeom>
              <a:avLst/>
              <a:gdLst/>
              <a:ahLst/>
              <a:cxnLst/>
              <a:rect r="r" b="b" t="t" l="l"/>
              <a:pathLst>
                <a:path h="2748616" w="10769269">
                  <a:moveTo>
                    <a:pt x="0" y="0"/>
                  </a:moveTo>
                  <a:lnTo>
                    <a:pt x="10769269" y="0"/>
                  </a:lnTo>
                  <a:lnTo>
                    <a:pt x="10769269" y="2748616"/>
                  </a:lnTo>
                  <a:lnTo>
                    <a:pt x="0" y="2748616"/>
                  </a:lnTo>
                  <a:close/>
                </a:path>
              </a:pathLst>
            </a:custGeom>
            <a:solidFill>
              <a:srgbClr val="000000">
                <a:alpha val="0"/>
              </a:srgbClr>
            </a:solidFill>
          </p:spPr>
        </p:sp>
        <p:sp>
          <p:nvSpPr>
            <p:cNvPr name="TextBox 6" id="6"/>
            <p:cNvSpPr txBox="true"/>
            <p:nvPr/>
          </p:nvSpPr>
          <p:spPr>
            <a:xfrm>
              <a:off x="0" y="-161925"/>
              <a:ext cx="10769269" cy="2910541"/>
            </a:xfrm>
            <a:prstGeom prst="rect">
              <a:avLst/>
            </a:prstGeom>
          </p:spPr>
          <p:txBody>
            <a:bodyPr anchor="t" rtlCol="false" tIns="0" lIns="0" bIns="0" rIns="0"/>
            <a:lstStyle/>
            <a:p>
              <a:pPr algn="l">
                <a:lnSpc>
                  <a:spcPts val="5039"/>
                </a:lnSpc>
              </a:pPr>
              <a:r>
                <a:rPr lang="en-US" sz="2799">
                  <a:solidFill>
                    <a:srgbClr val="000000"/>
                  </a:solidFill>
                  <a:latin typeface="Aptos"/>
                  <a:ea typeface="Aptos"/>
                  <a:cs typeface="Aptos"/>
                  <a:sym typeface="Aptos"/>
                </a:rPr>
                <a:t>Using Machine Learning for Pedestrian Detection and Attribute Classification to Improve Road Safety </a:t>
              </a:r>
            </a:p>
          </p:txBody>
        </p:sp>
      </p:grpSp>
      <p:grpSp>
        <p:nvGrpSpPr>
          <p:cNvPr name="Group 7" id="7"/>
          <p:cNvGrpSpPr/>
          <p:nvPr/>
        </p:nvGrpSpPr>
        <p:grpSpPr>
          <a:xfrm rot="0">
            <a:off x="840918" y="9074888"/>
            <a:ext cx="3363684" cy="615554"/>
            <a:chOff x="0" y="0"/>
            <a:chExt cx="4484912" cy="820739"/>
          </a:xfrm>
        </p:grpSpPr>
        <p:sp>
          <p:nvSpPr>
            <p:cNvPr name="Freeform 8" id="8"/>
            <p:cNvSpPr/>
            <p:nvPr/>
          </p:nvSpPr>
          <p:spPr>
            <a:xfrm flipH="false" flipV="false" rot="0">
              <a:off x="0" y="0"/>
              <a:ext cx="4484912" cy="820739"/>
            </a:xfrm>
            <a:custGeom>
              <a:avLst/>
              <a:gdLst/>
              <a:ahLst/>
              <a:cxnLst/>
              <a:rect r="r" b="b" t="t" l="l"/>
              <a:pathLst>
                <a:path h="820739" w="4484912">
                  <a:moveTo>
                    <a:pt x="0" y="0"/>
                  </a:moveTo>
                  <a:lnTo>
                    <a:pt x="4484912" y="0"/>
                  </a:lnTo>
                  <a:lnTo>
                    <a:pt x="4484912" y="820739"/>
                  </a:lnTo>
                  <a:lnTo>
                    <a:pt x="0" y="820739"/>
                  </a:lnTo>
                  <a:close/>
                </a:path>
              </a:pathLst>
            </a:custGeom>
            <a:solidFill>
              <a:srgbClr val="000000">
                <a:alpha val="0"/>
              </a:srgbClr>
            </a:solidFill>
          </p:spPr>
        </p:sp>
        <p:sp>
          <p:nvSpPr>
            <p:cNvPr name="TextBox 9" id="9"/>
            <p:cNvSpPr txBox="true"/>
            <p:nvPr/>
          </p:nvSpPr>
          <p:spPr>
            <a:xfrm>
              <a:off x="0" y="0"/>
              <a:ext cx="4484912" cy="820739"/>
            </a:xfrm>
            <a:prstGeom prst="rect">
              <a:avLst/>
            </a:prstGeom>
          </p:spPr>
          <p:txBody>
            <a:bodyPr anchor="t" rtlCol="false" tIns="0" lIns="0" bIns="0" rIns="0"/>
            <a:lstStyle/>
            <a:p>
              <a:pPr algn="l">
                <a:lnSpc>
                  <a:spcPts val="3359"/>
                </a:lnSpc>
              </a:pPr>
              <a:r>
                <a:rPr lang="en-US" sz="2799">
                  <a:solidFill>
                    <a:srgbClr val="000000"/>
                  </a:solidFill>
                  <a:latin typeface="Aptos"/>
                  <a:ea typeface="Aptos"/>
                  <a:cs typeface="Aptos"/>
                  <a:sym typeface="Aptos"/>
                </a:rPr>
                <a:t>Made by Group 3</a:t>
              </a:r>
            </a:p>
          </p:txBody>
        </p:sp>
      </p:grpSp>
      <p:sp>
        <p:nvSpPr>
          <p:cNvPr name="AutoShape 10" id="10"/>
          <p:cNvSpPr/>
          <p:nvPr/>
        </p:nvSpPr>
        <p:spPr>
          <a:xfrm rot="23866">
            <a:off x="815430" y="2831647"/>
            <a:ext cx="7317190" cy="0"/>
          </a:xfrm>
          <a:prstGeom prst="line">
            <a:avLst/>
          </a:prstGeom>
          <a:ln cap="rnd" w="19050">
            <a:solidFill>
              <a:srgbClr val="8FB3E4"/>
            </a:solidFill>
            <a:prstDash val="solid"/>
            <a:headEnd type="none" len="sm" w="sm"/>
            <a:tailEnd type="none" len="sm" w="sm"/>
          </a:ln>
        </p:spPr>
      </p:sp>
      <p:grpSp>
        <p:nvGrpSpPr>
          <p:cNvPr name="Group 11" id="11"/>
          <p:cNvGrpSpPr/>
          <p:nvPr/>
        </p:nvGrpSpPr>
        <p:grpSpPr>
          <a:xfrm rot="0">
            <a:off x="18403416" y="3049304"/>
            <a:ext cx="2671200" cy="1050600"/>
            <a:chOff x="0" y="0"/>
            <a:chExt cx="3561600" cy="1400800"/>
          </a:xfrm>
        </p:grpSpPr>
        <p:sp>
          <p:nvSpPr>
            <p:cNvPr name="Freeform 12" id="12"/>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13" id="13"/>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05</a:t>
              </a:r>
            </a:p>
          </p:txBody>
        </p:sp>
      </p:grpSp>
      <p:grpSp>
        <p:nvGrpSpPr>
          <p:cNvPr name="Group 14" id="14"/>
          <p:cNvGrpSpPr/>
          <p:nvPr/>
        </p:nvGrpSpPr>
        <p:grpSpPr>
          <a:xfrm rot="0">
            <a:off x="18403416" y="4404704"/>
            <a:ext cx="2671200" cy="1050600"/>
            <a:chOff x="0" y="0"/>
            <a:chExt cx="3561600" cy="1400800"/>
          </a:xfrm>
        </p:grpSpPr>
        <p:sp>
          <p:nvSpPr>
            <p:cNvPr name="Freeform 15" id="15"/>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16" id="16"/>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06</a:t>
              </a:r>
            </a:p>
          </p:txBody>
        </p:sp>
      </p:grpSp>
      <p:grpSp>
        <p:nvGrpSpPr>
          <p:cNvPr name="Group 17" id="17"/>
          <p:cNvGrpSpPr/>
          <p:nvPr/>
        </p:nvGrpSpPr>
        <p:grpSpPr>
          <a:xfrm rot="0">
            <a:off x="19968616" y="4404704"/>
            <a:ext cx="12756600" cy="1050600"/>
            <a:chOff x="0" y="0"/>
            <a:chExt cx="17008800" cy="1400800"/>
          </a:xfrm>
        </p:grpSpPr>
        <p:sp>
          <p:nvSpPr>
            <p:cNvPr name="Freeform 18" id="18"/>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19" id="19"/>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Sample code- VAE</a:t>
              </a:r>
            </a:p>
          </p:txBody>
        </p:sp>
      </p:grpSp>
      <p:grpSp>
        <p:nvGrpSpPr>
          <p:cNvPr name="Group 20" id="20"/>
          <p:cNvGrpSpPr/>
          <p:nvPr/>
        </p:nvGrpSpPr>
        <p:grpSpPr>
          <a:xfrm rot="0">
            <a:off x="18403416" y="5760104"/>
            <a:ext cx="2671200" cy="1050600"/>
            <a:chOff x="0" y="0"/>
            <a:chExt cx="3561600" cy="1400800"/>
          </a:xfrm>
        </p:grpSpPr>
        <p:sp>
          <p:nvSpPr>
            <p:cNvPr name="Freeform 21" id="21"/>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22" id="22"/>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07</a:t>
              </a:r>
            </a:p>
          </p:txBody>
        </p:sp>
      </p:grpSp>
      <p:grpSp>
        <p:nvGrpSpPr>
          <p:cNvPr name="Group 23" id="23"/>
          <p:cNvGrpSpPr/>
          <p:nvPr/>
        </p:nvGrpSpPr>
        <p:grpSpPr>
          <a:xfrm rot="0">
            <a:off x="19968616" y="5760104"/>
            <a:ext cx="12756600" cy="1050600"/>
            <a:chOff x="0" y="0"/>
            <a:chExt cx="17008800" cy="1400800"/>
          </a:xfrm>
        </p:grpSpPr>
        <p:sp>
          <p:nvSpPr>
            <p:cNvPr name="Freeform 24" id="24"/>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25" id="25"/>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Model Comparison</a:t>
              </a:r>
            </a:p>
          </p:txBody>
        </p:sp>
      </p:grpSp>
      <p:grpSp>
        <p:nvGrpSpPr>
          <p:cNvPr name="Group 26" id="26"/>
          <p:cNvGrpSpPr/>
          <p:nvPr/>
        </p:nvGrpSpPr>
        <p:grpSpPr>
          <a:xfrm rot="0">
            <a:off x="18403416" y="7115504"/>
            <a:ext cx="2671200" cy="1050600"/>
            <a:chOff x="0" y="0"/>
            <a:chExt cx="3561600" cy="1400800"/>
          </a:xfrm>
        </p:grpSpPr>
        <p:sp>
          <p:nvSpPr>
            <p:cNvPr name="Freeform 27" id="27"/>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28" id="28"/>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08</a:t>
              </a:r>
            </a:p>
          </p:txBody>
        </p:sp>
      </p:grpSp>
      <p:grpSp>
        <p:nvGrpSpPr>
          <p:cNvPr name="Group 29" id="29"/>
          <p:cNvGrpSpPr/>
          <p:nvPr/>
        </p:nvGrpSpPr>
        <p:grpSpPr>
          <a:xfrm rot="0">
            <a:off x="19834846" y="7267904"/>
            <a:ext cx="6378300" cy="1050600"/>
            <a:chOff x="0" y="0"/>
            <a:chExt cx="8504400" cy="1400800"/>
          </a:xfrm>
        </p:grpSpPr>
        <p:sp>
          <p:nvSpPr>
            <p:cNvPr name="Freeform 30" id="30"/>
            <p:cNvSpPr/>
            <p:nvPr/>
          </p:nvSpPr>
          <p:spPr>
            <a:xfrm flipH="false" flipV="false" rot="0">
              <a:off x="0" y="0"/>
              <a:ext cx="8504400" cy="1400800"/>
            </a:xfrm>
            <a:custGeom>
              <a:avLst/>
              <a:gdLst/>
              <a:ahLst/>
              <a:cxnLst/>
              <a:rect r="r" b="b" t="t" l="l"/>
              <a:pathLst>
                <a:path h="1400800" w="8504400">
                  <a:moveTo>
                    <a:pt x="0" y="0"/>
                  </a:moveTo>
                  <a:lnTo>
                    <a:pt x="8504400" y="0"/>
                  </a:lnTo>
                  <a:lnTo>
                    <a:pt x="8504400" y="1400800"/>
                  </a:lnTo>
                  <a:lnTo>
                    <a:pt x="0" y="1400800"/>
                  </a:lnTo>
                  <a:close/>
                </a:path>
              </a:pathLst>
            </a:custGeom>
            <a:solidFill>
              <a:srgbClr val="000000">
                <a:alpha val="0"/>
              </a:srgbClr>
            </a:solidFill>
          </p:spPr>
        </p:sp>
        <p:sp>
          <p:nvSpPr>
            <p:cNvPr name="TextBox 31" id="31"/>
            <p:cNvSpPr txBox="true"/>
            <p:nvPr/>
          </p:nvSpPr>
          <p:spPr>
            <a:xfrm>
              <a:off x="0" y="-85725"/>
              <a:ext cx="85044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Conclusion and Recommendations</a:t>
              </a:r>
            </a:p>
          </p:txBody>
        </p:sp>
      </p:grpSp>
      <p:grpSp>
        <p:nvGrpSpPr>
          <p:cNvPr name="Group 32" id="32"/>
          <p:cNvGrpSpPr/>
          <p:nvPr/>
        </p:nvGrpSpPr>
        <p:grpSpPr>
          <a:xfrm rot="0">
            <a:off x="-8742516" y="3049304"/>
            <a:ext cx="2671200" cy="1050600"/>
            <a:chOff x="0" y="0"/>
            <a:chExt cx="3561600" cy="1400800"/>
          </a:xfrm>
        </p:grpSpPr>
        <p:sp>
          <p:nvSpPr>
            <p:cNvPr name="Freeform 33" id="33"/>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34" id="34"/>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333746"/>
                  </a:solidFill>
                  <a:latin typeface="Arimo Bold"/>
                  <a:ea typeface="Arimo Bold"/>
                  <a:cs typeface="Arimo Bold"/>
                  <a:sym typeface="Arimo Bold"/>
                </a:rPr>
                <a:t>01</a:t>
              </a:r>
            </a:p>
          </p:txBody>
        </p:sp>
      </p:grpSp>
      <p:grpSp>
        <p:nvGrpSpPr>
          <p:cNvPr name="Group 35" id="35"/>
          <p:cNvGrpSpPr/>
          <p:nvPr/>
        </p:nvGrpSpPr>
        <p:grpSpPr>
          <a:xfrm rot="0">
            <a:off x="-7177316" y="3049304"/>
            <a:ext cx="12756600" cy="1050600"/>
            <a:chOff x="0" y="0"/>
            <a:chExt cx="17008800" cy="1400800"/>
          </a:xfrm>
        </p:grpSpPr>
        <p:sp>
          <p:nvSpPr>
            <p:cNvPr name="Freeform 36" id="36"/>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37" id="37"/>
            <p:cNvSpPr txBox="true"/>
            <p:nvPr/>
          </p:nvSpPr>
          <p:spPr>
            <a:xfrm>
              <a:off x="0" y="-57150"/>
              <a:ext cx="17008800" cy="1457950"/>
            </a:xfrm>
            <a:prstGeom prst="rect">
              <a:avLst/>
            </a:prstGeom>
          </p:spPr>
          <p:txBody>
            <a:bodyPr anchor="ctr" rtlCol="false" tIns="0" lIns="0" bIns="0" rIns="0"/>
            <a:lstStyle/>
            <a:p>
              <a:pPr algn="l">
                <a:lnSpc>
                  <a:spcPts val="3359"/>
                </a:lnSpc>
              </a:pPr>
              <a:r>
                <a:rPr lang="en-US" sz="2799">
                  <a:solidFill>
                    <a:srgbClr val="000000"/>
                  </a:solidFill>
                  <a:latin typeface="Arial"/>
                  <a:ea typeface="Arial"/>
                  <a:cs typeface="Arial"/>
                  <a:sym typeface="Arial"/>
                </a:rPr>
                <a:t>Introduction</a:t>
              </a:r>
            </a:p>
          </p:txBody>
        </p:sp>
      </p:grpSp>
      <p:grpSp>
        <p:nvGrpSpPr>
          <p:cNvPr name="Group 38" id="38"/>
          <p:cNvGrpSpPr/>
          <p:nvPr/>
        </p:nvGrpSpPr>
        <p:grpSpPr>
          <a:xfrm rot="0">
            <a:off x="-8742516" y="4404704"/>
            <a:ext cx="2671200" cy="1050600"/>
            <a:chOff x="0" y="0"/>
            <a:chExt cx="3561600" cy="1400800"/>
          </a:xfrm>
        </p:grpSpPr>
        <p:sp>
          <p:nvSpPr>
            <p:cNvPr name="Freeform 39" id="39"/>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40" id="40"/>
            <p:cNvSpPr txBox="true"/>
            <p:nvPr/>
          </p:nvSpPr>
          <p:spPr>
            <a:xfrm>
              <a:off x="0" y="-95250"/>
              <a:ext cx="3561600" cy="1496050"/>
            </a:xfrm>
            <a:prstGeom prst="rect">
              <a:avLst/>
            </a:prstGeom>
          </p:spPr>
          <p:txBody>
            <a:bodyPr anchor="ctr" rtlCol="false" tIns="0" lIns="0" bIns="0" rIns="0"/>
            <a:lstStyle/>
            <a:p>
              <a:pPr algn="l">
                <a:lnSpc>
                  <a:spcPts val="5759"/>
                </a:lnSpc>
              </a:pPr>
              <a:r>
                <a:rPr lang="en-US" sz="4800" b="true">
                  <a:solidFill>
                    <a:srgbClr val="000000"/>
                  </a:solidFill>
                  <a:latin typeface="Arial Bold"/>
                  <a:ea typeface="Arial Bold"/>
                  <a:cs typeface="Arial Bold"/>
                  <a:sym typeface="Arial Bold"/>
                </a:rPr>
                <a:t>02</a:t>
              </a:r>
            </a:p>
          </p:txBody>
        </p:sp>
      </p:grpSp>
      <p:grpSp>
        <p:nvGrpSpPr>
          <p:cNvPr name="Group 41" id="41"/>
          <p:cNvGrpSpPr/>
          <p:nvPr/>
        </p:nvGrpSpPr>
        <p:grpSpPr>
          <a:xfrm rot="0">
            <a:off x="-7177316" y="4404704"/>
            <a:ext cx="12756600" cy="1050600"/>
            <a:chOff x="0" y="0"/>
            <a:chExt cx="17008800" cy="1400800"/>
          </a:xfrm>
        </p:grpSpPr>
        <p:sp>
          <p:nvSpPr>
            <p:cNvPr name="Freeform 42" id="42"/>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43" id="43"/>
            <p:cNvSpPr txBox="true"/>
            <p:nvPr/>
          </p:nvSpPr>
          <p:spPr>
            <a:xfrm>
              <a:off x="0" y="-57150"/>
              <a:ext cx="17008800" cy="1457950"/>
            </a:xfrm>
            <a:prstGeom prst="rect">
              <a:avLst/>
            </a:prstGeom>
          </p:spPr>
          <p:txBody>
            <a:bodyPr anchor="ctr" rtlCol="false" tIns="0" lIns="0" bIns="0" rIns="0"/>
            <a:lstStyle/>
            <a:p>
              <a:pPr algn="l">
                <a:lnSpc>
                  <a:spcPts val="3359"/>
                </a:lnSpc>
              </a:pPr>
              <a:r>
                <a:rPr lang="en-US" sz="2799">
                  <a:solidFill>
                    <a:srgbClr val="000000"/>
                  </a:solidFill>
                  <a:latin typeface="Arial"/>
                  <a:ea typeface="Arial"/>
                  <a:cs typeface="Arial"/>
                  <a:sym typeface="Arial"/>
                </a:rPr>
                <a:t>Project Summary</a:t>
              </a:r>
            </a:p>
          </p:txBody>
        </p:sp>
      </p:grpSp>
      <p:grpSp>
        <p:nvGrpSpPr>
          <p:cNvPr name="Group 44" id="44"/>
          <p:cNvGrpSpPr/>
          <p:nvPr/>
        </p:nvGrpSpPr>
        <p:grpSpPr>
          <a:xfrm rot="0">
            <a:off x="-8742516" y="5760104"/>
            <a:ext cx="2671200" cy="1050600"/>
            <a:chOff x="0" y="0"/>
            <a:chExt cx="3561600" cy="1400800"/>
          </a:xfrm>
        </p:grpSpPr>
        <p:sp>
          <p:nvSpPr>
            <p:cNvPr name="Freeform 45" id="45"/>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46" id="46"/>
            <p:cNvSpPr txBox="true"/>
            <p:nvPr/>
          </p:nvSpPr>
          <p:spPr>
            <a:xfrm>
              <a:off x="0" y="-95250"/>
              <a:ext cx="3561600" cy="1496050"/>
            </a:xfrm>
            <a:prstGeom prst="rect">
              <a:avLst/>
            </a:prstGeom>
          </p:spPr>
          <p:txBody>
            <a:bodyPr anchor="ctr" rtlCol="false" tIns="0" lIns="0" bIns="0" rIns="0"/>
            <a:lstStyle/>
            <a:p>
              <a:pPr algn="l">
                <a:lnSpc>
                  <a:spcPts val="5759"/>
                </a:lnSpc>
              </a:pPr>
              <a:r>
                <a:rPr lang="en-US" sz="4800" b="true">
                  <a:solidFill>
                    <a:srgbClr val="000000"/>
                  </a:solidFill>
                  <a:latin typeface="Arial Bold"/>
                  <a:ea typeface="Arial Bold"/>
                  <a:cs typeface="Arial Bold"/>
                  <a:sym typeface="Arial Bold"/>
                </a:rPr>
                <a:t>03</a:t>
              </a:r>
            </a:p>
          </p:txBody>
        </p:sp>
      </p:grpSp>
      <p:grpSp>
        <p:nvGrpSpPr>
          <p:cNvPr name="Group 47" id="47"/>
          <p:cNvGrpSpPr/>
          <p:nvPr/>
        </p:nvGrpSpPr>
        <p:grpSpPr>
          <a:xfrm rot="0">
            <a:off x="-7177316" y="5760104"/>
            <a:ext cx="12756600" cy="1050600"/>
            <a:chOff x="0" y="0"/>
            <a:chExt cx="17008800" cy="1400800"/>
          </a:xfrm>
        </p:grpSpPr>
        <p:sp>
          <p:nvSpPr>
            <p:cNvPr name="Freeform 48" id="48"/>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49" id="49"/>
            <p:cNvSpPr txBox="true"/>
            <p:nvPr/>
          </p:nvSpPr>
          <p:spPr>
            <a:xfrm>
              <a:off x="0" y="-57150"/>
              <a:ext cx="17008800" cy="1457950"/>
            </a:xfrm>
            <a:prstGeom prst="rect">
              <a:avLst/>
            </a:prstGeom>
          </p:spPr>
          <p:txBody>
            <a:bodyPr anchor="ctr" rtlCol="false" tIns="0" lIns="0" bIns="0" rIns="0"/>
            <a:lstStyle/>
            <a:p>
              <a:pPr algn="l">
                <a:lnSpc>
                  <a:spcPts val="3359"/>
                </a:lnSpc>
              </a:pPr>
              <a:r>
                <a:rPr lang="en-US" sz="2799">
                  <a:solidFill>
                    <a:srgbClr val="000000"/>
                  </a:solidFill>
                  <a:latin typeface="Arial"/>
                  <a:ea typeface="Arial"/>
                  <a:cs typeface="Arial"/>
                  <a:sym typeface="Arial"/>
                </a:rPr>
                <a:t>Model 1- LSTM</a:t>
              </a:r>
            </a:p>
          </p:txBody>
        </p:sp>
      </p:grpSp>
      <p:grpSp>
        <p:nvGrpSpPr>
          <p:cNvPr name="Group 50" id="50"/>
          <p:cNvGrpSpPr/>
          <p:nvPr/>
        </p:nvGrpSpPr>
        <p:grpSpPr>
          <a:xfrm rot="0">
            <a:off x="-8742516" y="7115504"/>
            <a:ext cx="2671200" cy="1050600"/>
            <a:chOff x="0" y="0"/>
            <a:chExt cx="3561600" cy="1400800"/>
          </a:xfrm>
        </p:grpSpPr>
        <p:sp>
          <p:nvSpPr>
            <p:cNvPr name="Freeform 51" id="51"/>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52" id="52"/>
            <p:cNvSpPr txBox="true"/>
            <p:nvPr/>
          </p:nvSpPr>
          <p:spPr>
            <a:xfrm>
              <a:off x="0" y="-95250"/>
              <a:ext cx="3561600" cy="1496050"/>
            </a:xfrm>
            <a:prstGeom prst="rect">
              <a:avLst/>
            </a:prstGeom>
          </p:spPr>
          <p:txBody>
            <a:bodyPr anchor="ctr" rtlCol="false" tIns="0" lIns="0" bIns="0" rIns="0"/>
            <a:lstStyle/>
            <a:p>
              <a:pPr algn="l">
                <a:lnSpc>
                  <a:spcPts val="5759"/>
                </a:lnSpc>
              </a:pPr>
              <a:r>
                <a:rPr lang="en-US" sz="4800" b="true">
                  <a:solidFill>
                    <a:srgbClr val="000000"/>
                  </a:solidFill>
                  <a:latin typeface="Arial Bold"/>
                  <a:ea typeface="Arial Bold"/>
                  <a:cs typeface="Arial Bold"/>
                  <a:sym typeface="Arial Bold"/>
                </a:rPr>
                <a:t>04</a:t>
              </a:r>
            </a:p>
          </p:txBody>
        </p:sp>
      </p:grpSp>
      <p:grpSp>
        <p:nvGrpSpPr>
          <p:cNvPr name="Group 53" id="53"/>
          <p:cNvGrpSpPr/>
          <p:nvPr/>
        </p:nvGrpSpPr>
        <p:grpSpPr>
          <a:xfrm rot="0">
            <a:off x="-7177316" y="7115504"/>
            <a:ext cx="12756600" cy="1050600"/>
            <a:chOff x="0" y="0"/>
            <a:chExt cx="17008800" cy="1400800"/>
          </a:xfrm>
        </p:grpSpPr>
        <p:sp>
          <p:nvSpPr>
            <p:cNvPr name="Freeform 54" id="54"/>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55" id="55"/>
            <p:cNvSpPr txBox="true"/>
            <p:nvPr/>
          </p:nvSpPr>
          <p:spPr>
            <a:xfrm>
              <a:off x="0" y="-57150"/>
              <a:ext cx="17008800" cy="1457950"/>
            </a:xfrm>
            <a:prstGeom prst="rect">
              <a:avLst/>
            </a:prstGeom>
          </p:spPr>
          <p:txBody>
            <a:bodyPr anchor="ctr" rtlCol="false" tIns="0" lIns="0" bIns="0" rIns="0"/>
            <a:lstStyle/>
            <a:p>
              <a:pPr algn="l">
                <a:lnSpc>
                  <a:spcPts val="3359"/>
                </a:lnSpc>
              </a:pPr>
              <a:r>
                <a:rPr lang="en-US" sz="2799">
                  <a:solidFill>
                    <a:srgbClr val="000000"/>
                  </a:solidFill>
                  <a:latin typeface="Arial"/>
                  <a:ea typeface="Arial"/>
                  <a:cs typeface="Arial"/>
                  <a:sym typeface="Arial"/>
                </a:rPr>
                <a:t>Sample Code- LSTM</a:t>
              </a:r>
            </a:p>
          </p:txBody>
        </p:sp>
      </p:grpSp>
      <p:grpSp>
        <p:nvGrpSpPr>
          <p:cNvPr name="Group 56" id="56"/>
          <p:cNvGrpSpPr/>
          <p:nvPr/>
        </p:nvGrpSpPr>
        <p:grpSpPr>
          <a:xfrm rot="0">
            <a:off x="-8131164" y="1329704"/>
            <a:ext cx="15427800" cy="1414800"/>
            <a:chOff x="0" y="0"/>
            <a:chExt cx="20570400" cy="1886400"/>
          </a:xfrm>
        </p:grpSpPr>
        <p:sp>
          <p:nvSpPr>
            <p:cNvPr name="Freeform 57" id="57"/>
            <p:cNvSpPr/>
            <p:nvPr/>
          </p:nvSpPr>
          <p:spPr>
            <a:xfrm flipH="false" flipV="false" rot="0">
              <a:off x="0" y="0"/>
              <a:ext cx="20570400" cy="1886400"/>
            </a:xfrm>
            <a:custGeom>
              <a:avLst/>
              <a:gdLst/>
              <a:ahLst/>
              <a:cxnLst/>
              <a:rect r="r" b="b" t="t" l="l"/>
              <a:pathLst>
                <a:path h="1886400" w="20570400">
                  <a:moveTo>
                    <a:pt x="0" y="0"/>
                  </a:moveTo>
                  <a:lnTo>
                    <a:pt x="20570400" y="0"/>
                  </a:lnTo>
                  <a:lnTo>
                    <a:pt x="20570400" y="1886400"/>
                  </a:lnTo>
                  <a:lnTo>
                    <a:pt x="0" y="1886400"/>
                  </a:lnTo>
                  <a:close/>
                </a:path>
              </a:pathLst>
            </a:custGeom>
            <a:solidFill>
              <a:srgbClr val="000000">
                <a:alpha val="0"/>
              </a:srgbClr>
            </a:solidFill>
          </p:spPr>
        </p:sp>
        <p:sp>
          <p:nvSpPr>
            <p:cNvPr name="TextBox 58" id="58"/>
            <p:cNvSpPr txBox="true"/>
            <p:nvPr/>
          </p:nvSpPr>
          <p:spPr>
            <a:xfrm>
              <a:off x="0" y="-57150"/>
              <a:ext cx="20570400" cy="1943550"/>
            </a:xfrm>
            <a:prstGeom prst="rect">
              <a:avLst/>
            </a:prstGeom>
          </p:spPr>
          <p:txBody>
            <a:bodyPr anchor="t" rtlCol="false" tIns="0" lIns="0" bIns="0" rIns="0"/>
            <a:lstStyle/>
            <a:p>
              <a:pPr algn="l">
                <a:lnSpc>
                  <a:spcPts val="3359"/>
                </a:lnSpc>
              </a:pPr>
              <a:r>
                <a:rPr lang="en-US" sz="2799" b="true">
                  <a:solidFill>
                    <a:srgbClr val="13255D"/>
                  </a:solidFill>
                  <a:latin typeface="Arial Bold"/>
                  <a:ea typeface="Arial Bold"/>
                  <a:cs typeface="Arial Bold"/>
                  <a:sym typeface="Arial Bold"/>
                </a:rPr>
                <a:t>Table of Contents</a:t>
              </a:r>
            </a:p>
          </p:txBody>
        </p:sp>
      </p:grpSp>
      <p:grpSp>
        <p:nvGrpSpPr>
          <p:cNvPr name="Group 59" id="59"/>
          <p:cNvGrpSpPr/>
          <p:nvPr/>
        </p:nvGrpSpPr>
        <p:grpSpPr>
          <a:xfrm rot="0">
            <a:off x="-2031136" y="-2836620"/>
            <a:ext cx="9194198" cy="2278030"/>
            <a:chOff x="0" y="0"/>
            <a:chExt cx="12258931" cy="3037373"/>
          </a:xfrm>
        </p:grpSpPr>
        <p:sp>
          <p:nvSpPr>
            <p:cNvPr name="Freeform 60" id="6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grpSp>
        <p:nvGrpSpPr>
          <p:cNvPr name="Group 61" id="61"/>
          <p:cNvGrpSpPr/>
          <p:nvPr/>
        </p:nvGrpSpPr>
        <p:grpSpPr>
          <a:xfrm rot="0">
            <a:off x="13994280" y="10545030"/>
            <a:ext cx="9194198" cy="2278030"/>
            <a:chOff x="0" y="0"/>
            <a:chExt cx="12258931" cy="3037373"/>
          </a:xfrm>
        </p:grpSpPr>
        <p:sp>
          <p:nvSpPr>
            <p:cNvPr name="Freeform 62" id="6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sp>
        <p:nvSpPr>
          <p:cNvPr name="Freeform 63" id="63"/>
          <p:cNvSpPr/>
          <p:nvPr/>
        </p:nvSpPr>
        <p:spPr>
          <a:xfrm flipH="false" flipV="false" rot="0">
            <a:off x="0" y="10603986"/>
            <a:ext cx="3464164" cy="2751298"/>
          </a:xfrm>
          <a:custGeom>
            <a:avLst/>
            <a:gdLst/>
            <a:ahLst/>
            <a:cxnLst/>
            <a:rect r="r" b="b" t="t" l="l"/>
            <a:pathLst>
              <a:path h="2751298" w="3464164">
                <a:moveTo>
                  <a:pt x="0" y="0"/>
                </a:moveTo>
                <a:lnTo>
                  <a:pt x="3464164" y="0"/>
                </a:lnTo>
                <a:lnTo>
                  <a:pt x="3464164" y="2751298"/>
                </a:lnTo>
                <a:lnTo>
                  <a:pt x="0" y="27512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4" id="64"/>
          <p:cNvGrpSpPr/>
          <p:nvPr/>
        </p:nvGrpSpPr>
        <p:grpSpPr>
          <a:xfrm rot="0">
            <a:off x="620480" y="779716"/>
            <a:ext cx="13307786" cy="2061456"/>
            <a:chOff x="0" y="0"/>
            <a:chExt cx="17743715" cy="2748608"/>
          </a:xfrm>
        </p:grpSpPr>
        <p:sp>
          <p:nvSpPr>
            <p:cNvPr name="Freeform 65" id="65"/>
            <p:cNvSpPr/>
            <p:nvPr/>
          </p:nvSpPr>
          <p:spPr>
            <a:xfrm flipH="false" flipV="false" rot="0">
              <a:off x="0" y="0"/>
              <a:ext cx="17743715" cy="2748608"/>
            </a:xfrm>
            <a:custGeom>
              <a:avLst/>
              <a:gdLst/>
              <a:ahLst/>
              <a:cxnLst/>
              <a:rect r="r" b="b" t="t" l="l"/>
              <a:pathLst>
                <a:path h="2748608" w="17743715">
                  <a:moveTo>
                    <a:pt x="0" y="0"/>
                  </a:moveTo>
                  <a:lnTo>
                    <a:pt x="17743715" y="0"/>
                  </a:lnTo>
                  <a:lnTo>
                    <a:pt x="17743715" y="2748608"/>
                  </a:lnTo>
                  <a:lnTo>
                    <a:pt x="0" y="2748608"/>
                  </a:lnTo>
                  <a:close/>
                </a:path>
              </a:pathLst>
            </a:custGeom>
            <a:solidFill>
              <a:srgbClr val="000000">
                <a:alpha val="0"/>
              </a:srgbClr>
            </a:solidFill>
          </p:spPr>
        </p:sp>
        <p:sp>
          <p:nvSpPr>
            <p:cNvPr name="TextBox 66" id="66"/>
            <p:cNvSpPr txBox="true"/>
            <p:nvPr/>
          </p:nvSpPr>
          <p:spPr>
            <a:xfrm>
              <a:off x="0" y="-209550"/>
              <a:ext cx="17743715" cy="2958158"/>
            </a:xfrm>
            <a:prstGeom prst="rect">
              <a:avLst/>
            </a:prstGeom>
          </p:spPr>
          <p:txBody>
            <a:bodyPr anchor="ctr" rtlCol="false" tIns="0" lIns="0" bIns="0" rIns="0"/>
            <a:lstStyle/>
            <a:p>
              <a:pPr algn="l">
                <a:lnSpc>
                  <a:spcPts val="13247"/>
                </a:lnSpc>
              </a:pPr>
              <a:r>
                <a:rPr lang="en-US" sz="9600" b="true">
                  <a:solidFill>
                    <a:srgbClr val="13255D"/>
                  </a:solidFill>
                  <a:latin typeface="Arimo Bold"/>
                  <a:ea typeface="Arimo Bold"/>
                  <a:cs typeface="Arimo Bold"/>
                  <a:sym typeface="Arimo Bold"/>
                </a:rPr>
                <a:t>Machine Learning</a:t>
              </a:r>
            </a:p>
          </p:txBody>
        </p:sp>
      </p:grpSp>
      <p:grpSp>
        <p:nvGrpSpPr>
          <p:cNvPr name="Group 67" id="67"/>
          <p:cNvGrpSpPr/>
          <p:nvPr/>
        </p:nvGrpSpPr>
        <p:grpSpPr>
          <a:xfrm rot="0">
            <a:off x="20007812" y="3339848"/>
            <a:ext cx="8169850" cy="1050600"/>
            <a:chOff x="0" y="0"/>
            <a:chExt cx="10893133" cy="1400800"/>
          </a:xfrm>
        </p:grpSpPr>
        <p:sp>
          <p:nvSpPr>
            <p:cNvPr name="Freeform 68" id="68"/>
            <p:cNvSpPr/>
            <p:nvPr/>
          </p:nvSpPr>
          <p:spPr>
            <a:xfrm flipH="false" flipV="false" rot="0">
              <a:off x="0" y="0"/>
              <a:ext cx="10893134" cy="1400800"/>
            </a:xfrm>
            <a:custGeom>
              <a:avLst/>
              <a:gdLst/>
              <a:ahLst/>
              <a:cxnLst/>
              <a:rect r="r" b="b" t="t" l="l"/>
              <a:pathLst>
                <a:path h="1400800" w="10893134">
                  <a:moveTo>
                    <a:pt x="0" y="0"/>
                  </a:moveTo>
                  <a:lnTo>
                    <a:pt x="10893134" y="0"/>
                  </a:lnTo>
                  <a:lnTo>
                    <a:pt x="10893134" y="1400800"/>
                  </a:lnTo>
                  <a:lnTo>
                    <a:pt x="0" y="1400800"/>
                  </a:lnTo>
                  <a:close/>
                </a:path>
              </a:pathLst>
            </a:custGeom>
            <a:solidFill>
              <a:srgbClr val="000000">
                <a:alpha val="0"/>
              </a:srgbClr>
            </a:solidFill>
          </p:spPr>
        </p:sp>
        <p:sp>
          <p:nvSpPr>
            <p:cNvPr name="TextBox 69" id="69"/>
            <p:cNvSpPr txBox="true"/>
            <p:nvPr/>
          </p:nvSpPr>
          <p:spPr>
            <a:xfrm>
              <a:off x="0" y="-85725"/>
              <a:ext cx="10893133"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Model 2- VAE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352024" y="5454596"/>
            <a:ext cx="3842802" cy="5131282"/>
          </a:xfrm>
          <a:custGeom>
            <a:avLst/>
            <a:gdLst/>
            <a:ahLst/>
            <a:cxnLst/>
            <a:rect r="r" b="b" t="t" l="l"/>
            <a:pathLst>
              <a:path h="5131282" w="3842802">
                <a:moveTo>
                  <a:pt x="0" y="0"/>
                </a:moveTo>
                <a:lnTo>
                  <a:pt x="3842802" y="0"/>
                </a:lnTo>
                <a:lnTo>
                  <a:pt x="3842802" y="5131282"/>
                </a:lnTo>
                <a:lnTo>
                  <a:pt x="0" y="5131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20154" y="1923370"/>
            <a:ext cx="2812852" cy="1871198"/>
          </a:xfrm>
          <a:custGeom>
            <a:avLst/>
            <a:gdLst/>
            <a:ahLst/>
            <a:cxnLst/>
            <a:rect r="r" b="b" t="t" l="l"/>
            <a:pathLst>
              <a:path h="1871198" w="2812852">
                <a:moveTo>
                  <a:pt x="0" y="0"/>
                </a:moveTo>
                <a:lnTo>
                  <a:pt x="2812852" y="0"/>
                </a:lnTo>
                <a:lnTo>
                  <a:pt x="2812852"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756996" y="4772466"/>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66796" y="1428322"/>
            <a:ext cx="1217558" cy="826644"/>
          </a:xfrm>
          <a:custGeom>
            <a:avLst/>
            <a:gdLst/>
            <a:ahLst/>
            <a:cxnLst/>
            <a:rect r="r" b="b" t="t" l="l"/>
            <a:pathLst>
              <a:path h="826644" w="1217558">
                <a:moveTo>
                  <a:pt x="0" y="0"/>
                </a:moveTo>
                <a:lnTo>
                  <a:pt x="1217558" y="0"/>
                </a:lnTo>
                <a:lnTo>
                  <a:pt x="1217558"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1227848" y="1066468"/>
            <a:ext cx="10324816" cy="1210104"/>
            <a:chOff x="0" y="0"/>
            <a:chExt cx="13766421" cy="1613472"/>
          </a:xfrm>
        </p:grpSpPr>
        <p:sp>
          <p:nvSpPr>
            <p:cNvPr name="Freeform 8" id="8"/>
            <p:cNvSpPr/>
            <p:nvPr/>
          </p:nvSpPr>
          <p:spPr>
            <a:xfrm flipH="false" flipV="false" rot="0">
              <a:off x="0" y="0"/>
              <a:ext cx="13766422" cy="1613472"/>
            </a:xfrm>
            <a:custGeom>
              <a:avLst/>
              <a:gdLst/>
              <a:ahLst/>
              <a:cxnLst/>
              <a:rect r="r" b="b" t="t" l="l"/>
              <a:pathLst>
                <a:path h="1613472" w="13766422">
                  <a:moveTo>
                    <a:pt x="0" y="0"/>
                  </a:moveTo>
                  <a:lnTo>
                    <a:pt x="13766422" y="0"/>
                  </a:lnTo>
                  <a:lnTo>
                    <a:pt x="13766422" y="1613472"/>
                  </a:lnTo>
                  <a:lnTo>
                    <a:pt x="0" y="1613472"/>
                  </a:lnTo>
                  <a:close/>
                </a:path>
              </a:pathLst>
            </a:custGeom>
            <a:solidFill>
              <a:srgbClr val="000000">
                <a:alpha val="0"/>
              </a:srgbClr>
            </a:solidFill>
          </p:spPr>
        </p:sp>
        <p:sp>
          <p:nvSpPr>
            <p:cNvPr name="TextBox 9" id="9"/>
            <p:cNvSpPr txBox="true"/>
            <p:nvPr/>
          </p:nvSpPr>
          <p:spPr>
            <a:xfrm>
              <a:off x="0" y="-85725"/>
              <a:ext cx="13766421" cy="1699197"/>
            </a:xfrm>
            <a:prstGeom prst="rect">
              <a:avLst/>
            </a:prstGeom>
          </p:spPr>
          <p:txBody>
            <a:bodyPr anchor="t" rtlCol="false" tIns="0" lIns="0" bIns="0" rIns="0"/>
            <a:lstStyle/>
            <a:p>
              <a:pPr algn="l">
                <a:lnSpc>
                  <a:spcPts val="4967"/>
                </a:lnSpc>
              </a:pPr>
              <a:r>
                <a:rPr lang="en-US" sz="3600">
                  <a:solidFill>
                    <a:srgbClr val="333746"/>
                  </a:solidFill>
                  <a:latin typeface="Arimo"/>
                  <a:ea typeface="Arimo"/>
                  <a:cs typeface="Arimo"/>
                  <a:sym typeface="Arimo"/>
                </a:rPr>
                <a:t>Model 1 – LSTM</a:t>
              </a:r>
            </a:p>
          </p:txBody>
        </p:sp>
      </p:grpSp>
      <p:grpSp>
        <p:nvGrpSpPr>
          <p:cNvPr name="Group 10" id="10"/>
          <p:cNvGrpSpPr/>
          <p:nvPr/>
        </p:nvGrpSpPr>
        <p:grpSpPr>
          <a:xfrm rot="0">
            <a:off x="1227848" y="170506"/>
            <a:ext cx="2737066" cy="1210104"/>
            <a:chOff x="0" y="0"/>
            <a:chExt cx="3649421" cy="1613472"/>
          </a:xfrm>
        </p:grpSpPr>
        <p:sp>
          <p:nvSpPr>
            <p:cNvPr name="Freeform 11" id="11"/>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2" id="12"/>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03</a:t>
              </a:r>
            </a:p>
          </p:txBody>
        </p:sp>
      </p:grpSp>
      <p:grpSp>
        <p:nvGrpSpPr>
          <p:cNvPr name="Group 13" id="13"/>
          <p:cNvGrpSpPr/>
          <p:nvPr/>
        </p:nvGrpSpPr>
        <p:grpSpPr>
          <a:xfrm rot="0">
            <a:off x="1227848" y="2900856"/>
            <a:ext cx="9461172" cy="6155532"/>
            <a:chOff x="0" y="0"/>
            <a:chExt cx="12614896" cy="8207376"/>
          </a:xfrm>
        </p:grpSpPr>
        <p:sp>
          <p:nvSpPr>
            <p:cNvPr name="Freeform 14" id="14"/>
            <p:cNvSpPr/>
            <p:nvPr/>
          </p:nvSpPr>
          <p:spPr>
            <a:xfrm flipH="false" flipV="false" rot="0">
              <a:off x="0" y="0"/>
              <a:ext cx="12614896" cy="8207376"/>
            </a:xfrm>
            <a:custGeom>
              <a:avLst/>
              <a:gdLst/>
              <a:ahLst/>
              <a:cxnLst/>
              <a:rect r="r" b="b" t="t" l="l"/>
              <a:pathLst>
                <a:path h="8207376" w="12614896">
                  <a:moveTo>
                    <a:pt x="0" y="0"/>
                  </a:moveTo>
                  <a:lnTo>
                    <a:pt x="12614896" y="0"/>
                  </a:lnTo>
                  <a:lnTo>
                    <a:pt x="12614896" y="8207376"/>
                  </a:lnTo>
                  <a:lnTo>
                    <a:pt x="0" y="8207376"/>
                  </a:lnTo>
                  <a:close/>
                </a:path>
              </a:pathLst>
            </a:custGeom>
            <a:solidFill>
              <a:srgbClr val="000000">
                <a:alpha val="0"/>
              </a:srgbClr>
            </a:solidFill>
          </p:spPr>
        </p:sp>
        <p:sp>
          <p:nvSpPr>
            <p:cNvPr name="TextBox 15" id="15"/>
            <p:cNvSpPr txBox="true"/>
            <p:nvPr/>
          </p:nvSpPr>
          <p:spPr>
            <a:xfrm>
              <a:off x="0" y="0"/>
              <a:ext cx="12614896" cy="8207376"/>
            </a:xfrm>
            <a:prstGeom prst="rect">
              <a:avLst/>
            </a:prstGeom>
          </p:spPr>
          <p:txBody>
            <a:bodyPr anchor="t" rtlCol="false" tIns="0" lIns="0" bIns="0" rIns="0"/>
            <a:lstStyle/>
            <a:p>
              <a:pPr algn="l">
                <a:lnSpc>
                  <a:spcPts val="4320"/>
                </a:lnSpc>
              </a:pPr>
              <a:r>
                <a:rPr lang="en-US" sz="3600" b="true">
                  <a:solidFill>
                    <a:srgbClr val="002060"/>
                  </a:solidFill>
                  <a:latin typeface="Aptos Bold"/>
                  <a:ea typeface="Aptos Bold"/>
                  <a:cs typeface="Aptos Bold"/>
                  <a:sym typeface="Aptos Bold"/>
                </a:rPr>
                <a:t>What is LSTM?</a:t>
              </a:r>
            </a:p>
            <a:p>
              <a:pPr algn="l">
                <a:lnSpc>
                  <a:spcPts val="4320"/>
                </a:lnSpc>
              </a:pPr>
            </a:p>
            <a:p>
              <a:pPr algn="l">
                <a:lnSpc>
                  <a:spcPts val="4320"/>
                </a:lnSpc>
              </a:pPr>
              <a:r>
                <a:rPr lang="en-US" sz="3600">
                  <a:solidFill>
                    <a:srgbClr val="000000"/>
                  </a:solidFill>
                  <a:latin typeface="Aptos"/>
                  <a:ea typeface="Aptos"/>
                  <a:cs typeface="Aptos"/>
                  <a:sym typeface="Aptos"/>
                </a:rPr>
                <a:t>Long Short-Term Memory is a  model built on a specialized Recurrent Neural Network architecture specifically designed to handle long-term dependencies in sequential data by overcoming the vanishing gradient problem.</a:t>
              </a:r>
            </a:p>
            <a:p>
              <a:pPr algn="l">
                <a:lnSpc>
                  <a:spcPts val="4320"/>
                </a:lnSpc>
              </a:pPr>
            </a:p>
            <a:p>
              <a:pPr algn="l">
                <a:lnSpc>
                  <a:spcPts val="4320"/>
                </a:lnSpc>
              </a:pPr>
              <a:r>
                <a:rPr lang="en-US" sz="3600">
                  <a:solidFill>
                    <a:srgbClr val="000000"/>
                  </a:solidFill>
                  <a:latin typeface="Aptos"/>
                  <a:ea typeface="Aptos"/>
                  <a:cs typeface="Aptos"/>
                  <a:sym typeface="Aptos"/>
                </a:rPr>
                <a:t>Uses memory cells and gates to manage information flow.</a:t>
              </a:r>
            </a:p>
            <a:p>
              <a:pPr algn="l">
                <a:lnSpc>
                  <a:spcPts val="4320"/>
                </a:lnSpc>
              </a:pPr>
            </a:p>
          </p:txBody>
        </p:sp>
      </p:grpSp>
      <p:grpSp>
        <p:nvGrpSpPr>
          <p:cNvPr name="Group 16" id="16"/>
          <p:cNvGrpSpPr/>
          <p:nvPr/>
        </p:nvGrpSpPr>
        <p:grpSpPr>
          <a:xfrm rot="0">
            <a:off x="18421618" y="2423796"/>
            <a:ext cx="15427798" cy="8771632"/>
            <a:chOff x="0" y="0"/>
            <a:chExt cx="20570397" cy="11695509"/>
          </a:xfrm>
        </p:grpSpPr>
        <p:sp>
          <p:nvSpPr>
            <p:cNvPr name="Freeform 17" id="17"/>
            <p:cNvSpPr/>
            <p:nvPr/>
          </p:nvSpPr>
          <p:spPr>
            <a:xfrm flipH="false" flipV="false" rot="0">
              <a:off x="0" y="0"/>
              <a:ext cx="20570397" cy="11695509"/>
            </a:xfrm>
            <a:custGeom>
              <a:avLst/>
              <a:gdLst/>
              <a:ahLst/>
              <a:cxnLst/>
              <a:rect r="r" b="b" t="t" l="l"/>
              <a:pathLst>
                <a:path h="11695509" w="20570397">
                  <a:moveTo>
                    <a:pt x="0" y="0"/>
                  </a:moveTo>
                  <a:lnTo>
                    <a:pt x="20570397" y="0"/>
                  </a:lnTo>
                  <a:lnTo>
                    <a:pt x="20570397" y="11695509"/>
                  </a:lnTo>
                  <a:lnTo>
                    <a:pt x="0" y="11695509"/>
                  </a:lnTo>
                  <a:close/>
                </a:path>
              </a:pathLst>
            </a:custGeom>
            <a:solidFill>
              <a:srgbClr val="000000">
                <a:alpha val="0"/>
              </a:srgbClr>
            </a:solidFill>
          </p:spPr>
        </p:sp>
        <p:sp>
          <p:nvSpPr>
            <p:cNvPr name="TextBox 18" id="18"/>
            <p:cNvSpPr txBox="true"/>
            <p:nvPr/>
          </p:nvSpPr>
          <p:spPr>
            <a:xfrm>
              <a:off x="0" y="0"/>
              <a:ext cx="20570397" cy="11695509"/>
            </a:xfrm>
            <a:prstGeom prst="rect">
              <a:avLst/>
            </a:prstGeom>
          </p:spPr>
          <p:txBody>
            <a:bodyPr anchor="t" rtlCol="false" tIns="0" lIns="0" bIns="0" rIns="0"/>
            <a:lstStyle/>
            <a:p>
              <a:pPr algn="l">
                <a:lnSpc>
                  <a:spcPts val="8640"/>
                </a:lnSpc>
              </a:pPr>
              <a:r>
                <a:rPr lang="en-US" sz="7200" b="true">
                  <a:solidFill>
                    <a:srgbClr val="1A255D"/>
                  </a:solidFill>
                  <a:latin typeface="Aptos Bold"/>
                  <a:ea typeface="Aptos Bold"/>
                  <a:cs typeface="Aptos Bold"/>
                  <a:sym typeface="Aptos Bold"/>
                </a:rPr>
                <a:t>Why LSTM?</a:t>
              </a:r>
            </a:p>
            <a:p>
              <a:pPr algn="l">
                <a:lnSpc>
                  <a:spcPts val="5999"/>
                </a:lnSpc>
              </a:pPr>
            </a:p>
            <a:p>
              <a:pPr algn="l" marL="1206500" indent="-603250" lvl="1">
                <a:lnSpc>
                  <a:spcPts val="5999"/>
                </a:lnSpc>
                <a:buFont typeface="Arial"/>
                <a:buChar char="•"/>
              </a:pPr>
              <a:r>
                <a:rPr lang="en-US" sz="4999">
                  <a:solidFill>
                    <a:srgbClr val="000000"/>
                  </a:solidFill>
                  <a:latin typeface="Aptos"/>
                  <a:ea typeface="Aptos"/>
                  <a:cs typeface="Aptos"/>
                  <a:sym typeface="Aptos"/>
                </a:rPr>
                <a:t>Pedestrian motion is sequential and time-dependent </a:t>
              </a:r>
            </a:p>
            <a:p>
              <a:pPr algn="l" marL="1206500" indent="-603250" lvl="1">
                <a:lnSpc>
                  <a:spcPts val="5999"/>
                </a:lnSpc>
                <a:buFont typeface="Arial"/>
                <a:buChar char="•"/>
              </a:pPr>
              <a:r>
                <a:rPr lang="en-US" sz="4999">
                  <a:solidFill>
                    <a:srgbClr val="000000"/>
                  </a:solidFill>
                  <a:latin typeface="Aptos"/>
                  <a:ea typeface="Aptos"/>
                  <a:cs typeface="Aptos"/>
                  <a:sym typeface="Aptos"/>
                </a:rPr>
                <a:t>LSTM learns movement patterns by remembering previous positions.</a:t>
              </a:r>
            </a:p>
            <a:p>
              <a:pPr algn="l" marL="1206500" indent="-603250" lvl="1">
                <a:lnSpc>
                  <a:spcPts val="5999"/>
                </a:lnSpc>
                <a:buFont typeface="Arial"/>
                <a:buChar char="•"/>
              </a:pPr>
              <a:r>
                <a:rPr lang="en-US" sz="4999">
                  <a:solidFill>
                    <a:srgbClr val="000000"/>
                  </a:solidFill>
                  <a:latin typeface="Aptos"/>
                  <a:ea typeface="Aptos"/>
                  <a:cs typeface="Aptos"/>
                  <a:sym typeface="Aptos"/>
                </a:rPr>
                <a:t>Helps predict how a pedestrian’s global position evolves by learning patterns in movement speed and direction.</a:t>
              </a:r>
            </a:p>
            <a:p>
              <a:pPr algn="l" marL="1206500" indent="-603250" lvl="1">
                <a:lnSpc>
                  <a:spcPts val="5999"/>
                </a:lnSpc>
              </a:pPr>
            </a:p>
            <a:p>
              <a:pPr algn="l" marL="1206500" indent="-603250" lvl="1">
                <a:lnSpc>
                  <a:spcPts val="5999"/>
                </a:lnSpc>
              </a:pPr>
            </a:p>
          </p:txBody>
        </p:sp>
      </p:gr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352024" y="5454596"/>
            <a:ext cx="3842802" cy="5131282"/>
          </a:xfrm>
          <a:custGeom>
            <a:avLst/>
            <a:gdLst/>
            <a:ahLst/>
            <a:cxnLst/>
            <a:rect r="r" b="b" t="t" l="l"/>
            <a:pathLst>
              <a:path h="5131282" w="3842802">
                <a:moveTo>
                  <a:pt x="0" y="0"/>
                </a:moveTo>
                <a:lnTo>
                  <a:pt x="3842802" y="0"/>
                </a:lnTo>
                <a:lnTo>
                  <a:pt x="3842802" y="5131282"/>
                </a:lnTo>
                <a:lnTo>
                  <a:pt x="0" y="5131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20154" y="1923370"/>
            <a:ext cx="2812852" cy="1871198"/>
          </a:xfrm>
          <a:custGeom>
            <a:avLst/>
            <a:gdLst/>
            <a:ahLst/>
            <a:cxnLst/>
            <a:rect r="r" b="b" t="t" l="l"/>
            <a:pathLst>
              <a:path h="1871198" w="2812852">
                <a:moveTo>
                  <a:pt x="0" y="0"/>
                </a:moveTo>
                <a:lnTo>
                  <a:pt x="2812852" y="0"/>
                </a:lnTo>
                <a:lnTo>
                  <a:pt x="2812852"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635484" y="4506128"/>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66796" y="1428322"/>
            <a:ext cx="1217558" cy="826644"/>
          </a:xfrm>
          <a:custGeom>
            <a:avLst/>
            <a:gdLst/>
            <a:ahLst/>
            <a:cxnLst/>
            <a:rect r="r" b="b" t="t" l="l"/>
            <a:pathLst>
              <a:path h="826644" w="1217558">
                <a:moveTo>
                  <a:pt x="0" y="0"/>
                </a:moveTo>
                <a:lnTo>
                  <a:pt x="1217558" y="0"/>
                </a:lnTo>
                <a:lnTo>
                  <a:pt x="1217558"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1227848" y="1066468"/>
            <a:ext cx="10324816" cy="1210104"/>
            <a:chOff x="0" y="0"/>
            <a:chExt cx="13766421" cy="1613472"/>
          </a:xfrm>
        </p:grpSpPr>
        <p:sp>
          <p:nvSpPr>
            <p:cNvPr name="Freeform 8" id="8"/>
            <p:cNvSpPr/>
            <p:nvPr/>
          </p:nvSpPr>
          <p:spPr>
            <a:xfrm flipH="false" flipV="false" rot="0">
              <a:off x="0" y="0"/>
              <a:ext cx="13766422" cy="1613472"/>
            </a:xfrm>
            <a:custGeom>
              <a:avLst/>
              <a:gdLst/>
              <a:ahLst/>
              <a:cxnLst/>
              <a:rect r="r" b="b" t="t" l="l"/>
              <a:pathLst>
                <a:path h="1613472" w="13766422">
                  <a:moveTo>
                    <a:pt x="0" y="0"/>
                  </a:moveTo>
                  <a:lnTo>
                    <a:pt x="13766422" y="0"/>
                  </a:lnTo>
                  <a:lnTo>
                    <a:pt x="13766422" y="1613472"/>
                  </a:lnTo>
                  <a:lnTo>
                    <a:pt x="0" y="1613472"/>
                  </a:lnTo>
                  <a:close/>
                </a:path>
              </a:pathLst>
            </a:custGeom>
            <a:solidFill>
              <a:srgbClr val="000000">
                <a:alpha val="0"/>
              </a:srgbClr>
            </a:solidFill>
          </p:spPr>
        </p:sp>
        <p:sp>
          <p:nvSpPr>
            <p:cNvPr name="TextBox 9" id="9"/>
            <p:cNvSpPr txBox="true"/>
            <p:nvPr/>
          </p:nvSpPr>
          <p:spPr>
            <a:xfrm>
              <a:off x="0" y="-85725"/>
              <a:ext cx="13766421" cy="1699197"/>
            </a:xfrm>
            <a:prstGeom prst="rect">
              <a:avLst/>
            </a:prstGeom>
          </p:spPr>
          <p:txBody>
            <a:bodyPr anchor="t" rtlCol="false" tIns="0" lIns="0" bIns="0" rIns="0"/>
            <a:lstStyle/>
            <a:p>
              <a:pPr algn="l">
                <a:lnSpc>
                  <a:spcPts val="4967"/>
                </a:lnSpc>
              </a:pPr>
              <a:r>
                <a:rPr lang="en-US" sz="3600">
                  <a:solidFill>
                    <a:srgbClr val="333746"/>
                  </a:solidFill>
                  <a:latin typeface="Arimo"/>
                  <a:ea typeface="Arimo"/>
                  <a:cs typeface="Arimo"/>
                  <a:sym typeface="Arimo"/>
                </a:rPr>
                <a:t>Model 1 – LSTM</a:t>
              </a:r>
            </a:p>
          </p:txBody>
        </p:sp>
      </p:grpSp>
      <p:grpSp>
        <p:nvGrpSpPr>
          <p:cNvPr name="Group 10" id="10"/>
          <p:cNvGrpSpPr/>
          <p:nvPr/>
        </p:nvGrpSpPr>
        <p:grpSpPr>
          <a:xfrm rot="0">
            <a:off x="1227848" y="170506"/>
            <a:ext cx="2737066" cy="1210104"/>
            <a:chOff x="0" y="0"/>
            <a:chExt cx="3649421" cy="1613472"/>
          </a:xfrm>
        </p:grpSpPr>
        <p:sp>
          <p:nvSpPr>
            <p:cNvPr name="Freeform 11" id="11"/>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2" id="12"/>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03</a:t>
              </a:r>
            </a:p>
          </p:txBody>
        </p:sp>
      </p:grpSp>
      <p:grpSp>
        <p:nvGrpSpPr>
          <p:cNvPr name="Group 13" id="13"/>
          <p:cNvGrpSpPr/>
          <p:nvPr/>
        </p:nvGrpSpPr>
        <p:grpSpPr>
          <a:xfrm rot="0">
            <a:off x="1430198" y="11706806"/>
            <a:ext cx="15427800" cy="2514486"/>
            <a:chOff x="0" y="0"/>
            <a:chExt cx="20570400" cy="3352648"/>
          </a:xfrm>
        </p:grpSpPr>
        <p:sp>
          <p:nvSpPr>
            <p:cNvPr name="Freeform 14" id="1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5" id="15"/>
            <p:cNvSpPr txBox="true"/>
            <p:nvPr/>
          </p:nvSpPr>
          <p:spPr>
            <a:xfrm>
              <a:off x="0" y="-152400"/>
              <a:ext cx="20570400" cy="3505048"/>
            </a:xfrm>
            <a:prstGeom prst="rect">
              <a:avLst/>
            </a:prstGeom>
          </p:spPr>
          <p:txBody>
            <a:bodyPr anchor="t" rtlCol="false" tIns="0" lIns="0" bIns="0" rIns="0"/>
            <a:lstStyle/>
            <a:p>
              <a:pPr algn="l">
                <a:lnSpc>
                  <a:spcPts val="13247"/>
                </a:lnSpc>
              </a:pPr>
              <a:r>
                <a:rPr lang="en-US" sz="9600" b="true">
                  <a:solidFill>
                    <a:srgbClr val="333746"/>
                  </a:solidFill>
                  <a:latin typeface="Aptos Bold"/>
                  <a:ea typeface="Aptos Bold"/>
                  <a:cs typeface="Aptos Bold"/>
                  <a:sym typeface="Aptos Bold"/>
                </a:rPr>
                <a:t>Sample Code – LSTM</a:t>
              </a:r>
            </a:p>
          </p:txBody>
        </p:sp>
      </p:grpSp>
      <p:grpSp>
        <p:nvGrpSpPr>
          <p:cNvPr name="Group 16" id="16"/>
          <p:cNvGrpSpPr/>
          <p:nvPr/>
        </p:nvGrpSpPr>
        <p:grpSpPr>
          <a:xfrm rot="0">
            <a:off x="1430198" y="10508450"/>
            <a:ext cx="2737066" cy="1210104"/>
            <a:chOff x="0" y="0"/>
            <a:chExt cx="3649421" cy="1613472"/>
          </a:xfrm>
        </p:grpSpPr>
        <p:sp>
          <p:nvSpPr>
            <p:cNvPr name="Freeform 17" id="1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8" id="1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04</a:t>
              </a:r>
            </a:p>
          </p:txBody>
        </p:sp>
      </p:grpSp>
      <p:grpSp>
        <p:nvGrpSpPr>
          <p:cNvPr name="Group 19" id="19"/>
          <p:cNvGrpSpPr/>
          <p:nvPr/>
        </p:nvGrpSpPr>
        <p:grpSpPr>
          <a:xfrm rot="0">
            <a:off x="761370" y="2423796"/>
            <a:ext cx="15427798" cy="8771632"/>
            <a:chOff x="0" y="0"/>
            <a:chExt cx="20570397" cy="11695509"/>
          </a:xfrm>
        </p:grpSpPr>
        <p:sp>
          <p:nvSpPr>
            <p:cNvPr name="Freeform 20" id="20"/>
            <p:cNvSpPr/>
            <p:nvPr/>
          </p:nvSpPr>
          <p:spPr>
            <a:xfrm flipH="false" flipV="false" rot="0">
              <a:off x="0" y="0"/>
              <a:ext cx="20570397" cy="11695509"/>
            </a:xfrm>
            <a:custGeom>
              <a:avLst/>
              <a:gdLst/>
              <a:ahLst/>
              <a:cxnLst/>
              <a:rect r="r" b="b" t="t" l="l"/>
              <a:pathLst>
                <a:path h="11695509" w="20570397">
                  <a:moveTo>
                    <a:pt x="0" y="0"/>
                  </a:moveTo>
                  <a:lnTo>
                    <a:pt x="20570397" y="0"/>
                  </a:lnTo>
                  <a:lnTo>
                    <a:pt x="20570397" y="11695509"/>
                  </a:lnTo>
                  <a:lnTo>
                    <a:pt x="0" y="11695509"/>
                  </a:lnTo>
                  <a:close/>
                </a:path>
              </a:pathLst>
            </a:custGeom>
            <a:solidFill>
              <a:srgbClr val="000000">
                <a:alpha val="0"/>
              </a:srgbClr>
            </a:solidFill>
          </p:spPr>
        </p:sp>
        <p:sp>
          <p:nvSpPr>
            <p:cNvPr name="TextBox 21" id="21"/>
            <p:cNvSpPr txBox="true"/>
            <p:nvPr/>
          </p:nvSpPr>
          <p:spPr>
            <a:xfrm>
              <a:off x="0" y="0"/>
              <a:ext cx="20570397" cy="11695509"/>
            </a:xfrm>
            <a:prstGeom prst="rect">
              <a:avLst/>
            </a:prstGeom>
          </p:spPr>
          <p:txBody>
            <a:bodyPr anchor="t" rtlCol="false" tIns="0" lIns="0" bIns="0" rIns="0"/>
            <a:lstStyle/>
            <a:p>
              <a:pPr algn="l">
                <a:lnSpc>
                  <a:spcPts val="8640"/>
                </a:lnSpc>
              </a:pPr>
              <a:r>
                <a:rPr lang="en-US" sz="7200" b="true">
                  <a:solidFill>
                    <a:srgbClr val="1A255D"/>
                  </a:solidFill>
                  <a:latin typeface="Aptos Bold"/>
                  <a:ea typeface="Aptos Bold"/>
                  <a:cs typeface="Aptos Bold"/>
                  <a:sym typeface="Aptos Bold"/>
                </a:rPr>
                <a:t>Why LSTM?</a:t>
              </a:r>
            </a:p>
            <a:p>
              <a:pPr algn="l">
                <a:lnSpc>
                  <a:spcPts val="5999"/>
                </a:lnSpc>
              </a:pPr>
            </a:p>
            <a:p>
              <a:pPr algn="l" marL="1206500" indent="-603250" lvl="1">
                <a:lnSpc>
                  <a:spcPts val="5999"/>
                </a:lnSpc>
                <a:buFont typeface="Arial"/>
                <a:buChar char="•"/>
              </a:pPr>
              <a:r>
                <a:rPr lang="en-US" sz="4999">
                  <a:solidFill>
                    <a:srgbClr val="000000"/>
                  </a:solidFill>
                  <a:latin typeface="Aptos"/>
                  <a:ea typeface="Aptos"/>
                  <a:cs typeface="Aptos"/>
                  <a:sym typeface="Aptos"/>
                </a:rPr>
                <a:t>Pedestrian motion is sequential and time-dependent </a:t>
              </a:r>
            </a:p>
            <a:p>
              <a:pPr algn="l" marL="1206500" indent="-603250" lvl="1">
                <a:lnSpc>
                  <a:spcPts val="5999"/>
                </a:lnSpc>
                <a:buFont typeface="Arial"/>
                <a:buChar char="•"/>
              </a:pPr>
              <a:r>
                <a:rPr lang="en-US" sz="4999">
                  <a:solidFill>
                    <a:srgbClr val="000000"/>
                  </a:solidFill>
                  <a:latin typeface="Aptos"/>
                  <a:ea typeface="Aptos"/>
                  <a:cs typeface="Aptos"/>
                  <a:sym typeface="Aptos"/>
                </a:rPr>
                <a:t>LSTM learns movement patterns by remembering previous positions.</a:t>
              </a:r>
            </a:p>
            <a:p>
              <a:pPr algn="l" marL="1206500" indent="-603250" lvl="1">
                <a:lnSpc>
                  <a:spcPts val="5999"/>
                </a:lnSpc>
                <a:buFont typeface="Arial"/>
                <a:buChar char="•"/>
              </a:pPr>
              <a:r>
                <a:rPr lang="en-US" sz="4999">
                  <a:solidFill>
                    <a:srgbClr val="000000"/>
                  </a:solidFill>
                  <a:latin typeface="Aptos"/>
                  <a:ea typeface="Aptos"/>
                  <a:cs typeface="Aptos"/>
                  <a:sym typeface="Aptos"/>
                </a:rPr>
                <a:t>Helps predict how a pedestrian’s global position evolves by learning patterns in movement speed and direction.</a:t>
              </a:r>
            </a:p>
            <a:p>
              <a:pPr algn="l" marL="1206500" indent="-603250" lvl="1">
                <a:lnSpc>
                  <a:spcPts val="5999"/>
                </a:lnSpc>
              </a:pPr>
            </a:p>
            <a:p>
              <a:pPr algn="l" marL="1206500" indent="-603250" lvl="1">
                <a:lnSpc>
                  <a:spcPts val="5999"/>
                </a:lnSpc>
              </a:pPr>
            </a:p>
          </p:txBody>
        </p:sp>
      </p:grpSp>
      <p:grpSp>
        <p:nvGrpSpPr>
          <p:cNvPr name="Group 22" id="22"/>
          <p:cNvGrpSpPr/>
          <p:nvPr/>
        </p:nvGrpSpPr>
        <p:grpSpPr>
          <a:xfrm rot="0">
            <a:off x="-16900436" y="745070"/>
            <a:ext cx="9304800" cy="3715200"/>
            <a:chOff x="0" y="0"/>
            <a:chExt cx="12406400" cy="4953600"/>
          </a:xfrm>
        </p:grpSpPr>
        <p:sp>
          <p:nvSpPr>
            <p:cNvPr name="Freeform 23" id="23"/>
            <p:cNvSpPr/>
            <p:nvPr/>
          </p:nvSpPr>
          <p:spPr>
            <a:xfrm flipH="false" flipV="false" rot="0">
              <a:off x="0" y="0"/>
              <a:ext cx="12406400" cy="4953600"/>
            </a:xfrm>
            <a:custGeom>
              <a:avLst/>
              <a:gdLst/>
              <a:ahLst/>
              <a:cxnLst/>
              <a:rect r="r" b="b" t="t" l="l"/>
              <a:pathLst>
                <a:path h="4953600" w="12406400">
                  <a:moveTo>
                    <a:pt x="0" y="0"/>
                  </a:moveTo>
                  <a:lnTo>
                    <a:pt x="12406400" y="0"/>
                  </a:lnTo>
                  <a:lnTo>
                    <a:pt x="12406400" y="4953600"/>
                  </a:lnTo>
                  <a:lnTo>
                    <a:pt x="0" y="4953600"/>
                  </a:lnTo>
                  <a:close/>
                </a:path>
              </a:pathLst>
            </a:custGeom>
            <a:solidFill>
              <a:srgbClr val="000000">
                <a:alpha val="0"/>
              </a:srgbClr>
            </a:solidFill>
          </p:spPr>
        </p:sp>
        <p:sp>
          <p:nvSpPr>
            <p:cNvPr name="TextBox 24" id="24"/>
            <p:cNvSpPr txBox="true"/>
            <p:nvPr/>
          </p:nvSpPr>
          <p:spPr>
            <a:xfrm>
              <a:off x="0" y="-209550"/>
              <a:ext cx="12406400" cy="5163150"/>
            </a:xfrm>
            <a:prstGeom prst="rect">
              <a:avLst/>
            </a:prstGeom>
          </p:spPr>
          <p:txBody>
            <a:bodyPr anchor="ctr" rtlCol="false" tIns="0" lIns="0" bIns="0" rIns="0"/>
            <a:lstStyle/>
            <a:p>
              <a:pPr algn="l">
                <a:lnSpc>
                  <a:spcPts val="13247"/>
                </a:lnSpc>
              </a:pPr>
              <a:r>
                <a:rPr lang="en-US" sz="9600">
                  <a:solidFill>
                    <a:srgbClr val="333746"/>
                  </a:solidFill>
                  <a:latin typeface="Arimo"/>
                  <a:ea typeface="Arimo"/>
                  <a:cs typeface="Arimo"/>
                  <a:sym typeface="Arimo"/>
                </a:rPr>
                <a:t>How it Works?</a:t>
              </a:r>
            </a:p>
          </p:txBody>
        </p:sp>
      </p:grpSp>
      <p:grpSp>
        <p:nvGrpSpPr>
          <p:cNvPr name="Group 25" id="25"/>
          <p:cNvGrpSpPr/>
          <p:nvPr/>
        </p:nvGrpSpPr>
        <p:grpSpPr>
          <a:xfrm rot="0">
            <a:off x="-16900436" y="3162640"/>
            <a:ext cx="16872616" cy="7118232"/>
            <a:chOff x="0" y="0"/>
            <a:chExt cx="22496821" cy="9490976"/>
          </a:xfrm>
        </p:grpSpPr>
        <p:sp>
          <p:nvSpPr>
            <p:cNvPr name="Freeform 26" id="26"/>
            <p:cNvSpPr/>
            <p:nvPr/>
          </p:nvSpPr>
          <p:spPr>
            <a:xfrm flipH="false" flipV="false" rot="0">
              <a:off x="0" y="0"/>
              <a:ext cx="22496822" cy="9490976"/>
            </a:xfrm>
            <a:custGeom>
              <a:avLst/>
              <a:gdLst/>
              <a:ahLst/>
              <a:cxnLst/>
              <a:rect r="r" b="b" t="t" l="l"/>
              <a:pathLst>
                <a:path h="9490976" w="22496822">
                  <a:moveTo>
                    <a:pt x="0" y="0"/>
                  </a:moveTo>
                  <a:lnTo>
                    <a:pt x="22496822" y="0"/>
                  </a:lnTo>
                  <a:lnTo>
                    <a:pt x="22496822" y="9490976"/>
                  </a:lnTo>
                  <a:lnTo>
                    <a:pt x="0" y="9490976"/>
                  </a:lnTo>
                  <a:close/>
                </a:path>
              </a:pathLst>
            </a:custGeom>
            <a:solidFill>
              <a:srgbClr val="000000">
                <a:alpha val="0"/>
              </a:srgbClr>
            </a:solidFill>
          </p:spPr>
        </p:sp>
        <p:sp>
          <p:nvSpPr>
            <p:cNvPr name="TextBox 27" id="27"/>
            <p:cNvSpPr txBox="true"/>
            <p:nvPr/>
          </p:nvSpPr>
          <p:spPr>
            <a:xfrm>
              <a:off x="0" y="-57150"/>
              <a:ext cx="22496821" cy="9548126"/>
            </a:xfrm>
            <a:prstGeom prst="rect">
              <a:avLst/>
            </a:prstGeom>
          </p:spPr>
          <p:txBody>
            <a:bodyPr anchor="t" rtlCol="false" tIns="0" lIns="0" bIns="0" rIns="0"/>
            <a:lstStyle/>
            <a:p>
              <a:pPr algn="l">
                <a:lnSpc>
                  <a:spcPts val="4967"/>
                </a:lnSpc>
              </a:pPr>
              <a:r>
                <a:rPr lang="en-US" sz="3600">
                  <a:solidFill>
                    <a:srgbClr val="000000"/>
                  </a:solidFill>
                  <a:latin typeface="Aptos"/>
                  <a:ea typeface="Aptos"/>
                  <a:cs typeface="Aptos"/>
                  <a:sym typeface="Aptos"/>
                </a:rPr>
                <a:t>Sequential Input</a:t>
              </a:r>
            </a:p>
            <a:p>
              <a:pPr algn="l">
                <a:lnSpc>
                  <a:spcPts val="4967"/>
                </a:lnSpc>
              </a:pPr>
              <a:r>
                <a:rPr lang="en-US" sz="3600">
                  <a:solidFill>
                    <a:srgbClr val="000000"/>
                  </a:solidFill>
                  <a:latin typeface="Aptos"/>
                  <a:ea typeface="Aptos"/>
                  <a:cs typeface="Aptos"/>
                  <a:sym typeface="Aptos"/>
                </a:rPr>
                <a:t>The LSTM model receives pose sequences frame by frame.</a:t>
              </a:r>
            </a:p>
            <a:p>
              <a:pPr algn="l">
                <a:lnSpc>
                  <a:spcPts val="4967"/>
                </a:lnSpc>
              </a:pPr>
              <a:r>
                <a:rPr lang="en-US" sz="3600">
                  <a:solidFill>
                    <a:srgbClr val="000000"/>
                  </a:solidFill>
                  <a:latin typeface="Aptos"/>
                  <a:ea typeface="Aptos"/>
                  <a:cs typeface="Aptos"/>
                  <a:sym typeface="Aptos"/>
                </a:rPr>
                <a:t>Memory Mechanism</a:t>
              </a:r>
            </a:p>
            <a:p>
              <a:pPr algn="l">
                <a:lnSpc>
                  <a:spcPts val="4967"/>
                </a:lnSpc>
              </a:pPr>
              <a:r>
                <a:rPr lang="en-US" sz="3600">
                  <a:solidFill>
                    <a:srgbClr val="000000"/>
                  </a:solidFill>
                  <a:latin typeface="Aptos"/>
                  <a:ea typeface="Aptos"/>
                  <a:cs typeface="Aptos"/>
                  <a:sym typeface="Aptos"/>
                </a:rPr>
                <a:t>At every time step, the LSTM updates its cell state. </a:t>
              </a:r>
            </a:p>
            <a:p>
              <a:pPr algn="l">
                <a:lnSpc>
                  <a:spcPts val="4967"/>
                </a:lnSpc>
              </a:pPr>
              <a:r>
                <a:rPr lang="en-US" sz="3600">
                  <a:solidFill>
                    <a:srgbClr val="000000"/>
                  </a:solidFill>
                  <a:latin typeface="Aptos"/>
                  <a:ea typeface="Aptos"/>
                  <a:cs typeface="Aptos"/>
                  <a:sym typeface="Aptos"/>
                </a:rPr>
                <a:t>Gates that are responsible for Information Flow:</a:t>
              </a:r>
            </a:p>
            <a:p>
              <a:pPr algn="l">
                <a:lnSpc>
                  <a:spcPts val="4967"/>
                </a:lnSpc>
              </a:pPr>
              <a:r>
                <a:rPr lang="en-US" sz="3600">
                  <a:solidFill>
                    <a:srgbClr val="000000"/>
                  </a:solidFill>
                  <a:latin typeface="Aptos"/>
                  <a:ea typeface="Aptos"/>
                  <a:cs typeface="Aptos"/>
                  <a:sym typeface="Aptos"/>
                </a:rPr>
                <a:t>Forget Gate, Input Gate, Output Gate </a:t>
              </a:r>
            </a:p>
            <a:p>
              <a:pPr algn="l">
                <a:lnSpc>
                  <a:spcPts val="4967"/>
                </a:lnSpc>
              </a:pPr>
              <a:r>
                <a:rPr lang="en-US" sz="3600">
                  <a:solidFill>
                    <a:srgbClr val="002060"/>
                  </a:solidFill>
                  <a:latin typeface="Aptos"/>
                  <a:ea typeface="Aptos"/>
                  <a:cs typeface="Aptos"/>
                  <a:sym typeface="Aptos"/>
                </a:rPr>
                <a:t>Output Prediction</a:t>
              </a:r>
              <a:r>
                <a:rPr lang="en-US" sz="3600">
                  <a:solidFill>
                    <a:srgbClr val="000000"/>
                  </a:solidFill>
                  <a:latin typeface="Aptos"/>
                  <a:ea typeface="Aptos"/>
                  <a:cs typeface="Aptos"/>
                  <a:sym typeface="Aptos"/>
                </a:rPr>
                <a:t>: The final output at each step is a vector representing the predicted global speed or movement direction, which is then converted into future poses using a speed-to-position conversion function</a:t>
              </a:r>
            </a:p>
          </p:txBody>
        </p:sp>
      </p:grpSp>
      <p:grpSp>
        <p:nvGrpSpPr>
          <p:cNvPr name="Group 28" id="28"/>
          <p:cNvGrpSpPr/>
          <p:nvPr/>
        </p:nvGrpSpPr>
        <p:grpSpPr>
          <a:xfrm rot="0">
            <a:off x="-9799568" y="2900856"/>
            <a:ext cx="9461172" cy="6155532"/>
            <a:chOff x="0" y="0"/>
            <a:chExt cx="12614896" cy="8207376"/>
          </a:xfrm>
        </p:grpSpPr>
        <p:sp>
          <p:nvSpPr>
            <p:cNvPr name="Freeform 29" id="29"/>
            <p:cNvSpPr/>
            <p:nvPr/>
          </p:nvSpPr>
          <p:spPr>
            <a:xfrm flipH="false" flipV="false" rot="0">
              <a:off x="0" y="0"/>
              <a:ext cx="12614896" cy="8207376"/>
            </a:xfrm>
            <a:custGeom>
              <a:avLst/>
              <a:gdLst/>
              <a:ahLst/>
              <a:cxnLst/>
              <a:rect r="r" b="b" t="t" l="l"/>
              <a:pathLst>
                <a:path h="8207376" w="12614896">
                  <a:moveTo>
                    <a:pt x="0" y="0"/>
                  </a:moveTo>
                  <a:lnTo>
                    <a:pt x="12614896" y="0"/>
                  </a:lnTo>
                  <a:lnTo>
                    <a:pt x="12614896" y="8207376"/>
                  </a:lnTo>
                  <a:lnTo>
                    <a:pt x="0" y="8207376"/>
                  </a:lnTo>
                  <a:close/>
                </a:path>
              </a:pathLst>
            </a:custGeom>
            <a:solidFill>
              <a:srgbClr val="000000">
                <a:alpha val="0"/>
              </a:srgbClr>
            </a:solidFill>
          </p:spPr>
        </p:sp>
        <p:sp>
          <p:nvSpPr>
            <p:cNvPr name="TextBox 30" id="30"/>
            <p:cNvSpPr txBox="true"/>
            <p:nvPr/>
          </p:nvSpPr>
          <p:spPr>
            <a:xfrm>
              <a:off x="0" y="0"/>
              <a:ext cx="12614896" cy="8207376"/>
            </a:xfrm>
            <a:prstGeom prst="rect">
              <a:avLst/>
            </a:prstGeom>
          </p:spPr>
          <p:txBody>
            <a:bodyPr anchor="t" rtlCol="false" tIns="0" lIns="0" bIns="0" rIns="0"/>
            <a:lstStyle/>
            <a:p>
              <a:pPr algn="l">
                <a:lnSpc>
                  <a:spcPts val="4320"/>
                </a:lnSpc>
              </a:pPr>
              <a:r>
                <a:rPr lang="en-US" sz="3600" b="true">
                  <a:solidFill>
                    <a:srgbClr val="002060"/>
                  </a:solidFill>
                  <a:latin typeface="Aptos Bold"/>
                  <a:ea typeface="Aptos Bold"/>
                  <a:cs typeface="Aptos Bold"/>
                  <a:sym typeface="Aptos Bold"/>
                </a:rPr>
                <a:t>What is LSTM?</a:t>
              </a:r>
            </a:p>
            <a:p>
              <a:pPr algn="l">
                <a:lnSpc>
                  <a:spcPts val="4320"/>
                </a:lnSpc>
              </a:pPr>
            </a:p>
            <a:p>
              <a:pPr algn="l">
                <a:lnSpc>
                  <a:spcPts val="4320"/>
                </a:lnSpc>
              </a:pPr>
              <a:r>
                <a:rPr lang="en-US" sz="3600">
                  <a:solidFill>
                    <a:srgbClr val="000000"/>
                  </a:solidFill>
                  <a:latin typeface="Aptos"/>
                  <a:ea typeface="Aptos"/>
                  <a:cs typeface="Aptos"/>
                  <a:sym typeface="Aptos"/>
                </a:rPr>
                <a:t>Long Short-Term Memory is a  model built on a specialized Recurrent Neural Network architecture specifically designed to handle long-term dependencies in sequential data by overcoming the vanishing gradient problem.</a:t>
              </a:r>
            </a:p>
            <a:p>
              <a:pPr algn="l">
                <a:lnSpc>
                  <a:spcPts val="4320"/>
                </a:lnSpc>
              </a:pPr>
            </a:p>
            <a:p>
              <a:pPr algn="l">
                <a:lnSpc>
                  <a:spcPts val="4320"/>
                </a:lnSpc>
              </a:pPr>
              <a:r>
                <a:rPr lang="en-US" sz="3600">
                  <a:solidFill>
                    <a:srgbClr val="000000"/>
                  </a:solidFill>
                  <a:latin typeface="Aptos"/>
                  <a:ea typeface="Aptos"/>
                  <a:cs typeface="Aptos"/>
                  <a:sym typeface="Aptos"/>
                </a:rPr>
                <a:t>Uses memory cells and gates to manage information flow.</a:t>
              </a:r>
            </a:p>
            <a:p>
              <a:pPr algn="l">
                <a:lnSpc>
                  <a:spcPts val="4320"/>
                </a:lnSpc>
              </a:pPr>
            </a:p>
          </p:txBody>
        </p:sp>
      </p:gr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05480" y="745070"/>
            <a:ext cx="9304800" cy="3715200"/>
            <a:chOff x="0" y="0"/>
            <a:chExt cx="12406400" cy="4953600"/>
          </a:xfrm>
        </p:grpSpPr>
        <p:sp>
          <p:nvSpPr>
            <p:cNvPr name="Freeform 4" id="4"/>
            <p:cNvSpPr/>
            <p:nvPr/>
          </p:nvSpPr>
          <p:spPr>
            <a:xfrm flipH="false" flipV="false" rot="0">
              <a:off x="0" y="0"/>
              <a:ext cx="12406400" cy="4953600"/>
            </a:xfrm>
            <a:custGeom>
              <a:avLst/>
              <a:gdLst/>
              <a:ahLst/>
              <a:cxnLst/>
              <a:rect r="r" b="b" t="t" l="l"/>
              <a:pathLst>
                <a:path h="4953600" w="12406400">
                  <a:moveTo>
                    <a:pt x="0" y="0"/>
                  </a:moveTo>
                  <a:lnTo>
                    <a:pt x="12406400" y="0"/>
                  </a:lnTo>
                  <a:lnTo>
                    <a:pt x="12406400" y="4953600"/>
                  </a:lnTo>
                  <a:lnTo>
                    <a:pt x="0" y="4953600"/>
                  </a:lnTo>
                  <a:close/>
                </a:path>
              </a:pathLst>
            </a:custGeom>
            <a:solidFill>
              <a:srgbClr val="000000">
                <a:alpha val="0"/>
              </a:srgbClr>
            </a:solidFill>
          </p:spPr>
        </p:sp>
        <p:sp>
          <p:nvSpPr>
            <p:cNvPr name="TextBox 5" id="5"/>
            <p:cNvSpPr txBox="true"/>
            <p:nvPr/>
          </p:nvSpPr>
          <p:spPr>
            <a:xfrm>
              <a:off x="0" y="-209550"/>
              <a:ext cx="12406400" cy="5163150"/>
            </a:xfrm>
            <a:prstGeom prst="rect">
              <a:avLst/>
            </a:prstGeom>
          </p:spPr>
          <p:txBody>
            <a:bodyPr anchor="ctr" rtlCol="false" tIns="0" lIns="0" bIns="0" rIns="0"/>
            <a:lstStyle/>
            <a:p>
              <a:pPr algn="l">
                <a:lnSpc>
                  <a:spcPts val="13247"/>
                </a:lnSpc>
              </a:pPr>
              <a:r>
                <a:rPr lang="en-US" sz="9600">
                  <a:solidFill>
                    <a:srgbClr val="333746"/>
                  </a:solidFill>
                  <a:latin typeface="Arimo"/>
                  <a:ea typeface="Arimo"/>
                  <a:cs typeface="Arimo"/>
                  <a:sym typeface="Arimo"/>
                </a:rPr>
                <a:t>How it Works?</a:t>
              </a:r>
            </a:p>
          </p:txBody>
        </p:sp>
      </p:grpSp>
      <p:sp>
        <p:nvSpPr>
          <p:cNvPr name="Freeform 6" id="6"/>
          <p:cNvSpPr/>
          <p:nvPr/>
        </p:nvSpPr>
        <p:spPr>
          <a:xfrm flipH="false" flipV="false" rot="0">
            <a:off x="15352024" y="5454596"/>
            <a:ext cx="3842802" cy="5131282"/>
          </a:xfrm>
          <a:custGeom>
            <a:avLst/>
            <a:gdLst/>
            <a:ahLst/>
            <a:cxnLst/>
            <a:rect r="r" b="b" t="t" l="l"/>
            <a:pathLst>
              <a:path h="5131282" w="3842802">
                <a:moveTo>
                  <a:pt x="0" y="0"/>
                </a:moveTo>
                <a:lnTo>
                  <a:pt x="3842802" y="0"/>
                </a:lnTo>
                <a:lnTo>
                  <a:pt x="3842802" y="5131282"/>
                </a:lnTo>
                <a:lnTo>
                  <a:pt x="0" y="5131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420154" y="1923370"/>
            <a:ext cx="2812852" cy="1871198"/>
          </a:xfrm>
          <a:custGeom>
            <a:avLst/>
            <a:gdLst/>
            <a:ahLst/>
            <a:cxnLst/>
            <a:rect r="r" b="b" t="t" l="l"/>
            <a:pathLst>
              <a:path h="1871198" w="2812852">
                <a:moveTo>
                  <a:pt x="0" y="0"/>
                </a:moveTo>
                <a:lnTo>
                  <a:pt x="2812852" y="0"/>
                </a:lnTo>
                <a:lnTo>
                  <a:pt x="2812852"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635484" y="4506128"/>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005480" y="3162640"/>
            <a:ext cx="16872616" cy="7118232"/>
            <a:chOff x="0" y="0"/>
            <a:chExt cx="22496821" cy="9490976"/>
          </a:xfrm>
        </p:grpSpPr>
        <p:sp>
          <p:nvSpPr>
            <p:cNvPr name="Freeform 10" id="10"/>
            <p:cNvSpPr/>
            <p:nvPr/>
          </p:nvSpPr>
          <p:spPr>
            <a:xfrm flipH="false" flipV="false" rot="0">
              <a:off x="0" y="0"/>
              <a:ext cx="22496822" cy="9490976"/>
            </a:xfrm>
            <a:custGeom>
              <a:avLst/>
              <a:gdLst/>
              <a:ahLst/>
              <a:cxnLst/>
              <a:rect r="r" b="b" t="t" l="l"/>
              <a:pathLst>
                <a:path h="9490976" w="22496822">
                  <a:moveTo>
                    <a:pt x="0" y="0"/>
                  </a:moveTo>
                  <a:lnTo>
                    <a:pt x="22496822" y="0"/>
                  </a:lnTo>
                  <a:lnTo>
                    <a:pt x="22496822" y="9490976"/>
                  </a:lnTo>
                  <a:lnTo>
                    <a:pt x="0" y="9490976"/>
                  </a:lnTo>
                  <a:close/>
                </a:path>
              </a:pathLst>
            </a:custGeom>
            <a:solidFill>
              <a:srgbClr val="000000">
                <a:alpha val="0"/>
              </a:srgbClr>
            </a:solidFill>
          </p:spPr>
        </p:sp>
        <p:sp>
          <p:nvSpPr>
            <p:cNvPr name="TextBox 11" id="11"/>
            <p:cNvSpPr txBox="true"/>
            <p:nvPr/>
          </p:nvSpPr>
          <p:spPr>
            <a:xfrm>
              <a:off x="0" y="-57150"/>
              <a:ext cx="22496821" cy="9548126"/>
            </a:xfrm>
            <a:prstGeom prst="rect">
              <a:avLst/>
            </a:prstGeom>
          </p:spPr>
          <p:txBody>
            <a:bodyPr anchor="t" rtlCol="false" tIns="0" lIns="0" bIns="0" rIns="0"/>
            <a:lstStyle/>
            <a:p>
              <a:pPr algn="l">
                <a:lnSpc>
                  <a:spcPts val="4967"/>
                </a:lnSpc>
              </a:pPr>
              <a:r>
                <a:rPr lang="en-US" sz="3600">
                  <a:solidFill>
                    <a:srgbClr val="000000"/>
                  </a:solidFill>
                  <a:latin typeface="Aptos"/>
                  <a:ea typeface="Aptos"/>
                  <a:cs typeface="Aptos"/>
                  <a:sym typeface="Aptos"/>
                </a:rPr>
                <a:t>Sequential Input</a:t>
              </a:r>
            </a:p>
            <a:p>
              <a:pPr algn="l">
                <a:lnSpc>
                  <a:spcPts val="4967"/>
                </a:lnSpc>
              </a:pPr>
              <a:r>
                <a:rPr lang="en-US" sz="3600">
                  <a:solidFill>
                    <a:srgbClr val="000000"/>
                  </a:solidFill>
                  <a:latin typeface="Aptos"/>
                  <a:ea typeface="Aptos"/>
                  <a:cs typeface="Aptos"/>
                  <a:sym typeface="Aptos"/>
                </a:rPr>
                <a:t>The LSTM model receives pose sequences frame by frame.</a:t>
              </a:r>
            </a:p>
            <a:p>
              <a:pPr algn="l">
                <a:lnSpc>
                  <a:spcPts val="4967"/>
                </a:lnSpc>
              </a:pPr>
              <a:r>
                <a:rPr lang="en-US" sz="3600">
                  <a:solidFill>
                    <a:srgbClr val="000000"/>
                  </a:solidFill>
                  <a:latin typeface="Aptos"/>
                  <a:ea typeface="Aptos"/>
                  <a:cs typeface="Aptos"/>
                  <a:sym typeface="Aptos"/>
                </a:rPr>
                <a:t>Memory Mechanism</a:t>
              </a:r>
            </a:p>
            <a:p>
              <a:pPr algn="l">
                <a:lnSpc>
                  <a:spcPts val="4967"/>
                </a:lnSpc>
              </a:pPr>
              <a:r>
                <a:rPr lang="en-US" sz="3600">
                  <a:solidFill>
                    <a:srgbClr val="000000"/>
                  </a:solidFill>
                  <a:latin typeface="Aptos"/>
                  <a:ea typeface="Aptos"/>
                  <a:cs typeface="Aptos"/>
                  <a:sym typeface="Aptos"/>
                </a:rPr>
                <a:t>At every time step, the LSTM updates its cell state. </a:t>
              </a:r>
            </a:p>
            <a:p>
              <a:pPr algn="l">
                <a:lnSpc>
                  <a:spcPts val="4967"/>
                </a:lnSpc>
              </a:pPr>
              <a:r>
                <a:rPr lang="en-US" sz="3600">
                  <a:solidFill>
                    <a:srgbClr val="000000"/>
                  </a:solidFill>
                  <a:latin typeface="Aptos"/>
                  <a:ea typeface="Aptos"/>
                  <a:cs typeface="Aptos"/>
                  <a:sym typeface="Aptos"/>
                </a:rPr>
                <a:t>Gates that are responsible for Information Flow:</a:t>
              </a:r>
            </a:p>
            <a:p>
              <a:pPr algn="l">
                <a:lnSpc>
                  <a:spcPts val="4967"/>
                </a:lnSpc>
              </a:pPr>
              <a:r>
                <a:rPr lang="en-US" sz="3600">
                  <a:solidFill>
                    <a:srgbClr val="000000"/>
                  </a:solidFill>
                  <a:latin typeface="Aptos"/>
                  <a:ea typeface="Aptos"/>
                  <a:cs typeface="Aptos"/>
                  <a:sym typeface="Aptos"/>
                </a:rPr>
                <a:t>Forget Gate, Input Gate, Output Gate </a:t>
              </a:r>
            </a:p>
            <a:p>
              <a:pPr algn="l">
                <a:lnSpc>
                  <a:spcPts val="4967"/>
                </a:lnSpc>
              </a:pPr>
              <a:r>
                <a:rPr lang="en-US" sz="3600">
                  <a:solidFill>
                    <a:srgbClr val="002060"/>
                  </a:solidFill>
                  <a:latin typeface="Aptos"/>
                  <a:ea typeface="Aptos"/>
                  <a:cs typeface="Aptos"/>
                  <a:sym typeface="Aptos"/>
                </a:rPr>
                <a:t>Output Prediction</a:t>
              </a:r>
              <a:r>
                <a:rPr lang="en-US" sz="3600">
                  <a:solidFill>
                    <a:srgbClr val="000000"/>
                  </a:solidFill>
                  <a:latin typeface="Aptos"/>
                  <a:ea typeface="Aptos"/>
                  <a:cs typeface="Aptos"/>
                  <a:sym typeface="Aptos"/>
                </a:rPr>
                <a:t>: The final output at each step is a vector representing the predicted global speed or movement direction, which is then converted into future poses using a speed-to-position conversion function</a:t>
              </a:r>
            </a:p>
          </p:txBody>
        </p:sp>
      </p:grpSp>
      <p:sp>
        <p:nvSpPr>
          <p:cNvPr name="Freeform 12" id="12"/>
          <p:cNvSpPr/>
          <p:nvPr/>
        </p:nvSpPr>
        <p:spPr>
          <a:xfrm flipH="false" flipV="false" rot="0">
            <a:off x="12666796" y="1428322"/>
            <a:ext cx="1217558" cy="826644"/>
          </a:xfrm>
          <a:custGeom>
            <a:avLst/>
            <a:gdLst/>
            <a:ahLst/>
            <a:cxnLst/>
            <a:rect r="r" b="b" t="t" l="l"/>
            <a:pathLst>
              <a:path h="826644" w="1217558">
                <a:moveTo>
                  <a:pt x="0" y="0"/>
                </a:moveTo>
                <a:lnTo>
                  <a:pt x="1217558" y="0"/>
                </a:lnTo>
                <a:lnTo>
                  <a:pt x="1217558"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1227848" y="1066468"/>
            <a:ext cx="10324816" cy="1210104"/>
            <a:chOff x="0" y="0"/>
            <a:chExt cx="13766421" cy="1613472"/>
          </a:xfrm>
        </p:grpSpPr>
        <p:sp>
          <p:nvSpPr>
            <p:cNvPr name="Freeform 14" id="14"/>
            <p:cNvSpPr/>
            <p:nvPr/>
          </p:nvSpPr>
          <p:spPr>
            <a:xfrm flipH="false" flipV="false" rot="0">
              <a:off x="0" y="0"/>
              <a:ext cx="13766422" cy="1613472"/>
            </a:xfrm>
            <a:custGeom>
              <a:avLst/>
              <a:gdLst/>
              <a:ahLst/>
              <a:cxnLst/>
              <a:rect r="r" b="b" t="t" l="l"/>
              <a:pathLst>
                <a:path h="1613472" w="13766422">
                  <a:moveTo>
                    <a:pt x="0" y="0"/>
                  </a:moveTo>
                  <a:lnTo>
                    <a:pt x="13766422" y="0"/>
                  </a:lnTo>
                  <a:lnTo>
                    <a:pt x="13766422" y="1613472"/>
                  </a:lnTo>
                  <a:lnTo>
                    <a:pt x="0" y="1613472"/>
                  </a:lnTo>
                  <a:close/>
                </a:path>
              </a:pathLst>
            </a:custGeom>
            <a:solidFill>
              <a:srgbClr val="000000">
                <a:alpha val="0"/>
              </a:srgbClr>
            </a:solidFill>
          </p:spPr>
        </p:sp>
        <p:sp>
          <p:nvSpPr>
            <p:cNvPr name="TextBox 15" id="15"/>
            <p:cNvSpPr txBox="true"/>
            <p:nvPr/>
          </p:nvSpPr>
          <p:spPr>
            <a:xfrm>
              <a:off x="0" y="-85725"/>
              <a:ext cx="13766421" cy="1699197"/>
            </a:xfrm>
            <a:prstGeom prst="rect">
              <a:avLst/>
            </a:prstGeom>
          </p:spPr>
          <p:txBody>
            <a:bodyPr anchor="t" rtlCol="false" tIns="0" lIns="0" bIns="0" rIns="0"/>
            <a:lstStyle/>
            <a:p>
              <a:pPr algn="l">
                <a:lnSpc>
                  <a:spcPts val="4967"/>
                </a:lnSpc>
              </a:pPr>
              <a:r>
                <a:rPr lang="en-US" sz="3600">
                  <a:solidFill>
                    <a:srgbClr val="333746"/>
                  </a:solidFill>
                  <a:latin typeface="Arimo"/>
                  <a:ea typeface="Arimo"/>
                  <a:cs typeface="Arimo"/>
                  <a:sym typeface="Arimo"/>
                </a:rPr>
                <a:t>Model 1 – LSTM</a:t>
              </a:r>
            </a:p>
          </p:txBody>
        </p:sp>
      </p:grpSp>
      <p:grpSp>
        <p:nvGrpSpPr>
          <p:cNvPr name="Group 16" id="16"/>
          <p:cNvGrpSpPr/>
          <p:nvPr/>
        </p:nvGrpSpPr>
        <p:grpSpPr>
          <a:xfrm rot="0">
            <a:off x="1227848" y="170506"/>
            <a:ext cx="2737066" cy="1210104"/>
            <a:chOff x="0" y="0"/>
            <a:chExt cx="3649421" cy="1613472"/>
          </a:xfrm>
        </p:grpSpPr>
        <p:sp>
          <p:nvSpPr>
            <p:cNvPr name="Freeform 17" id="1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8" id="18"/>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03</a:t>
              </a:r>
            </a:p>
          </p:txBody>
        </p:sp>
      </p:grpSp>
      <p:grpSp>
        <p:nvGrpSpPr>
          <p:cNvPr name="Group 19" id="19"/>
          <p:cNvGrpSpPr/>
          <p:nvPr/>
        </p:nvGrpSpPr>
        <p:grpSpPr>
          <a:xfrm rot="0">
            <a:off x="1430198" y="11706806"/>
            <a:ext cx="15427800" cy="2514486"/>
            <a:chOff x="0" y="0"/>
            <a:chExt cx="20570400" cy="3352648"/>
          </a:xfrm>
        </p:grpSpPr>
        <p:sp>
          <p:nvSpPr>
            <p:cNvPr name="Freeform 20" id="20"/>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21" id="21"/>
            <p:cNvSpPr txBox="true"/>
            <p:nvPr/>
          </p:nvSpPr>
          <p:spPr>
            <a:xfrm>
              <a:off x="0" y="-152400"/>
              <a:ext cx="20570400" cy="3505048"/>
            </a:xfrm>
            <a:prstGeom prst="rect">
              <a:avLst/>
            </a:prstGeom>
          </p:spPr>
          <p:txBody>
            <a:bodyPr anchor="t" rtlCol="false" tIns="0" lIns="0" bIns="0" rIns="0"/>
            <a:lstStyle/>
            <a:p>
              <a:pPr algn="l">
                <a:lnSpc>
                  <a:spcPts val="13247"/>
                </a:lnSpc>
              </a:pPr>
              <a:r>
                <a:rPr lang="en-US" sz="9600" b="true">
                  <a:solidFill>
                    <a:srgbClr val="333746"/>
                  </a:solidFill>
                  <a:latin typeface="Aptos Bold"/>
                  <a:ea typeface="Aptos Bold"/>
                  <a:cs typeface="Aptos Bold"/>
                  <a:sym typeface="Aptos Bold"/>
                </a:rPr>
                <a:t>Sample Code – LSTM</a:t>
              </a:r>
            </a:p>
          </p:txBody>
        </p:sp>
      </p:grpSp>
      <p:grpSp>
        <p:nvGrpSpPr>
          <p:cNvPr name="Group 22" id="22"/>
          <p:cNvGrpSpPr/>
          <p:nvPr/>
        </p:nvGrpSpPr>
        <p:grpSpPr>
          <a:xfrm rot="0">
            <a:off x="1430198" y="10508450"/>
            <a:ext cx="2737066" cy="1210104"/>
            <a:chOff x="0" y="0"/>
            <a:chExt cx="3649421" cy="1613472"/>
          </a:xfrm>
        </p:grpSpPr>
        <p:sp>
          <p:nvSpPr>
            <p:cNvPr name="Freeform 23" id="23"/>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24" id="24"/>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04</a:t>
              </a:r>
            </a:p>
          </p:txBody>
        </p:sp>
      </p:grpSp>
      <p:grpSp>
        <p:nvGrpSpPr>
          <p:cNvPr name="Group 25" id="25"/>
          <p:cNvGrpSpPr/>
          <p:nvPr/>
        </p:nvGrpSpPr>
        <p:grpSpPr>
          <a:xfrm rot="0">
            <a:off x="-14471834" y="2202034"/>
            <a:ext cx="14419384" cy="6789936"/>
            <a:chOff x="0" y="0"/>
            <a:chExt cx="19225845" cy="9053248"/>
          </a:xfrm>
        </p:grpSpPr>
        <p:sp>
          <p:nvSpPr>
            <p:cNvPr name="Freeform 26" id="26"/>
            <p:cNvSpPr/>
            <p:nvPr/>
          </p:nvSpPr>
          <p:spPr>
            <a:xfrm flipH="false" flipV="false" rot="0">
              <a:off x="0" y="0"/>
              <a:ext cx="19225845" cy="9053248"/>
            </a:xfrm>
            <a:custGeom>
              <a:avLst/>
              <a:gdLst/>
              <a:ahLst/>
              <a:cxnLst/>
              <a:rect r="r" b="b" t="t" l="l"/>
              <a:pathLst>
                <a:path h="9053248" w="19225845">
                  <a:moveTo>
                    <a:pt x="0" y="0"/>
                  </a:moveTo>
                  <a:lnTo>
                    <a:pt x="19225845" y="0"/>
                  </a:lnTo>
                  <a:lnTo>
                    <a:pt x="19225845" y="9053248"/>
                  </a:lnTo>
                  <a:lnTo>
                    <a:pt x="0" y="9053248"/>
                  </a:lnTo>
                  <a:close/>
                </a:path>
              </a:pathLst>
            </a:custGeom>
            <a:solidFill>
              <a:srgbClr val="000000">
                <a:alpha val="0"/>
              </a:srgbClr>
            </a:solidFill>
          </p:spPr>
        </p:sp>
        <p:sp>
          <p:nvSpPr>
            <p:cNvPr name="TextBox 27" id="27"/>
            <p:cNvSpPr txBox="true"/>
            <p:nvPr/>
          </p:nvSpPr>
          <p:spPr>
            <a:xfrm>
              <a:off x="0" y="-285750"/>
              <a:ext cx="19225845" cy="9338998"/>
            </a:xfrm>
            <a:prstGeom prst="rect">
              <a:avLst/>
            </a:prstGeom>
          </p:spPr>
          <p:txBody>
            <a:bodyPr anchor="t" rtlCol="false" tIns="0" lIns="0" bIns="0" rIns="0"/>
            <a:lstStyle/>
            <a:p>
              <a:pPr algn="l">
                <a:lnSpc>
                  <a:spcPts val="8999"/>
                </a:lnSpc>
              </a:pPr>
              <a:r>
                <a:rPr lang="en-US" sz="4999" b="true">
                  <a:solidFill>
                    <a:srgbClr val="1A255D"/>
                  </a:solidFill>
                  <a:latin typeface="Aptos Bold"/>
                  <a:ea typeface="Aptos Bold"/>
                  <a:cs typeface="Aptos Bold"/>
                  <a:sym typeface="Aptos Bold"/>
                </a:rPr>
                <a:t>Practical example:</a:t>
              </a:r>
            </a:p>
            <a:p>
              <a:pPr algn="l">
                <a:lnSpc>
                  <a:spcPts val="7200"/>
                </a:lnSpc>
              </a:pPr>
              <a:r>
                <a:rPr lang="en-US" sz="4000">
                  <a:solidFill>
                    <a:srgbClr val="000000"/>
                  </a:solidFill>
                  <a:latin typeface="Aptos"/>
                  <a:ea typeface="Aptos"/>
                  <a:cs typeface="Aptos"/>
                  <a:sym typeface="Aptos"/>
                </a:rPr>
                <a:t>In our project, we used the Global Model (net_g), an LSTM-based model, to predict global motion. The LSTM model receives a sequence of past 3D poses from a pedestrian. The model analyzes how the pedestrian has been moving and predicts how that motion will continue over the next few frames.</a:t>
              </a:r>
            </a:p>
            <a:p>
              <a:pPr algn="l">
                <a:lnSpc>
                  <a:spcPts val="7200"/>
                </a:lnSpc>
              </a:pPr>
              <a:r>
                <a:rPr lang="en-US" sz="4000">
                  <a:solidFill>
                    <a:srgbClr val="000000"/>
                  </a:solidFill>
                  <a:latin typeface="Aptos"/>
                  <a:ea typeface="Aptos"/>
                  <a:cs typeface="Aptos"/>
                  <a:sym typeface="Aptos"/>
                </a:rPr>
                <a:t>	</a:t>
              </a:r>
            </a:p>
          </p:txBody>
        </p:sp>
      </p:grpSp>
      <p:grpSp>
        <p:nvGrpSpPr>
          <p:cNvPr name="Group 28" id="28"/>
          <p:cNvGrpSpPr/>
          <p:nvPr/>
        </p:nvGrpSpPr>
        <p:grpSpPr>
          <a:xfrm rot="0">
            <a:off x="18421618" y="2423796"/>
            <a:ext cx="15427798" cy="8771632"/>
            <a:chOff x="0" y="0"/>
            <a:chExt cx="20570397" cy="11695509"/>
          </a:xfrm>
        </p:grpSpPr>
        <p:sp>
          <p:nvSpPr>
            <p:cNvPr name="Freeform 29" id="29"/>
            <p:cNvSpPr/>
            <p:nvPr/>
          </p:nvSpPr>
          <p:spPr>
            <a:xfrm flipH="false" flipV="false" rot="0">
              <a:off x="0" y="0"/>
              <a:ext cx="20570397" cy="11695509"/>
            </a:xfrm>
            <a:custGeom>
              <a:avLst/>
              <a:gdLst/>
              <a:ahLst/>
              <a:cxnLst/>
              <a:rect r="r" b="b" t="t" l="l"/>
              <a:pathLst>
                <a:path h="11695509" w="20570397">
                  <a:moveTo>
                    <a:pt x="0" y="0"/>
                  </a:moveTo>
                  <a:lnTo>
                    <a:pt x="20570397" y="0"/>
                  </a:lnTo>
                  <a:lnTo>
                    <a:pt x="20570397" y="11695509"/>
                  </a:lnTo>
                  <a:lnTo>
                    <a:pt x="0" y="11695509"/>
                  </a:lnTo>
                  <a:close/>
                </a:path>
              </a:pathLst>
            </a:custGeom>
            <a:solidFill>
              <a:srgbClr val="000000">
                <a:alpha val="0"/>
              </a:srgbClr>
            </a:solidFill>
          </p:spPr>
        </p:sp>
        <p:sp>
          <p:nvSpPr>
            <p:cNvPr name="TextBox 30" id="30"/>
            <p:cNvSpPr txBox="true"/>
            <p:nvPr/>
          </p:nvSpPr>
          <p:spPr>
            <a:xfrm>
              <a:off x="0" y="0"/>
              <a:ext cx="20570397" cy="11695509"/>
            </a:xfrm>
            <a:prstGeom prst="rect">
              <a:avLst/>
            </a:prstGeom>
          </p:spPr>
          <p:txBody>
            <a:bodyPr anchor="t" rtlCol="false" tIns="0" lIns="0" bIns="0" rIns="0"/>
            <a:lstStyle/>
            <a:p>
              <a:pPr algn="l">
                <a:lnSpc>
                  <a:spcPts val="8640"/>
                </a:lnSpc>
              </a:pPr>
              <a:r>
                <a:rPr lang="en-US" sz="7200" b="true">
                  <a:solidFill>
                    <a:srgbClr val="1A255D"/>
                  </a:solidFill>
                  <a:latin typeface="Aptos Bold"/>
                  <a:ea typeface="Aptos Bold"/>
                  <a:cs typeface="Aptos Bold"/>
                  <a:sym typeface="Aptos Bold"/>
                </a:rPr>
                <a:t>Why LSTM?</a:t>
              </a:r>
            </a:p>
            <a:p>
              <a:pPr algn="l">
                <a:lnSpc>
                  <a:spcPts val="5999"/>
                </a:lnSpc>
              </a:pPr>
            </a:p>
            <a:p>
              <a:pPr algn="l" marL="1206500" indent="-603250" lvl="1">
                <a:lnSpc>
                  <a:spcPts val="5999"/>
                </a:lnSpc>
                <a:buFont typeface="Arial"/>
                <a:buChar char="•"/>
              </a:pPr>
              <a:r>
                <a:rPr lang="en-US" sz="4999">
                  <a:solidFill>
                    <a:srgbClr val="000000"/>
                  </a:solidFill>
                  <a:latin typeface="Aptos"/>
                  <a:ea typeface="Aptos"/>
                  <a:cs typeface="Aptos"/>
                  <a:sym typeface="Aptos"/>
                </a:rPr>
                <a:t>Pedestrian motion is sequential and time-dependent </a:t>
              </a:r>
            </a:p>
            <a:p>
              <a:pPr algn="l" marL="1206500" indent="-603250" lvl="1">
                <a:lnSpc>
                  <a:spcPts val="5999"/>
                </a:lnSpc>
                <a:buFont typeface="Arial"/>
                <a:buChar char="•"/>
              </a:pPr>
              <a:r>
                <a:rPr lang="en-US" sz="4999">
                  <a:solidFill>
                    <a:srgbClr val="000000"/>
                  </a:solidFill>
                  <a:latin typeface="Aptos"/>
                  <a:ea typeface="Aptos"/>
                  <a:cs typeface="Aptos"/>
                  <a:sym typeface="Aptos"/>
                </a:rPr>
                <a:t>LSTM learns movement patterns by remembering previous positions.</a:t>
              </a:r>
            </a:p>
            <a:p>
              <a:pPr algn="l" marL="1206500" indent="-603250" lvl="1">
                <a:lnSpc>
                  <a:spcPts val="5999"/>
                </a:lnSpc>
                <a:buFont typeface="Arial"/>
                <a:buChar char="•"/>
              </a:pPr>
              <a:r>
                <a:rPr lang="en-US" sz="4999">
                  <a:solidFill>
                    <a:srgbClr val="000000"/>
                  </a:solidFill>
                  <a:latin typeface="Aptos"/>
                  <a:ea typeface="Aptos"/>
                  <a:cs typeface="Aptos"/>
                  <a:sym typeface="Aptos"/>
                </a:rPr>
                <a:t>Helps predict how a pedestrian’s global position evolves by learning patterns in movement speed and direction.</a:t>
              </a:r>
            </a:p>
            <a:p>
              <a:pPr algn="l" marL="1206500" indent="-603250" lvl="1">
                <a:lnSpc>
                  <a:spcPts val="5999"/>
                </a:lnSpc>
              </a:pPr>
            </a:p>
            <a:p>
              <a:pPr algn="l" marL="1206500" indent="-603250" lvl="1">
                <a:lnSpc>
                  <a:spcPts val="5999"/>
                </a:lnSpc>
              </a:pPr>
            </a:p>
          </p:txBody>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352024" y="5454596"/>
            <a:ext cx="3842802" cy="5131282"/>
          </a:xfrm>
          <a:custGeom>
            <a:avLst/>
            <a:gdLst/>
            <a:ahLst/>
            <a:cxnLst/>
            <a:rect r="r" b="b" t="t" l="l"/>
            <a:pathLst>
              <a:path h="5131282" w="3842802">
                <a:moveTo>
                  <a:pt x="0" y="0"/>
                </a:moveTo>
                <a:lnTo>
                  <a:pt x="3842802" y="0"/>
                </a:lnTo>
                <a:lnTo>
                  <a:pt x="3842802" y="5131282"/>
                </a:lnTo>
                <a:lnTo>
                  <a:pt x="0" y="5131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420154" y="1923370"/>
            <a:ext cx="2812852" cy="1871198"/>
          </a:xfrm>
          <a:custGeom>
            <a:avLst/>
            <a:gdLst/>
            <a:ahLst/>
            <a:cxnLst/>
            <a:rect r="r" b="b" t="t" l="l"/>
            <a:pathLst>
              <a:path h="1871198" w="2812852">
                <a:moveTo>
                  <a:pt x="0" y="0"/>
                </a:moveTo>
                <a:lnTo>
                  <a:pt x="2812852" y="0"/>
                </a:lnTo>
                <a:lnTo>
                  <a:pt x="2812852"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338868" y="4506128"/>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66796" y="1428322"/>
            <a:ext cx="1217558" cy="826644"/>
          </a:xfrm>
          <a:custGeom>
            <a:avLst/>
            <a:gdLst/>
            <a:ahLst/>
            <a:cxnLst/>
            <a:rect r="r" b="b" t="t" l="l"/>
            <a:pathLst>
              <a:path h="826644" w="1217558">
                <a:moveTo>
                  <a:pt x="0" y="0"/>
                </a:moveTo>
                <a:lnTo>
                  <a:pt x="1217558" y="0"/>
                </a:lnTo>
                <a:lnTo>
                  <a:pt x="1217558"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1227848" y="1066468"/>
            <a:ext cx="10324816" cy="1210104"/>
            <a:chOff x="0" y="0"/>
            <a:chExt cx="13766421" cy="1613472"/>
          </a:xfrm>
        </p:grpSpPr>
        <p:sp>
          <p:nvSpPr>
            <p:cNvPr name="Freeform 8" id="8"/>
            <p:cNvSpPr/>
            <p:nvPr/>
          </p:nvSpPr>
          <p:spPr>
            <a:xfrm flipH="false" flipV="false" rot="0">
              <a:off x="0" y="0"/>
              <a:ext cx="13766422" cy="1613472"/>
            </a:xfrm>
            <a:custGeom>
              <a:avLst/>
              <a:gdLst/>
              <a:ahLst/>
              <a:cxnLst/>
              <a:rect r="r" b="b" t="t" l="l"/>
              <a:pathLst>
                <a:path h="1613472" w="13766422">
                  <a:moveTo>
                    <a:pt x="0" y="0"/>
                  </a:moveTo>
                  <a:lnTo>
                    <a:pt x="13766422" y="0"/>
                  </a:lnTo>
                  <a:lnTo>
                    <a:pt x="13766422" y="1613472"/>
                  </a:lnTo>
                  <a:lnTo>
                    <a:pt x="0" y="1613472"/>
                  </a:lnTo>
                  <a:close/>
                </a:path>
              </a:pathLst>
            </a:custGeom>
            <a:solidFill>
              <a:srgbClr val="000000">
                <a:alpha val="0"/>
              </a:srgbClr>
            </a:solidFill>
          </p:spPr>
        </p:sp>
        <p:sp>
          <p:nvSpPr>
            <p:cNvPr name="TextBox 9" id="9"/>
            <p:cNvSpPr txBox="true"/>
            <p:nvPr/>
          </p:nvSpPr>
          <p:spPr>
            <a:xfrm>
              <a:off x="0" y="-85725"/>
              <a:ext cx="13766421" cy="1699197"/>
            </a:xfrm>
            <a:prstGeom prst="rect">
              <a:avLst/>
            </a:prstGeom>
          </p:spPr>
          <p:txBody>
            <a:bodyPr anchor="t" rtlCol="false" tIns="0" lIns="0" bIns="0" rIns="0"/>
            <a:lstStyle/>
            <a:p>
              <a:pPr algn="l">
                <a:lnSpc>
                  <a:spcPts val="4967"/>
                </a:lnSpc>
              </a:pPr>
              <a:r>
                <a:rPr lang="en-US" sz="3600">
                  <a:solidFill>
                    <a:srgbClr val="333746"/>
                  </a:solidFill>
                  <a:latin typeface="Arimo"/>
                  <a:ea typeface="Arimo"/>
                  <a:cs typeface="Arimo"/>
                  <a:sym typeface="Arimo"/>
                </a:rPr>
                <a:t>Model 1 – LSTM</a:t>
              </a:r>
            </a:p>
          </p:txBody>
        </p:sp>
      </p:grpSp>
      <p:grpSp>
        <p:nvGrpSpPr>
          <p:cNvPr name="Group 10" id="10"/>
          <p:cNvGrpSpPr/>
          <p:nvPr/>
        </p:nvGrpSpPr>
        <p:grpSpPr>
          <a:xfrm rot="0">
            <a:off x="1227848" y="170506"/>
            <a:ext cx="2737066" cy="1210104"/>
            <a:chOff x="0" y="0"/>
            <a:chExt cx="3649421" cy="1613472"/>
          </a:xfrm>
        </p:grpSpPr>
        <p:sp>
          <p:nvSpPr>
            <p:cNvPr name="Freeform 11" id="11"/>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2" id="12"/>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03</a:t>
              </a:r>
            </a:p>
          </p:txBody>
        </p:sp>
      </p:grpSp>
      <p:grpSp>
        <p:nvGrpSpPr>
          <p:cNvPr name="Group 13" id="13"/>
          <p:cNvGrpSpPr/>
          <p:nvPr/>
        </p:nvGrpSpPr>
        <p:grpSpPr>
          <a:xfrm rot="0">
            <a:off x="1430198" y="11706806"/>
            <a:ext cx="15427800" cy="2514486"/>
            <a:chOff x="0" y="0"/>
            <a:chExt cx="20570400" cy="3352648"/>
          </a:xfrm>
        </p:grpSpPr>
        <p:sp>
          <p:nvSpPr>
            <p:cNvPr name="Freeform 14" id="1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5" id="15"/>
            <p:cNvSpPr txBox="true"/>
            <p:nvPr/>
          </p:nvSpPr>
          <p:spPr>
            <a:xfrm>
              <a:off x="0" y="-152400"/>
              <a:ext cx="20570400" cy="3505048"/>
            </a:xfrm>
            <a:prstGeom prst="rect">
              <a:avLst/>
            </a:prstGeom>
          </p:spPr>
          <p:txBody>
            <a:bodyPr anchor="t" rtlCol="false" tIns="0" lIns="0" bIns="0" rIns="0"/>
            <a:lstStyle/>
            <a:p>
              <a:pPr algn="l">
                <a:lnSpc>
                  <a:spcPts val="13247"/>
                </a:lnSpc>
              </a:pPr>
              <a:r>
                <a:rPr lang="en-US" sz="9600" b="true">
                  <a:solidFill>
                    <a:srgbClr val="333746"/>
                  </a:solidFill>
                  <a:latin typeface="Aptos Bold"/>
                  <a:ea typeface="Aptos Bold"/>
                  <a:cs typeface="Aptos Bold"/>
                  <a:sym typeface="Aptos Bold"/>
                </a:rPr>
                <a:t>Sample Code – YOLOv3</a:t>
              </a:r>
            </a:p>
          </p:txBody>
        </p:sp>
      </p:grpSp>
      <p:grpSp>
        <p:nvGrpSpPr>
          <p:cNvPr name="Group 16" id="16"/>
          <p:cNvGrpSpPr/>
          <p:nvPr/>
        </p:nvGrpSpPr>
        <p:grpSpPr>
          <a:xfrm rot="0">
            <a:off x="1430198" y="10508450"/>
            <a:ext cx="2737066" cy="1210104"/>
            <a:chOff x="0" y="0"/>
            <a:chExt cx="3649421" cy="1613472"/>
          </a:xfrm>
        </p:grpSpPr>
        <p:sp>
          <p:nvSpPr>
            <p:cNvPr name="Freeform 17" id="1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8" id="1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04</a:t>
              </a:r>
            </a:p>
          </p:txBody>
        </p:sp>
      </p:grpSp>
      <p:grpSp>
        <p:nvGrpSpPr>
          <p:cNvPr name="Group 19" id="19"/>
          <p:cNvGrpSpPr/>
          <p:nvPr/>
        </p:nvGrpSpPr>
        <p:grpSpPr>
          <a:xfrm rot="0">
            <a:off x="1141246" y="2202034"/>
            <a:ext cx="14419384" cy="6789936"/>
            <a:chOff x="0" y="0"/>
            <a:chExt cx="19225845" cy="9053248"/>
          </a:xfrm>
        </p:grpSpPr>
        <p:sp>
          <p:nvSpPr>
            <p:cNvPr name="Freeform 20" id="20"/>
            <p:cNvSpPr/>
            <p:nvPr/>
          </p:nvSpPr>
          <p:spPr>
            <a:xfrm flipH="false" flipV="false" rot="0">
              <a:off x="0" y="0"/>
              <a:ext cx="19225845" cy="9053248"/>
            </a:xfrm>
            <a:custGeom>
              <a:avLst/>
              <a:gdLst/>
              <a:ahLst/>
              <a:cxnLst/>
              <a:rect r="r" b="b" t="t" l="l"/>
              <a:pathLst>
                <a:path h="9053248" w="19225845">
                  <a:moveTo>
                    <a:pt x="0" y="0"/>
                  </a:moveTo>
                  <a:lnTo>
                    <a:pt x="19225845" y="0"/>
                  </a:lnTo>
                  <a:lnTo>
                    <a:pt x="19225845" y="9053248"/>
                  </a:lnTo>
                  <a:lnTo>
                    <a:pt x="0" y="9053248"/>
                  </a:lnTo>
                  <a:close/>
                </a:path>
              </a:pathLst>
            </a:custGeom>
            <a:solidFill>
              <a:srgbClr val="000000">
                <a:alpha val="0"/>
              </a:srgbClr>
            </a:solidFill>
          </p:spPr>
        </p:sp>
        <p:sp>
          <p:nvSpPr>
            <p:cNvPr name="TextBox 21" id="21"/>
            <p:cNvSpPr txBox="true"/>
            <p:nvPr/>
          </p:nvSpPr>
          <p:spPr>
            <a:xfrm>
              <a:off x="0" y="-285750"/>
              <a:ext cx="19225845" cy="9338998"/>
            </a:xfrm>
            <a:prstGeom prst="rect">
              <a:avLst/>
            </a:prstGeom>
          </p:spPr>
          <p:txBody>
            <a:bodyPr anchor="t" rtlCol="false" tIns="0" lIns="0" bIns="0" rIns="0"/>
            <a:lstStyle/>
            <a:p>
              <a:pPr algn="l">
                <a:lnSpc>
                  <a:spcPts val="8999"/>
                </a:lnSpc>
              </a:pPr>
              <a:r>
                <a:rPr lang="en-US" sz="4999" b="true">
                  <a:solidFill>
                    <a:srgbClr val="1A255D"/>
                  </a:solidFill>
                  <a:latin typeface="Aptos Bold"/>
                  <a:ea typeface="Aptos Bold"/>
                  <a:cs typeface="Aptos Bold"/>
                  <a:sym typeface="Aptos Bold"/>
                </a:rPr>
                <a:t>Practical example:</a:t>
              </a:r>
            </a:p>
            <a:p>
              <a:pPr algn="l">
                <a:lnSpc>
                  <a:spcPts val="7200"/>
                </a:lnSpc>
              </a:pPr>
              <a:r>
                <a:rPr lang="en-US" sz="4000">
                  <a:solidFill>
                    <a:srgbClr val="000000"/>
                  </a:solidFill>
                  <a:latin typeface="Aptos"/>
                  <a:ea typeface="Aptos"/>
                  <a:cs typeface="Aptos"/>
                  <a:sym typeface="Aptos"/>
                </a:rPr>
                <a:t>In our project, we used the Global Model (net_g), an LSTM-based model, to predict global motion. The LSTM model receives a sequence of past 3D poses from a pedestrian. The model analyzes how the pedestrian has been moving and predicts how that motion will continue over the next few frames.</a:t>
              </a:r>
            </a:p>
            <a:p>
              <a:pPr algn="l">
                <a:lnSpc>
                  <a:spcPts val="7200"/>
                </a:lnSpc>
              </a:pPr>
              <a:r>
                <a:rPr lang="en-US" sz="4000">
                  <a:solidFill>
                    <a:srgbClr val="000000"/>
                  </a:solidFill>
                  <a:latin typeface="Aptos"/>
                  <a:ea typeface="Aptos"/>
                  <a:cs typeface="Aptos"/>
                  <a:sym typeface="Aptos"/>
                </a:rPr>
                <a:t>	</a:t>
              </a:r>
            </a:p>
          </p:txBody>
        </p:sp>
      </p:grpSp>
      <p:grpSp>
        <p:nvGrpSpPr>
          <p:cNvPr name="Group 22" id="22"/>
          <p:cNvGrpSpPr/>
          <p:nvPr/>
        </p:nvGrpSpPr>
        <p:grpSpPr>
          <a:xfrm rot="0">
            <a:off x="-16900436" y="745070"/>
            <a:ext cx="9304800" cy="3715200"/>
            <a:chOff x="0" y="0"/>
            <a:chExt cx="12406400" cy="4953600"/>
          </a:xfrm>
        </p:grpSpPr>
        <p:sp>
          <p:nvSpPr>
            <p:cNvPr name="Freeform 23" id="23"/>
            <p:cNvSpPr/>
            <p:nvPr/>
          </p:nvSpPr>
          <p:spPr>
            <a:xfrm flipH="false" flipV="false" rot="0">
              <a:off x="0" y="0"/>
              <a:ext cx="12406400" cy="4953600"/>
            </a:xfrm>
            <a:custGeom>
              <a:avLst/>
              <a:gdLst/>
              <a:ahLst/>
              <a:cxnLst/>
              <a:rect r="r" b="b" t="t" l="l"/>
              <a:pathLst>
                <a:path h="4953600" w="12406400">
                  <a:moveTo>
                    <a:pt x="0" y="0"/>
                  </a:moveTo>
                  <a:lnTo>
                    <a:pt x="12406400" y="0"/>
                  </a:lnTo>
                  <a:lnTo>
                    <a:pt x="12406400" y="4953600"/>
                  </a:lnTo>
                  <a:lnTo>
                    <a:pt x="0" y="4953600"/>
                  </a:lnTo>
                  <a:close/>
                </a:path>
              </a:pathLst>
            </a:custGeom>
            <a:solidFill>
              <a:srgbClr val="000000">
                <a:alpha val="0"/>
              </a:srgbClr>
            </a:solidFill>
          </p:spPr>
        </p:sp>
        <p:sp>
          <p:nvSpPr>
            <p:cNvPr name="TextBox 24" id="24"/>
            <p:cNvSpPr txBox="true"/>
            <p:nvPr/>
          </p:nvSpPr>
          <p:spPr>
            <a:xfrm>
              <a:off x="0" y="-209550"/>
              <a:ext cx="12406400" cy="5163150"/>
            </a:xfrm>
            <a:prstGeom prst="rect">
              <a:avLst/>
            </a:prstGeom>
          </p:spPr>
          <p:txBody>
            <a:bodyPr anchor="ctr" rtlCol="false" tIns="0" lIns="0" bIns="0" rIns="0"/>
            <a:lstStyle/>
            <a:p>
              <a:pPr algn="l">
                <a:lnSpc>
                  <a:spcPts val="13247"/>
                </a:lnSpc>
              </a:pPr>
              <a:r>
                <a:rPr lang="en-US" sz="9600">
                  <a:solidFill>
                    <a:srgbClr val="333746"/>
                  </a:solidFill>
                  <a:latin typeface="Arimo"/>
                  <a:ea typeface="Arimo"/>
                  <a:cs typeface="Arimo"/>
                  <a:sym typeface="Arimo"/>
                </a:rPr>
                <a:t>How it Works?</a:t>
              </a:r>
            </a:p>
          </p:txBody>
        </p:sp>
      </p:grpSp>
      <p:grpSp>
        <p:nvGrpSpPr>
          <p:cNvPr name="Group 25" id="25"/>
          <p:cNvGrpSpPr/>
          <p:nvPr/>
        </p:nvGrpSpPr>
        <p:grpSpPr>
          <a:xfrm rot="0">
            <a:off x="-16900436" y="3162640"/>
            <a:ext cx="16872616" cy="7118232"/>
            <a:chOff x="0" y="0"/>
            <a:chExt cx="22496821" cy="9490976"/>
          </a:xfrm>
        </p:grpSpPr>
        <p:sp>
          <p:nvSpPr>
            <p:cNvPr name="Freeform 26" id="26"/>
            <p:cNvSpPr/>
            <p:nvPr/>
          </p:nvSpPr>
          <p:spPr>
            <a:xfrm flipH="false" flipV="false" rot="0">
              <a:off x="0" y="0"/>
              <a:ext cx="22496822" cy="9490976"/>
            </a:xfrm>
            <a:custGeom>
              <a:avLst/>
              <a:gdLst/>
              <a:ahLst/>
              <a:cxnLst/>
              <a:rect r="r" b="b" t="t" l="l"/>
              <a:pathLst>
                <a:path h="9490976" w="22496822">
                  <a:moveTo>
                    <a:pt x="0" y="0"/>
                  </a:moveTo>
                  <a:lnTo>
                    <a:pt x="22496822" y="0"/>
                  </a:lnTo>
                  <a:lnTo>
                    <a:pt x="22496822" y="9490976"/>
                  </a:lnTo>
                  <a:lnTo>
                    <a:pt x="0" y="9490976"/>
                  </a:lnTo>
                  <a:close/>
                </a:path>
              </a:pathLst>
            </a:custGeom>
            <a:solidFill>
              <a:srgbClr val="000000">
                <a:alpha val="0"/>
              </a:srgbClr>
            </a:solidFill>
          </p:spPr>
        </p:sp>
        <p:sp>
          <p:nvSpPr>
            <p:cNvPr name="TextBox 27" id="27"/>
            <p:cNvSpPr txBox="true"/>
            <p:nvPr/>
          </p:nvSpPr>
          <p:spPr>
            <a:xfrm>
              <a:off x="0" y="-57150"/>
              <a:ext cx="22496821" cy="9548126"/>
            </a:xfrm>
            <a:prstGeom prst="rect">
              <a:avLst/>
            </a:prstGeom>
          </p:spPr>
          <p:txBody>
            <a:bodyPr anchor="t" rtlCol="false" tIns="0" lIns="0" bIns="0" rIns="0"/>
            <a:lstStyle/>
            <a:p>
              <a:pPr algn="l">
                <a:lnSpc>
                  <a:spcPts val="4967"/>
                </a:lnSpc>
              </a:pPr>
              <a:r>
                <a:rPr lang="en-US" sz="3600">
                  <a:solidFill>
                    <a:srgbClr val="000000"/>
                  </a:solidFill>
                  <a:latin typeface="Aptos"/>
                  <a:ea typeface="Aptos"/>
                  <a:cs typeface="Aptos"/>
                  <a:sym typeface="Aptos"/>
                </a:rPr>
                <a:t>Sequential Input</a:t>
              </a:r>
            </a:p>
            <a:p>
              <a:pPr algn="l">
                <a:lnSpc>
                  <a:spcPts val="4967"/>
                </a:lnSpc>
              </a:pPr>
              <a:r>
                <a:rPr lang="en-US" sz="3600">
                  <a:solidFill>
                    <a:srgbClr val="000000"/>
                  </a:solidFill>
                  <a:latin typeface="Aptos"/>
                  <a:ea typeface="Aptos"/>
                  <a:cs typeface="Aptos"/>
                  <a:sym typeface="Aptos"/>
                </a:rPr>
                <a:t>The LSTM model receives pose sequences frame by frame.</a:t>
              </a:r>
            </a:p>
            <a:p>
              <a:pPr algn="l">
                <a:lnSpc>
                  <a:spcPts val="4967"/>
                </a:lnSpc>
              </a:pPr>
              <a:r>
                <a:rPr lang="en-US" sz="3600">
                  <a:solidFill>
                    <a:srgbClr val="000000"/>
                  </a:solidFill>
                  <a:latin typeface="Aptos"/>
                  <a:ea typeface="Aptos"/>
                  <a:cs typeface="Aptos"/>
                  <a:sym typeface="Aptos"/>
                </a:rPr>
                <a:t>Memory Mechanism</a:t>
              </a:r>
            </a:p>
            <a:p>
              <a:pPr algn="l">
                <a:lnSpc>
                  <a:spcPts val="4967"/>
                </a:lnSpc>
              </a:pPr>
              <a:r>
                <a:rPr lang="en-US" sz="3600">
                  <a:solidFill>
                    <a:srgbClr val="000000"/>
                  </a:solidFill>
                  <a:latin typeface="Aptos"/>
                  <a:ea typeface="Aptos"/>
                  <a:cs typeface="Aptos"/>
                  <a:sym typeface="Aptos"/>
                </a:rPr>
                <a:t>At every time step, the LSTM updates its cell state. </a:t>
              </a:r>
            </a:p>
            <a:p>
              <a:pPr algn="l">
                <a:lnSpc>
                  <a:spcPts val="4967"/>
                </a:lnSpc>
              </a:pPr>
              <a:r>
                <a:rPr lang="en-US" sz="3600">
                  <a:solidFill>
                    <a:srgbClr val="000000"/>
                  </a:solidFill>
                  <a:latin typeface="Aptos"/>
                  <a:ea typeface="Aptos"/>
                  <a:cs typeface="Aptos"/>
                  <a:sym typeface="Aptos"/>
                </a:rPr>
                <a:t>Gates that are responsible for Information Flow:</a:t>
              </a:r>
            </a:p>
            <a:p>
              <a:pPr algn="l">
                <a:lnSpc>
                  <a:spcPts val="4967"/>
                </a:lnSpc>
              </a:pPr>
              <a:r>
                <a:rPr lang="en-US" sz="3600">
                  <a:solidFill>
                    <a:srgbClr val="000000"/>
                  </a:solidFill>
                  <a:latin typeface="Aptos"/>
                  <a:ea typeface="Aptos"/>
                  <a:cs typeface="Aptos"/>
                  <a:sym typeface="Aptos"/>
                </a:rPr>
                <a:t>Forget Gate, Input Gate, Output Gate </a:t>
              </a:r>
            </a:p>
            <a:p>
              <a:pPr algn="l">
                <a:lnSpc>
                  <a:spcPts val="4967"/>
                </a:lnSpc>
              </a:pPr>
              <a:r>
                <a:rPr lang="en-US" sz="3600">
                  <a:solidFill>
                    <a:srgbClr val="002060"/>
                  </a:solidFill>
                  <a:latin typeface="Aptos"/>
                  <a:ea typeface="Aptos"/>
                  <a:cs typeface="Aptos"/>
                  <a:sym typeface="Aptos"/>
                </a:rPr>
                <a:t>Output Prediction</a:t>
              </a:r>
              <a:r>
                <a:rPr lang="en-US" sz="3600">
                  <a:solidFill>
                    <a:srgbClr val="000000"/>
                  </a:solidFill>
                  <a:latin typeface="Aptos"/>
                  <a:ea typeface="Aptos"/>
                  <a:cs typeface="Aptos"/>
                  <a:sym typeface="Aptos"/>
                </a:rPr>
                <a:t>: The final output at each step is a vector representing the predicted global speed or movement direction, which is then converted into future poses using a speed-to-position conversion function</a:t>
              </a:r>
            </a:p>
          </p:txBody>
        </p:sp>
      </p:grpSp>
    </p:spTree>
  </p:cSld>
  <p:clrMapOvr>
    <a:masterClrMapping/>
  </p:clrMapOvr>
  <p:transition spd="fast">
    <p:fade/>
  </p:transition>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26167" y="391906"/>
            <a:ext cx="4356963" cy="1609347"/>
          </a:xfrm>
          <a:prstGeom prst="rect">
            <a:avLst/>
          </a:prstGeom>
        </p:spPr>
        <p:txBody>
          <a:bodyPr anchor="t" rtlCol="false" tIns="0" lIns="0" bIns="0" rIns="0">
            <a:spAutoFit/>
          </a:bodyPr>
          <a:lstStyle/>
          <a:p>
            <a:pPr algn="ctr">
              <a:lnSpc>
                <a:spcPts val="13247"/>
              </a:lnSpc>
              <a:spcBef>
                <a:spcPct val="0"/>
              </a:spcBef>
            </a:pPr>
            <a:r>
              <a:rPr lang="en-US" b="true" sz="9600">
                <a:solidFill>
                  <a:srgbClr val="000000"/>
                </a:solidFill>
                <a:latin typeface="Aptos Bold"/>
                <a:ea typeface="Aptos Bold"/>
                <a:cs typeface="Aptos Bold"/>
                <a:sym typeface="Aptos Bold"/>
              </a:rPr>
              <a:t>Dataset</a:t>
            </a:r>
          </a:p>
        </p:txBody>
      </p:sp>
      <p:sp>
        <p:nvSpPr>
          <p:cNvPr name="TextBox 3" id="3"/>
          <p:cNvSpPr txBox="true"/>
          <p:nvPr/>
        </p:nvSpPr>
        <p:spPr>
          <a:xfrm rot="0">
            <a:off x="3731692" y="2223054"/>
            <a:ext cx="9345915" cy="1169910"/>
          </a:xfrm>
          <a:prstGeom prst="rect">
            <a:avLst/>
          </a:prstGeom>
        </p:spPr>
        <p:txBody>
          <a:bodyPr anchor="t" rtlCol="false" tIns="0" lIns="0" bIns="0" rIns="0">
            <a:spAutoFit/>
          </a:bodyPr>
          <a:lstStyle/>
          <a:p>
            <a:pPr algn="ctr">
              <a:lnSpc>
                <a:spcPts val="9512"/>
              </a:lnSpc>
              <a:spcBef>
                <a:spcPct val="0"/>
              </a:spcBef>
            </a:pPr>
            <a:r>
              <a:rPr lang="en-US" b="true" sz="6892">
                <a:solidFill>
                  <a:srgbClr val="000000"/>
                </a:solidFill>
                <a:latin typeface="Aptos Bold"/>
                <a:ea typeface="Aptos Bold"/>
                <a:cs typeface="Aptos Bold"/>
                <a:sym typeface="Aptos Bold"/>
              </a:rPr>
              <a:t>Where is your Dataset ?</a:t>
            </a:r>
          </a:p>
        </p:txBody>
      </p:sp>
      <p:sp>
        <p:nvSpPr>
          <p:cNvPr name="TextBox 4" id="4"/>
          <p:cNvSpPr txBox="true"/>
          <p:nvPr/>
        </p:nvSpPr>
        <p:spPr>
          <a:xfrm rot="0">
            <a:off x="3731692" y="4221903"/>
            <a:ext cx="10227226" cy="4835925"/>
          </a:xfrm>
          <a:prstGeom prst="rect">
            <a:avLst/>
          </a:prstGeom>
        </p:spPr>
        <p:txBody>
          <a:bodyPr anchor="t" rtlCol="false" tIns="0" lIns="0" bIns="0" rIns="0">
            <a:spAutoFit/>
          </a:bodyPr>
          <a:lstStyle/>
          <a:p>
            <a:pPr algn="ctr">
              <a:lnSpc>
                <a:spcPts val="3202"/>
              </a:lnSpc>
              <a:spcBef>
                <a:spcPct val="0"/>
              </a:spcBef>
            </a:pPr>
            <a:r>
              <a:rPr lang="en-US" b="true" sz="2320">
                <a:solidFill>
                  <a:srgbClr val="000000"/>
                </a:solidFill>
                <a:latin typeface="Aptos Bold"/>
                <a:ea typeface="Aptos Bold"/>
                <a:cs typeface="Aptos Bold"/>
                <a:sym typeface="Aptos Bold"/>
              </a:rPr>
              <a:t>The 3DPW dataset was chosen because it provides real-w</a:t>
            </a:r>
            <a:r>
              <a:rPr lang="en-US" b="true" sz="2320">
                <a:solidFill>
                  <a:srgbClr val="000000"/>
                </a:solidFill>
                <a:latin typeface="Aptos Bold"/>
                <a:ea typeface="Aptos Bold"/>
                <a:cs typeface="Aptos Bold"/>
                <a:sym typeface="Aptos Bold"/>
              </a:rPr>
              <a:t>orld walking scenes and accurate 3D pose annotations, making it ideal for training models to predict human movement. Additionally, the dataset is easier to use compared to others due to its well-organized structure and convenient annotations.</a:t>
            </a:r>
          </a:p>
          <a:p>
            <a:pPr algn="ctr">
              <a:lnSpc>
                <a:spcPts val="3202"/>
              </a:lnSpc>
              <a:spcBef>
                <a:spcPct val="0"/>
              </a:spcBef>
            </a:pPr>
            <a:r>
              <a:rPr lang="en-US" b="true" sz="2320">
                <a:solidFill>
                  <a:srgbClr val="000000"/>
                </a:solidFill>
                <a:latin typeface="Aptos Bold"/>
                <a:ea typeface="Aptos Bold"/>
                <a:cs typeface="Aptos Bold"/>
                <a:sym typeface="Aptos Bold"/>
              </a:rPr>
              <a:t>The dataset is structured as JSON files, where each file corresponds to a specific video sequence. Each JSON file contains a list of frames, with each frame representing a human pose. The annotations for each frame include keypoints that represent the 3D coordinates of different body parts (e.g., head, shoulders, hips, knees, etc.). These keypoints are used to train the model to predict future poses based on previous frames.</a:t>
            </a:r>
          </a:p>
          <a:p>
            <a:pPr algn="ctr">
              <a:lnSpc>
                <a:spcPts val="3202"/>
              </a:lnSpc>
              <a:spcBef>
                <a:spcPct val="0"/>
              </a:spcBef>
            </a:pP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77227" y="544126"/>
            <a:ext cx="8933546" cy="1609347"/>
          </a:xfrm>
          <a:prstGeom prst="rect">
            <a:avLst/>
          </a:prstGeom>
        </p:spPr>
        <p:txBody>
          <a:bodyPr anchor="t" rtlCol="false" tIns="0" lIns="0" bIns="0" rIns="0">
            <a:spAutoFit/>
          </a:bodyPr>
          <a:lstStyle/>
          <a:p>
            <a:pPr algn="ctr">
              <a:lnSpc>
                <a:spcPts val="13247"/>
              </a:lnSpc>
              <a:spcBef>
                <a:spcPct val="0"/>
              </a:spcBef>
            </a:pPr>
            <a:r>
              <a:rPr lang="en-US" b="true" sz="9600">
                <a:solidFill>
                  <a:srgbClr val="000000"/>
                </a:solidFill>
                <a:latin typeface="Aptos Bold"/>
                <a:ea typeface="Aptos Bold"/>
                <a:cs typeface="Aptos Bold"/>
                <a:sym typeface="Aptos Bold"/>
              </a:rPr>
              <a:t>Folder structure</a:t>
            </a:r>
          </a:p>
        </p:txBody>
      </p:sp>
      <p:sp>
        <p:nvSpPr>
          <p:cNvPr name="TextBox 3" id="3"/>
          <p:cNvSpPr txBox="true"/>
          <p:nvPr/>
        </p:nvSpPr>
        <p:spPr>
          <a:xfrm rot="0">
            <a:off x="1159174" y="2572040"/>
            <a:ext cx="17128826" cy="6851073"/>
          </a:xfrm>
          <a:prstGeom prst="rect">
            <a:avLst/>
          </a:prstGeom>
        </p:spPr>
        <p:txBody>
          <a:bodyPr anchor="t" rtlCol="false" tIns="0" lIns="0" bIns="0" rIns="0">
            <a:spAutoFit/>
          </a:bodyPr>
          <a:lstStyle/>
          <a:p>
            <a:pPr algn="l" marL="431801" indent="-215900" lvl="1">
              <a:lnSpc>
                <a:spcPts val="2760"/>
              </a:lnSpc>
              <a:buAutoNum type="arabicPeriod" startAt="1"/>
            </a:pPr>
            <a:r>
              <a:rPr lang="en-US" b="true" sz="2000">
                <a:solidFill>
                  <a:srgbClr val="000000"/>
                </a:solidFill>
                <a:latin typeface="Aptos Bold"/>
                <a:ea typeface="Aptos Bold"/>
                <a:cs typeface="Aptos Bold"/>
                <a:sym typeface="Aptos Bold"/>
              </a:rPr>
              <a:t>somof_data_3dpw/: This folder contains the dataset for the 3DPW dataset. It includes video sequences and the corresponding 3D human pose annotations (in JSON format) that will be used for training and testing the models.</a:t>
            </a:r>
          </a:p>
          <a:p>
            <a:pPr algn="l" marL="431801" indent="-215900" lvl="1">
              <a:lnSpc>
                <a:spcPts val="2760"/>
              </a:lnSpc>
              <a:buAutoNum type="arabicPeriod" startAt="1"/>
            </a:pPr>
            <a:r>
              <a:rPr lang="en-US" b="true" sz="2000">
                <a:solidFill>
                  <a:srgbClr val="000000"/>
                </a:solidFill>
                <a:latin typeface="Aptos Bold"/>
                <a:ea typeface="Aptos Bold"/>
                <a:cs typeface="Aptos Bold"/>
                <a:sym typeface="Aptos Bold"/>
              </a:rPr>
              <a:t>train.py: This script is used for training the model on the training dataset. It loads the training data, processes it, and trains the model (using model.py). It also saves the trained model weights for later use.</a:t>
            </a:r>
          </a:p>
          <a:p>
            <a:pPr algn="l" marL="431801" indent="-215900" lvl="1">
              <a:lnSpc>
                <a:spcPts val="2760"/>
              </a:lnSpc>
              <a:spcBef>
                <a:spcPct val="0"/>
              </a:spcBef>
              <a:buAutoNum type="arabicPeriod" startAt="1"/>
            </a:pPr>
            <a:r>
              <a:rPr lang="en-US" b="true" sz="2000">
                <a:solidFill>
                  <a:srgbClr val="000000"/>
                </a:solidFill>
                <a:latin typeface="Aptos Bold"/>
                <a:ea typeface="Aptos Bold"/>
                <a:cs typeface="Aptos Bold"/>
                <a:sym typeface="Aptos Bold"/>
              </a:rPr>
              <a:t>valid.py: This script is used for validating the model using the validation dataset. During training, it's important to evaluate the model's perf</a:t>
            </a:r>
            <a:r>
              <a:rPr lang="en-US" b="true" sz="2000">
                <a:solidFill>
                  <a:srgbClr val="000000"/>
                </a:solidFill>
                <a:latin typeface="Aptos Bold"/>
                <a:ea typeface="Aptos Bold"/>
                <a:cs typeface="Aptos Bold"/>
                <a:sym typeface="Aptos Bold"/>
              </a:rPr>
              <a:t>ormance on unseen data to monitor overfitting. This script runs after training to check how well the model generalizes.</a:t>
            </a:r>
          </a:p>
          <a:p>
            <a:pPr algn="l" marL="431801" indent="-215900" lvl="1">
              <a:lnSpc>
                <a:spcPts val="2760"/>
              </a:lnSpc>
              <a:spcBef>
                <a:spcPct val="0"/>
              </a:spcBef>
              <a:buAutoNum type="arabicPeriod" startAt="1"/>
            </a:pPr>
            <a:r>
              <a:rPr lang="en-US" b="true" sz="2000">
                <a:solidFill>
                  <a:srgbClr val="000000"/>
                </a:solidFill>
                <a:latin typeface="Aptos Bold"/>
                <a:ea typeface="Aptos Bold"/>
                <a:cs typeface="Aptos Bold"/>
                <a:sym typeface="Aptos Bold"/>
              </a:rPr>
              <a:t>test.py: This script is used for testing the model on the test dataset. After training, the model's performance is tested using this dataset to evaluate its real-world application. The script generates predictions and compares them to the ground truth to calculate accuracy and other metrics.</a:t>
            </a:r>
          </a:p>
          <a:p>
            <a:pPr algn="l" marL="431801" indent="-215900" lvl="1">
              <a:lnSpc>
                <a:spcPts val="2760"/>
              </a:lnSpc>
              <a:spcBef>
                <a:spcPct val="0"/>
              </a:spcBef>
              <a:buAutoNum type="arabicPeriod" startAt="1"/>
            </a:pPr>
            <a:r>
              <a:rPr lang="en-US" b="true" sz="2000">
                <a:solidFill>
                  <a:srgbClr val="000000"/>
                </a:solidFill>
                <a:latin typeface="Aptos Bold"/>
                <a:ea typeface="Aptos Bold"/>
                <a:cs typeface="Aptos Bold"/>
                <a:sym typeface="Aptos Bold"/>
              </a:rPr>
              <a:t>DataLoader.py: This file contains the data loader function for the training and validation datasets. It reads the data from the 3DPW dataset, processes it, and prepares it for input to the neural network. It also handles batching and shuffling of the data to improve training.</a:t>
            </a:r>
          </a:p>
          <a:p>
            <a:pPr algn="l" marL="431801" indent="-215900" lvl="1">
              <a:lnSpc>
                <a:spcPts val="2760"/>
              </a:lnSpc>
              <a:spcBef>
                <a:spcPct val="0"/>
              </a:spcBef>
              <a:buAutoNum type="arabicPeriod" startAt="1"/>
            </a:pPr>
            <a:r>
              <a:rPr lang="en-US" b="true" sz="2000">
                <a:solidFill>
                  <a:srgbClr val="000000"/>
                </a:solidFill>
                <a:latin typeface="Aptos Bold"/>
                <a:ea typeface="Aptos Bold"/>
                <a:cs typeface="Aptos Bold"/>
                <a:sym typeface="Aptos Bold"/>
              </a:rPr>
              <a:t>DataLoader_test.py: This file contains the data loader function for the test dataset. Like DataLoader.py, it reads the test data, processes it, and prepares it for evaluation. The key difference is that this loader is used exclusively for the test set, which is not used during training.</a:t>
            </a:r>
          </a:p>
          <a:p>
            <a:pPr algn="l" marL="431801" indent="-215900" lvl="1">
              <a:lnSpc>
                <a:spcPts val="2760"/>
              </a:lnSpc>
              <a:spcBef>
                <a:spcPct val="0"/>
              </a:spcBef>
              <a:buAutoNum type="arabicPeriod" startAt="1"/>
            </a:pPr>
            <a:r>
              <a:rPr lang="en-US" b="true" sz="2000">
                <a:solidFill>
                  <a:srgbClr val="000000"/>
                </a:solidFill>
                <a:latin typeface="Aptos Bold"/>
                <a:ea typeface="Aptos Bold"/>
                <a:cs typeface="Aptos Bold"/>
                <a:sym typeface="Aptos Bold"/>
              </a:rPr>
              <a:t>model.py: This file contains the neural network architecture. It defines the Encoder and Decoder networks, which are used to predict the global and local motion of the human body. It also includes the LSTM and VAE models for predicting future poses from past data.</a:t>
            </a:r>
          </a:p>
          <a:p>
            <a:pPr algn="l" marL="431801" indent="-215900" lvl="1">
              <a:lnSpc>
                <a:spcPts val="2760"/>
              </a:lnSpc>
              <a:spcBef>
                <a:spcPct val="0"/>
              </a:spcBef>
              <a:buAutoNum type="arabicPeriod" startAt="1"/>
            </a:pPr>
            <a:r>
              <a:rPr lang="en-US" b="true" sz="2000">
                <a:solidFill>
                  <a:srgbClr val="000000"/>
                </a:solidFill>
                <a:latin typeface="Aptos Bold"/>
                <a:ea typeface="Aptos Bold"/>
                <a:cs typeface="Aptos Bold"/>
                <a:sym typeface="Aptos Bold"/>
              </a:rPr>
              <a:t>utils.py: This file contains various helper functions needed throughout the project. These could include data processing functions, metrics calculation, model evaluation utilities, and other functions that are used in different parts of the project.</a:t>
            </a:r>
          </a:p>
          <a:p>
            <a:pPr algn="l" marL="431801" indent="-215900" lvl="1">
              <a:lnSpc>
                <a:spcPts val="2760"/>
              </a:lnSpc>
              <a:spcBef>
                <a:spcPct val="0"/>
              </a:spcBef>
              <a:buAutoNum type="arabicPeriod" startAt="1"/>
            </a:pPr>
            <a:r>
              <a:rPr lang="en-US" b="true" sz="2000">
                <a:solidFill>
                  <a:srgbClr val="000000"/>
                </a:solidFill>
                <a:latin typeface="Aptos Bold"/>
                <a:ea typeface="Aptos Bold"/>
                <a:cs typeface="Aptos Bold"/>
                <a:sym typeface="Aptos Bold"/>
              </a:rPr>
              <a:t>viz.py: This file is used for visualizing predictions and results. It can display graphs, plots, or visual representations of the predicted poses versus the actual poses. This helps in debugging and assessing the model's performance.</a:t>
            </a:r>
          </a:p>
          <a:p>
            <a:pPr algn="l">
              <a:lnSpc>
                <a:spcPts val="276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30198" y="4837664"/>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152400"/>
              <a:ext cx="20570400" cy="3505048"/>
            </a:xfrm>
            <a:prstGeom prst="rect">
              <a:avLst/>
            </a:prstGeom>
          </p:spPr>
          <p:txBody>
            <a:bodyPr anchor="t" rtlCol="false" tIns="0" lIns="0" bIns="0" rIns="0"/>
            <a:lstStyle/>
            <a:p>
              <a:pPr algn="l">
                <a:lnSpc>
                  <a:spcPts val="13247"/>
                </a:lnSpc>
              </a:pPr>
              <a:r>
                <a:rPr lang="en-US" sz="9600" b="true">
                  <a:solidFill>
                    <a:srgbClr val="E67CB9"/>
                  </a:solidFill>
                  <a:latin typeface="Aptos Bold"/>
                  <a:ea typeface="Aptos Bold"/>
                  <a:cs typeface="Aptos Bold"/>
                  <a:sym typeface="Aptos Bold"/>
                </a:rPr>
                <a:t>Sample Code – LSTM</a:t>
              </a:r>
            </a:p>
          </p:txBody>
        </p:sp>
      </p:grpSp>
      <p:grpSp>
        <p:nvGrpSpPr>
          <p:cNvPr name="Group 6" id="6"/>
          <p:cNvGrpSpPr/>
          <p:nvPr/>
        </p:nvGrpSpPr>
        <p:grpSpPr>
          <a:xfrm rot="0">
            <a:off x="1430198" y="3639308"/>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04</a:t>
              </a:r>
            </a:p>
          </p:txBody>
        </p:sp>
      </p:grpSp>
      <p:grpSp>
        <p:nvGrpSpPr>
          <p:cNvPr name="Group 9" id="9"/>
          <p:cNvGrpSpPr/>
          <p:nvPr/>
        </p:nvGrpSpPr>
        <p:grpSpPr>
          <a:xfrm rot="0">
            <a:off x="13994280" y="8470904"/>
            <a:ext cx="9194198" cy="2278030"/>
            <a:chOff x="0" y="0"/>
            <a:chExt cx="12258931" cy="3037373"/>
          </a:xfrm>
        </p:grpSpPr>
        <p:sp>
          <p:nvSpPr>
            <p:cNvPr name="Freeform 10" id="1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11" id="11"/>
          <p:cNvGrpSpPr/>
          <p:nvPr/>
        </p:nvGrpSpPr>
        <p:grpSpPr>
          <a:xfrm rot="0">
            <a:off x="-2031136" y="-1409268"/>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3" id="13"/>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1618340" y="1066468"/>
            <a:ext cx="10324816" cy="1210104"/>
            <a:chOff x="0" y="0"/>
            <a:chExt cx="13766421" cy="1613472"/>
          </a:xfrm>
        </p:grpSpPr>
        <p:sp>
          <p:nvSpPr>
            <p:cNvPr name="Freeform 15" id="15"/>
            <p:cNvSpPr/>
            <p:nvPr/>
          </p:nvSpPr>
          <p:spPr>
            <a:xfrm flipH="false" flipV="false" rot="0">
              <a:off x="0" y="0"/>
              <a:ext cx="13766422" cy="1613472"/>
            </a:xfrm>
            <a:custGeom>
              <a:avLst/>
              <a:gdLst/>
              <a:ahLst/>
              <a:cxnLst/>
              <a:rect r="r" b="b" t="t" l="l"/>
              <a:pathLst>
                <a:path h="1613472" w="13766422">
                  <a:moveTo>
                    <a:pt x="0" y="0"/>
                  </a:moveTo>
                  <a:lnTo>
                    <a:pt x="13766422" y="0"/>
                  </a:lnTo>
                  <a:lnTo>
                    <a:pt x="13766422" y="1613472"/>
                  </a:lnTo>
                  <a:lnTo>
                    <a:pt x="0" y="1613472"/>
                  </a:lnTo>
                  <a:close/>
                </a:path>
              </a:pathLst>
            </a:custGeom>
            <a:solidFill>
              <a:srgbClr val="000000">
                <a:alpha val="0"/>
              </a:srgbClr>
            </a:solidFill>
          </p:spPr>
        </p:sp>
        <p:sp>
          <p:nvSpPr>
            <p:cNvPr name="TextBox 16" id="16"/>
            <p:cNvSpPr txBox="true"/>
            <p:nvPr/>
          </p:nvSpPr>
          <p:spPr>
            <a:xfrm>
              <a:off x="0" y="-85725"/>
              <a:ext cx="13766421" cy="1699197"/>
            </a:xfrm>
            <a:prstGeom prst="rect">
              <a:avLst/>
            </a:prstGeom>
          </p:spPr>
          <p:txBody>
            <a:bodyPr anchor="t" rtlCol="false" tIns="0" lIns="0" bIns="0" rIns="0"/>
            <a:lstStyle/>
            <a:p>
              <a:pPr algn="l">
                <a:lnSpc>
                  <a:spcPts val="4967"/>
                </a:lnSpc>
              </a:pPr>
              <a:r>
                <a:rPr lang="en-US" sz="3600">
                  <a:solidFill>
                    <a:srgbClr val="333746"/>
                  </a:solidFill>
                  <a:latin typeface="Arimo"/>
                  <a:ea typeface="Arimo"/>
                  <a:cs typeface="Arimo"/>
                  <a:sym typeface="Arimo"/>
                </a:rPr>
                <a:t>Model 1 – LSTM</a:t>
              </a:r>
            </a:p>
          </p:txBody>
        </p:sp>
      </p:grpSp>
      <p:grpSp>
        <p:nvGrpSpPr>
          <p:cNvPr name="Group 17" id="17"/>
          <p:cNvGrpSpPr/>
          <p:nvPr/>
        </p:nvGrpSpPr>
        <p:grpSpPr>
          <a:xfrm rot="0">
            <a:off x="-11618340" y="170506"/>
            <a:ext cx="2737066" cy="1210104"/>
            <a:chOff x="0" y="0"/>
            <a:chExt cx="3649421" cy="1613472"/>
          </a:xfrm>
        </p:grpSpPr>
        <p:sp>
          <p:nvSpPr>
            <p:cNvPr name="Freeform 18" id="18"/>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9" id="19"/>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03</a:t>
              </a:r>
            </a:p>
          </p:txBody>
        </p:sp>
      </p:grpSp>
      <p:sp>
        <p:nvSpPr>
          <p:cNvPr name="Freeform 20" id="20"/>
          <p:cNvSpPr/>
          <p:nvPr/>
        </p:nvSpPr>
        <p:spPr>
          <a:xfrm flipH="false" flipV="false" rot="0">
            <a:off x="20060106" y="1923370"/>
            <a:ext cx="2812852" cy="1871198"/>
          </a:xfrm>
          <a:custGeom>
            <a:avLst/>
            <a:gdLst/>
            <a:ahLst/>
            <a:cxnLst/>
            <a:rect r="r" b="b" t="t" l="l"/>
            <a:pathLst>
              <a:path h="1871198" w="2812852">
                <a:moveTo>
                  <a:pt x="0" y="0"/>
                </a:moveTo>
                <a:lnTo>
                  <a:pt x="2812852" y="0"/>
                </a:lnTo>
                <a:lnTo>
                  <a:pt x="2812852"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19978820" y="4506128"/>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19306748" y="1428322"/>
            <a:ext cx="1217558" cy="826644"/>
          </a:xfrm>
          <a:custGeom>
            <a:avLst/>
            <a:gdLst/>
            <a:ahLst/>
            <a:cxnLst/>
            <a:rect r="r" b="b" t="t" l="l"/>
            <a:pathLst>
              <a:path h="826644" w="1217558">
                <a:moveTo>
                  <a:pt x="0" y="0"/>
                </a:moveTo>
                <a:lnTo>
                  <a:pt x="1217558" y="0"/>
                </a:lnTo>
                <a:lnTo>
                  <a:pt x="1217558"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19180442" y="171418"/>
            <a:ext cx="7413390" cy="5100168"/>
          </a:xfrm>
          <a:custGeom>
            <a:avLst/>
            <a:gdLst/>
            <a:ahLst/>
            <a:cxnLst/>
            <a:rect r="r" b="b" t="t" l="l"/>
            <a:pathLst>
              <a:path h="5100168" w="7413390">
                <a:moveTo>
                  <a:pt x="0" y="0"/>
                </a:moveTo>
                <a:lnTo>
                  <a:pt x="7413390" y="0"/>
                </a:lnTo>
                <a:lnTo>
                  <a:pt x="7413390" y="5100168"/>
                </a:lnTo>
                <a:lnTo>
                  <a:pt x="0" y="51001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4" id="24"/>
          <p:cNvGrpSpPr/>
          <p:nvPr/>
        </p:nvGrpSpPr>
        <p:grpSpPr>
          <a:xfrm rot="0">
            <a:off x="-14471834" y="2202034"/>
            <a:ext cx="14419384" cy="6789936"/>
            <a:chOff x="0" y="0"/>
            <a:chExt cx="19225845" cy="9053248"/>
          </a:xfrm>
        </p:grpSpPr>
        <p:sp>
          <p:nvSpPr>
            <p:cNvPr name="Freeform 25" id="25"/>
            <p:cNvSpPr/>
            <p:nvPr/>
          </p:nvSpPr>
          <p:spPr>
            <a:xfrm flipH="false" flipV="false" rot="0">
              <a:off x="0" y="0"/>
              <a:ext cx="19225845" cy="9053248"/>
            </a:xfrm>
            <a:custGeom>
              <a:avLst/>
              <a:gdLst/>
              <a:ahLst/>
              <a:cxnLst/>
              <a:rect r="r" b="b" t="t" l="l"/>
              <a:pathLst>
                <a:path h="9053248" w="19225845">
                  <a:moveTo>
                    <a:pt x="0" y="0"/>
                  </a:moveTo>
                  <a:lnTo>
                    <a:pt x="19225845" y="0"/>
                  </a:lnTo>
                  <a:lnTo>
                    <a:pt x="19225845" y="9053248"/>
                  </a:lnTo>
                  <a:lnTo>
                    <a:pt x="0" y="9053248"/>
                  </a:lnTo>
                  <a:close/>
                </a:path>
              </a:pathLst>
            </a:custGeom>
            <a:solidFill>
              <a:srgbClr val="000000">
                <a:alpha val="0"/>
              </a:srgbClr>
            </a:solidFill>
          </p:spPr>
        </p:sp>
        <p:sp>
          <p:nvSpPr>
            <p:cNvPr name="TextBox 26" id="26"/>
            <p:cNvSpPr txBox="true"/>
            <p:nvPr/>
          </p:nvSpPr>
          <p:spPr>
            <a:xfrm>
              <a:off x="0" y="-285750"/>
              <a:ext cx="19225845" cy="9338998"/>
            </a:xfrm>
            <a:prstGeom prst="rect">
              <a:avLst/>
            </a:prstGeom>
          </p:spPr>
          <p:txBody>
            <a:bodyPr anchor="t" rtlCol="false" tIns="0" lIns="0" bIns="0" rIns="0"/>
            <a:lstStyle/>
            <a:p>
              <a:pPr algn="l">
                <a:lnSpc>
                  <a:spcPts val="8999"/>
                </a:lnSpc>
              </a:pPr>
              <a:r>
                <a:rPr lang="en-US" sz="4999" b="true">
                  <a:solidFill>
                    <a:srgbClr val="1A255D"/>
                  </a:solidFill>
                  <a:latin typeface="Aptos Bold"/>
                  <a:ea typeface="Aptos Bold"/>
                  <a:cs typeface="Aptos Bold"/>
                  <a:sym typeface="Aptos Bold"/>
                </a:rPr>
                <a:t>Practical example:</a:t>
              </a:r>
            </a:p>
            <a:p>
              <a:pPr algn="l">
                <a:lnSpc>
                  <a:spcPts val="7200"/>
                </a:lnSpc>
              </a:pPr>
              <a:r>
                <a:rPr lang="en-US" sz="4000">
                  <a:solidFill>
                    <a:srgbClr val="000000"/>
                  </a:solidFill>
                  <a:latin typeface="Aptos"/>
                  <a:ea typeface="Aptos"/>
                  <a:cs typeface="Aptos"/>
                  <a:sym typeface="Aptos"/>
                </a:rPr>
                <a:t>In our project, we used the Global Model (net_g), an LSTM-based model, to predict global motion. The LSTM model receives a sequence of past 3D poses from a pedestrian. The model analyzes how the pedestrian has been moving and predicts how that motion will continue over the next few frames.</a:t>
              </a:r>
            </a:p>
            <a:p>
              <a:pPr algn="l">
                <a:lnSpc>
                  <a:spcPts val="7200"/>
                </a:lnSpc>
              </a:pPr>
              <a:r>
                <a:rPr lang="en-US" sz="4000">
                  <a:solidFill>
                    <a:srgbClr val="000000"/>
                  </a:solidFill>
                  <a:latin typeface="Aptos"/>
                  <a:ea typeface="Aptos"/>
                  <a:cs typeface="Aptos"/>
                  <a:sym typeface="Aptos"/>
                </a:rPr>
                <a:t>	</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45812" y="1502626"/>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66675"/>
              <a:ext cx="20570400" cy="3419323"/>
            </a:xfrm>
            <a:prstGeom prst="rect">
              <a:avLst/>
            </a:prstGeom>
          </p:spPr>
          <p:txBody>
            <a:bodyPr anchor="t" rtlCol="false" tIns="0" lIns="0" bIns="0" rIns="0"/>
            <a:lstStyle/>
            <a:p>
              <a:pPr algn="l">
                <a:lnSpc>
                  <a:spcPts val="5520"/>
                </a:lnSpc>
              </a:pPr>
              <a:r>
                <a:rPr lang="en-US" sz="4000" b="true">
                  <a:solidFill>
                    <a:srgbClr val="333746"/>
                  </a:solidFill>
                  <a:latin typeface="Aptos Bold"/>
                  <a:ea typeface="Aptos Bold"/>
                  <a:cs typeface="Aptos Bold"/>
                  <a:sym typeface="Aptos Bold"/>
                </a:rPr>
                <a:t>Sample Code – LSTM</a:t>
              </a:r>
            </a:p>
          </p:txBody>
        </p:sp>
      </p:grpSp>
      <p:grpSp>
        <p:nvGrpSpPr>
          <p:cNvPr name="Group 6" id="6"/>
          <p:cNvGrpSpPr/>
          <p:nvPr/>
        </p:nvGrpSpPr>
        <p:grpSpPr>
          <a:xfrm rot="0">
            <a:off x="745812" y="304270"/>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04</a:t>
              </a:r>
            </a:p>
          </p:txBody>
        </p:sp>
      </p:grpSp>
      <p:sp>
        <p:nvSpPr>
          <p:cNvPr name="Freeform 9" id="9"/>
          <p:cNvSpPr/>
          <p:nvPr/>
        </p:nvSpPr>
        <p:spPr>
          <a:xfrm flipH="false" flipV="false" rot="0">
            <a:off x="13014996" y="1093347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430198" y="10788268"/>
            <a:ext cx="2737066" cy="1210104"/>
            <a:chOff x="0" y="0"/>
            <a:chExt cx="3649421" cy="1613472"/>
          </a:xfrm>
        </p:grpSpPr>
        <p:sp>
          <p:nvSpPr>
            <p:cNvPr name="Freeform 11" id="11"/>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2" id="12"/>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05</a:t>
              </a:r>
            </a:p>
          </p:txBody>
        </p:sp>
      </p:grpSp>
      <p:grpSp>
        <p:nvGrpSpPr>
          <p:cNvPr name="Group 13" id="13"/>
          <p:cNvGrpSpPr/>
          <p:nvPr/>
        </p:nvGrpSpPr>
        <p:grpSpPr>
          <a:xfrm rot="0">
            <a:off x="843058" y="11654094"/>
            <a:ext cx="16014940" cy="2514486"/>
            <a:chOff x="0" y="0"/>
            <a:chExt cx="21353253" cy="3352648"/>
          </a:xfrm>
        </p:grpSpPr>
        <p:sp>
          <p:nvSpPr>
            <p:cNvPr name="Freeform 14" id="14"/>
            <p:cNvSpPr/>
            <p:nvPr/>
          </p:nvSpPr>
          <p:spPr>
            <a:xfrm flipH="false" flipV="false" rot="0">
              <a:off x="0" y="0"/>
              <a:ext cx="21353253" cy="3352648"/>
            </a:xfrm>
            <a:custGeom>
              <a:avLst/>
              <a:gdLst/>
              <a:ahLst/>
              <a:cxnLst/>
              <a:rect r="r" b="b" t="t" l="l"/>
              <a:pathLst>
                <a:path h="3352648" w="21353253">
                  <a:moveTo>
                    <a:pt x="0" y="0"/>
                  </a:moveTo>
                  <a:lnTo>
                    <a:pt x="21353253" y="0"/>
                  </a:lnTo>
                  <a:lnTo>
                    <a:pt x="21353253" y="3352648"/>
                  </a:lnTo>
                  <a:lnTo>
                    <a:pt x="0" y="3352648"/>
                  </a:lnTo>
                  <a:close/>
                </a:path>
              </a:pathLst>
            </a:custGeom>
            <a:solidFill>
              <a:srgbClr val="000000">
                <a:alpha val="0"/>
              </a:srgbClr>
            </a:solidFill>
          </p:spPr>
        </p:sp>
        <p:sp>
          <p:nvSpPr>
            <p:cNvPr name="TextBox 15" id="15"/>
            <p:cNvSpPr txBox="true"/>
            <p:nvPr/>
          </p:nvSpPr>
          <p:spPr>
            <a:xfrm>
              <a:off x="0" y="-152400"/>
              <a:ext cx="21353253" cy="3505048"/>
            </a:xfrm>
            <a:prstGeom prst="rect">
              <a:avLst/>
            </a:prstGeom>
          </p:spPr>
          <p:txBody>
            <a:bodyPr anchor="t" rtlCol="false" tIns="0" lIns="0" bIns="0" rIns="0"/>
            <a:lstStyle/>
            <a:p>
              <a:pPr algn="l">
                <a:lnSpc>
                  <a:spcPts val="13247"/>
                </a:lnSpc>
              </a:pPr>
              <a:r>
                <a:rPr lang="en-US" sz="9600" b="true">
                  <a:solidFill>
                    <a:srgbClr val="333746"/>
                  </a:solidFill>
                  <a:latin typeface="Aptos Bold"/>
                  <a:ea typeface="Aptos Bold"/>
                  <a:cs typeface="Aptos Bold"/>
                  <a:sym typeface="Aptos Bold"/>
                </a:rPr>
                <a:t>Model 2 – VAE</a:t>
              </a:r>
            </a:p>
            <a:p>
              <a:pPr algn="l">
                <a:lnSpc>
                  <a:spcPts val="13247"/>
                </a:lnSpc>
              </a:pPr>
            </a:p>
          </p:txBody>
        </p:sp>
      </p:grpSp>
      <p:sp>
        <p:nvSpPr>
          <p:cNvPr name="Freeform 16" id="16"/>
          <p:cNvSpPr/>
          <p:nvPr/>
        </p:nvSpPr>
        <p:spPr>
          <a:xfrm flipH="false" flipV="false" rot="0">
            <a:off x="11865226" y="171418"/>
            <a:ext cx="7413390" cy="5100168"/>
          </a:xfrm>
          <a:custGeom>
            <a:avLst/>
            <a:gdLst/>
            <a:ahLst/>
            <a:cxnLst/>
            <a:rect r="r" b="b" t="t" l="l"/>
            <a:pathLst>
              <a:path h="5100168" w="7413390">
                <a:moveTo>
                  <a:pt x="0" y="0"/>
                </a:moveTo>
                <a:lnTo>
                  <a:pt x="7413390" y="0"/>
                </a:lnTo>
                <a:lnTo>
                  <a:pt x="7413390" y="5100168"/>
                </a:lnTo>
                <a:lnTo>
                  <a:pt x="0" y="51001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375120" y="2848062"/>
            <a:ext cx="8475408" cy="3655020"/>
          </a:xfrm>
          <a:custGeom>
            <a:avLst/>
            <a:gdLst/>
            <a:ahLst/>
            <a:cxnLst/>
            <a:rect r="r" b="b" t="t" l="l"/>
            <a:pathLst>
              <a:path h="3655020" w="8475408">
                <a:moveTo>
                  <a:pt x="0" y="0"/>
                </a:moveTo>
                <a:lnTo>
                  <a:pt x="8475408" y="0"/>
                </a:lnTo>
                <a:lnTo>
                  <a:pt x="8475408" y="3655020"/>
                </a:lnTo>
                <a:lnTo>
                  <a:pt x="0" y="3655020"/>
                </a:lnTo>
                <a:lnTo>
                  <a:pt x="0" y="0"/>
                </a:lnTo>
                <a:close/>
              </a:path>
            </a:pathLst>
          </a:custGeom>
          <a:blipFill>
            <a:blip r:embed="rId7"/>
            <a:stretch>
              <a:fillRect l="0" t="0" r="0" b="0"/>
            </a:stretch>
          </a:blipFill>
        </p:spPr>
      </p:sp>
      <p:sp>
        <p:nvSpPr>
          <p:cNvPr name="Freeform 18" id="18"/>
          <p:cNvSpPr/>
          <p:nvPr/>
        </p:nvSpPr>
        <p:spPr>
          <a:xfrm flipH="false" flipV="false" rot="0">
            <a:off x="9328932" y="5177001"/>
            <a:ext cx="8408772" cy="4596586"/>
          </a:xfrm>
          <a:custGeom>
            <a:avLst/>
            <a:gdLst/>
            <a:ahLst/>
            <a:cxnLst/>
            <a:rect r="r" b="b" t="t" l="l"/>
            <a:pathLst>
              <a:path h="4596586" w="8408772">
                <a:moveTo>
                  <a:pt x="0" y="0"/>
                </a:moveTo>
                <a:lnTo>
                  <a:pt x="8408772" y="0"/>
                </a:lnTo>
                <a:lnTo>
                  <a:pt x="8408772" y="4596586"/>
                </a:lnTo>
                <a:lnTo>
                  <a:pt x="0" y="4596586"/>
                </a:lnTo>
                <a:lnTo>
                  <a:pt x="0" y="0"/>
                </a:lnTo>
                <a:close/>
              </a:path>
            </a:pathLst>
          </a:custGeom>
          <a:blipFill>
            <a:blip r:embed="rId8"/>
            <a:stretch>
              <a:fillRect l="0" t="0" r="0" b="0"/>
            </a:stretch>
          </a:blipFill>
        </p:spPr>
      </p:sp>
      <p:sp>
        <p:nvSpPr>
          <p:cNvPr name="TextBox 19" id="19"/>
          <p:cNvSpPr txBox="true"/>
          <p:nvPr/>
        </p:nvSpPr>
        <p:spPr>
          <a:xfrm rot="0">
            <a:off x="1430198" y="7238577"/>
            <a:ext cx="4909360" cy="1060702"/>
          </a:xfrm>
          <a:prstGeom prst="rect">
            <a:avLst/>
          </a:prstGeom>
        </p:spPr>
        <p:txBody>
          <a:bodyPr anchor="t" rtlCol="false" tIns="0" lIns="0" bIns="0" rIns="0">
            <a:spAutoFit/>
          </a:bodyPr>
          <a:lstStyle/>
          <a:p>
            <a:pPr algn="ctr">
              <a:lnSpc>
                <a:spcPts val="8420"/>
              </a:lnSpc>
              <a:spcBef>
                <a:spcPct val="0"/>
              </a:spcBef>
            </a:pPr>
            <a:r>
              <a:rPr lang="en-US" sz="6101">
                <a:solidFill>
                  <a:srgbClr val="000000"/>
                </a:solidFill>
                <a:latin typeface="Arimo"/>
                <a:ea typeface="Arimo"/>
                <a:cs typeface="Arimo"/>
                <a:sym typeface="Arimo"/>
              </a:rPr>
              <a:t>from model.py</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45812" y="-2302758"/>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66675"/>
              <a:ext cx="20570400" cy="3419323"/>
            </a:xfrm>
            <a:prstGeom prst="rect">
              <a:avLst/>
            </a:prstGeom>
          </p:spPr>
          <p:txBody>
            <a:bodyPr anchor="t" rtlCol="false" tIns="0" lIns="0" bIns="0" rIns="0"/>
            <a:lstStyle/>
            <a:p>
              <a:pPr algn="l">
                <a:lnSpc>
                  <a:spcPts val="5520"/>
                </a:lnSpc>
              </a:pPr>
              <a:r>
                <a:rPr lang="en-US" sz="4000" b="true">
                  <a:solidFill>
                    <a:srgbClr val="333746"/>
                  </a:solidFill>
                  <a:latin typeface="Aptos Bold"/>
                  <a:ea typeface="Aptos Bold"/>
                  <a:cs typeface="Aptos Bold"/>
                  <a:sym typeface="Aptos Bold"/>
                </a:rPr>
                <a:t>Sample Code – YOLOv3</a:t>
              </a:r>
            </a:p>
          </p:txBody>
        </p:sp>
      </p:grpSp>
      <p:grpSp>
        <p:nvGrpSpPr>
          <p:cNvPr name="Group 6" id="6"/>
          <p:cNvGrpSpPr/>
          <p:nvPr/>
        </p:nvGrpSpPr>
        <p:grpSpPr>
          <a:xfrm rot="0">
            <a:off x="745812" y="-3501114"/>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04</a:t>
              </a:r>
            </a:p>
          </p:txBody>
        </p:sp>
      </p:grpSp>
      <p:grpSp>
        <p:nvGrpSpPr>
          <p:cNvPr name="Group 9" id="9"/>
          <p:cNvGrpSpPr/>
          <p:nvPr/>
        </p:nvGrpSpPr>
        <p:grpSpPr>
          <a:xfrm rot="0">
            <a:off x="843058" y="4837664"/>
            <a:ext cx="16014940" cy="2514486"/>
            <a:chOff x="0" y="0"/>
            <a:chExt cx="21353253" cy="3352648"/>
          </a:xfrm>
        </p:grpSpPr>
        <p:sp>
          <p:nvSpPr>
            <p:cNvPr name="Freeform 10" id="10"/>
            <p:cNvSpPr/>
            <p:nvPr/>
          </p:nvSpPr>
          <p:spPr>
            <a:xfrm flipH="false" flipV="false" rot="0">
              <a:off x="0" y="0"/>
              <a:ext cx="21353253" cy="3352648"/>
            </a:xfrm>
            <a:custGeom>
              <a:avLst/>
              <a:gdLst/>
              <a:ahLst/>
              <a:cxnLst/>
              <a:rect r="r" b="b" t="t" l="l"/>
              <a:pathLst>
                <a:path h="3352648" w="21353253">
                  <a:moveTo>
                    <a:pt x="0" y="0"/>
                  </a:moveTo>
                  <a:lnTo>
                    <a:pt x="21353253" y="0"/>
                  </a:lnTo>
                  <a:lnTo>
                    <a:pt x="21353253" y="3352648"/>
                  </a:lnTo>
                  <a:lnTo>
                    <a:pt x="0" y="3352648"/>
                  </a:lnTo>
                  <a:close/>
                </a:path>
              </a:pathLst>
            </a:custGeom>
            <a:solidFill>
              <a:srgbClr val="000000">
                <a:alpha val="0"/>
              </a:srgbClr>
            </a:solidFill>
          </p:spPr>
        </p:sp>
        <p:sp>
          <p:nvSpPr>
            <p:cNvPr name="TextBox 11" id="11"/>
            <p:cNvSpPr txBox="true"/>
            <p:nvPr/>
          </p:nvSpPr>
          <p:spPr>
            <a:xfrm>
              <a:off x="0" y="-152400"/>
              <a:ext cx="21353253" cy="3505048"/>
            </a:xfrm>
            <a:prstGeom prst="rect">
              <a:avLst/>
            </a:prstGeom>
          </p:spPr>
          <p:txBody>
            <a:bodyPr anchor="t" rtlCol="false" tIns="0" lIns="0" bIns="0" rIns="0"/>
            <a:lstStyle/>
            <a:p>
              <a:pPr algn="l">
                <a:lnSpc>
                  <a:spcPts val="13247"/>
                </a:lnSpc>
              </a:pPr>
              <a:r>
                <a:rPr lang="en-US" sz="9600" b="true">
                  <a:solidFill>
                    <a:srgbClr val="E67CB9"/>
                  </a:solidFill>
                  <a:latin typeface="Aptos Bold"/>
                  <a:ea typeface="Aptos Bold"/>
                  <a:cs typeface="Aptos Bold"/>
                  <a:sym typeface="Aptos Bold"/>
                </a:rPr>
                <a:t>Model 2 – VAE</a:t>
              </a:r>
            </a:p>
            <a:p>
              <a:pPr algn="l">
                <a:lnSpc>
                  <a:spcPts val="13247"/>
                </a:lnSpc>
              </a:pPr>
            </a:p>
          </p:txBody>
        </p:sp>
      </p:grpSp>
      <p:grpSp>
        <p:nvGrpSpPr>
          <p:cNvPr name="Group 12" id="12"/>
          <p:cNvGrpSpPr/>
          <p:nvPr/>
        </p:nvGrpSpPr>
        <p:grpSpPr>
          <a:xfrm rot="0">
            <a:off x="1430198" y="3639308"/>
            <a:ext cx="2737066" cy="1210104"/>
            <a:chOff x="0" y="0"/>
            <a:chExt cx="3649421" cy="1613472"/>
          </a:xfrm>
        </p:grpSpPr>
        <p:sp>
          <p:nvSpPr>
            <p:cNvPr name="Freeform 13" id="13"/>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4" id="14"/>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05</a:t>
              </a:r>
            </a:p>
          </p:txBody>
        </p:sp>
      </p:grpSp>
      <p:grpSp>
        <p:nvGrpSpPr>
          <p:cNvPr name="Group 15" id="15"/>
          <p:cNvGrpSpPr/>
          <p:nvPr/>
        </p:nvGrpSpPr>
        <p:grpSpPr>
          <a:xfrm rot="0">
            <a:off x="13994280" y="8470904"/>
            <a:ext cx="9194198" cy="2278030"/>
            <a:chOff x="0" y="0"/>
            <a:chExt cx="12258931" cy="3037373"/>
          </a:xfrm>
        </p:grpSpPr>
        <p:sp>
          <p:nvSpPr>
            <p:cNvPr name="Freeform 16" id="16"/>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17" id="17"/>
          <p:cNvGrpSpPr/>
          <p:nvPr/>
        </p:nvGrpSpPr>
        <p:grpSpPr>
          <a:xfrm rot="0">
            <a:off x="-2031136" y="-1409268"/>
            <a:ext cx="9194198" cy="2278030"/>
            <a:chOff x="0" y="0"/>
            <a:chExt cx="12258931" cy="3037373"/>
          </a:xfrm>
        </p:grpSpPr>
        <p:sp>
          <p:nvSpPr>
            <p:cNvPr name="Freeform 18" id="18"/>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9" id="19"/>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5670196" y="2671636"/>
            <a:ext cx="16307002" cy="2984406"/>
            <a:chOff x="0" y="0"/>
            <a:chExt cx="21742669" cy="3979208"/>
          </a:xfrm>
        </p:grpSpPr>
        <p:sp>
          <p:nvSpPr>
            <p:cNvPr name="Freeform 21" id="21"/>
            <p:cNvSpPr/>
            <p:nvPr/>
          </p:nvSpPr>
          <p:spPr>
            <a:xfrm flipH="false" flipV="false" rot="0">
              <a:off x="0" y="0"/>
              <a:ext cx="21742670" cy="3979208"/>
            </a:xfrm>
            <a:custGeom>
              <a:avLst/>
              <a:gdLst/>
              <a:ahLst/>
              <a:cxnLst/>
              <a:rect r="r" b="b" t="t" l="l"/>
              <a:pathLst>
                <a:path h="3979208" w="21742670">
                  <a:moveTo>
                    <a:pt x="0" y="0"/>
                  </a:moveTo>
                  <a:lnTo>
                    <a:pt x="21742670" y="0"/>
                  </a:lnTo>
                  <a:lnTo>
                    <a:pt x="21742670" y="3979208"/>
                  </a:lnTo>
                  <a:lnTo>
                    <a:pt x="0" y="3979208"/>
                  </a:lnTo>
                  <a:close/>
                </a:path>
              </a:pathLst>
            </a:custGeom>
            <a:solidFill>
              <a:srgbClr val="000000">
                <a:alpha val="0"/>
              </a:srgbClr>
            </a:solidFill>
          </p:spPr>
        </p:sp>
        <p:sp>
          <p:nvSpPr>
            <p:cNvPr name="TextBox 22" id="22"/>
            <p:cNvSpPr txBox="true"/>
            <p:nvPr/>
          </p:nvSpPr>
          <p:spPr>
            <a:xfrm>
              <a:off x="0" y="0"/>
              <a:ext cx="21742669" cy="3979208"/>
            </a:xfrm>
            <a:prstGeom prst="rect">
              <a:avLst/>
            </a:prstGeom>
          </p:spPr>
          <p:txBody>
            <a:bodyPr anchor="t" rtlCol="false" tIns="0" lIns="0" bIns="0" rIns="0"/>
            <a:lstStyle/>
            <a:p>
              <a:pPr algn="l">
                <a:lnSpc>
                  <a:spcPts val="4320"/>
                </a:lnSpc>
              </a:pPr>
              <a:r>
                <a:rPr lang="en-US" sz="3600">
                  <a:solidFill>
                    <a:srgbClr val="002060"/>
                  </a:solidFill>
                  <a:latin typeface="Aptos"/>
                  <a:ea typeface="Aptos"/>
                  <a:cs typeface="Aptos"/>
                  <a:sym typeface="Aptos"/>
                </a:rPr>
                <a:t>What is VAE?</a:t>
              </a:r>
            </a:p>
            <a:p>
              <a:pPr algn="l">
                <a:lnSpc>
                  <a:spcPts val="3863"/>
                </a:lnSpc>
              </a:pPr>
              <a:r>
                <a:rPr lang="en-US" sz="2799">
                  <a:solidFill>
                    <a:srgbClr val="000000"/>
                  </a:solidFill>
                  <a:latin typeface="Aptos"/>
                  <a:ea typeface="Aptos"/>
                  <a:cs typeface="Aptos"/>
                  <a:sym typeface="Aptos"/>
                </a:rPr>
                <a:t>Variational Autoencoder (VAE) is a generative model based on autoencoders. It encodes data into distributions (mean and variance) in a latent space instead of a single point, enabling diverse and uncertain data generation.</a:t>
              </a:r>
            </a:p>
            <a:p>
              <a:pPr algn="l">
                <a:lnSpc>
                  <a:spcPts val="3359"/>
                </a:lnSpc>
              </a:pPr>
            </a:p>
          </p:txBody>
        </p:sp>
      </p:grpSp>
      <p:grpSp>
        <p:nvGrpSpPr>
          <p:cNvPr name="Group 23" id="23"/>
          <p:cNvGrpSpPr/>
          <p:nvPr/>
        </p:nvGrpSpPr>
        <p:grpSpPr>
          <a:xfrm rot="0">
            <a:off x="-15768472" y="5064238"/>
            <a:ext cx="14035596" cy="3570208"/>
            <a:chOff x="0" y="0"/>
            <a:chExt cx="18714128" cy="4760277"/>
          </a:xfrm>
        </p:grpSpPr>
        <p:sp>
          <p:nvSpPr>
            <p:cNvPr name="Freeform 24" id="24"/>
            <p:cNvSpPr/>
            <p:nvPr/>
          </p:nvSpPr>
          <p:spPr>
            <a:xfrm flipH="false" flipV="false" rot="0">
              <a:off x="0" y="0"/>
              <a:ext cx="18714127" cy="4760277"/>
            </a:xfrm>
            <a:custGeom>
              <a:avLst/>
              <a:gdLst/>
              <a:ahLst/>
              <a:cxnLst/>
              <a:rect r="r" b="b" t="t" l="l"/>
              <a:pathLst>
                <a:path h="4760277" w="18714127">
                  <a:moveTo>
                    <a:pt x="0" y="0"/>
                  </a:moveTo>
                  <a:lnTo>
                    <a:pt x="18714127" y="0"/>
                  </a:lnTo>
                  <a:lnTo>
                    <a:pt x="18714127" y="4760277"/>
                  </a:lnTo>
                  <a:lnTo>
                    <a:pt x="0" y="4760277"/>
                  </a:lnTo>
                  <a:close/>
                </a:path>
              </a:pathLst>
            </a:custGeom>
            <a:solidFill>
              <a:srgbClr val="000000">
                <a:alpha val="0"/>
              </a:srgbClr>
            </a:solidFill>
          </p:spPr>
        </p:sp>
        <p:sp>
          <p:nvSpPr>
            <p:cNvPr name="TextBox 25" id="25"/>
            <p:cNvSpPr txBox="true"/>
            <p:nvPr/>
          </p:nvSpPr>
          <p:spPr>
            <a:xfrm>
              <a:off x="0" y="0"/>
              <a:ext cx="18714128" cy="4760277"/>
            </a:xfrm>
            <a:prstGeom prst="rect">
              <a:avLst/>
            </a:prstGeom>
          </p:spPr>
          <p:txBody>
            <a:bodyPr anchor="t" rtlCol="false" tIns="0" lIns="0" bIns="0" rIns="0"/>
            <a:lstStyle/>
            <a:p>
              <a:pPr algn="l">
                <a:lnSpc>
                  <a:spcPts val="4320"/>
                </a:lnSpc>
              </a:pPr>
              <a:r>
                <a:rPr lang="en-US" sz="3600">
                  <a:solidFill>
                    <a:srgbClr val="002060"/>
                  </a:solidFill>
                  <a:latin typeface="Aptos"/>
                  <a:ea typeface="Aptos"/>
                  <a:cs typeface="Aptos"/>
                  <a:sym typeface="Aptos"/>
                </a:rPr>
                <a:t>Why VAE for Data Generation?</a:t>
              </a:r>
            </a:p>
            <a:p>
              <a:pPr algn="l">
                <a:lnSpc>
                  <a:spcPts val="3359"/>
                </a:lnSpc>
              </a:pPr>
              <a:r>
                <a:rPr lang="en-US" sz="2799">
                  <a:solidFill>
                    <a:srgbClr val="000000"/>
                  </a:solidFill>
                  <a:latin typeface="Aptos"/>
                  <a:ea typeface="Aptos"/>
                  <a:cs typeface="Aptos"/>
                  <a:sym typeface="Aptos"/>
                </a:rPr>
                <a:t>VAEs excel at encoding high-dimensional data into a lower-dimensional latent space, making them ideal for generating new, realistic data that resembles the training set. This is useful for applications like image synthesis, anomaly detection, and data augmentation.</a:t>
              </a:r>
            </a:p>
            <a:p>
              <a:pPr algn="l">
                <a:lnSpc>
                  <a:spcPts val="3359"/>
                </a:lnSpc>
              </a:pPr>
            </a:p>
            <a:p>
              <a:pPr algn="l">
                <a:lnSpc>
                  <a:spcPts val="4320"/>
                </a:lnSpc>
              </a:pPr>
              <a:r>
                <a:rPr lang="en-US" sz="3600">
                  <a:solidFill>
                    <a:srgbClr val="000000"/>
                  </a:solidFill>
                  <a:latin typeface="Aptos"/>
                  <a:ea typeface="Aptos"/>
                  <a:cs typeface="Aptos"/>
                  <a:sym typeface="Aptos"/>
                </a:rPr>
                <a:t>  </a:t>
              </a:r>
            </a:p>
          </p:txBody>
        </p:sp>
      </p:gr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994280" y="8470904"/>
            <a:ext cx="9194198" cy="2278030"/>
            <a:chOff x="0" y="0"/>
            <a:chExt cx="12258931" cy="3037373"/>
          </a:xfrm>
        </p:grpSpPr>
        <p:sp>
          <p:nvSpPr>
            <p:cNvPr name="Freeform 4" id="4"/>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5" id="5"/>
          <p:cNvGrpSpPr/>
          <p:nvPr/>
        </p:nvGrpSpPr>
        <p:grpSpPr>
          <a:xfrm rot="0">
            <a:off x="19730692" y="4264958"/>
            <a:ext cx="19273420" cy="6463308"/>
            <a:chOff x="0" y="0"/>
            <a:chExt cx="25697893" cy="8617744"/>
          </a:xfrm>
        </p:grpSpPr>
        <p:sp>
          <p:nvSpPr>
            <p:cNvPr name="Freeform 6" id="6"/>
            <p:cNvSpPr/>
            <p:nvPr/>
          </p:nvSpPr>
          <p:spPr>
            <a:xfrm flipH="false" flipV="false" rot="0">
              <a:off x="0" y="0"/>
              <a:ext cx="25697893" cy="8617744"/>
            </a:xfrm>
            <a:custGeom>
              <a:avLst/>
              <a:gdLst/>
              <a:ahLst/>
              <a:cxnLst/>
              <a:rect r="r" b="b" t="t" l="l"/>
              <a:pathLst>
                <a:path h="8617744" w="25697893">
                  <a:moveTo>
                    <a:pt x="0" y="0"/>
                  </a:moveTo>
                  <a:lnTo>
                    <a:pt x="25697893" y="0"/>
                  </a:lnTo>
                  <a:lnTo>
                    <a:pt x="25697893" y="8617744"/>
                  </a:lnTo>
                  <a:lnTo>
                    <a:pt x="0" y="8617744"/>
                  </a:lnTo>
                  <a:close/>
                </a:path>
              </a:pathLst>
            </a:custGeom>
            <a:solidFill>
              <a:srgbClr val="000000">
                <a:alpha val="0"/>
              </a:srgbClr>
            </a:solidFill>
          </p:spPr>
        </p:sp>
        <p:sp>
          <p:nvSpPr>
            <p:cNvPr name="TextBox 7" id="7"/>
            <p:cNvSpPr txBox="true"/>
            <p:nvPr/>
          </p:nvSpPr>
          <p:spPr>
            <a:xfrm>
              <a:off x="0" y="0"/>
              <a:ext cx="25697893" cy="8617744"/>
            </a:xfrm>
            <a:prstGeom prst="rect">
              <a:avLst/>
            </a:prstGeom>
          </p:spPr>
          <p:txBody>
            <a:bodyPr anchor="t" rtlCol="false" tIns="0" lIns="0" bIns="0" rIns="0"/>
            <a:lstStyle/>
            <a:p>
              <a:pPr algn="l">
                <a:lnSpc>
                  <a:spcPts val="4320"/>
                </a:lnSpc>
              </a:pPr>
              <a:r>
                <a:rPr lang="en-US" sz="3600" b="true">
                  <a:solidFill>
                    <a:srgbClr val="000000"/>
                  </a:solidFill>
                  <a:latin typeface="Aptos Bold"/>
                  <a:ea typeface="Aptos Bold"/>
                  <a:cs typeface="Aptos Bold"/>
                  <a:sym typeface="Aptos Bold"/>
                </a:rPr>
                <a:t>Why MoveNet?</a:t>
              </a:r>
            </a:p>
            <a:p>
              <a:pPr algn="l" marL="868680" indent="-434340" lvl="1">
                <a:lnSpc>
                  <a:spcPts val="4320"/>
                </a:lnSpc>
                <a:buFont typeface="Arial"/>
                <a:buChar char="•"/>
              </a:pPr>
              <a:r>
                <a:rPr lang="en-US" sz="3600">
                  <a:solidFill>
                    <a:srgbClr val="000000"/>
                  </a:solidFill>
                  <a:latin typeface="Aptos"/>
                  <a:ea typeface="Aptos"/>
                  <a:cs typeface="Aptos"/>
                  <a:sym typeface="Aptos"/>
                </a:rPr>
                <a:t>Real-time performance (30+ FPS).</a:t>
              </a:r>
            </a:p>
            <a:p>
              <a:pPr algn="l" marL="868680" indent="-434340" lvl="1">
                <a:lnSpc>
                  <a:spcPts val="4320"/>
                </a:lnSpc>
                <a:buFont typeface="Arial"/>
                <a:buChar char="•"/>
              </a:pPr>
              <a:r>
                <a:rPr lang="en-US" sz="3600">
                  <a:solidFill>
                    <a:srgbClr val="000000"/>
                  </a:solidFill>
                  <a:latin typeface="Aptos"/>
                  <a:ea typeface="Aptos"/>
                  <a:cs typeface="Aptos"/>
                  <a:sym typeface="Aptos"/>
                </a:rPr>
                <a:t>Two variants:</a:t>
              </a:r>
            </a:p>
            <a:p>
              <a:pPr algn="l" marL="1783080" indent="-594360" lvl="2">
                <a:lnSpc>
                  <a:spcPts val="4320"/>
                </a:lnSpc>
                <a:buFont typeface="Arial"/>
                <a:buChar char="⚬"/>
              </a:pPr>
              <a:r>
                <a:rPr lang="en-US" b="true" sz="3600">
                  <a:solidFill>
                    <a:srgbClr val="000000"/>
                  </a:solidFill>
                  <a:latin typeface="Aptos Bold"/>
                  <a:ea typeface="Aptos Bold"/>
                  <a:cs typeface="Aptos Bold"/>
                  <a:sym typeface="Aptos Bold"/>
                </a:rPr>
                <a:t>Lightning:</a:t>
              </a:r>
              <a:r>
                <a:rPr lang="en-US" sz="3600">
                  <a:solidFill>
                    <a:srgbClr val="000000"/>
                  </a:solidFill>
                  <a:latin typeface="Aptos"/>
                  <a:ea typeface="Aptos"/>
                  <a:cs typeface="Aptos"/>
                  <a:sym typeface="Aptos"/>
                </a:rPr>
                <a:t> Fast, for mobile and edge devices.</a:t>
              </a:r>
            </a:p>
            <a:p>
              <a:pPr algn="l" marL="1783080" indent="-594360" lvl="2">
                <a:lnSpc>
                  <a:spcPts val="4320"/>
                </a:lnSpc>
                <a:buFont typeface="Arial"/>
                <a:buChar char="⚬"/>
              </a:pPr>
              <a:r>
                <a:rPr lang="en-US" b="true" sz="3600">
                  <a:solidFill>
                    <a:srgbClr val="000000"/>
                  </a:solidFill>
                  <a:latin typeface="Aptos Bold"/>
                  <a:ea typeface="Aptos Bold"/>
                  <a:cs typeface="Aptos Bold"/>
                  <a:sym typeface="Aptos Bold"/>
                </a:rPr>
                <a:t>Thunder:</a:t>
              </a:r>
              <a:r>
                <a:rPr lang="en-US" sz="3600">
                  <a:solidFill>
                    <a:srgbClr val="000000"/>
                  </a:solidFill>
                  <a:latin typeface="Aptos"/>
                  <a:ea typeface="Aptos"/>
                  <a:cs typeface="Aptos"/>
                  <a:sym typeface="Aptos"/>
                </a:rPr>
                <a:t> More accurate, for precision needs.</a:t>
              </a:r>
            </a:p>
            <a:p>
              <a:pPr algn="l" marL="868680" indent="-434340" lvl="1">
                <a:lnSpc>
                  <a:spcPts val="4320"/>
                </a:lnSpc>
                <a:buFont typeface="Arial"/>
                <a:buChar char="•"/>
              </a:pPr>
              <a:r>
                <a:rPr lang="en-US" sz="3600">
                  <a:solidFill>
                    <a:srgbClr val="000000"/>
                  </a:solidFill>
                  <a:latin typeface="Aptos"/>
                  <a:ea typeface="Aptos"/>
                  <a:cs typeface="Aptos"/>
                  <a:sym typeface="Aptos"/>
                </a:rPr>
                <a:t>Great for recognizing human movement.</a:t>
              </a:r>
            </a:p>
            <a:p>
              <a:pPr algn="l" marL="868680" indent="-434340" lvl="1">
                <a:lnSpc>
                  <a:spcPts val="4320"/>
                </a:lnSpc>
              </a:pPr>
            </a:p>
            <a:p>
              <a:pPr algn="l" marL="868680" indent="-434340" lvl="1">
                <a:lnSpc>
                  <a:spcPts val="4320"/>
                </a:lnSpc>
              </a:pPr>
              <a:r>
                <a:rPr lang="en-US" b="true" sz="3600">
                  <a:solidFill>
                    <a:srgbClr val="000000"/>
                  </a:solidFill>
                  <a:latin typeface="Aptos Bold"/>
                  <a:ea typeface="Aptos Bold"/>
                  <a:cs typeface="Aptos Bold"/>
                  <a:sym typeface="Aptos Bold"/>
                </a:rPr>
                <a:t>Applications in Autonomous Vehicles</a:t>
              </a:r>
              <a:r>
                <a:rPr lang="en-US" sz="3600">
                  <a:solidFill>
                    <a:srgbClr val="000000"/>
                  </a:solidFill>
                  <a:latin typeface="Aptos"/>
                  <a:ea typeface="Aptos"/>
                  <a:cs typeface="Aptos"/>
                  <a:sym typeface="Aptos"/>
                </a:rPr>
                <a:t>:</a:t>
              </a:r>
            </a:p>
            <a:p>
              <a:pPr algn="l" marL="868680" indent="-434340" lvl="1">
                <a:lnSpc>
                  <a:spcPts val="4320"/>
                </a:lnSpc>
                <a:buFont typeface="Arial"/>
                <a:buChar char="•"/>
              </a:pPr>
              <a:r>
                <a:rPr lang="en-US" sz="3600">
                  <a:solidFill>
                    <a:srgbClr val="000000"/>
                  </a:solidFill>
                  <a:latin typeface="Aptos"/>
                  <a:ea typeface="Aptos"/>
                  <a:cs typeface="Aptos"/>
                  <a:sym typeface="Aptos"/>
                </a:rPr>
                <a:t>Predicts pedestrian movements by analyzing posture.</a:t>
              </a:r>
            </a:p>
            <a:p>
              <a:pPr algn="l" marL="868680" indent="-434340" lvl="1">
                <a:lnSpc>
                  <a:spcPts val="4320"/>
                </a:lnSpc>
                <a:buFont typeface="Arial"/>
                <a:buChar char="•"/>
              </a:pPr>
              <a:r>
                <a:rPr lang="en-US" sz="3600">
                  <a:solidFill>
                    <a:srgbClr val="000000"/>
                  </a:solidFill>
                  <a:latin typeface="Aptos"/>
                  <a:ea typeface="Aptos"/>
                  <a:cs typeface="Aptos"/>
                  <a:sym typeface="Aptos"/>
                </a:rPr>
                <a:t>Helps differentiate moving people from static obstacles.</a:t>
              </a:r>
            </a:p>
            <a:p>
              <a:pPr algn="l" marL="868680" indent="-434340" lvl="1">
                <a:lnSpc>
                  <a:spcPts val="4320"/>
                </a:lnSpc>
              </a:pPr>
            </a:p>
          </p:txBody>
        </p:sp>
      </p:grpSp>
      <p:grpSp>
        <p:nvGrpSpPr>
          <p:cNvPr name="Group 8" id="8"/>
          <p:cNvGrpSpPr/>
          <p:nvPr/>
        </p:nvGrpSpPr>
        <p:grpSpPr>
          <a:xfrm rot="0">
            <a:off x="-2031136" y="-1409268"/>
            <a:ext cx="9194198" cy="2278030"/>
            <a:chOff x="0" y="0"/>
            <a:chExt cx="12258931" cy="3037373"/>
          </a:xfrm>
        </p:grpSpPr>
        <p:sp>
          <p:nvSpPr>
            <p:cNvPr name="Freeform 9" id="9"/>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0" id="10"/>
          <p:cNvSpPr/>
          <p:nvPr/>
        </p:nvSpPr>
        <p:spPr>
          <a:xfrm flipH="false" flipV="false" rot="0">
            <a:off x="18980790" y="4556612"/>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318288" y="1219150"/>
            <a:ext cx="15427800" cy="2514486"/>
            <a:chOff x="0" y="0"/>
            <a:chExt cx="20570400" cy="3352648"/>
          </a:xfrm>
        </p:grpSpPr>
        <p:sp>
          <p:nvSpPr>
            <p:cNvPr name="Freeform 12" id="12"/>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3" id="13"/>
            <p:cNvSpPr txBox="true"/>
            <p:nvPr/>
          </p:nvSpPr>
          <p:spPr>
            <a:xfrm>
              <a:off x="0" y="-104775"/>
              <a:ext cx="20570400" cy="3457423"/>
            </a:xfrm>
            <a:prstGeom prst="rect">
              <a:avLst/>
            </a:prstGeom>
          </p:spPr>
          <p:txBody>
            <a:bodyPr anchor="t" rtlCol="false" tIns="0" lIns="0" bIns="0" rIns="0"/>
            <a:lstStyle/>
            <a:p>
              <a:pPr algn="l">
                <a:lnSpc>
                  <a:spcPts val="8832"/>
                </a:lnSpc>
              </a:pPr>
              <a:r>
                <a:rPr lang="en-US" sz="6400" b="true">
                  <a:solidFill>
                    <a:srgbClr val="E67CB9"/>
                  </a:solidFill>
                  <a:latin typeface="Aptos Bold"/>
                  <a:ea typeface="Aptos Bold"/>
                  <a:cs typeface="Aptos Bold"/>
                  <a:sym typeface="Aptos Bold"/>
                </a:rPr>
                <a:t>Model 2 – VAE</a:t>
              </a:r>
            </a:p>
            <a:p>
              <a:pPr algn="l">
                <a:lnSpc>
                  <a:spcPts val="8832"/>
                </a:lnSpc>
              </a:pPr>
            </a:p>
          </p:txBody>
        </p:sp>
      </p:grpSp>
      <p:grpSp>
        <p:nvGrpSpPr>
          <p:cNvPr name="Group 14" id="14"/>
          <p:cNvGrpSpPr/>
          <p:nvPr/>
        </p:nvGrpSpPr>
        <p:grpSpPr>
          <a:xfrm rot="0">
            <a:off x="318288" y="351858"/>
            <a:ext cx="2737066" cy="1210104"/>
            <a:chOff x="0" y="0"/>
            <a:chExt cx="3649421" cy="1613472"/>
          </a:xfrm>
        </p:grpSpPr>
        <p:sp>
          <p:nvSpPr>
            <p:cNvPr name="Freeform 15" id="15"/>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6" id="16"/>
            <p:cNvSpPr txBox="true"/>
            <p:nvPr/>
          </p:nvSpPr>
          <p:spPr>
            <a:xfrm>
              <a:off x="0" y="-209550"/>
              <a:ext cx="3649421" cy="1823022"/>
            </a:xfrm>
            <a:prstGeom prst="rect">
              <a:avLst/>
            </a:prstGeom>
          </p:spPr>
          <p:txBody>
            <a:bodyPr anchor="ctr" rtlCol="false" tIns="0" lIns="0" bIns="0" rIns="0"/>
            <a:lstStyle/>
            <a:p>
              <a:pPr algn="l">
                <a:lnSpc>
                  <a:spcPts val="13247"/>
                </a:lnSpc>
              </a:pPr>
              <a:r>
                <a:rPr lang="en-US" sz="9600" b="true">
                  <a:solidFill>
                    <a:srgbClr val="D767A8"/>
                  </a:solidFill>
                  <a:latin typeface="Arimo Bold"/>
                  <a:ea typeface="Arimo Bold"/>
                  <a:cs typeface="Arimo Bold"/>
                  <a:sym typeface="Arimo Bold"/>
                </a:rPr>
                <a:t>05</a:t>
              </a:r>
            </a:p>
          </p:txBody>
        </p:sp>
      </p:grpSp>
      <p:grpSp>
        <p:nvGrpSpPr>
          <p:cNvPr name="Group 17" id="17"/>
          <p:cNvGrpSpPr/>
          <p:nvPr/>
        </p:nvGrpSpPr>
        <p:grpSpPr>
          <a:xfrm rot="0">
            <a:off x="480828" y="2671636"/>
            <a:ext cx="16307002" cy="2984406"/>
            <a:chOff x="0" y="0"/>
            <a:chExt cx="21742669" cy="3979208"/>
          </a:xfrm>
        </p:grpSpPr>
        <p:sp>
          <p:nvSpPr>
            <p:cNvPr name="Freeform 18" id="18"/>
            <p:cNvSpPr/>
            <p:nvPr/>
          </p:nvSpPr>
          <p:spPr>
            <a:xfrm flipH="false" flipV="false" rot="0">
              <a:off x="0" y="0"/>
              <a:ext cx="21742670" cy="3979208"/>
            </a:xfrm>
            <a:custGeom>
              <a:avLst/>
              <a:gdLst/>
              <a:ahLst/>
              <a:cxnLst/>
              <a:rect r="r" b="b" t="t" l="l"/>
              <a:pathLst>
                <a:path h="3979208" w="21742670">
                  <a:moveTo>
                    <a:pt x="0" y="0"/>
                  </a:moveTo>
                  <a:lnTo>
                    <a:pt x="21742670" y="0"/>
                  </a:lnTo>
                  <a:lnTo>
                    <a:pt x="21742670" y="3979208"/>
                  </a:lnTo>
                  <a:lnTo>
                    <a:pt x="0" y="3979208"/>
                  </a:lnTo>
                  <a:close/>
                </a:path>
              </a:pathLst>
            </a:custGeom>
            <a:solidFill>
              <a:srgbClr val="000000">
                <a:alpha val="0"/>
              </a:srgbClr>
            </a:solidFill>
          </p:spPr>
        </p:sp>
        <p:sp>
          <p:nvSpPr>
            <p:cNvPr name="TextBox 19" id="19"/>
            <p:cNvSpPr txBox="true"/>
            <p:nvPr/>
          </p:nvSpPr>
          <p:spPr>
            <a:xfrm>
              <a:off x="0" y="0"/>
              <a:ext cx="21742669" cy="3979208"/>
            </a:xfrm>
            <a:prstGeom prst="rect">
              <a:avLst/>
            </a:prstGeom>
          </p:spPr>
          <p:txBody>
            <a:bodyPr anchor="t" rtlCol="false" tIns="0" lIns="0" bIns="0" rIns="0"/>
            <a:lstStyle/>
            <a:p>
              <a:pPr algn="l">
                <a:lnSpc>
                  <a:spcPts val="4320"/>
                </a:lnSpc>
              </a:pPr>
              <a:r>
                <a:rPr lang="en-US" sz="3600">
                  <a:solidFill>
                    <a:srgbClr val="002060"/>
                  </a:solidFill>
                  <a:latin typeface="Aptos"/>
                  <a:ea typeface="Aptos"/>
                  <a:cs typeface="Aptos"/>
                  <a:sym typeface="Aptos"/>
                </a:rPr>
                <a:t>What is VAE?</a:t>
              </a:r>
            </a:p>
            <a:p>
              <a:pPr algn="l">
                <a:lnSpc>
                  <a:spcPts val="3863"/>
                </a:lnSpc>
              </a:pPr>
              <a:r>
                <a:rPr lang="en-US" sz="2799">
                  <a:solidFill>
                    <a:srgbClr val="000000"/>
                  </a:solidFill>
                  <a:latin typeface="Aptos"/>
                  <a:ea typeface="Aptos"/>
                  <a:cs typeface="Aptos"/>
                  <a:sym typeface="Aptos"/>
                </a:rPr>
                <a:t>Variational Autoencoder (VAE) is a generative model based on autoencoders. It encodes data into distributions (mean and variance) in a latent space instead of a single point, enabling diverse and uncertain data generation.</a:t>
              </a:r>
            </a:p>
            <a:p>
              <a:pPr algn="l">
                <a:lnSpc>
                  <a:spcPts val="3359"/>
                </a:lnSpc>
              </a:pPr>
            </a:p>
          </p:txBody>
        </p:sp>
      </p:grpSp>
      <p:grpSp>
        <p:nvGrpSpPr>
          <p:cNvPr name="Group 20" id="20"/>
          <p:cNvGrpSpPr/>
          <p:nvPr/>
        </p:nvGrpSpPr>
        <p:grpSpPr>
          <a:xfrm rot="0">
            <a:off x="382552" y="5064238"/>
            <a:ext cx="14035596" cy="3570208"/>
            <a:chOff x="0" y="0"/>
            <a:chExt cx="18714128" cy="4760277"/>
          </a:xfrm>
        </p:grpSpPr>
        <p:sp>
          <p:nvSpPr>
            <p:cNvPr name="Freeform 21" id="21"/>
            <p:cNvSpPr/>
            <p:nvPr/>
          </p:nvSpPr>
          <p:spPr>
            <a:xfrm flipH="false" flipV="false" rot="0">
              <a:off x="0" y="0"/>
              <a:ext cx="18714127" cy="4760277"/>
            </a:xfrm>
            <a:custGeom>
              <a:avLst/>
              <a:gdLst/>
              <a:ahLst/>
              <a:cxnLst/>
              <a:rect r="r" b="b" t="t" l="l"/>
              <a:pathLst>
                <a:path h="4760277" w="18714127">
                  <a:moveTo>
                    <a:pt x="0" y="0"/>
                  </a:moveTo>
                  <a:lnTo>
                    <a:pt x="18714127" y="0"/>
                  </a:lnTo>
                  <a:lnTo>
                    <a:pt x="18714127" y="4760277"/>
                  </a:lnTo>
                  <a:lnTo>
                    <a:pt x="0" y="4760277"/>
                  </a:lnTo>
                  <a:close/>
                </a:path>
              </a:pathLst>
            </a:custGeom>
            <a:solidFill>
              <a:srgbClr val="000000">
                <a:alpha val="0"/>
              </a:srgbClr>
            </a:solidFill>
          </p:spPr>
        </p:sp>
        <p:sp>
          <p:nvSpPr>
            <p:cNvPr name="TextBox 22" id="22"/>
            <p:cNvSpPr txBox="true"/>
            <p:nvPr/>
          </p:nvSpPr>
          <p:spPr>
            <a:xfrm>
              <a:off x="0" y="0"/>
              <a:ext cx="18714128" cy="4760277"/>
            </a:xfrm>
            <a:prstGeom prst="rect">
              <a:avLst/>
            </a:prstGeom>
          </p:spPr>
          <p:txBody>
            <a:bodyPr anchor="t" rtlCol="false" tIns="0" lIns="0" bIns="0" rIns="0"/>
            <a:lstStyle/>
            <a:p>
              <a:pPr algn="l">
                <a:lnSpc>
                  <a:spcPts val="4320"/>
                </a:lnSpc>
              </a:pPr>
              <a:r>
                <a:rPr lang="en-US" sz="3600">
                  <a:solidFill>
                    <a:srgbClr val="002060"/>
                  </a:solidFill>
                  <a:latin typeface="Aptos"/>
                  <a:ea typeface="Aptos"/>
                  <a:cs typeface="Aptos"/>
                  <a:sym typeface="Aptos"/>
                </a:rPr>
                <a:t>Why VAE for Data Generation?</a:t>
              </a:r>
            </a:p>
            <a:p>
              <a:pPr algn="l">
                <a:lnSpc>
                  <a:spcPts val="3359"/>
                </a:lnSpc>
              </a:pPr>
              <a:r>
                <a:rPr lang="en-US" sz="2799">
                  <a:solidFill>
                    <a:srgbClr val="000000"/>
                  </a:solidFill>
                  <a:latin typeface="Aptos"/>
                  <a:ea typeface="Aptos"/>
                  <a:cs typeface="Aptos"/>
                  <a:sym typeface="Aptos"/>
                </a:rPr>
                <a:t>VAEs excel at encoding high-dimensional data into a lower-dimensional latent space, making them ideal for generating new, realistic data that resembles the training set. This is useful for applications like image synthesis, anomaly detection, and data augmentation.</a:t>
              </a:r>
            </a:p>
            <a:p>
              <a:pPr algn="l">
                <a:lnSpc>
                  <a:spcPts val="3359"/>
                </a:lnSpc>
              </a:pPr>
            </a:p>
            <a:p>
              <a:pPr algn="l">
                <a:lnSpc>
                  <a:spcPts val="4320"/>
                </a:lnSpc>
              </a:pPr>
              <a:r>
                <a:rPr lang="en-US" sz="3600">
                  <a:solidFill>
                    <a:srgbClr val="000000"/>
                  </a:solidFill>
                  <a:latin typeface="Aptos"/>
                  <a:ea typeface="Aptos"/>
                  <a:cs typeface="Aptos"/>
                  <a:sym typeface="Aptos"/>
                </a:rPr>
                <a:t>  </a:t>
              </a:r>
            </a:p>
          </p:txBody>
        </p:sp>
      </p:grpSp>
      <p:grpSp>
        <p:nvGrpSpPr>
          <p:cNvPr name="Group 23" id="23"/>
          <p:cNvGrpSpPr/>
          <p:nvPr/>
        </p:nvGrpSpPr>
        <p:grpSpPr>
          <a:xfrm rot="0">
            <a:off x="-17405340" y="2953094"/>
            <a:ext cx="17498534" cy="5170646"/>
            <a:chOff x="0" y="0"/>
            <a:chExt cx="23331379" cy="6894195"/>
          </a:xfrm>
        </p:grpSpPr>
        <p:sp>
          <p:nvSpPr>
            <p:cNvPr name="Freeform 24" id="24"/>
            <p:cNvSpPr/>
            <p:nvPr/>
          </p:nvSpPr>
          <p:spPr>
            <a:xfrm flipH="false" flipV="false" rot="0">
              <a:off x="0" y="0"/>
              <a:ext cx="23331379" cy="6894195"/>
            </a:xfrm>
            <a:custGeom>
              <a:avLst/>
              <a:gdLst/>
              <a:ahLst/>
              <a:cxnLst/>
              <a:rect r="r" b="b" t="t" l="l"/>
              <a:pathLst>
                <a:path h="6894195" w="23331379">
                  <a:moveTo>
                    <a:pt x="0" y="0"/>
                  </a:moveTo>
                  <a:lnTo>
                    <a:pt x="23331379" y="0"/>
                  </a:lnTo>
                  <a:lnTo>
                    <a:pt x="23331379" y="6894195"/>
                  </a:lnTo>
                  <a:lnTo>
                    <a:pt x="0" y="6894195"/>
                  </a:lnTo>
                  <a:close/>
                </a:path>
              </a:pathLst>
            </a:custGeom>
            <a:solidFill>
              <a:srgbClr val="000000">
                <a:alpha val="0"/>
              </a:srgbClr>
            </a:solidFill>
          </p:spPr>
        </p:sp>
        <p:sp>
          <p:nvSpPr>
            <p:cNvPr name="TextBox 25" id="25"/>
            <p:cNvSpPr txBox="true"/>
            <p:nvPr/>
          </p:nvSpPr>
          <p:spPr>
            <a:xfrm>
              <a:off x="0" y="0"/>
              <a:ext cx="23331379" cy="6894195"/>
            </a:xfrm>
            <a:prstGeom prst="rect">
              <a:avLst/>
            </a:prstGeom>
          </p:spPr>
          <p:txBody>
            <a:bodyPr anchor="t" rtlCol="false" tIns="0" lIns="0" bIns="0" rIns="0"/>
            <a:lstStyle/>
            <a:p>
              <a:pPr algn="l">
                <a:lnSpc>
                  <a:spcPts val="4320"/>
                </a:lnSpc>
              </a:pPr>
              <a:r>
                <a:rPr lang="en-US" sz="3600" b="true">
                  <a:solidFill>
                    <a:srgbClr val="000000"/>
                  </a:solidFill>
                  <a:latin typeface="Aptos Bold"/>
                  <a:ea typeface="Aptos Bold"/>
                  <a:cs typeface="Aptos Bold"/>
                  <a:sym typeface="Aptos Bold"/>
                </a:rPr>
                <a:t>How It Works:</a:t>
              </a:r>
            </a:p>
            <a:p>
              <a:pPr algn="l">
                <a:lnSpc>
                  <a:spcPts val="4320"/>
                </a:lnSpc>
              </a:pPr>
              <a:r>
                <a:rPr lang="en-US" sz="3600">
                  <a:solidFill>
                    <a:srgbClr val="000000"/>
                  </a:solidFill>
                  <a:latin typeface="Aptos"/>
                  <a:ea typeface="Aptos"/>
                  <a:cs typeface="Aptos"/>
                  <a:sym typeface="Aptos"/>
                </a:rPr>
                <a:t>Sequential Input</a:t>
              </a:r>
            </a:p>
            <a:p>
              <a:pPr algn="l">
                <a:lnSpc>
                  <a:spcPts val="4320"/>
                </a:lnSpc>
              </a:pPr>
              <a:r>
                <a:rPr lang="en-US" sz="3600">
                  <a:solidFill>
                    <a:srgbClr val="000000"/>
                  </a:solidFill>
                  <a:latin typeface="Aptos"/>
                  <a:ea typeface="Aptos"/>
                  <a:cs typeface="Aptos"/>
                  <a:sym typeface="Aptos"/>
                </a:rPr>
                <a:t>Encoding</a:t>
              </a:r>
            </a:p>
            <a:p>
              <a:pPr algn="l">
                <a:lnSpc>
                  <a:spcPts val="4320"/>
                </a:lnSpc>
              </a:pPr>
              <a:r>
                <a:rPr lang="en-US" sz="3600">
                  <a:solidFill>
                    <a:srgbClr val="000000"/>
                  </a:solidFill>
                  <a:latin typeface="Aptos"/>
                  <a:ea typeface="Aptos"/>
                  <a:cs typeface="Aptos"/>
                  <a:sym typeface="Aptos"/>
                </a:rPr>
                <a:t>Sampling                                                                                                                                                                 Decoding </a:t>
              </a:r>
            </a:p>
            <a:p>
              <a:pPr algn="l">
                <a:lnSpc>
                  <a:spcPts val="4320"/>
                </a:lnSpc>
              </a:pPr>
              <a:r>
                <a:rPr lang="en-US" sz="3600">
                  <a:solidFill>
                    <a:srgbClr val="000000"/>
                  </a:solidFill>
                  <a:latin typeface="Aptos"/>
                  <a:ea typeface="Aptos"/>
                  <a:cs typeface="Aptos"/>
                  <a:sym typeface="Aptos"/>
                </a:rPr>
                <a:t>Loss Function </a:t>
              </a:r>
            </a:p>
            <a:p>
              <a:pPr algn="l">
                <a:lnSpc>
                  <a:spcPts val="4320"/>
                </a:lnSpc>
              </a:pPr>
              <a:r>
                <a:rPr lang="en-US" sz="3600" b="true">
                  <a:solidFill>
                    <a:srgbClr val="000000"/>
                  </a:solidFill>
                  <a:latin typeface="Aptos Bold"/>
                  <a:ea typeface="Aptos Bold"/>
                  <a:cs typeface="Aptos Bold"/>
                  <a:sym typeface="Aptos Bold"/>
                </a:rPr>
                <a:t>Practical Example in Our Project:</a:t>
              </a:r>
            </a:p>
            <a:p>
              <a:pPr algn="l">
                <a:lnSpc>
                  <a:spcPts val="4320"/>
                </a:lnSpc>
              </a:pPr>
              <a:r>
                <a:rPr lang="en-US" sz="3600">
                  <a:solidFill>
                    <a:srgbClr val="000000"/>
                  </a:solidFill>
                  <a:latin typeface="Aptos"/>
                  <a:ea typeface="Aptos"/>
                  <a:cs typeface="Aptos"/>
                  <a:sym typeface="Aptos"/>
                </a:rPr>
                <a:t>We use a VAE-based model to generate synthetic data, capturing the data's structure to augment our training set and enhance performance in machine learning tasks.</a:t>
              </a:r>
            </a:p>
          </p:txBody>
        </p:sp>
      </p:gr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30200" y="3049304"/>
            <a:ext cx="2671200" cy="1050600"/>
            <a:chOff x="0" y="0"/>
            <a:chExt cx="3561600" cy="1400800"/>
          </a:xfrm>
        </p:grpSpPr>
        <p:sp>
          <p:nvSpPr>
            <p:cNvPr name="Freeform 4" id="4"/>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5" id="5"/>
            <p:cNvSpPr txBox="true"/>
            <p:nvPr/>
          </p:nvSpPr>
          <p:spPr>
            <a:xfrm>
              <a:off x="0" y="-104775"/>
              <a:ext cx="3561600" cy="1505575"/>
            </a:xfrm>
            <a:prstGeom prst="rect">
              <a:avLst/>
            </a:prstGeom>
          </p:spPr>
          <p:txBody>
            <a:bodyPr anchor="ctr" rtlCol="false" tIns="0" lIns="0" bIns="0" rIns="0"/>
            <a:lstStyle/>
            <a:p>
              <a:pPr algn="l">
                <a:lnSpc>
                  <a:spcPts val="6623"/>
                </a:lnSpc>
              </a:pPr>
              <a:r>
                <a:rPr lang="en-US" b="true" sz="4800">
                  <a:solidFill>
                    <a:srgbClr val="E67CB9"/>
                  </a:solidFill>
                  <a:latin typeface="Arimo Bold"/>
                  <a:ea typeface="Arimo Bold"/>
                  <a:cs typeface="Arimo Bold"/>
                  <a:sym typeface="Arimo Bold"/>
                </a:rPr>
                <a:t>01</a:t>
              </a:r>
            </a:p>
          </p:txBody>
        </p:sp>
      </p:grpSp>
      <p:grpSp>
        <p:nvGrpSpPr>
          <p:cNvPr name="Group 6" id="6"/>
          <p:cNvGrpSpPr/>
          <p:nvPr/>
        </p:nvGrpSpPr>
        <p:grpSpPr>
          <a:xfrm rot="0">
            <a:off x="2995400" y="3049304"/>
            <a:ext cx="12756600" cy="1050600"/>
            <a:chOff x="0" y="0"/>
            <a:chExt cx="17008800" cy="1400800"/>
          </a:xfrm>
        </p:grpSpPr>
        <p:sp>
          <p:nvSpPr>
            <p:cNvPr name="Freeform 7" id="7"/>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8" id="8"/>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Introduction</a:t>
              </a:r>
            </a:p>
          </p:txBody>
        </p:sp>
      </p:grpSp>
      <p:grpSp>
        <p:nvGrpSpPr>
          <p:cNvPr name="Group 9" id="9"/>
          <p:cNvGrpSpPr/>
          <p:nvPr/>
        </p:nvGrpSpPr>
        <p:grpSpPr>
          <a:xfrm rot="0">
            <a:off x="1168942" y="1329704"/>
            <a:ext cx="15427800" cy="1414800"/>
            <a:chOff x="0" y="0"/>
            <a:chExt cx="20570400" cy="1886400"/>
          </a:xfrm>
        </p:grpSpPr>
        <p:sp>
          <p:nvSpPr>
            <p:cNvPr name="Freeform 10" id="10"/>
            <p:cNvSpPr/>
            <p:nvPr/>
          </p:nvSpPr>
          <p:spPr>
            <a:xfrm flipH="false" flipV="false" rot="0">
              <a:off x="0" y="0"/>
              <a:ext cx="20570400" cy="1886400"/>
            </a:xfrm>
            <a:custGeom>
              <a:avLst/>
              <a:gdLst/>
              <a:ahLst/>
              <a:cxnLst/>
              <a:rect r="r" b="b" t="t" l="l"/>
              <a:pathLst>
                <a:path h="1886400" w="20570400">
                  <a:moveTo>
                    <a:pt x="0" y="0"/>
                  </a:moveTo>
                  <a:lnTo>
                    <a:pt x="20570400" y="0"/>
                  </a:lnTo>
                  <a:lnTo>
                    <a:pt x="20570400" y="1886400"/>
                  </a:lnTo>
                  <a:lnTo>
                    <a:pt x="0" y="1886400"/>
                  </a:lnTo>
                  <a:close/>
                </a:path>
              </a:pathLst>
            </a:custGeom>
            <a:solidFill>
              <a:srgbClr val="000000">
                <a:alpha val="0"/>
              </a:srgbClr>
            </a:solidFill>
          </p:spPr>
        </p:sp>
        <p:sp>
          <p:nvSpPr>
            <p:cNvPr name="TextBox 11" id="11"/>
            <p:cNvSpPr txBox="true"/>
            <p:nvPr/>
          </p:nvSpPr>
          <p:spPr>
            <a:xfrm>
              <a:off x="0" y="-123825"/>
              <a:ext cx="20570400" cy="2010225"/>
            </a:xfrm>
            <a:prstGeom prst="rect">
              <a:avLst/>
            </a:prstGeom>
          </p:spPr>
          <p:txBody>
            <a:bodyPr anchor="t" rtlCol="false" tIns="0" lIns="0" bIns="0" rIns="0"/>
            <a:lstStyle/>
            <a:p>
              <a:pPr algn="l">
                <a:lnSpc>
                  <a:spcPts val="8280"/>
                </a:lnSpc>
              </a:pPr>
              <a:r>
                <a:rPr lang="en-US" b="true" sz="6000">
                  <a:solidFill>
                    <a:srgbClr val="13255D"/>
                  </a:solidFill>
                  <a:latin typeface="Arimo Bold"/>
                  <a:ea typeface="Arimo Bold"/>
                  <a:cs typeface="Arimo Bold"/>
                  <a:sym typeface="Arimo Bold"/>
                </a:rPr>
                <a:t>Table of Contents</a:t>
              </a:r>
            </a:p>
          </p:txBody>
        </p:sp>
      </p:grpSp>
      <p:grpSp>
        <p:nvGrpSpPr>
          <p:cNvPr name="Group 12" id="12"/>
          <p:cNvGrpSpPr/>
          <p:nvPr/>
        </p:nvGrpSpPr>
        <p:grpSpPr>
          <a:xfrm rot="0">
            <a:off x="1430200" y="4404704"/>
            <a:ext cx="2671200" cy="1050600"/>
            <a:chOff x="0" y="0"/>
            <a:chExt cx="3561600" cy="1400800"/>
          </a:xfrm>
        </p:grpSpPr>
        <p:sp>
          <p:nvSpPr>
            <p:cNvPr name="Freeform 13" id="13"/>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14" id="14"/>
            <p:cNvSpPr txBox="true"/>
            <p:nvPr/>
          </p:nvSpPr>
          <p:spPr>
            <a:xfrm>
              <a:off x="0" y="-104775"/>
              <a:ext cx="3561600" cy="1505575"/>
            </a:xfrm>
            <a:prstGeom prst="rect">
              <a:avLst/>
            </a:prstGeom>
          </p:spPr>
          <p:txBody>
            <a:bodyPr anchor="ctr" rtlCol="false" tIns="0" lIns="0" bIns="0" rIns="0"/>
            <a:lstStyle/>
            <a:p>
              <a:pPr algn="l">
                <a:lnSpc>
                  <a:spcPts val="6623"/>
                </a:lnSpc>
              </a:pPr>
              <a:r>
                <a:rPr lang="en-US" b="true" sz="4800">
                  <a:solidFill>
                    <a:srgbClr val="E67CB9"/>
                  </a:solidFill>
                  <a:latin typeface="Arimo Bold"/>
                  <a:ea typeface="Arimo Bold"/>
                  <a:cs typeface="Arimo Bold"/>
                  <a:sym typeface="Arimo Bold"/>
                </a:rPr>
                <a:t>02</a:t>
              </a:r>
            </a:p>
          </p:txBody>
        </p:sp>
      </p:grpSp>
      <p:grpSp>
        <p:nvGrpSpPr>
          <p:cNvPr name="Group 15" id="15"/>
          <p:cNvGrpSpPr/>
          <p:nvPr/>
        </p:nvGrpSpPr>
        <p:grpSpPr>
          <a:xfrm rot="0">
            <a:off x="2995400" y="4404704"/>
            <a:ext cx="12756600" cy="1050600"/>
            <a:chOff x="0" y="0"/>
            <a:chExt cx="17008800" cy="1400800"/>
          </a:xfrm>
        </p:grpSpPr>
        <p:sp>
          <p:nvSpPr>
            <p:cNvPr name="Freeform 16" id="16"/>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17" id="17"/>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Project Summary</a:t>
              </a:r>
            </a:p>
          </p:txBody>
        </p:sp>
      </p:grpSp>
      <p:grpSp>
        <p:nvGrpSpPr>
          <p:cNvPr name="Group 18" id="18"/>
          <p:cNvGrpSpPr/>
          <p:nvPr/>
        </p:nvGrpSpPr>
        <p:grpSpPr>
          <a:xfrm rot="0">
            <a:off x="1430200" y="5760104"/>
            <a:ext cx="2671200" cy="1050600"/>
            <a:chOff x="0" y="0"/>
            <a:chExt cx="3561600" cy="1400800"/>
          </a:xfrm>
        </p:grpSpPr>
        <p:sp>
          <p:nvSpPr>
            <p:cNvPr name="Freeform 19" id="19"/>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20" id="20"/>
            <p:cNvSpPr txBox="true"/>
            <p:nvPr/>
          </p:nvSpPr>
          <p:spPr>
            <a:xfrm>
              <a:off x="0" y="-104775"/>
              <a:ext cx="3561600" cy="1505575"/>
            </a:xfrm>
            <a:prstGeom prst="rect">
              <a:avLst/>
            </a:prstGeom>
          </p:spPr>
          <p:txBody>
            <a:bodyPr anchor="ctr" rtlCol="false" tIns="0" lIns="0" bIns="0" rIns="0"/>
            <a:lstStyle/>
            <a:p>
              <a:pPr algn="l">
                <a:lnSpc>
                  <a:spcPts val="6623"/>
                </a:lnSpc>
              </a:pPr>
              <a:r>
                <a:rPr lang="en-US" b="true" sz="4800">
                  <a:solidFill>
                    <a:srgbClr val="E67CB9"/>
                  </a:solidFill>
                  <a:latin typeface="Arimo Bold"/>
                  <a:ea typeface="Arimo Bold"/>
                  <a:cs typeface="Arimo Bold"/>
                  <a:sym typeface="Arimo Bold"/>
                </a:rPr>
                <a:t>03</a:t>
              </a:r>
            </a:p>
          </p:txBody>
        </p:sp>
      </p:grpSp>
      <p:grpSp>
        <p:nvGrpSpPr>
          <p:cNvPr name="Group 21" id="21"/>
          <p:cNvGrpSpPr/>
          <p:nvPr/>
        </p:nvGrpSpPr>
        <p:grpSpPr>
          <a:xfrm rot="0">
            <a:off x="2995400" y="5760104"/>
            <a:ext cx="12756600" cy="1050600"/>
            <a:chOff x="0" y="0"/>
            <a:chExt cx="17008800" cy="1400800"/>
          </a:xfrm>
        </p:grpSpPr>
        <p:sp>
          <p:nvSpPr>
            <p:cNvPr name="Freeform 22" id="22"/>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23" id="23"/>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Model 1- LSTM</a:t>
              </a:r>
            </a:p>
          </p:txBody>
        </p:sp>
      </p:grpSp>
      <p:grpSp>
        <p:nvGrpSpPr>
          <p:cNvPr name="Group 24" id="24"/>
          <p:cNvGrpSpPr/>
          <p:nvPr/>
        </p:nvGrpSpPr>
        <p:grpSpPr>
          <a:xfrm rot="0">
            <a:off x="1430200" y="7115504"/>
            <a:ext cx="2671200" cy="1050600"/>
            <a:chOff x="0" y="0"/>
            <a:chExt cx="3561600" cy="1400800"/>
          </a:xfrm>
        </p:grpSpPr>
        <p:sp>
          <p:nvSpPr>
            <p:cNvPr name="Freeform 25" id="25"/>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26" id="26"/>
            <p:cNvSpPr txBox="true"/>
            <p:nvPr/>
          </p:nvSpPr>
          <p:spPr>
            <a:xfrm>
              <a:off x="0" y="-104775"/>
              <a:ext cx="3561600" cy="1505575"/>
            </a:xfrm>
            <a:prstGeom prst="rect">
              <a:avLst/>
            </a:prstGeom>
          </p:spPr>
          <p:txBody>
            <a:bodyPr anchor="ctr" rtlCol="false" tIns="0" lIns="0" bIns="0" rIns="0"/>
            <a:lstStyle/>
            <a:p>
              <a:pPr algn="l">
                <a:lnSpc>
                  <a:spcPts val="6623"/>
                </a:lnSpc>
              </a:pPr>
              <a:r>
                <a:rPr lang="en-US" b="true" sz="4800">
                  <a:solidFill>
                    <a:srgbClr val="E67CB9"/>
                  </a:solidFill>
                  <a:latin typeface="Arimo Bold"/>
                  <a:ea typeface="Arimo Bold"/>
                  <a:cs typeface="Arimo Bold"/>
                  <a:sym typeface="Arimo Bold"/>
                </a:rPr>
                <a:t>04</a:t>
              </a:r>
            </a:p>
          </p:txBody>
        </p:sp>
      </p:grpSp>
      <p:grpSp>
        <p:nvGrpSpPr>
          <p:cNvPr name="Group 27" id="27"/>
          <p:cNvGrpSpPr/>
          <p:nvPr/>
        </p:nvGrpSpPr>
        <p:grpSpPr>
          <a:xfrm rot="0">
            <a:off x="2995400" y="7115504"/>
            <a:ext cx="12756600" cy="1050600"/>
            <a:chOff x="0" y="0"/>
            <a:chExt cx="17008800" cy="1400800"/>
          </a:xfrm>
        </p:grpSpPr>
        <p:sp>
          <p:nvSpPr>
            <p:cNvPr name="Freeform 28" id="28"/>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29" id="29"/>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Sample Code- LSTM</a:t>
              </a:r>
            </a:p>
          </p:txBody>
        </p:sp>
      </p:grpSp>
      <p:sp>
        <p:nvSpPr>
          <p:cNvPr name="Freeform 30" id="30"/>
          <p:cNvSpPr/>
          <p:nvPr/>
        </p:nvSpPr>
        <p:spPr>
          <a:xfrm flipH="false" flipV="false" rot="0">
            <a:off x="0" y="7771576"/>
            <a:ext cx="3464164" cy="2751298"/>
          </a:xfrm>
          <a:custGeom>
            <a:avLst/>
            <a:gdLst/>
            <a:ahLst/>
            <a:cxnLst/>
            <a:rect r="r" b="b" t="t" l="l"/>
            <a:pathLst>
              <a:path h="2751298" w="3464164">
                <a:moveTo>
                  <a:pt x="0" y="0"/>
                </a:moveTo>
                <a:lnTo>
                  <a:pt x="3464164" y="0"/>
                </a:lnTo>
                <a:lnTo>
                  <a:pt x="3464164" y="2751298"/>
                </a:lnTo>
                <a:lnTo>
                  <a:pt x="0" y="27512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1" id="31"/>
          <p:cNvGrpSpPr/>
          <p:nvPr/>
        </p:nvGrpSpPr>
        <p:grpSpPr>
          <a:xfrm rot="0">
            <a:off x="9373700" y="3049304"/>
            <a:ext cx="2671200" cy="1050600"/>
            <a:chOff x="0" y="0"/>
            <a:chExt cx="3561600" cy="1400800"/>
          </a:xfrm>
        </p:grpSpPr>
        <p:sp>
          <p:nvSpPr>
            <p:cNvPr name="Freeform 32" id="32"/>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33" id="33"/>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05</a:t>
              </a:r>
            </a:p>
          </p:txBody>
        </p:sp>
      </p:grpSp>
      <p:grpSp>
        <p:nvGrpSpPr>
          <p:cNvPr name="Group 34" id="34"/>
          <p:cNvGrpSpPr/>
          <p:nvPr/>
        </p:nvGrpSpPr>
        <p:grpSpPr>
          <a:xfrm rot="0">
            <a:off x="10821260" y="3339848"/>
            <a:ext cx="8169850" cy="1050600"/>
            <a:chOff x="0" y="0"/>
            <a:chExt cx="10893133" cy="1400800"/>
          </a:xfrm>
        </p:grpSpPr>
        <p:sp>
          <p:nvSpPr>
            <p:cNvPr name="Freeform 35" id="35"/>
            <p:cNvSpPr/>
            <p:nvPr/>
          </p:nvSpPr>
          <p:spPr>
            <a:xfrm flipH="false" flipV="false" rot="0">
              <a:off x="0" y="0"/>
              <a:ext cx="10893134" cy="1400800"/>
            </a:xfrm>
            <a:custGeom>
              <a:avLst/>
              <a:gdLst/>
              <a:ahLst/>
              <a:cxnLst/>
              <a:rect r="r" b="b" t="t" l="l"/>
              <a:pathLst>
                <a:path h="1400800" w="10893134">
                  <a:moveTo>
                    <a:pt x="0" y="0"/>
                  </a:moveTo>
                  <a:lnTo>
                    <a:pt x="10893134" y="0"/>
                  </a:lnTo>
                  <a:lnTo>
                    <a:pt x="10893134" y="1400800"/>
                  </a:lnTo>
                  <a:lnTo>
                    <a:pt x="0" y="1400800"/>
                  </a:lnTo>
                  <a:close/>
                </a:path>
              </a:pathLst>
            </a:custGeom>
            <a:solidFill>
              <a:srgbClr val="000000">
                <a:alpha val="0"/>
              </a:srgbClr>
            </a:solidFill>
          </p:spPr>
        </p:sp>
        <p:sp>
          <p:nvSpPr>
            <p:cNvPr name="TextBox 36" id="36"/>
            <p:cNvSpPr txBox="true"/>
            <p:nvPr/>
          </p:nvSpPr>
          <p:spPr>
            <a:xfrm>
              <a:off x="0" y="-85725"/>
              <a:ext cx="10893133"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Model 2- VAE</a:t>
              </a:r>
            </a:p>
          </p:txBody>
        </p:sp>
      </p:grpSp>
      <p:grpSp>
        <p:nvGrpSpPr>
          <p:cNvPr name="Group 37" id="37"/>
          <p:cNvGrpSpPr/>
          <p:nvPr/>
        </p:nvGrpSpPr>
        <p:grpSpPr>
          <a:xfrm rot="0">
            <a:off x="9373700" y="4404704"/>
            <a:ext cx="2671200" cy="1050600"/>
            <a:chOff x="0" y="0"/>
            <a:chExt cx="3561600" cy="1400800"/>
          </a:xfrm>
        </p:grpSpPr>
        <p:sp>
          <p:nvSpPr>
            <p:cNvPr name="Freeform 38" id="38"/>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39" id="39"/>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06</a:t>
              </a:r>
            </a:p>
          </p:txBody>
        </p:sp>
      </p:grpSp>
      <p:grpSp>
        <p:nvGrpSpPr>
          <p:cNvPr name="Group 40" id="40"/>
          <p:cNvGrpSpPr/>
          <p:nvPr/>
        </p:nvGrpSpPr>
        <p:grpSpPr>
          <a:xfrm rot="0">
            <a:off x="10938900" y="4404704"/>
            <a:ext cx="12756600" cy="1050600"/>
            <a:chOff x="0" y="0"/>
            <a:chExt cx="17008800" cy="1400800"/>
          </a:xfrm>
        </p:grpSpPr>
        <p:sp>
          <p:nvSpPr>
            <p:cNvPr name="Freeform 41" id="41"/>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42" id="42"/>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Sample code- VAE</a:t>
              </a:r>
            </a:p>
          </p:txBody>
        </p:sp>
      </p:grpSp>
      <p:grpSp>
        <p:nvGrpSpPr>
          <p:cNvPr name="Group 43" id="43"/>
          <p:cNvGrpSpPr/>
          <p:nvPr/>
        </p:nvGrpSpPr>
        <p:grpSpPr>
          <a:xfrm rot="0">
            <a:off x="9373700" y="5760104"/>
            <a:ext cx="2671200" cy="1050600"/>
            <a:chOff x="0" y="0"/>
            <a:chExt cx="3561600" cy="1400800"/>
          </a:xfrm>
        </p:grpSpPr>
        <p:sp>
          <p:nvSpPr>
            <p:cNvPr name="Freeform 44" id="44"/>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45" id="45"/>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07</a:t>
              </a:r>
            </a:p>
          </p:txBody>
        </p:sp>
      </p:grpSp>
      <p:grpSp>
        <p:nvGrpSpPr>
          <p:cNvPr name="Group 46" id="46"/>
          <p:cNvGrpSpPr/>
          <p:nvPr/>
        </p:nvGrpSpPr>
        <p:grpSpPr>
          <a:xfrm rot="0">
            <a:off x="10938900" y="5760104"/>
            <a:ext cx="12756600" cy="1050600"/>
            <a:chOff x="0" y="0"/>
            <a:chExt cx="17008800" cy="1400800"/>
          </a:xfrm>
        </p:grpSpPr>
        <p:sp>
          <p:nvSpPr>
            <p:cNvPr name="Freeform 47" id="47"/>
            <p:cNvSpPr/>
            <p:nvPr/>
          </p:nvSpPr>
          <p:spPr>
            <a:xfrm flipH="false" flipV="false" rot="0">
              <a:off x="0" y="0"/>
              <a:ext cx="17008801" cy="1400800"/>
            </a:xfrm>
            <a:custGeom>
              <a:avLst/>
              <a:gdLst/>
              <a:ahLst/>
              <a:cxnLst/>
              <a:rect r="r" b="b" t="t" l="l"/>
              <a:pathLst>
                <a:path h="1400800" w="17008801">
                  <a:moveTo>
                    <a:pt x="0" y="0"/>
                  </a:moveTo>
                  <a:lnTo>
                    <a:pt x="17008801" y="0"/>
                  </a:lnTo>
                  <a:lnTo>
                    <a:pt x="17008801" y="1400800"/>
                  </a:lnTo>
                  <a:lnTo>
                    <a:pt x="0" y="1400800"/>
                  </a:lnTo>
                  <a:close/>
                </a:path>
              </a:pathLst>
            </a:custGeom>
            <a:solidFill>
              <a:srgbClr val="000000">
                <a:alpha val="0"/>
              </a:srgbClr>
            </a:solidFill>
          </p:spPr>
        </p:sp>
        <p:sp>
          <p:nvSpPr>
            <p:cNvPr name="TextBox 48" id="48"/>
            <p:cNvSpPr txBox="true"/>
            <p:nvPr/>
          </p:nvSpPr>
          <p:spPr>
            <a:xfrm>
              <a:off x="0" y="-85725"/>
              <a:ext cx="170088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Model Comparison</a:t>
              </a:r>
            </a:p>
          </p:txBody>
        </p:sp>
      </p:grpSp>
      <p:grpSp>
        <p:nvGrpSpPr>
          <p:cNvPr name="Group 49" id="49"/>
          <p:cNvGrpSpPr/>
          <p:nvPr/>
        </p:nvGrpSpPr>
        <p:grpSpPr>
          <a:xfrm rot="0">
            <a:off x="9373700" y="7115504"/>
            <a:ext cx="2671200" cy="1050600"/>
            <a:chOff x="0" y="0"/>
            <a:chExt cx="3561600" cy="1400800"/>
          </a:xfrm>
        </p:grpSpPr>
        <p:sp>
          <p:nvSpPr>
            <p:cNvPr name="Freeform 50" id="50"/>
            <p:cNvSpPr/>
            <p:nvPr/>
          </p:nvSpPr>
          <p:spPr>
            <a:xfrm flipH="false" flipV="false" rot="0">
              <a:off x="0" y="0"/>
              <a:ext cx="3561600" cy="1400800"/>
            </a:xfrm>
            <a:custGeom>
              <a:avLst/>
              <a:gdLst/>
              <a:ahLst/>
              <a:cxnLst/>
              <a:rect r="r" b="b" t="t" l="l"/>
              <a:pathLst>
                <a:path h="1400800" w="3561600">
                  <a:moveTo>
                    <a:pt x="0" y="0"/>
                  </a:moveTo>
                  <a:lnTo>
                    <a:pt x="3561600" y="0"/>
                  </a:lnTo>
                  <a:lnTo>
                    <a:pt x="3561600" y="1400800"/>
                  </a:lnTo>
                  <a:lnTo>
                    <a:pt x="0" y="1400800"/>
                  </a:lnTo>
                  <a:close/>
                </a:path>
              </a:pathLst>
            </a:custGeom>
            <a:solidFill>
              <a:srgbClr val="000000">
                <a:alpha val="0"/>
              </a:srgbClr>
            </a:solidFill>
          </p:spPr>
        </p:sp>
        <p:sp>
          <p:nvSpPr>
            <p:cNvPr name="TextBox 51" id="51"/>
            <p:cNvSpPr txBox="true"/>
            <p:nvPr/>
          </p:nvSpPr>
          <p:spPr>
            <a:xfrm>
              <a:off x="0" y="-104775"/>
              <a:ext cx="3561600" cy="1505575"/>
            </a:xfrm>
            <a:prstGeom prst="rect">
              <a:avLst/>
            </a:prstGeom>
          </p:spPr>
          <p:txBody>
            <a:bodyPr anchor="ctr" rtlCol="false" tIns="0" lIns="0" bIns="0" rIns="0"/>
            <a:lstStyle/>
            <a:p>
              <a:pPr algn="l">
                <a:lnSpc>
                  <a:spcPts val="6623"/>
                </a:lnSpc>
              </a:pPr>
              <a:r>
                <a:rPr lang="en-US" sz="4800" b="true">
                  <a:solidFill>
                    <a:srgbClr val="E67CB9"/>
                  </a:solidFill>
                  <a:latin typeface="Arimo Bold"/>
                  <a:ea typeface="Arimo Bold"/>
                  <a:cs typeface="Arimo Bold"/>
                  <a:sym typeface="Arimo Bold"/>
                </a:rPr>
                <a:t>08</a:t>
              </a:r>
            </a:p>
          </p:txBody>
        </p:sp>
      </p:grpSp>
      <p:grpSp>
        <p:nvGrpSpPr>
          <p:cNvPr name="Group 52" id="52"/>
          <p:cNvGrpSpPr/>
          <p:nvPr/>
        </p:nvGrpSpPr>
        <p:grpSpPr>
          <a:xfrm rot="0">
            <a:off x="10805130" y="7267904"/>
            <a:ext cx="6378300" cy="1050600"/>
            <a:chOff x="0" y="0"/>
            <a:chExt cx="8504400" cy="1400800"/>
          </a:xfrm>
        </p:grpSpPr>
        <p:sp>
          <p:nvSpPr>
            <p:cNvPr name="Freeform 53" id="53"/>
            <p:cNvSpPr/>
            <p:nvPr/>
          </p:nvSpPr>
          <p:spPr>
            <a:xfrm flipH="false" flipV="false" rot="0">
              <a:off x="0" y="0"/>
              <a:ext cx="8504400" cy="1400800"/>
            </a:xfrm>
            <a:custGeom>
              <a:avLst/>
              <a:gdLst/>
              <a:ahLst/>
              <a:cxnLst/>
              <a:rect r="r" b="b" t="t" l="l"/>
              <a:pathLst>
                <a:path h="1400800" w="8504400">
                  <a:moveTo>
                    <a:pt x="0" y="0"/>
                  </a:moveTo>
                  <a:lnTo>
                    <a:pt x="8504400" y="0"/>
                  </a:lnTo>
                  <a:lnTo>
                    <a:pt x="8504400" y="1400800"/>
                  </a:lnTo>
                  <a:lnTo>
                    <a:pt x="0" y="1400800"/>
                  </a:lnTo>
                  <a:close/>
                </a:path>
              </a:pathLst>
            </a:custGeom>
            <a:solidFill>
              <a:srgbClr val="000000">
                <a:alpha val="0"/>
              </a:srgbClr>
            </a:solidFill>
          </p:spPr>
        </p:sp>
        <p:sp>
          <p:nvSpPr>
            <p:cNvPr name="TextBox 54" id="54"/>
            <p:cNvSpPr txBox="true"/>
            <p:nvPr/>
          </p:nvSpPr>
          <p:spPr>
            <a:xfrm>
              <a:off x="0" y="-85725"/>
              <a:ext cx="8504400" cy="1486525"/>
            </a:xfrm>
            <a:prstGeom prst="rect">
              <a:avLst/>
            </a:prstGeom>
          </p:spPr>
          <p:txBody>
            <a:bodyPr anchor="ctr" rtlCol="false" tIns="0" lIns="0" bIns="0" rIns="0"/>
            <a:lstStyle/>
            <a:p>
              <a:pPr algn="l">
                <a:lnSpc>
                  <a:spcPts val="5520"/>
                </a:lnSpc>
              </a:pPr>
              <a:r>
                <a:rPr lang="en-US" sz="4000">
                  <a:solidFill>
                    <a:srgbClr val="333746"/>
                  </a:solidFill>
                  <a:latin typeface="Arimo"/>
                  <a:ea typeface="Arimo"/>
                  <a:cs typeface="Arimo"/>
                  <a:sym typeface="Arimo"/>
                </a:rPr>
                <a:t>Conclusion and Recommendations</a:t>
              </a:r>
            </a:p>
          </p:txBody>
        </p:sp>
      </p:grpSp>
      <p:grpSp>
        <p:nvGrpSpPr>
          <p:cNvPr name="Group 55" id="55"/>
          <p:cNvGrpSpPr/>
          <p:nvPr/>
        </p:nvGrpSpPr>
        <p:grpSpPr>
          <a:xfrm rot="0">
            <a:off x="13994280" y="8470904"/>
            <a:ext cx="9194198" cy="2278030"/>
            <a:chOff x="0" y="0"/>
            <a:chExt cx="12258931" cy="3037373"/>
          </a:xfrm>
        </p:grpSpPr>
        <p:sp>
          <p:nvSpPr>
            <p:cNvPr name="Freeform 56" id="56"/>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57" id="57"/>
          <p:cNvGrpSpPr/>
          <p:nvPr/>
        </p:nvGrpSpPr>
        <p:grpSpPr>
          <a:xfrm rot="0">
            <a:off x="-2031136" y="-1409268"/>
            <a:ext cx="9194198" cy="2278030"/>
            <a:chOff x="0" y="0"/>
            <a:chExt cx="12258931" cy="3037373"/>
          </a:xfrm>
        </p:grpSpPr>
        <p:sp>
          <p:nvSpPr>
            <p:cNvPr name="Freeform 58" id="58"/>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AutoShape 59" id="59"/>
          <p:cNvSpPr/>
          <p:nvPr/>
        </p:nvSpPr>
        <p:spPr>
          <a:xfrm rot="23866">
            <a:off x="815430" y="2831647"/>
            <a:ext cx="7317190" cy="0"/>
          </a:xfrm>
          <a:prstGeom prst="line">
            <a:avLst/>
          </a:prstGeom>
          <a:ln cap="rnd" w="19050">
            <a:solidFill>
              <a:srgbClr val="8FB3E4"/>
            </a:solidFill>
            <a:prstDash val="solid"/>
            <a:headEnd type="none" len="sm" w="sm"/>
            <a:tailEnd type="none" len="sm" w="sm"/>
          </a:ln>
        </p:spPr>
      </p:sp>
      <p:sp>
        <p:nvSpPr>
          <p:cNvPr name="Freeform 60" id="60"/>
          <p:cNvSpPr/>
          <p:nvPr/>
        </p:nvSpPr>
        <p:spPr>
          <a:xfrm flipH="false" flipV="false" rot="0">
            <a:off x="18591332"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1" id="61"/>
          <p:cNvGrpSpPr/>
          <p:nvPr/>
        </p:nvGrpSpPr>
        <p:grpSpPr>
          <a:xfrm rot="0">
            <a:off x="-8694986" y="3050520"/>
            <a:ext cx="8076952" cy="2061462"/>
            <a:chOff x="0" y="0"/>
            <a:chExt cx="10769269" cy="2748616"/>
          </a:xfrm>
        </p:grpSpPr>
        <p:sp>
          <p:nvSpPr>
            <p:cNvPr name="Freeform 62" id="62"/>
            <p:cNvSpPr/>
            <p:nvPr/>
          </p:nvSpPr>
          <p:spPr>
            <a:xfrm flipH="false" flipV="false" rot="0">
              <a:off x="0" y="0"/>
              <a:ext cx="10769269" cy="2748616"/>
            </a:xfrm>
            <a:custGeom>
              <a:avLst/>
              <a:gdLst/>
              <a:ahLst/>
              <a:cxnLst/>
              <a:rect r="r" b="b" t="t" l="l"/>
              <a:pathLst>
                <a:path h="2748616" w="10769269">
                  <a:moveTo>
                    <a:pt x="0" y="0"/>
                  </a:moveTo>
                  <a:lnTo>
                    <a:pt x="10769269" y="0"/>
                  </a:lnTo>
                  <a:lnTo>
                    <a:pt x="10769269" y="2748616"/>
                  </a:lnTo>
                  <a:lnTo>
                    <a:pt x="0" y="2748616"/>
                  </a:lnTo>
                  <a:close/>
                </a:path>
              </a:pathLst>
            </a:custGeom>
            <a:solidFill>
              <a:srgbClr val="000000">
                <a:alpha val="0"/>
              </a:srgbClr>
            </a:solidFill>
          </p:spPr>
        </p:sp>
        <p:sp>
          <p:nvSpPr>
            <p:cNvPr name="TextBox 63" id="63"/>
            <p:cNvSpPr txBox="true"/>
            <p:nvPr/>
          </p:nvSpPr>
          <p:spPr>
            <a:xfrm>
              <a:off x="0" y="-161925"/>
              <a:ext cx="10769269" cy="2910541"/>
            </a:xfrm>
            <a:prstGeom prst="rect">
              <a:avLst/>
            </a:prstGeom>
          </p:spPr>
          <p:txBody>
            <a:bodyPr anchor="t" rtlCol="false" tIns="0" lIns="0" bIns="0" rIns="0"/>
            <a:lstStyle/>
            <a:p>
              <a:pPr algn="l">
                <a:lnSpc>
                  <a:spcPts val="5039"/>
                </a:lnSpc>
              </a:pPr>
              <a:r>
                <a:rPr lang="en-US" sz="2799">
                  <a:solidFill>
                    <a:srgbClr val="000000"/>
                  </a:solidFill>
                  <a:latin typeface="Aptos"/>
                  <a:ea typeface="Aptos"/>
                  <a:cs typeface="Aptos"/>
                  <a:sym typeface="Aptos"/>
                </a:rPr>
                <a:t>Using Machine Learning for Pedestrian Detection and Attribute Classification to Improve Road Safety </a:t>
              </a:r>
            </a:p>
          </p:txBody>
        </p:sp>
      </p:grpSp>
      <p:sp>
        <p:nvSpPr>
          <p:cNvPr name="Freeform 64" id="64"/>
          <p:cNvSpPr/>
          <p:nvPr/>
        </p:nvSpPr>
        <p:spPr>
          <a:xfrm flipH="false" flipV="false" rot="0">
            <a:off x="19064214" y="1263158"/>
            <a:ext cx="11623926" cy="8899206"/>
          </a:xfrm>
          <a:custGeom>
            <a:avLst/>
            <a:gdLst/>
            <a:ahLst/>
            <a:cxnLst/>
            <a:rect r="r" b="b" t="t" l="l"/>
            <a:pathLst>
              <a:path h="8899206" w="11623926">
                <a:moveTo>
                  <a:pt x="0" y="0"/>
                </a:moveTo>
                <a:lnTo>
                  <a:pt x="11623926" y="0"/>
                </a:lnTo>
                <a:lnTo>
                  <a:pt x="11623926" y="8899206"/>
                </a:lnTo>
                <a:lnTo>
                  <a:pt x="0" y="88992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5" id="65"/>
          <p:cNvGrpSpPr/>
          <p:nvPr/>
        </p:nvGrpSpPr>
        <p:grpSpPr>
          <a:xfrm rot="0">
            <a:off x="-5981036" y="779716"/>
            <a:ext cx="13307786" cy="2061456"/>
            <a:chOff x="0" y="0"/>
            <a:chExt cx="17743715" cy="2748608"/>
          </a:xfrm>
        </p:grpSpPr>
        <p:sp>
          <p:nvSpPr>
            <p:cNvPr name="Freeform 66" id="66"/>
            <p:cNvSpPr/>
            <p:nvPr/>
          </p:nvSpPr>
          <p:spPr>
            <a:xfrm flipH="false" flipV="false" rot="0">
              <a:off x="0" y="0"/>
              <a:ext cx="17743715" cy="2748608"/>
            </a:xfrm>
            <a:custGeom>
              <a:avLst/>
              <a:gdLst/>
              <a:ahLst/>
              <a:cxnLst/>
              <a:rect r="r" b="b" t="t" l="l"/>
              <a:pathLst>
                <a:path h="2748608" w="17743715">
                  <a:moveTo>
                    <a:pt x="0" y="0"/>
                  </a:moveTo>
                  <a:lnTo>
                    <a:pt x="17743715" y="0"/>
                  </a:lnTo>
                  <a:lnTo>
                    <a:pt x="17743715" y="2748608"/>
                  </a:lnTo>
                  <a:lnTo>
                    <a:pt x="0" y="2748608"/>
                  </a:lnTo>
                  <a:close/>
                </a:path>
              </a:pathLst>
            </a:custGeom>
            <a:solidFill>
              <a:srgbClr val="000000">
                <a:alpha val="0"/>
              </a:srgbClr>
            </a:solidFill>
          </p:spPr>
        </p:sp>
        <p:sp>
          <p:nvSpPr>
            <p:cNvPr name="TextBox 67" id="67"/>
            <p:cNvSpPr txBox="true"/>
            <p:nvPr/>
          </p:nvSpPr>
          <p:spPr>
            <a:xfrm>
              <a:off x="0" y="-85725"/>
              <a:ext cx="17743715" cy="2834333"/>
            </a:xfrm>
            <a:prstGeom prst="rect">
              <a:avLst/>
            </a:prstGeom>
          </p:spPr>
          <p:txBody>
            <a:bodyPr anchor="ctr" rtlCol="false" tIns="0" lIns="0" bIns="0" rIns="0"/>
            <a:lstStyle/>
            <a:p>
              <a:pPr algn="l">
                <a:lnSpc>
                  <a:spcPts val="5520"/>
                </a:lnSpc>
              </a:pPr>
              <a:r>
                <a:rPr lang="en-US" sz="4000" b="true">
                  <a:solidFill>
                    <a:srgbClr val="13255D"/>
                  </a:solidFill>
                  <a:latin typeface="Arimo Bold"/>
                  <a:ea typeface="Arimo Bold"/>
                  <a:cs typeface="Arimo Bold"/>
                  <a:sym typeface="Arimo Bold"/>
                </a:rPr>
                <a:t>Machine Learning</a:t>
              </a:r>
            </a:p>
          </p:txBody>
        </p:sp>
      </p:grpSp>
      <p:grpSp>
        <p:nvGrpSpPr>
          <p:cNvPr name="Group 68" id="68"/>
          <p:cNvGrpSpPr/>
          <p:nvPr/>
        </p:nvGrpSpPr>
        <p:grpSpPr>
          <a:xfrm rot="0">
            <a:off x="-10887564" y="779716"/>
            <a:ext cx="13307786" cy="2061456"/>
            <a:chOff x="0" y="0"/>
            <a:chExt cx="17743715" cy="2748608"/>
          </a:xfrm>
        </p:grpSpPr>
        <p:sp>
          <p:nvSpPr>
            <p:cNvPr name="Freeform 69" id="69"/>
            <p:cNvSpPr/>
            <p:nvPr/>
          </p:nvSpPr>
          <p:spPr>
            <a:xfrm flipH="false" flipV="false" rot="0">
              <a:off x="0" y="0"/>
              <a:ext cx="17743715" cy="2748608"/>
            </a:xfrm>
            <a:custGeom>
              <a:avLst/>
              <a:gdLst/>
              <a:ahLst/>
              <a:cxnLst/>
              <a:rect r="r" b="b" t="t" l="l"/>
              <a:pathLst>
                <a:path h="2748608" w="17743715">
                  <a:moveTo>
                    <a:pt x="0" y="0"/>
                  </a:moveTo>
                  <a:lnTo>
                    <a:pt x="17743715" y="0"/>
                  </a:lnTo>
                  <a:lnTo>
                    <a:pt x="17743715" y="2748608"/>
                  </a:lnTo>
                  <a:lnTo>
                    <a:pt x="0" y="2748608"/>
                  </a:lnTo>
                  <a:close/>
                </a:path>
              </a:pathLst>
            </a:custGeom>
            <a:solidFill>
              <a:srgbClr val="000000">
                <a:alpha val="0"/>
              </a:srgbClr>
            </a:solidFill>
          </p:spPr>
        </p:sp>
        <p:sp>
          <p:nvSpPr>
            <p:cNvPr name="TextBox 70" id="70"/>
            <p:cNvSpPr txBox="true"/>
            <p:nvPr/>
          </p:nvSpPr>
          <p:spPr>
            <a:xfrm>
              <a:off x="0" y="-209550"/>
              <a:ext cx="17743715" cy="2958158"/>
            </a:xfrm>
            <a:prstGeom prst="rect">
              <a:avLst/>
            </a:prstGeom>
          </p:spPr>
          <p:txBody>
            <a:bodyPr anchor="ctr" rtlCol="false" tIns="0" lIns="0" bIns="0" rIns="0"/>
            <a:lstStyle/>
            <a:p>
              <a:pPr algn="l">
                <a:lnSpc>
                  <a:spcPts val="13247"/>
                </a:lnSpc>
              </a:pPr>
              <a:r>
                <a:rPr lang="en-US" sz="9600" b="true">
                  <a:solidFill>
                    <a:srgbClr val="13255D"/>
                  </a:solidFill>
                  <a:latin typeface="Arimo Bold"/>
                  <a:ea typeface="Arimo Bold"/>
                  <a:cs typeface="Arimo Bold"/>
                  <a:sym typeface="Arimo Bold"/>
                </a:rPr>
                <a:t>Machine Learning</a:t>
              </a:r>
            </a:p>
          </p:txBody>
        </p:sp>
      </p:gr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994280" y="8470904"/>
            <a:ext cx="9194198" cy="2278030"/>
            <a:chOff x="0" y="0"/>
            <a:chExt cx="12258931" cy="3037373"/>
          </a:xfrm>
        </p:grpSpPr>
        <p:sp>
          <p:nvSpPr>
            <p:cNvPr name="Freeform 4" id="4"/>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5" id="5"/>
          <p:cNvGrpSpPr/>
          <p:nvPr/>
        </p:nvGrpSpPr>
        <p:grpSpPr>
          <a:xfrm rot="0">
            <a:off x="-2031136" y="-1409268"/>
            <a:ext cx="9194198" cy="2278030"/>
            <a:chOff x="0" y="0"/>
            <a:chExt cx="12258931" cy="3037373"/>
          </a:xfrm>
        </p:grpSpPr>
        <p:sp>
          <p:nvSpPr>
            <p:cNvPr name="Freeform 6" id="6"/>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7" id="7"/>
          <p:cNvSpPr/>
          <p:nvPr/>
        </p:nvSpPr>
        <p:spPr>
          <a:xfrm flipH="false" flipV="false" rot="0">
            <a:off x="18980790" y="4556612"/>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18288" y="1219150"/>
            <a:ext cx="15427800" cy="2514486"/>
            <a:chOff x="0" y="0"/>
            <a:chExt cx="20570400" cy="3352648"/>
          </a:xfrm>
        </p:grpSpPr>
        <p:sp>
          <p:nvSpPr>
            <p:cNvPr name="Freeform 9" id="9"/>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0" id="10"/>
            <p:cNvSpPr txBox="true"/>
            <p:nvPr/>
          </p:nvSpPr>
          <p:spPr>
            <a:xfrm>
              <a:off x="0" y="-104775"/>
              <a:ext cx="20570400" cy="3457423"/>
            </a:xfrm>
            <a:prstGeom prst="rect">
              <a:avLst/>
            </a:prstGeom>
          </p:spPr>
          <p:txBody>
            <a:bodyPr anchor="t" rtlCol="false" tIns="0" lIns="0" bIns="0" rIns="0"/>
            <a:lstStyle/>
            <a:p>
              <a:pPr algn="l">
                <a:lnSpc>
                  <a:spcPts val="8832"/>
                </a:lnSpc>
              </a:pPr>
              <a:r>
                <a:rPr lang="en-US" sz="6400" b="true">
                  <a:solidFill>
                    <a:srgbClr val="E67CB9"/>
                  </a:solidFill>
                  <a:latin typeface="Aptos Bold"/>
                  <a:ea typeface="Aptos Bold"/>
                  <a:cs typeface="Aptos Bold"/>
                  <a:sym typeface="Aptos Bold"/>
                </a:rPr>
                <a:t>Model 2 – VAE</a:t>
              </a:r>
            </a:p>
            <a:p>
              <a:pPr algn="l">
                <a:lnSpc>
                  <a:spcPts val="8832"/>
                </a:lnSpc>
              </a:pPr>
            </a:p>
          </p:txBody>
        </p:sp>
      </p:grpSp>
      <p:grpSp>
        <p:nvGrpSpPr>
          <p:cNvPr name="Group 11" id="11"/>
          <p:cNvGrpSpPr/>
          <p:nvPr/>
        </p:nvGrpSpPr>
        <p:grpSpPr>
          <a:xfrm rot="0">
            <a:off x="318288" y="351858"/>
            <a:ext cx="2737066" cy="1210104"/>
            <a:chOff x="0" y="0"/>
            <a:chExt cx="3649421" cy="1613472"/>
          </a:xfrm>
        </p:grpSpPr>
        <p:sp>
          <p:nvSpPr>
            <p:cNvPr name="Freeform 12" id="12"/>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3" id="13"/>
            <p:cNvSpPr txBox="true"/>
            <p:nvPr/>
          </p:nvSpPr>
          <p:spPr>
            <a:xfrm>
              <a:off x="0" y="-209550"/>
              <a:ext cx="3649421" cy="1823022"/>
            </a:xfrm>
            <a:prstGeom prst="rect">
              <a:avLst/>
            </a:prstGeom>
          </p:spPr>
          <p:txBody>
            <a:bodyPr anchor="ctr" rtlCol="false" tIns="0" lIns="0" bIns="0" rIns="0"/>
            <a:lstStyle/>
            <a:p>
              <a:pPr algn="l">
                <a:lnSpc>
                  <a:spcPts val="13247"/>
                </a:lnSpc>
              </a:pPr>
              <a:r>
                <a:rPr lang="en-US" sz="9600" b="true">
                  <a:solidFill>
                    <a:srgbClr val="D767A8"/>
                  </a:solidFill>
                  <a:latin typeface="Arimo Bold"/>
                  <a:ea typeface="Arimo Bold"/>
                  <a:cs typeface="Arimo Bold"/>
                  <a:sym typeface="Arimo Bold"/>
                </a:rPr>
                <a:t>05</a:t>
              </a:r>
            </a:p>
          </p:txBody>
        </p:sp>
      </p:grpSp>
      <p:grpSp>
        <p:nvGrpSpPr>
          <p:cNvPr name="Group 14" id="14"/>
          <p:cNvGrpSpPr/>
          <p:nvPr/>
        </p:nvGrpSpPr>
        <p:grpSpPr>
          <a:xfrm rot="0">
            <a:off x="410104" y="2953094"/>
            <a:ext cx="17498534" cy="5170646"/>
            <a:chOff x="0" y="0"/>
            <a:chExt cx="23331379" cy="6894195"/>
          </a:xfrm>
        </p:grpSpPr>
        <p:sp>
          <p:nvSpPr>
            <p:cNvPr name="Freeform 15" id="15"/>
            <p:cNvSpPr/>
            <p:nvPr/>
          </p:nvSpPr>
          <p:spPr>
            <a:xfrm flipH="false" flipV="false" rot="0">
              <a:off x="0" y="0"/>
              <a:ext cx="23331379" cy="6894195"/>
            </a:xfrm>
            <a:custGeom>
              <a:avLst/>
              <a:gdLst/>
              <a:ahLst/>
              <a:cxnLst/>
              <a:rect r="r" b="b" t="t" l="l"/>
              <a:pathLst>
                <a:path h="6894195" w="23331379">
                  <a:moveTo>
                    <a:pt x="0" y="0"/>
                  </a:moveTo>
                  <a:lnTo>
                    <a:pt x="23331379" y="0"/>
                  </a:lnTo>
                  <a:lnTo>
                    <a:pt x="23331379" y="6894195"/>
                  </a:lnTo>
                  <a:lnTo>
                    <a:pt x="0" y="6894195"/>
                  </a:lnTo>
                  <a:close/>
                </a:path>
              </a:pathLst>
            </a:custGeom>
            <a:solidFill>
              <a:srgbClr val="000000">
                <a:alpha val="0"/>
              </a:srgbClr>
            </a:solidFill>
          </p:spPr>
        </p:sp>
        <p:sp>
          <p:nvSpPr>
            <p:cNvPr name="TextBox 16" id="16"/>
            <p:cNvSpPr txBox="true"/>
            <p:nvPr/>
          </p:nvSpPr>
          <p:spPr>
            <a:xfrm>
              <a:off x="0" y="0"/>
              <a:ext cx="23331379" cy="6894195"/>
            </a:xfrm>
            <a:prstGeom prst="rect">
              <a:avLst/>
            </a:prstGeom>
          </p:spPr>
          <p:txBody>
            <a:bodyPr anchor="t" rtlCol="false" tIns="0" lIns="0" bIns="0" rIns="0"/>
            <a:lstStyle/>
            <a:p>
              <a:pPr algn="l">
                <a:lnSpc>
                  <a:spcPts val="4320"/>
                </a:lnSpc>
              </a:pPr>
              <a:r>
                <a:rPr lang="en-US" sz="3600" b="true">
                  <a:solidFill>
                    <a:srgbClr val="000000"/>
                  </a:solidFill>
                  <a:latin typeface="Aptos Bold"/>
                  <a:ea typeface="Aptos Bold"/>
                  <a:cs typeface="Aptos Bold"/>
                  <a:sym typeface="Aptos Bold"/>
                </a:rPr>
                <a:t>How It Works:</a:t>
              </a:r>
            </a:p>
            <a:p>
              <a:pPr algn="l">
                <a:lnSpc>
                  <a:spcPts val="4320"/>
                </a:lnSpc>
              </a:pPr>
              <a:r>
                <a:rPr lang="en-US" sz="3600">
                  <a:solidFill>
                    <a:srgbClr val="000000"/>
                  </a:solidFill>
                  <a:latin typeface="Aptos"/>
                  <a:ea typeface="Aptos"/>
                  <a:cs typeface="Aptos"/>
                  <a:sym typeface="Aptos"/>
                </a:rPr>
                <a:t>Sequential Input</a:t>
              </a:r>
            </a:p>
            <a:p>
              <a:pPr algn="l">
                <a:lnSpc>
                  <a:spcPts val="4320"/>
                </a:lnSpc>
              </a:pPr>
              <a:r>
                <a:rPr lang="en-US" sz="3600">
                  <a:solidFill>
                    <a:srgbClr val="000000"/>
                  </a:solidFill>
                  <a:latin typeface="Aptos"/>
                  <a:ea typeface="Aptos"/>
                  <a:cs typeface="Aptos"/>
                  <a:sym typeface="Aptos"/>
                </a:rPr>
                <a:t>Encoding</a:t>
              </a:r>
            </a:p>
            <a:p>
              <a:pPr algn="l">
                <a:lnSpc>
                  <a:spcPts val="4320"/>
                </a:lnSpc>
              </a:pPr>
              <a:r>
                <a:rPr lang="en-US" sz="3600">
                  <a:solidFill>
                    <a:srgbClr val="000000"/>
                  </a:solidFill>
                  <a:latin typeface="Aptos"/>
                  <a:ea typeface="Aptos"/>
                  <a:cs typeface="Aptos"/>
                  <a:sym typeface="Aptos"/>
                </a:rPr>
                <a:t>Sampling                                                                                                                                                                 Decoding </a:t>
              </a:r>
            </a:p>
            <a:p>
              <a:pPr algn="l">
                <a:lnSpc>
                  <a:spcPts val="4320"/>
                </a:lnSpc>
              </a:pPr>
              <a:r>
                <a:rPr lang="en-US" sz="3600">
                  <a:solidFill>
                    <a:srgbClr val="000000"/>
                  </a:solidFill>
                  <a:latin typeface="Aptos"/>
                  <a:ea typeface="Aptos"/>
                  <a:cs typeface="Aptos"/>
                  <a:sym typeface="Aptos"/>
                </a:rPr>
                <a:t>Loss Function </a:t>
              </a:r>
            </a:p>
            <a:p>
              <a:pPr algn="l">
                <a:lnSpc>
                  <a:spcPts val="4320"/>
                </a:lnSpc>
              </a:pPr>
              <a:r>
                <a:rPr lang="en-US" sz="3600" b="true">
                  <a:solidFill>
                    <a:srgbClr val="000000"/>
                  </a:solidFill>
                  <a:latin typeface="Aptos Bold"/>
                  <a:ea typeface="Aptos Bold"/>
                  <a:cs typeface="Aptos Bold"/>
                  <a:sym typeface="Aptos Bold"/>
                </a:rPr>
                <a:t>Practical Example in Our Project:</a:t>
              </a:r>
            </a:p>
            <a:p>
              <a:pPr algn="l">
                <a:lnSpc>
                  <a:spcPts val="4320"/>
                </a:lnSpc>
              </a:pPr>
              <a:r>
                <a:rPr lang="en-US" sz="3600">
                  <a:solidFill>
                    <a:srgbClr val="000000"/>
                  </a:solidFill>
                  <a:latin typeface="Aptos"/>
                  <a:ea typeface="Aptos"/>
                  <a:cs typeface="Aptos"/>
                  <a:sym typeface="Aptos"/>
                </a:rPr>
                <a:t>We use a VAE-based model to generate synthetic data, capturing the data's structure to augment our training set and enhance performance in machine learning tasks.</a:t>
              </a:r>
            </a:p>
          </p:txBody>
        </p:sp>
      </p:grpSp>
      <p:grpSp>
        <p:nvGrpSpPr>
          <p:cNvPr name="Group 17" id="17"/>
          <p:cNvGrpSpPr/>
          <p:nvPr/>
        </p:nvGrpSpPr>
        <p:grpSpPr>
          <a:xfrm rot="0">
            <a:off x="19934192" y="4084024"/>
            <a:ext cx="17332266" cy="2400658"/>
            <a:chOff x="0" y="0"/>
            <a:chExt cx="23109688" cy="3200877"/>
          </a:xfrm>
        </p:grpSpPr>
        <p:sp>
          <p:nvSpPr>
            <p:cNvPr name="Freeform 18" id="18"/>
            <p:cNvSpPr/>
            <p:nvPr/>
          </p:nvSpPr>
          <p:spPr>
            <a:xfrm flipH="false" flipV="false" rot="0">
              <a:off x="0" y="0"/>
              <a:ext cx="23109689" cy="3200877"/>
            </a:xfrm>
            <a:custGeom>
              <a:avLst/>
              <a:gdLst/>
              <a:ahLst/>
              <a:cxnLst/>
              <a:rect r="r" b="b" t="t" l="l"/>
              <a:pathLst>
                <a:path h="3200877" w="23109689">
                  <a:moveTo>
                    <a:pt x="0" y="0"/>
                  </a:moveTo>
                  <a:lnTo>
                    <a:pt x="23109689" y="0"/>
                  </a:lnTo>
                  <a:lnTo>
                    <a:pt x="23109689" y="3200877"/>
                  </a:lnTo>
                  <a:lnTo>
                    <a:pt x="0" y="3200877"/>
                  </a:lnTo>
                  <a:close/>
                </a:path>
              </a:pathLst>
            </a:custGeom>
            <a:solidFill>
              <a:srgbClr val="000000">
                <a:alpha val="0"/>
              </a:srgbClr>
            </a:solidFill>
          </p:spPr>
        </p:sp>
        <p:sp>
          <p:nvSpPr>
            <p:cNvPr name="TextBox 19" id="19"/>
            <p:cNvSpPr txBox="true"/>
            <p:nvPr/>
          </p:nvSpPr>
          <p:spPr>
            <a:xfrm>
              <a:off x="0" y="0"/>
              <a:ext cx="23109688" cy="3200877"/>
            </a:xfrm>
            <a:prstGeom prst="rect">
              <a:avLst/>
            </a:prstGeom>
          </p:spPr>
          <p:txBody>
            <a:bodyPr anchor="t" rtlCol="false" tIns="0" lIns="0" bIns="0" rIns="0"/>
            <a:lstStyle/>
            <a:p>
              <a:pPr algn="l">
                <a:lnSpc>
                  <a:spcPts val="4320"/>
                </a:lnSpc>
              </a:pPr>
              <a:r>
                <a:rPr lang="en-US" sz="3600">
                  <a:solidFill>
                    <a:srgbClr val="000000"/>
                  </a:solidFill>
                  <a:latin typeface="Aptos"/>
                  <a:ea typeface="Aptos"/>
                  <a:cs typeface="Aptos"/>
                  <a:sym typeface="Aptos"/>
                </a:rPr>
                <a:t>Dataset Used:</a:t>
              </a:r>
            </a:p>
            <a:p>
              <a:pPr algn="l">
                <a:lnSpc>
                  <a:spcPts val="4320"/>
                </a:lnSpc>
              </a:pPr>
              <a:r>
                <a:rPr lang="en-US" sz="3600">
                  <a:solidFill>
                    <a:srgbClr val="000000"/>
                  </a:solidFill>
                  <a:latin typeface="Aptos"/>
                  <a:ea typeface="Aptos"/>
                  <a:cs typeface="Aptos"/>
                  <a:sym typeface="Aptos"/>
                </a:rPr>
                <a:t>normally MoveNet is trained on datasets like COCO Key points.</a:t>
              </a:r>
            </a:p>
            <a:p>
              <a:pPr algn="l">
                <a:lnSpc>
                  <a:spcPts val="4320"/>
                </a:lnSpc>
              </a:pPr>
              <a:r>
                <a:rPr lang="en-US" sz="3600">
                  <a:solidFill>
                    <a:srgbClr val="000000"/>
                  </a:solidFill>
                  <a:latin typeface="Aptos"/>
                  <a:ea typeface="Aptos"/>
                  <a:cs typeface="Aptos"/>
                  <a:sym typeface="Aptos"/>
                </a:rPr>
                <a:t> </a:t>
              </a:r>
            </a:p>
            <a:p>
              <a:pPr algn="l">
                <a:lnSpc>
                  <a:spcPts val="4320"/>
                </a:lnSpc>
              </a:pPr>
              <a:r>
                <a:rPr lang="en-US" sz="3600">
                  <a:solidFill>
                    <a:srgbClr val="000000"/>
                  </a:solidFill>
                  <a:latin typeface="Aptos"/>
                  <a:ea typeface="Aptos"/>
                  <a:cs typeface="Aptos"/>
                  <a:sym typeface="Aptos"/>
                </a:rPr>
                <a:t> </a:t>
              </a:r>
            </a:p>
          </p:txBody>
        </p:sp>
      </p:grpSp>
      <p:grpSp>
        <p:nvGrpSpPr>
          <p:cNvPr name="Group 20" id="20"/>
          <p:cNvGrpSpPr/>
          <p:nvPr/>
        </p:nvGrpSpPr>
        <p:grpSpPr>
          <a:xfrm rot="0">
            <a:off x="18357910" y="2671636"/>
            <a:ext cx="16307002" cy="2984406"/>
            <a:chOff x="0" y="0"/>
            <a:chExt cx="21742669" cy="3979208"/>
          </a:xfrm>
        </p:grpSpPr>
        <p:sp>
          <p:nvSpPr>
            <p:cNvPr name="Freeform 21" id="21"/>
            <p:cNvSpPr/>
            <p:nvPr/>
          </p:nvSpPr>
          <p:spPr>
            <a:xfrm flipH="false" flipV="false" rot="0">
              <a:off x="0" y="0"/>
              <a:ext cx="21742670" cy="3979208"/>
            </a:xfrm>
            <a:custGeom>
              <a:avLst/>
              <a:gdLst/>
              <a:ahLst/>
              <a:cxnLst/>
              <a:rect r="r" b="b" t="t" l="l"/>
              <a:pathLst>
                <a:path h="3979208" w="21742670">
                  <a:moveTo>
                    <a:pt x="0" y="0"/>
                  </a:moveTo>
                  <a:lnTo>
                    <a:pt x="21742670" y="0"/>
                  </a:lnTo>
                  <a:lnTo>
                    <a:pt x="21742670" y="3979208"/>
                  </a:lnTo>
                  <a:lnTo>
                    <a:pt x="0" y="3979208"/>
                  </a:lnTo>
                  <a:close/>
                </a:path>
              </a:pathLst>
            </a:custGeom>
            <a:solidFill>
              <a:srgbClr val="000000">
                <a:alpha val="0"/>
              </a:srgbClr>
            </a:solidFill>
          </p:spPr>
        </p:sp>
        <p:sp>
          <p:nvSpPr>
            <p:cNvPr name="TextBox 22" id="22"/>
            <p:cNvSpPr txBox="true"/>
            <p:nvPr/>
          </p:nvSpPr>
          <p:spPr>
            <a:xfrm>
              <a:off x="0" y="0"/>
              <a:ext cx="21742669" cy="3979208"/>
            </a:xfrm>
            <a:prstGeom prst="rect">
              <a:avLst/>
            </a:prstGeom>
          </p:spPr>
          <p:txBody>
            <a:bodyPr anchor="t" rtlCol="false" tIns="0" lIns="0" bIns="0" rIns="0"/>
            <a:lstStyle/>
            <a:p>
              <a:pPr algn="l">
                <a:lnSpc>
                  <a:spcPts val="4320"/>
                </a:lnSpc>
              </a:pPr>
              <a:r>
                <a:rPr lang="en-US" sz="3600">
                  <a:solidFill>
                    <a:srgbClr val="002060"/>
                  </a:solidFill>
                  <a:latin typeface="Aptos"/>
                  <a:ea typeface="Aptos"/>
                  <a:cs typeface="Aptos"/>
                  <a:sym typeface="Aptos"/>
                </a:rPr>
                <a:t>What is VAE?</a:t>
              </a:r>
            </a:p>
            <a:p>
              <a:pPr algn="l">
                <a:lnSpc>
                  <a:spcPts val="3863"/>
                </a:lnSpc>
              </a:pPr>
              <a:r>
                <a:rPr lang="en-US" sz="2799">
                  <a:solidFill>
                    <a:srgbClr val="000000"/>
                  </a:solidFill>
                  <a:latin typeface="Aptos"/>
                  <a:ea typeface="Aptos"/>
                  <a:cs typeface="Aptos"/>
                  <a:sym typeface="Aptos"/>
                </a:rPr>
                <a:t>Variational Autoencoder (VAE) is a generative model based on autoencoders. It encodes data into distributions (mean and variance) in a latent space instead of a single point, enabling diverse and uncertain data generation.</a:t>
              </a:r>
            </a:p>
            <a:p>
              <a:pPr algn="l">
                <a:lnSpc>
                  <a:spcPts val="3359"/>
                </a:lnSpc>
              </a:pPr>
            </a:p>
          </p:txBody>
        </p:sp>
      </p:grpSp>
      <p:grpSp>
        <p:nvGrpSpPr>
          <p:cNvPr name="Group 23" id="23"/>
          <p:cNvGrpSpPr/>
          <p:nvPr/>
        </p:nvGrpSpPr>
        <p:grpSpPr>
          <a:xfrm rot="0">
            <a:off x="18259634" y="5064238"/>
            <a:ext cx="14035596" cy="3570208"/>
            <a:chOff x="0" y="0"/>
            <a:chExt cx="18714128" cy="4760277"/>
          </a:xfrm>
        </p:grpSpPr>
        <p:sp>
          <p:nvSpPr>
            <p:cNvPr name="Freeform 24" id="24"/>
            <p:cNvSpPr/>
            <p:nvPr/>
          </p:nvSpPr>
          <p:spPr>
            <a:xfrm flipH="false" flipV="false" rot="0">
              <a:off x="0" y="0"/>
              <a:ext cx="18714127" cy="4760277"/>
            </a:xfrm>
            <a:custGeom>
              <a:avLst/>
              <a:gdLst/>
              <a:ahLst/>
              <a:cxnLst/>
              <a:rect r="r" b="b" t="t" l="l"/>
              <a:pathLst>
                <a:path h="4760277" w="18714127">
                  <a:moveTo>
                    <a:pt x="0" y="0"/>
                  </a:moveTo>
                  <a:lnTo>
                    <a:pt x="18714127" y="0"/>
                  </a:lnTo>
                  <a:lnTo>
                    <a:pt x="18714127" y="4760277"/>
                  </a:lnTo>
                  <a:lnTo>
                    <a:pt x="0" y="4760277"/>
                  </a:lnTo>
                  <a:close/>
                </a:path>
              </a:pathLst>
            </a:custGeom>
            <a:solidFill>
              <a:srgbClr val="000000">
                <a:alpha val="0"/>
              </a:srgbClr>
            </a:solidFill>
          </p:spPr>
        </p:sp>
        <p:sp>
          <p:nvSpPr>
            <p:cNvPr name="TextBox 25" id="25"/>
            <p:cNvSpPr txBox="true"/>
            <p:nvPr/>
          </p:nvSpPr>
          <p:spPr>
            <a:xfrm>
              <a:off x="0" y="0"/>
              <a:ext cx="18714128" cy="4760277"/>
            </a:xfrm>
            <a:prstGeom prst="rect">
              <a:avLst/>
            </a:prstGeom>
          </p:spPr>
          <p:txBody>
            <a:bodyPr anchor="t" rtlCol="false" tIns="0" lIns="0" bIns="0" rIns="0"/>
            <a:lstStyle/>
            <a:p>
              <a:pPr algn="l">
                <a:lnSpc>
                  <a:spcPts val="4320"/>
                </a:lnSpc>
              </a:pPr>
              <a:r>
                <a:rPr lang="en-US" sz="3600">
                  <a:solidFill>
                    <a:srgbClr val="002060"/>
                  </a:solidFill>
                  <a:latin typeface="Aptos"/>
                  <a:ea typeface="Aptos"/>
                  <a:cs typeface="Aptos"/>
                  <a:sym typeface="Aptos"/>
                </a:rPr>
                <a:t>Why VAE for Data Generation?</a:t>
              </a:r>
            </a:p>
            <a:p>
              <a:pPr algn="l">
                <a:lnSpc>
                  <a:spcPts val="3359"/>
                </a:lnSpc>
              </a:pPr>
              <a:r>
                <a:rPr lang="en-US" sz="2799">
                  <a:solidFill>
                    <a:srgbClr val="000000"/>
                  </a:solidFill>
                  <a:latin typeface="Aptos"/>
                  <a:ea typeface="Aptos"/>
                  <a:cs typeface="Aptos"/>
                  <a:sym typeface="Aptos"/>
                </a:rPr>
                <a:t>VAEs excel at encoding high-dimensional data into a lower-dimensional latent space, making them ideal for generating new, realistic data that resembles the training set. This is useful for applications like image synthesis, anomaly detection, and data augmentation.</a:t>
              </a:r>
            </a:p>
            <a:p>
              <a:pPr algn="l">
                <a:lnSpc>
                  <a:spcPts val="3359"/>
                </a:lnSpc>
              </a:pPr>
            </a:p>
            <a:p>
              <a:pPr algn="l">
                <a:lnSpc>
                  <a:spcPts val="4320"/>
                </a:lnSpc>
              </a:pPr>
              <a:r>
                <a:rPr lang="en-US" sz="3600">
                  <a:solidFill>
                    <a:srgbClr val="000000"/>
                  </a:solidFill>
                  <a:latin typeface="Aptos"/>
                  <a:ea typeface="Aptos"/>
                  <a:cs typeface="Aptos"/>
                  <a:sym typeface="Aptos"/>
                </a:rPr>
                <a:t>  </a:t>
              </a:r>
            </a:p>
          </p:txBody>
        </p:sp>
      </p:gr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30198" y="4837664"/>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104775"/>
              <a:ext cx="20570400" cy="3457423"/>
            </a:xfrm>
            <a:prstGeom prst="rect">
              <a:avLst/>
            </a:prstGeom>
          </p:spPr>
          <p:txBody>
            <a:bodyPr anchor="t" rtlCol="false" tIns="0" lIns="0" bIns="0" rIns="0"/>
            <a:lstStyle/>
            <a:p>
              <a:pPr algn="l">
                <a:lnSpc>
                  <a:spcPts val="8832"/>
                </a:lnSpc>
              </a:pPr>
              <a:r>
                <a:rPr lang="en-US" sz="6400" b="true">
                  <a:solidFill>
                    <a:srgbClr val="E67CB9"/>
                  </a:solidFill>
                  <a:latin typeface="Aptos Bold"/>
                  <a:ea typeface="Aptos Bold"/>
                  <a:cs typeface="Aptos Bold"/>
                  <a:sym typeface="Aptos Bold"/>
                </a:rPr>
                <a:t>Sample Code- VAE</a:t>
              </a:r>
            </a:p>
          </p:txBody>
        </p:sp>
      </p:grpSp>
      <p:grpSp>
        <p:nvGrpSpPr>
          <p:cNvPr name="Group 6" id="6"/>
          <p:cNvGrpSpPr/>
          <p:nvPr/>
        </p:nvGrpSpPr>
        <p:grpSpPr>
          <a:xfrm rot="0">
            <a:off x="1430198" y="3639308"/>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06</a:t>
              </a:r>
            </a:p>
          </p:txBody>
        </p:sp>
      </p:grpSp>
      <p:grpSp>
        <p:nvGrpSpPr>
          <p:cNvPr name="Group 9" id="9"/>
          <p:cNvGrpSpPr/>
          <p:nvPr/>
        </p:nvGrpSpPr>
        <p:grpSpPr>
          <a:xfrm rot="0">
            <a:off x="13994280" y="8470904"/>
            <a:ext cx="9194198" cy="2278030"/>
            <a:chOff x="0" y="0"/>
            <a:chExt cx="12258931" cy="3037373"/>
          </a:xfrm>
        </p:grpSpPr>
        <p:sp>
          <p:nvSpPr>
            <p:cNvPr name="Freeform 10" id="1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11" id="11"/>
          <p:cNvGrpSpPr/>
          <p:nvPr/>
        </p:nvGrpSpPr>
        <p:grpSpPr>
          <a:xfrm rot="0">
            <a:off x="-2031136" y="-1409268"/>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3" id="13"/>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8204996" y="2953094"/>
            <a:ext cx="17498534" cy="5170646"/>
            <a:chOff x="0" y="0"/>
            <a:chExt cx="23331379" cy="6894195"/>
          </a:xfrm>
        </p:grpSpPr>
        <p:sp>
          <p:nvSpPr>
            <p:cNvPr name="Freeform 15" id="15"/>
            <p:cNvSpPr/>
            <p:nvPr/>
          </p:nvSpPr>
          <p:spPr>
            <a:xfrm flipH="false" flipV="false" rot="0">
              <a:off x="0" y="0"/>
              <a:ext cx="23331379" cy="6894195"/>
            </a:xfrm>
            <a:custGeom>
              <a:avLst/>
              <a:gdLst/>
              <a:ahLst/>
              <a:cxnLst/>
              <a:rect r="r" b="b" t="t" l="l"/>
              <a:pathLst>
                <a:path h="6894195" w="23331379">
                  <a:moveTo>
                    <a:pt x="0" y="0"/>
                  </a:moveTo>
                  <a:lnTo>
                    <a:pt x="23331379" y="0"/>
                  </a:lnTo>
                  <a:lnTo>
                    <a:pt x="23331379" y="6894195"/>
                  </a:lnTo>
                  <a:lnTo>
                    <a:pt x="0" y="6894195"/>
                  </a:lnTo>
                  <a:close/>
                </a:path>
              </a:pathLst>
            </a:custGeom>
            <a:solidFill>
              <a:srgbClr val="000000">
                <a:alpha val="0"/>
              </a:srgbClr>
            </a:solidFill>
          </p:spPr>
        </p:sp>
        <p:sp>
          <p:nvSpPr>
            <p:cNvPr name="TextBox 16" id="16"/>
            <p:cNvSpPr txBox="true"/>
            <p:nvPr/>
          </p:nvSpPr>
          <p:spPr>
            <a:xfrm>
              <a:off x="0" y="0"/>
              <a:ext cx="23331379" cy="6894195"/>
            </a:xfrm>
            <a:prstGeom prst="rect">
              <a:avLst/>
            </a:prstGeom>
          </p:spPr>
          <p:txBody>
            <a:bodyPr anchor="t" rtlCol="false" tIns="0" lIns="0" bIns="0" rIns="0"/>
            <a:lstStyle/>
            <a:p>
              <a:pPr algn="l">
                <a:lnSpc>
                  <a:spcPts val="4320"/>
                </a:lnSpc>
              </a:pPr>
              <a:r>
                <a:rPr lang="en-US" sz="3600" b="true">
                  <a:solidFill>
                    <a:srgbClr val="000000"/>
                  </a:solidFill>
                  <a:latin typeface="Aptos Bold"/>
                  <a:ea typeface="Aptos Bold"/>
                  <a:cs typeface="Aptos Bold"/>
                  <a:sym typeface="Aptos Bold"/>
                </a:rPr>
                <a:t>How It Works:</a:t>
              </a:r>
            </a:p>
            <a:p>
              <a:pPr algn="l">
                <a:lnSpc>
                  <a:spcPts val="4320"/>
                </a:lnSpc>
              </a:pPr>
              <a:r>
                <a:rPr lang="en-US" sz="3600">
                  <a:solidFill>
                    <a:srgbClr val="000000"/>
                  </a:solidFill>
                  <a:latin typeface="Aptos"/>
                  <a:ea typeface="Aptos"/>
                  <a:cs typeface="Aptos"/>
                  <a:sym typeface="Aptos"/>
                </a:rPr>
                <a:t>Sequential Input</a:t>
              </a:r>
            </a:p>
            <a:p>
              <a:pPr algn="l">
                <a:lnSpc>
                  <a:spcPts val="4320"/>
                </a:lnSpc>
              </a:pPr>
              <a:r>
                <a:rPr lang="en-US" sz="3600">
                  <a:solidFill>
                    <a:srgbClr val="000000"/>
                  </a:solidFill>
                  <a:latin typeface="Aptos"/>
                  <a:ea typeface="Aptos"/>
                  <a:cs typeface="Aptos"/>
                  <a:sym typeface="Aptos"/>
                </a:rPr>
                <a:t>Encoding</a:t>
              </a:r>
            </a:p>
            <a:p>
              <a:pPr algn="l">
                <a:lnSpc>
                  <a:spcPts val="4320"/>
                </a:lnSpc>
              </a:pPr>
              <a:r>
                <a:rPr lang="en-US" sz="3600">
                  <a:solidFill>
                    <a:srgbClr val="000000"/>
                  </a:solidFill>
                  <a:latin typeface="Aptos"/>
                  <a:ea typeface="Aptos"/>
                  <a:cs typeface="Aptos"/>
                  <a:sym typeface="Aptos"/>
                </a:rPr>
                <a:t>Sampling                                                                                                                                                                 Decoding </a:t>
              </a:r>
            </a:p>
            <a:p>
              <a:pPr algn="l">
                <a:lnSpc>
                  <a:spcPts val="4320"/>
                </a:lnSpc>
              </a:pPr>
              <a:r>
                <a:rPr lang="en-US" sz="3600">
                  <a:solidFill>
                    <a:srgbClr val="000000"/>
                  </a:solidFill>
                  <a:latin typeface="Aptos"/>
                  <a:ea typeface="Aptos"/>
                  <a:cs typeface="Aptos"/>
                  <a:sym typeface="Aptos"/>
                </a:rPr>
                <a:t>Loss Function </a:t>
              </a:r>
            </a:p>
            <a:p>
              <a:pPr algn="l">
                <a:lnSpc>
                  <a:spcPts val="4320"/>
                </a:lnSpc>
              </a:pPr>
              <a:r>
                <a:rPr lang="en-US" sz="3600" b="true">
                  <a:solidFill>
                    <a:srgbClr val="000000"/>
                  </a:solidFill>
                  <a:latin typeface="Aptos Bold"/>
                  <a:ea typeface="Aptos Bold"/>
                  <a:cs typeface="Aptos Bold"/>
                  <a:sym typeface="Aptos Bold"/>
                </a:rPr>
                <a:t>Practical Example in Our Project:</a:t>
              </a:r>
            </a:p>
            <a:p>
              <a:pPr algn="l">
                <a:lnSpc>
                  <a:spcPts val="4320"/>
                </a:lnSpc>
              </a:pPr>
              <a:r>
                <a:rPr lang="en-US" sz="3600">
                  <a:solidFill>
                    <a:srgbClr val="000000"/>
                  </a:solidFill>
                  <a:latin typeface="Aptos"/>
                  <a:ea typeface="Aptos"/>
                  <a:cs typeface="Aptos"/>
                  <a:sym typeface="Aptos"/>
                </a:rPr>
                <a:t>We use a VAE-based model to generate synthetic data, capturing the data's structure to augment our training set and enhance performance in machine learning tasks.</a:t>
              </a:r>
            </a:p>
          </p:txBody>
        </p:sp>
      </p:gr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051940" y="10748748"/>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745812" y="1502626"/>
            <a:ext cx="15427800" cy="2514486"/>
            <a:chOff x="0" y="0"/>
            <a:chExt cx="20570400" cy="3352648"/>
          </a:xfrm>
        </p:grpSpPr>
        <p:sp>
          <p:nvSpPr>
            <p:cNvPr name="Freeform 5" id="5"/>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6" id="6"/>
            <p:cNvSpPr txBox="true"/>
            <p:nvPr/>
          </p:nvSpPr>
          <p:spPr>
            <a:xfrm>
              <a:off x="0" y="-66675"/>
              <a:ext cx="20570400" cy="3419323"/>
            </a:xfrm>
            <a:prstGeom prst="rect">
              <a:avLst/>
            </a:prstGeom>
          </p:spPr>
          <p:txBody>
            <a:bodyPr anchor="t" rtlCol="false" tIns="0" lIns="0" bIns="0" rIns="0"/>
            <a:lstStyle/>
            <a:p>
              <a:pPr algn="l">
                <a:lnSpc>
                  <a:spcPts val="5520"/>
                </a:lnSpc>
              </a:pPr>
              <a:r>
                <a:rPr lang="en-US" sz="4000" b="true">
                  <a:solidFill>
                    <a:srgbClr val="333746"/>
                  </a:solidFill>
                  <a:latin typeface="Aptos Bold"/>
                  <a:ea typeface="Aptos Bold"/>
                  <a:cs typeface="Aptos Bold"/>
                  <a:sym typeface="Aptos Bold"/>
                </a:rPr>
                <a:t>Sample Code- VAE</a:t>
              </a:r>
            </a:p>
          </p:txBody>
        </p:sp>
      </p:grpSp>
      <p:grpSp>
        <p:nvGrpSpPr>
          <p:cNvPr name="Group 7" id="7"/>
          <p:cNvGrpSpPr/>
          <p:nvPr/>
        </p:nvGrpSpPr>
        <p:grpSpPr>
          <a:xfrm rot="0">
            <a:off x="745812" y="304270"/>
            <a:ext cx="2737066" cy="1210104"/>
            <a:chOff x="0" y="0"/>
            <a:chExt cx="3649421" cy="1613472"/>
          </a:xfrm>
        </p:grpSpPr>
        <p:sp>
          <p:nvSpPr>
            <p:cNvPr name="Freeform 8" id="8"/>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9" id="9"/>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06</a:t>
              </a:r>
            </a:p>
          </p:txBody>
        </p:sp>
      </p:grpSp>
      <p:grpSp>
        <p:nvGrpSpPr>
          <p:cNvPr name="Group 10" id="10"/>
          <p:cNvGrpSpPr/>
          <p:nvPr/>
        </p:nvGrpSpPr>
        <p:grpSpPr>
          <a:xfrm rot="0">
            <a:off x="1430198" y="11968152"/>
            <a:ext cx="15427800" cy="2514486"/>
            <a:chOff x="0" y="0"/>
            <a:chExt cx="20570400" cy="3352648"/>
          </a:xfrm>
        </p:grpSpPr>
        <p:sp>
          <p:nvSpPr>
            <p:cNvPr name="Freeform 11" id="11"/>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2" id="12"/>
            <p:cNvSpPr txBox="true"/>
            <p:nvPr/>
          </p:nvSpPr>
          <p:spPr>
            <a:xfrm>
              <a:off x="0" y="-104775"/>
              <a:ext cx="20570400" cy="3457423"/>
            </a:xfrm>
            <a:prstGeom prst="rect">
              <a:avLst/>
            </a:prstGeom>
          </p:spPr>
          <p:txBody>
            <a:bodyPr anchor="t" rtlCol="false" tIns="0" lIns="0" bIns="0" rIns="0"/>
            <a:lstStyle/>
            <a:p>
              <a:pPr algn="l">
                <a:lnSpc>
                  <a:spcPts val="8832"/>
                </a:lnSpc>
              </a:pPr>
              <a:r>
                <a:rPr lang="en-US" sz="6400" b="true">
                  <a:solidFill>
                    <a:srgbClr val="333746"/>
                  </a:solidFill>
                  <a:latin typeface="Aptos Bold"/>
                  <a:ea typeface="Aptos Bold"/>
                  <a:cs typeface="Aptos Bold"/>
                  <a:sym typeface="Aptos Bold"/>
                </a:rPr>
                <a:t>Comparison Between Models </a:t>
              </a:r>
            </a:p>
          </p:txBody>
        </p:sp>
      </p:grpSp>
      <p:grpSp>
        <p:nvGrpSpPr>
          <p:cNvPr name="Group 13" id="13"/>
          <p:cNvGrpSpPr/>
          <p:nvPr/>
        </p:nvGrpSpPr>
        <p:grpSpPr>
          <a:xfrm rot="0">
            <a:off x="1430198" y="10769796"/>
            <a:ext cx="2737066" cy="1210104"/>
            <a:chOff x="0" y="0"/>
            <a:chExt cx="3649421" cy="1613472"/>
          </a:xfrm>
        </p:grpSpPr>
        <p:sp>
          <p:nvSpPr>
            <p:cNvPr name="Freeform 14" id="14"/>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5" id="15"/>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07</a:t>
              </a:r>
            </a:p>
          </p:txBody>
        </p:sp>
      </p:grpSp>
      <p:sp>
        <p:nvSpPr>
          <p:cNvPr name="Freeform 16" id="16"/>
          <p:cNvSpPr/>
          <p:nvPr/>
        </p:nvSpPr>
        <p:spPr>
          <a:xfrm flipH="false" flipV="false" rot="0">
            <a:off x="11865226" y="171418"/>
            <a:ext cx="7413390" cy="5100168"/>
          </a:xfrm>
          <a:custGeom>
            <a:avLst/>
            <a:gdLst/>
            <a:ahLst/>
            <a:cxnLst/>
            <a:rect r="r" b="b" t="t" l="l"/>
            <a:pathLst>
              <a:path h="5100168" w="7413390">
                <a:moveTo>
                  <a:pt x="0" y="0"/>
                </a:moveTo>
                <a:lnTo>
                  <a:pt x="7413390" y="0"/>
                </a:lnTo>
                <a:lnTo>
                  <a:pt x="7413390" y="5100168"/>
                </a:lnTo>
                <a:lnTo>
                  <a:pt x="0" y="51001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9115826" y="2454196"/>
            <a:ext cx="9055734" cy="1169550"/>
            <a:chOff x="0" y="0"/>
            <a:chExt cx="12074312" cy="1559400"/>
          </a:xfrm>
        </p:grpSpPr>
        <p:sp>
          <p:nvSpPr>
            <p:cNvPr name="Freeform 18" id="18"/>
            <p:cNvSpPr/>
            <p:nvPr/>
          </p:nvSpPr>
          <p:spPr>
            <a:xfrm flipH="false" flipV="false" rot="0">
              <a:off x="0" y="0"/>
              <a:ext cx="12074312" cy="1559400"/>
            </a:xfrm>
            <a:custGeom>
              <a:avLst/>
              <a:gdLst/>
              <a:ahLst/>
              <a:cxnLst/>
              <a:rect r="r" b="b" t="t" l="l"/>
              <a:pathLst>
                <a:path h="1559400" w="12074312">
                  <a:moveTo>
                    <a:pt x="0" y="0"/>
                  </a:moveTo>
                  <a:lnTo>
                    <a:pt x="12074312" y="0"/>
                  </a:lnTo>
                  <a:lnTo>
                    <a:pt x="12074312" y="1559400"/>
                  </a:lnTo>
                  <a:lnTo>
                    <a:pt x="0" y="1559400"/>
                  </a:lnTo>
                  <a:close/>
                </a:path>
              </a:pathLst>
            </a:custGeom>
            <a:solidFill>
              <a:srgbClr val="000000">
                <a:alpha val="0"/>
              </a:srgbClr>
            </a:solidFill>
          </p:spPr>
        </p:sp>
        <p:sp>
          <p:nvSpPr>
            <p:cNvPr name="TextBox 19" id="19"/>
            <p:cNvSpPr txBox="true"/>
            <p:nvPr/>
          </p:nvSpPr>
          <p:spPr>
            <a:xfrm>
              <a:off x="0" y="0"/>
              <a:ext cx="12074312" cy="1559400"/>
            </a:xfrm>
            <a:prstGeom prst="rect">
              <a:avLst/>
            </a:prstGeom>
          </p:spPr>
          <p:txBody>
            <a:bodyPr anchor="t" rtlCol="false" tIns="0" lIns="0" bIns="0" rIns="0"/>
            <a:lstStyle/>
            <a:p>
              <a:pPr algn="l">
                <a:lnSpc>
                  <a:spcPts val="4320"/>
                </a:lnSpc>
              </a:pPr>
              <a:r>
                <a:rPr lang="en-US" sz="3600" b="true">
                  <a:solidFill>
                    <a:srgbClr val="000000"/>
                  </a:solidFill>
                  <a:latin typeface="Aptos Bold"/>
                  <a:ea typeface="Aptos Bold"/>
                  <a:cs typeface="Aptos Bold"/>
                  <a:sym typeface="Aptos Bold"/>
                </a:rPr>
                <a:t>MoveNet output:</a:t>
              </a:r>
            </a:p>
            <a:p>
              <a:pPr algn="l">
                <a:lnSpc>
                  <a:spcPts val="3359"/>
                </a:lnSpc>
              </a:pPr>
              <a:r>
                <a:rPr lang="en-US" sz="2799">
                  <a:solidFill>
                    <a:srgbClr val="000000"/>
                  </a:solidFill>
                  <a:latin typeface="Aptos"/>
                  <a:ea typeface="Aptos"/>
                  <a:cs typeface="Aptos"/>
                  <a:sym typeface="Aptos"/>
                </a:rPr>
                <a:t>Movnet cannot estimate more than 1 objects at once </a:t>
              </a:r>
            </a:p>
          </p:txBody>
        </p:sp>
      </p:grpSp>
      <p:sp>
        <p:nvSpPr>
          <p:cNvPr name="Freeform 20" id="20"/>
          <p:cNvSpPr/>
          <p:nvPr/>
        </p:nvSpPr>
        <p:spPr>
          <a:xfrm flipH="false" flipV="false" rot="0">
            <a:off x="1028700" y="3861397"/>
            <a:ext cx="7792612" cy="4561376"/>
          </a:xfrm>
          <a:custGeom>
            <a:avLst/>
            <a:gdLst/>
            <a:ahLst/>
            <a:cxnLst/>
            <a:rect r="r" b="b" t="t" l="l"/>
            <a:pathLst>
              <a:path h="4561376" w="7792612">
                <a:moveTo>
                  <a:pt x="0" y="0"/>
                </a:moveTo>
                <a:lnTo>
                  <a:pt x="7792612" y="0"/>
                </a:lnTo>
                <a:lnTo>
                  <a:pt x="7792612" y="4561376"/>
                </a:lnTo>
                <a:lnTo>
                  <a:pt x="0" y="4561376"/>
                </a:lnTo>
                <a:lnTo>
                  <a:pt x="0" y="0"/>
                </a:lnTo>
                <a:close/>
              </a:path>
            </a:pathLst>
          </a:custGeom>
          <a:blipFill>
            <a:blip r:embed="rId7"/>
            <a:stretch>
              <a:fillRect l="0" t="0" r="0" b="0"/>
            </a:stretch>
          </a:blipFill>
        </p:spPr>
      </p:sp>
      <p:sp>
        <p:nvSpPr>
          <p:cNvPr name="Freeform 21" id="21"/>
          <p:cNvSpPr/>
          <p:nvPr/>
        </p:nvSpPr>
        <p:spPr>
          <a:xfrm flipH="false" flipV="false" rot="0">
            <a:off x="9144000" y="6142085"/>
            <a:ext cx="7938940" cy="1027975"/>
          </a:xfrm>
          <a:custGeom>
            <a:avLst/>
            <a:gdLst/>
            <a:ahLst/>
            <a:cxnLst/>
            <a:rect r="r" b="b" t="t" l="l"/>
            <a:pathLst>
              <a:path h="1027975" w="7938940">
                <a:moveTo>
                  <a:pt x="0" y="0"/>
                </a:moveTo>
                <a:lnTo>
                  <a:pt x="7938940" y="0"/>
                </a:lnTo>
                <a:lnTo>
                  <a:pt x="7938940" y="1027975"/>
                </a:lnTo>
                <a:lnTo>
                  <a:pt x="0" y="1027975"/>
                </a:lnTo>
                <a:lnTo>
                  <a:pt x="0" y="0"/>
                </a:lnTo>
                <a:close/>
              </a:path>
            </a:pathLst>
          </a:custGeom>
          <a:blipFill>
            <a:blip r:embed="rId8"/>
            <a:stretch>
              <a:fillRect l="0" t="0" r="0" b="0"/>
            </a:stretch>
          </a:blipFill>
        </p:spPr>
      </p:sp>
      <p:sp>
        <p:nvSpPr>
          <p:cNvPr name="TextBox 22" id="22"/>
          <p:cNvSpPr txBox="true"/>
          <p:nvPr/>
        </p:nvSpPr>
        <p:spPr>
          <a:xfrm rot="0">
            <a:off x="1028700" y="2653587"/>
            <a:ext cx="2916795" cy="704093"/>
          </a:xfrm>
          <a:prstGeom prst="rect">
            <a:avLst/>
          </a:prstGeom>
        </p:spPr>
        <p:txBody>
          <a:bodyPr anchor="t" rtlCol="false" tIns="0" lIns="0" bIns="0" rIns="0">
            <a:spAutoFit/>
          </a:bodyPr>
          <a:lstStyle/>
          <a:p>
            <a:pPr algn="ctr">
              <a:lnSpc>
                <a:spcPts val="5796"/>
              </a:lnSpc>
              <a:spcBef>
                <a:spcPct val="0"/>
              </a:spcBef>
            </a:pPr>
            <a:r>
              <a:rPr lang="en-US" sz="4200">
                <a:solidFill>
                  <a:srgbClr val="000000"/>
                </a:solidFill>
                <a:latin typeface="Aptos"/>
                <a:ea typeface="Aptos"/>
                <a:cs typeface="Aptos"/>
                <a:sym typeface="Aptos"/>
              </a:rPr>
              <a:t>from train.py</a:t>
            </a: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118602"/>
            <a:ext cx="7602462" cy="2024898"/>
          </a:xfrm>
          <a:custGeom>
            <a:avLst/>
            <a:gdLst/>
            <a:ahLst/>
            <a:cxnLst/>
            <a:rect r="r" b="b" t="t" l="l"/>
            <a:pathLst>
              <a:path h="2024898" w="7602462">
                <a:moveTo>
                  <a:pt x="0" y="0"/>
                </a:moveTo>
                <a:lnTo>
                  <a:pt x="7602462" y="0"/>
                </a:lnTo>
                <a:lnTo>
                  <a:pt x="7602462" y="2024898"/>
                </a:lnTo>
                <a:lnTo>
                  <a:pt x="0" y="2024898"/>
                </a:lnTo>
                <a:lnTo>
                  <a:pt x="0" y="0"/>
                </a:lnTo>
                <a:close/>
              </a:path>
            </a:pathLst>
          </a:custGeom>
          <a:blipFill>
            <a:blip r:embed="rId2"/>
            <a:stretch>
              <a:fillRect l="0" t="0" r="0" b="0"/>
            </a:stretch>
          </a:blipFill>
        </p:spPr>
      </p:sp>
      <p:sp>
        <p:nvSpPr>
          <p:cNvPr name="Freeform 3" id="3"/>
          <p:cNvSpPr/>
          <p:nvPr/>
        </p:nvSpPr>
        <p:spPr>
          <a:xfrm flipH="false" flipV="false" rot="0">
            <a:off x="515862" y="5944550"/>
            <a:ext cx="8115300" cy="2433296"/>
          </a:xfrm>
          <a:custGeom>
            <a:avLst/>
            <a:gdLst/>
            <a:ahLst/>
            <a:cxnLst/>
            <a:rect r="r" b="b" t="t" l="l"/>
            <a:pathLst>
              <a:path h="2433296" w="8115300">
                <a:moveTo>
                  <a:pt x="0" y="0"/>
                </a:moveTo>
                <a:lnTo>
                  <a:pt x="8115300" y="0"/>
                </a:lnTo>
                <a:lnTo>
                  <a:pt x="8115300" y="2433296"/>
                </a:lnTo>
                <a:lnTo>
                  <a:pt x="0" y="2433296"/>
                </a:lnTo>
                <a:lnTo>
                  <a:pt x="0" y="0"/>
                </a:lnTo>
                <a:close/>
              </a:path>
            </a:pathLst>
          </a:custGeom>
          <a:blipFill>
            <a:blip r:embed="rId3"/>
            <a:stretch>
              <a:fillRect l="0" t="0" r="0" b="0"/>
            </a:stretch>
          </a:blipFill>
        </p:spPr>
      </p:sp>
      <p:sp>
        <p:nvSpPr>
          <p:cNvPr name="Freeform 4" id="4"/>
          <p:cNvSpPr/>
          <p:nvPr/>
        </p:nvSpPr>
        <p:spPr>
          <a:xfrm flipH="false" flipV="false" rot="0">
            <a:off x="9144000" y="3118602"/>
            <a:ext cx="8568417" cy="1557894"/>
          </a:xfrm>
          <a:custGeom>
            <a:avLst/>
            <a:gdLst/>
            <a:ahLst/>
            <a:cxnLst/>
            <a:rect r="r" b="b" t="t" l="l"/>
            <a:pathLst>
              <a:path h="1557894" w="8568417">
                <a:moveTo>
                  <a:pt x="0" y="0"/>
                </a:moveTo>
                <a:lnTo>
                  <a:pt x="8568417" y="0"/>
                </a:lnTo>
                <a:lnTo>
                  <a:pt x="8568417" y="1557894"/>
                </a:lnTo>
                <a:lnTo>
                  <a:pt x="0" y="1557894"/>
                </a:lnTo>
                <a:lnTo>
                  <a:pt x="0" y="0"/>
                </a:lnTo>
                <a:close/>
              </a:path>
            </a:pathLst>
          </a:custGeom>
          <a:blipFill>
            <a:blip r:embed="rId4"/>
            <a:stretch>
              <a:fillRect l="0" t="0" r="0" b="0"/>
            </a:stretch>
          </a:blipFill>
        </p:spPr>
      </p:sp>
      <p:sp>
        <p:nvSpPr>
          <p:cNvPr name="Freeform 5" id="5"/>
          <p:cNvSpPr/>
          <p:nvPr/>
        </p:nvSpPr>
        <p:spPr>
          <a:xfrm flipH="false" flipV="false" rot="0">
            <a:off x="9914453" y="4676496"/>
            <a:ext cx="1785891" cy="5881888"/>
          </a:xfrm>
          <a:custGeom>
            <a:avLst/>
            <a:gdLst/>
            <a:ahLst/>
            <a:cxnLst/>
            <a:rect r="r" b="b" t="t" l="l"/>
            <a:pathLst>
              <a:path h="5881888" w="1785891">
                <a:moveTo>
                  <a:pt x="0" y="0"/>
                </a:moveTo>
                <a:lnTo>
                  <a:pt x="1785890" y="0"/>
                </a:lnTo>
                <a:lnTo>
                  <a:pt x="1785890" y="5881888"/>
                </a:lnTo>
                <a:lnTo>
                  <a:pt x="0" y="5881888"/>
                </a:lnTo>
                <a:lnTo>
                  <a:pt x="0" y="0"/>
                </a:lnTo>
                <a:close/>
              </a:path>
            </a:pathLst>
          </a:custGeom>
          <a:blipFill>
            <a:blip r:embed="rId5"/>
            <a:stretch>
              <a:fillRect l="0" t="0" r="0" b="0"/>
            </a:stretch>
          </a:blipFill>
        </p:spPr>
      </p:sp>
      <p:sp>
        <p:nvSpPr>
          <p:cNvPr name="TextBox 6" id="6"/>
          <p:cNvSpPr txBox="true"/>
          <p:nvPr/>
        </p:nvSpPr>
        <p:spPr>
          <a:xfrm rot="0">
            <a:off x="5846396" y="923925"/>
            <a:ext cx="6029823" cy="1072871"/>
          </a:xfrm>
          <a:prstGeom prst="rect">
            <a:avLst/>
          </a:prstGeom>
        </p:spPr>
        <p:txBody>
          <a:bodyPr anchor="t" rtlCol="false" tIns="0" lIns="0" bIns="0" rIns="0">
            <a:spAutoFit/>
          </a:bodyPr>
          <a:lstStyle/>
          <a:p>
            <a:pPr algn="ctr">
              <a:lnSpc>
                <a:spcPts val="8831"/>
              </a:lnSpc>
              <a:spcBef>
                <a:spcPct val="0"/>
              </a:spcBef>
            </a:pPr>
            <a:r>
              <a:rPr lang="en-US" b="true" sz="6399">
                <a:solidFill>
                  <a:srgbClr val="000000"/>
                </a:solidFill>
                <a:latin typeface="Aptos Bold"/>
                <a:ea typeface="Aptos Bold"/>
                <a:cs typeface="Aptos Bold"/>
                <a:sym typeface="Aptos Bold"/>
              </a:rPr>
              <a:t>Usage example :</a:t>
            </a: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25871" y="2939109"/>
            <a:ext cx="10714364" cy="2204391"/>
          </a:xfrm>
          <a:custGeom>
            <a:avLst/>
            <a:gdLst/>
            <a:ahLst/>
            <a:cxnLst/>
            <a:rect r="r" b="b" t="t" l="l"/>
            <a:pathLst>
              <a:path h="2204391" w="10714364">
                <a:moveTo>
                  <a:pt x="0" y="0"/>
                </a:moveTo>
                <a:lnTo>
                  <a:pt x="10714363" y="0"/>
                </a:lnTo>
                <a:lnTo>
                  <a:pt x="10714363" y="2204391"/>
                </a:lnTo>
                <a:lnTo>
                  <a:pt x="0" y="2204391"/>
                </a:lnTo>
                <a:lnTo>
                  <a:pt x="0" y="0"/>
                </a:lnTo>
                <a:close/>
              </a:path>
            </a:pathLst>
          </a:custGeom>
          <a:blipFill>
            <a:blip r:embed="rId2"/>
            <a:stretch>
              <a:fillRect l="0" t="0" r="0" b="0"/>
            </a:stretch>
          </a:blipFill>
        </p:spPr>
      </p:sp>
      <p:sp>
        <p:nvSpPr>
          <p:cNvPr name="Freeform 3" id="3"/>
          <p:cNvSpPr/>
          <p:nvPr/>
        </p:nvSpPr>
        <p:spPr>
          <a:xfrm flipH="false" flipV="false" rot="0">
            <a:off x="3090958" y="6868269"/>
            <a:ext cx="10714364" cy="1725918"/>
          </a:xfrm>
          <a:custGeom>
            <a:avLst/>
            <a:gdLst/>
            <a:ahLst/>
            <a:cxnLst/>
            <a:rect r="r" b="b" t="t" l="l"/>
            <a:pathLst>
              <a:path h="1725918" w="10714364">
                <a:moveTo>
                  <a:pt x="0" y="0"/>
                </a:moveTo>
                <a:lnTo>
                  <a:pt x="10714364" y="0"/>
                </a:lnTo>
                <a:lnTo>
                  <a:pt x="10714364" y="1725919"/>
                </a:lnTo>
                <a:lnTo>
                  <a:pt x="0" y="1725919"/>
                </a:lnTo>
                <a:lnTo>
                  <a:pt x="0" y="0"/>
                </a:lnTo>
                <a:close/>
              </a:path>
            </a:pathLst>
          </a:custGeom>
          <a:blipFill>
            <a:blip r:embed="rId3"/>
            <a:stretch>
              <a:fillRect l="0" t="0" r="0" b="0"/>
            </a:stretch>
          </a:blipFill>
        </p:spPr>
      </p:sp>
      <p:sp>
        <p:nvSpPr>
          <p:cNvPr name="TextBox 4" id="4"/>
          <p:cNvSpPr txBox="true"/>
          <p:nvPr/>
        </p:nvSpPr>
        <p:spPr>
          <a:xfrm rot="0">
            <a:off x="6929178" y="575229"/>
            <a:ext cx="4429645" cy="1072871"/>
          </a:xfrm>
          <a:prstGeom prst="rect">
            <a:avLst/>
          </a:prstGeom>
        </p:spPr>
        <p:txBody>
          <a:bodyPr anchor="t" rtlCol="false" tIns="0" lIns="0" bIns="0" rIns="0">
            <a:spAutoFit/>
          </a:bodyPr>
          <a:lstStyle/>
          <a:p>
            <a:pPr algn="ctr">
              <a:lnSpc>
                <a:spcPts val="8831"/>
              </a:lnSpc>
              <a:spcBef>
                <a:spcPct val="0"/>
              </a:spcBef>
            </a:pPr>
            <a:r>
              <a:rPr lang="en-US" b="true" sz="6399">
                <a:solidFill>
                  <a:srgbClr val="000000"/>
                </a:solidFill>
                <a:latin typeface="Aptos Bold"/>
                <a:ea typeface="Aptos Bold"/>
                <a:cs typeface="Aptos Bold"/>
                <a:sym typeface="Aptos Bold"/>
              </a:rPr>
              <a:t>Final output</a:t>
            </a:r>
          </a:p>
        </p:txBody>
      </p:sp>
      <p:sp>
        <p:nvSpPr>
          <p:cNvPr name="TextBox 5" id="5"/>
          <p:cNvSpPr txBox="true"/>
          <p:nvPr/>
        </p:nvSpPr>
        <p:spPr>
          <a:xfrm rot="0">
            <a:off x="1434341" y="1836475"/>
            <a:ext cx="2676386" cy="1072871"/>
          </a:xfrm>
          <a:prstGeom prst="rect">
            <a:avLst/>
          </a:prstGeom>
        </p:spPr>
        <p:txBody>
          <a:bodyPr anchor="t" rtlCol="false" tIns="0" lIns="0" bIns="0" rIns="0">
            <a:spAutoFit/>
          </a:bodyPr>
          <a:lstStyle/>
          <a:p>
            <a:pPr algn="ctr">
              <a:lnSpc>
                <a:spcPts val="8831"/>
              </a:lnSpc>
              <a:spcBef>
                <a:spcPct val="0"/>
              </a:spcBef>
            </a:pPr>
            <a:r>
              <a:rPr lang="en-US" b="true" sz="6399">
                <a:solidFill>
                  <a:srgbClr val="000000"/>
                </a:solidFill>
                <a:latin typeface="Aptos Bold"/>
                <a:ea typeface="Aptos Bold"/>
                <a:cs typeface="Aptos Bold"/>
                <a:sym typeface="Aptos Bold"/>
              </a:rPr>
              <a:t>Image :</a:t>
            </a:r>
          </a:p>
        </p:txBody>
      </p:sp>
      <p:sp>
        <p:nvSpPr>
          <p:cNvPr name="TextBox 6" id="6"/>
          <p:cNvSpPr txBox="true"/>
          <p:nvPr/>
        </p:nvSpPr>
        <p:spPr>
          <a:xfrm rot="0">
            <a:off x="941869" y="5315774"/>
            <a:ext cx="3989145" cy="1072871"/>
          </a:xfrm>
          <a:prstGeom prst="rect">
            <a:avLst/>
          </a:prstGeom>
        </p:spPr>
        <p:txBody>
          <a:bodyPr anchor="t" rtlCol="false" tIns="0" lIns="0" bIns="0" rIns="0">
            <a:spAutoFit/>
          </a:bodyPr>
          <a:lstStyle/>
          <a:p>
            <a:pPr algn="ctr">
              <a:lnSpc>
                <a:spcPts val="8831"/>
              </a:lnSpc>
              <a:spcBef>
                <a:spcPct val="0"/>
              </a:spcBef>
            </a:pPr>
            <a:r>
              <a:rPr lang="en-US" b="true" sz="6399">
                <a:solidFill>
                  <a:srgbClr val="000000"/>
                </a:solidFill>
                <a:latin typeface="Aptos Bold"/>
                <a:ea typeface="Aptos Bold"/>
                <a:cs typeface="Aptos Bold"/>
                <a:sym typeface="Aptos Bold"/>
              </a:rPr>
              <a:t>Predicted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865226" y="-4372878"/>
            <a:ext cx="7413390" cy="5100168"/>
          </a:xfrm>
          <a:custGeom>
            <a:avLst/>
            <a:gdLst/>
            <a:ahLst/>
            <a:cxnLst/>
            <a:rect r="r" b="b" t="t" l="l"/>
            <a:pathLst>
              <a:path h="5100168" w="7413390">
                <a:moveTo>
                  <a:pt x="0" y="0"/>
                </a:moveTo>
                <a:lnTo>
                  <a:pt x="7413390" y="0"/>
                </a:lnTo>
                <a:lnTo>
                  <a:pt x="7413390" y="5100168"/>
                </a:lnTo>
                <a:lnTo>
                  <a:pt x="0" y="51001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843058" y="-1737842"/>
            <a:ext cx="13258094" cy="3579314"/>
            <a:chOff x="0" y="0"/>
            <a:chExt cx="17677459" cy="4772419"/>
          </a:xfrm>
        </p:grpSpPr>
        <p:sp>
          <p:nvSpPr>
            <p:cNvPr name="Freeform 5" id="5"/>
            <p:cNvSpPr/>
            <p:nvPr/>
          </p:nvSpPr>
          <p:spPr>
            <a:xfrm flipH="false" flipV="false" rot="0">
              <a:off x="0" y="0"/>
              <a:ext cx="17677459" cy="4772419"/>
            </a:xfrm>
            <a:custGeom>
              <a:avLst/>
              <a:gdLst/>
              <a:ahLst/>
              <a:cxnLst/>
              <a:rect r="r" b="b" t="t" l="l"/>
              <a:pathLst>
                <a:path h="4772419" w="17677459">
                  <a:moveTo>
                    <a:pt x="0" y="0"/>
                  </a:moveTo>
                  <a:lnTo>
                    <a:pt x="17677459" y="0"/>
                  </a:lnTo>
                  <a:lnTo>
                    <a:pt x="17677459" y="4772419"/>
                  </a:lnTo>
                  <a:lnTo>
                    <a:pt x="0" y="4772419"/>
                  </a:lnTo>
                  <a:close/>
                </a:path>
              </a:pathLst>
            </a:custGeom>
            <a:solidFill>
              <a:srgbClr val="000000">
                <a:alpha val="0"/>
              </a:srgbClr>
            </a:solidFill>
          </p:spPr>
        </p:sp>
        <p:sp>
          <p:nvSpPr>
            <p:cNvPr name="TextBox 6" id="6"/>
            <p:cNvSpPr txBox="true"/>
            <p:nvPr/>
          </p:nvSpPr>
          <p:spPr>
            <a:xfrm>
              <a:off x="0" y="-200025"/>
              <a:ext cx="17677459" cy="4972444"/>
            </a:xfrm>
            <a:prstGeom prst="rect">
              <a:avLst/>
            </a:prstGeom>
          </p:spPr>
          <p:txBody>
            <a:bodyPr anchor="t" rtlCol="false" tIns="0" lIns="0" bIns="0" rIns="0"/>
            <a:lstStyle/>
            <a:p>
              <a:pPr algn="l">
                <a:lnSpc>
                  <a:spcPts val="6480"/>
                </a:lnSpc>
              </a:pPr>
              <a:r>
                <a:rPr lang="en-US" sz="3600">
                  <a:solidFill>
                    <a:srgbClr val="1A255D"/>
                  </a:solidFill>
                  <a:latin typeface="Aptos"/>
                  <a:ea typeface="Aptos"/>
                  <a:cs typeface="Aptos"/>
                  <a:sym typeface="Aptos"/>
                </a:rPr>
                <a:t>•⁠  ⁠Example of how a trained CNN can classify a person’s image.</a:t>
              </a:r>
            </a:p>
            <a:p>
              <a:pPr algn="l">
                <a:lnSpc>
                  <a:spcPts val="6480"/>
                </a:lnSpc>
              </a:pPr>
              <a:r>
                <a:rPr lang="en-US" sz="3600">
                  <a:solidFill>
                    <a:srgbClr val="1A255D"/>
                  </a:solidFill>
                  <a:latin typeface="Aptos"/>
                  <a:ea typeface="Aptos"/>
                  <a:cs typeface="Aptos"/>
                  <a:sym typeface="Aptos"/>
                </a:rPr>
                <a:t>•⁠  ⁠Simulates HP-CNN’s behavior (simplified version).</a:t>
              </a:r>
            </a:p>
            <a:p>
              <a:pPr algn="l">
                <a:lnSpc>
                  <a:spcPts val="7200"/>
                </a:lnSpc>
              </a:pPr>
            </a:p>
            <a:p>
              <a:pPr algn="l">
                <a:lnSpc>
                  <a:spcPts val="6480"/>
                </a:lnSpc>
              </a:pPr>
            </a:p>
          </p:txBody>
        </p:sp>
      </p:grpSp>
      <p:grpSp>
        <p:nvGrpSpPr>
          <p:cNvPr name="Group 7" id="7"/>
          <p:cNvGrpSpPr/>
          <p:nvPr/>
        </p:nvGrpSpPr>
        <p:grpSpPr>
          <a:xfrm rot="0">
            <a:off x="745812" y="-3041670"/>
            <a:ext cx="15427800" cy="2514486"/>
            <a:chOff x="0" y="0"/>
            <a:chExt cx="20570400" cy="3352648"/>
          </a:xfrm>
        </p:grpSpPr>
        <p:sp>
          <p:nvSpPr>
            <p:cNvPr name="Freeform 8" id="8"/>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9" id="9"/>
            <p:cNvSpPr txBox="true"/>
            <p:nvPr/>
          </p:nvSpPr>
          <p:spPr>
            <a:xfrm>
              <a:off x="0" y="-66675"/>
              <a:ext cx="20570400" cy="3419323"/>
            </a:xfrm>
            <a:prstGeom prst="rect">
              <a:avLst/>
            </a:prstGeom>
          </p:spPr>
          <p:txBody>
            <a:bodyPr anchor="t" rtlCol="false" tIns="0" lIns="0" bIns="0" rIns="0"/>
            <a:lstStyle/>
            <a:p>
              <a:pPr algn="l">
                <a:lnSpc>
                  <a:spcPts val="5520"/>
                </a:lnSpc>
              </a:pPr>
              <a:r>
                <a:rPr lang="en-US" sz="4000" b="true">
                  <a:solidFill>
                    <a:srgbClr val="333746"/>
                  </a:solidFill>
                  <a:latin typeface="Aptos Bold"/>
                  <a:ea typeface="Aptos Bold"/>
                  <a:cs typeface="Aptos Bold"/>
                  <a:sym typeface="Aptos Bold"/>
                </a:rPr>
                <a:t>Sample Code- MoveNet </a:t>
              </a:r>
            </a:p>
          </p:txBody>
        </p:sp>
      </p:grpSp>
      <p:grpSp>
        <p:nvGrpSpPr>
          <p:cNvPr name="Group 10" id="10"/>
          <p:cNvGrpSpPr/>
          <p:nvPr/>
        </p:nvGrpSpPr>
        <p:grpSpPr>
          <a:xfrm rot="0">
            <a:off x="745812" y="-4240026"/>
            <a:ext cx="2737066" cy="1210104"/>
            <a:chOff x="0" y="0"/>
            <a:chExt cx="3649421" cy="1613472"/>
          </a:xfrm>
        </p:grpSpPr>
        <p:sp>
          <p:nvSpPr>
            <p:cNvPr name="Freeform 11" id="11"/>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2" id="12"/>
            <p:cNvSpPr txBox="true"/>
            <p:nvPr/>
          </p:nvSpPr>
          <p:spPr>
            <a:xfrm>
              <a:off x="0" y="-152400"/>
              <a:ext cx="3649421" cy="1765872"/>
            </a:xfrm>
            <a:prstGeom prst="rect">
              <a:avLst/>
            </a:prstGeom>
          </p:spPr>
          <p:txBody>
            <a:bodyPr anchor="ctr" rtlCol="false" tIns="0" lIns="0" bIns="0" rIns="0"/>
            <a:lstStyle/>
            <a:p>
              <a:pPr algn="l">
                <a:lnSpc>
                  <a:spcPts val="9935"/>
                </a:lnSpc>
              </a:pPr>
              <a:r>
                <a:rPr lang="en-US" sz="7200" b="true">
                  <a:solidFill>
                    <a:srgbClr val="D767A8"/>
                  </a:solidFill>
                  <a:latin typeface="Arimo Bold"/>
                  <a:ea typeface="Arimo Bold"/>
                  <a:cs typeface="Arimo Bold"/>
                  <a:sym typeface="Arimo Bold"/>
                </a:rPr>
                <a:t>06</a:t>
              </a:r>
            </a:p>
          </p:txBody>
        </p:sp>
      </p:grpSp>
      <p:grpSp>
        <p:nvGrpSpPr>
          <p:cNvPr name="Group 13" id="13"/>
          <p:cNvGrpSpPr/>
          <p:nvPr/>
        </p:nvGrpSpPr>
        <p:grpSpPr>
          <a:xfrm rot="0">
            <a:off x="1430198" y="4837664"/>
            <a:ext cx="15427800" cy="2514486"/>
            <a:chOff x="0" y="0"/>
            <a:chExt cx="20570400" cy="3352648"/>
          </a:xfrm>
        </p:grpSpPr>
        <p:sp>
          <p:nvSpPr>
            <p:cNvPr name="Freeform 14" id="1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5" id="15"/>
            <p:cNvSpPr txBox="true"/>
            <p:nvPr/>
          </p:nvSpPr>
          <p:spPr>
            <a:xfrm>
              <a:off x="0" y="-104775"/>
              <a:ext cx="20570400" cy="3457423"/>
            </a:xfrm>
            <a:prstGeom prst="rect">
              <a:avLst/>
            </a:prstGeom>
          </p:spPr>
          <p:txBody>
            <a:bodyPr anchor="t" rtlCol="false" tIns="0" lIns="0" bIns="0" rIns="0"/>
            <a:lstStyle/>
            <a:p>
              <a:pPr algn="l">
                <a:lnSpc>
                  <a:spcPts val="8832"/>
                </a:lnSpc>
              </a:pPr>
              <a:r>
                <a:rPr lang="en-US" sz="6400" b="true">
                  <a:solidFill>
                    <a:srgbClr val="E67CB9"/>
                  </a:solidFill>
                  <a:latin typeface="Aptos Bold"/>
                  <a:ea typeface="Aptos Bold"/>
                  <a:cs typeface="Aptos Bold"/>
                  <a:sym typeface="Aptos Bold"/>
                </a:rPr>
                <a:t>Comparison Between Models </a:t>
              </a:r>
            </a:p>
          </p:txBody>
        </p:sp>
      </p:grpSp>
      <p:grpSp>
        <p:nvGrpSpPr>
          <p:cNvPr name="Group 16" id="16"/>
          <p:cNvGrpSpPr/>
          <p:nvPr/>
        </p:nvGrpSpPr>
        <p:grpSpPr>
          <a:xfrm rot="0">
            <a:off x="1430198" y="3639308"/>
            <a:ext cx="2737066" cy="1210104"/>
            <a:chOff x="0" y="0"/>
            <a:chExt cx="3649421" cy="1613472"/>
          </a:xfrm>
        </p:grpSpPr>
        <p:sp>
          <p:nvSpPr>
            <p:cNvPr name="Freeform 17" id="1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8" id="1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07</a:t>
              </a:r>
            </a:p>
          </p:txBody>
        </p:sp>
      </p:grpSp>
      <p:grpSp>
        <p:nvGrpSpPr>
          <p:cNvPr name="Group 19" id="19"/>
          <p:cNvGrpSpPr/>
          <p:nvPr/>
        </p:nvGrpSpPr>
        <p:grpSpPr>
          <a:xfrm rot="0">
            <a:off x="13994280" y="8470904"/>
            <a:ext cx="9194198" cy="2278030"/>
            <a:chOff x="0" y="0"/>
            <a:chExt cx="12258931" cy="3037373"/>
          </a:xfrm>
        </p:grpSpPr>
        <p:sp>
          <p:nvSpPr>
            <p:cNvPr name="Freeform 20" id="2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aphicFrame>
        <p:nvGraphicFramePr>
          <p:cNvPr name="Table 21" id="21"/>
          <p:cNvGraphicFramePr>
            <a:graphicFrameLocks noGrp="true"/>
          </p:cNvGraphicFramePr>
          <p:nvPr/>
        </p:nvGraphicFramePr>
        <p:xfrm>
          <a:off x="1430202" y="10824230"/>
          <a:ext cx="15697200" cy="4978400"/>
        </p:xfrm>
        <a:graphic>
          <a:graphicData uri="http://schemas.openxmlformats.org/drawingml/2006/table">
            <a:tbl>
              <a:tblPr/>
              <a:tblGrid>
                <a:gridCol w="1914294"/>
                <a:gridCol w="4546444"/>
                <a:gridCol w="3636206"/>
                <a:gridCol w="5600256"/>
              </a:tblGrid>
              <a:tr h="1112818">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Model</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Purpose</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Strength</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Limitation</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932791">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LSTM</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predict sequential or time-series data</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Captures long-term dependencies in sequence data</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Training is slow and struggles with very long sequences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932791">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VAE</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generate new data samples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Learns latent representations for generative tasks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Generated outputs can be blurry</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grpSp>
        <p:nvGrpSpPr>
          <p:cNvPr name="Group 22" id="22"/>
          <p:cNvGrpSpPr/>
          <p:nvPr/>
        </p:nvGrpSpPr>
        <p:grpSpPr>
          <a:xfrm rot="0">
            <a:off x="-2031136" y="-1409268"/>
            <a:ext cx="9194198" cy="2278030"/>
            <a:chOff x="0" y="0"/>
            <a:chExt cx="12258931" cy="3037373"/>
          </a:xfrm>
        </p:grpSpPr>
        <p:sp>
          <p:nvSpPr>
            <p:cNvPr name="Freeform 23" id="23"/>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24" id="24"/>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5" id="25"/>
          <p:cNvGrpSpPr/>
          <p:nvPr/>
        </p:nvGrpSpPr>
        <p:grpSpPr>
          <a:xfrm rot="0">
            <a:off x="-9115826" y="2454196"/>
            <a:ext cx="9055734" cy="1169550"/>
            <a:chOff x="0" y="0"/>
            <a:chExt cx="12074312" cy="1559400"/>
          </a:xfrm>
        </p:grpSpPr>
        <p:sp>
          <p:nvSpPr>
            <p:cNvPr name="Freeform 26" id="26"/>
            <p:cNvSpPr/>
            <p:nvPr/>
          </p:nvSpPr>
          <p:spPr>
            <a:xfrm flipH="false" flipV="false" rot="0">
              <a:off x="0" y="0"/>
              <a:ext cx="12074312" cy="1559400"/>
            </a:xfrm>
            <a:custGeom>
              <a:avLst/>
              <a:gdLst/>
              <a:ahLst/>
              <a:cxnLst/>
              <a:rect r="r" b="b" t="t" l="l"/>
              <a:pathLst>
                <a:path h="1559400" w="12074312">
                  <a:moveTo>
                    <a:pt x="0" y="0"/>
                  </a:moveTo>
                  <a:lnTo>
                    <a:pt x="12074312" y="0"/>
                  </a:lnTo>
                  <a:lnTo>
                    <a:pt x="12074312" y="1559400"/>
                  </a:lnTo>
                  <a:lnTo>
                    <a:pt x="0" y="1559400"/>
                  </a:lnTo>
                  <a:close/>
                </a:path>
              </a:pathLst>
            </a:custGeom>
            <a:solidFill>
              <a:srgbClr val="000000">
                <a:alpha val="0"/>
              </a:srgbClr>
            </a:solidFill>
          </p:spPr>
        </p:sp>
        <p:sp>
          <p:nvSpPr>
            <p:cNvPr name="TextBox 27" id="27"/>
            <p:cNvSpPr txBox="true"/>
            <p:nvPr/>
          </p:nvSpPr>
          <p:spPr>
            <a:xfrm>
              <a:off x="0" y="0"/>
              <a:ext cx="12074312" cy="1559400"/>
            </a:xfrm>
            <a:prstGeom prst="rect">
              <a:avLst/>
            </a:prstGeom>
          </p:spPr>
          <p:txBody>
            <a:bodyPr anchor="t" rtlCol="false" tIns="0" lIns="0" bIns="0" rIns="0"/>
            <a:lstStyle/>
            <a:p>
              <a:pPr algn="l">
                <a:lnSpc>
                  <a:spcPts val="4320"/>
                </a:lnSpc>
              </a:pPr>
              <a:r>
                <a:rPr lang="en-US" sz="3600" b="true">
                  <a:solidFill>
                    <a:srgbClr val="000000"/>
                  </a:solidFill>
                  <a:latin typeface="Aptos Bold"/>
                  <a:ea typeface="Aptos Bold"/>
                  <a:cs typeface="Aptos Bold"/>
                  <a:sym typeface="Aptos Bold"/>
                </a:rPr>
                <a:t>MoveNet output:</a:t>
              </a:r>
            </a:p>
            <a:p>
              <a:pPr algn="l">
                <a:lnSpc>
                  <a:spcPts val="3359"/>
                </a:lnSpc>
              </a:pPr>
              <a:r>
                <a:rPr lang="en-US" sz="2799">
                  <a:solidFill>
                    <a:srgbClr val="000000"/>
                  </a:solidFill>
                  <a:latin typeface="Aptos"/>
                  <a:ea typeface="Aptos"/>
                  <a:cs typeface="Aptos"/>
                  <a:sym typeface="Aptos"/>
                </a:rPr>
                <a:t>Movnet cannot estimate more than 1 objects at once </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7333">
            <a:off x="10211365" y="9217000"/>
            <a:ext cx="8930270" cy="0"/>
          </a:xfrm>
          <a:prstGeom prst="line">
            <a:avLst/>
          </a:prstGeom>
          <a:ln cap="rnd" w="9525">
            <a:solidFill>
              <a:srgbClr val="333746"/>
            </a:solidFill>
            <a:prstDash val="solid"/>
            <a:headEnd type="none" len="sm" w="sm"/>
            <a:tailEnd type="none" len="sm" w="sm"/>
          </a:ln>
        </p:spPr>
      </p:sp>
      <p:graphicFrame>
        <p:nvGraphicFramePr>
          <p:cNvPr name="Table 4" id="4"/>
          <p:cNvGraphicFramePr>
            <a:graphicFrameLocks noGrp="true"/>
          </p:cNvGraphicFramePr>
          <p:nvPr/>
        </p:nvGraphicFramePr>
        <p:xfrm>
          <a:off x="1430202" y="3702684"/>
          <a:ext cx="15697200" cy="4978400"/>
        </p:xfrm>
        <a:graphic>
          <a:graphicData uri="http://schemas.openxmlformats.org/drawingml/2006/table">
            <a:tbl>
              <a:tblPr/>
              <a:tblGrid>
                <a:gridCol w="1914294"/>
                <a:gridCol w="4546444"/>
                <a:gridCol w="3636206"/>
                <a:gridCol w="5600256"/>
              </a:tblGrid>
              <a:tr h="1112818">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Model</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Purpose</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Strength</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Limitation</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932791">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LSTM</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predict sequential or time-series data</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Captures long-term dependencies in sequence data</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Training is slow and struggles with very long sequences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932791">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VAE</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generate new data samples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Learns latent representations for generative tasks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Generated outputs can be blurry</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grpSp>
        <p:nvGrpSpPr>
          <p:cNvPr name="Group 5" id="5"/>
          <p:cNvGrpSpPr/>
          <p:nvPr/>
        </p:nvGrpSpPr>
        <p:grpSpPr>
          <a:xfrm rot="0">
            <a:off x="1429998" y="2268354"/>
            <a:ext cx="15427800" cy="2514486"/>
            <a:chOff x="0" y="0"/>
            <a:chExt cx="20570400" cy="3352648"/>
          </a:xfrm>
        </p:grpSpPr>
        <p:sp>
          <p:nvSpPr>
            <p:cNvPr name="Freeform 6" id="6"/>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7" id="7"/>
            <p:cNvSpPr txBox="true"/>
            <p:nvPr/>
          </p:nvSpPr>
          <p:spPr>
            <a:xfrm>
              <a:off x="0" y="-66675"/>
              <a:ext cx="20570400" cy="3419323"/>
            </a:xfrm>
            <a:prstGeom prst="rect">
              <a:avLst/>
            </a:prstGeom>
          </p:spPr>
          <p:txBody>
            <a:bodyPr anchor="t" rtlCol="false" tIns="0" lIns="0" bIns="0" rIns="0"/>
            <a:lstStyle/>
            <a:p>
              <a:pPr algn="l">
                <a:lnSpc>
                  <a:spcPts val="5520"/>
                </a:lnSpc>
              </a:pPr>
              <a:r>
                <a:rPr lang="en-US" sz="4000" b="true">
                  <a:solidFill>
                    <a:srgbClr val="333746"/>
                  </a:solidFill>
                  <a:latin typeface="Aptos Bold"/>
                  <a:ea typeface="Aptos Bold"/>
                  <a:cs typeface="Aptos Bold"/>
                  <a:sym typeface="Aptos Bold"/>
                </a:rPr>
                <a:t>Comparison Between Models </a:t>
              </a:r>
            </a:p>
          </p:txBody>
        </p:sp>
      </p:grpSp>
      <p:grpSp>
        <p:nvGrpSpPr>
          <p:cNvPr name="Group 8" id="8"/>
          <p:cNvGrpSpPr/>
          <p:nvPr/>
        </p:nvGrpSpPr>
        <p:grpSpPr>
          <a:xfrm rot="0">
            <a:off x="1429998" y="1069998"/>
            <a:ext cx="2737066" cy="1210104"/>
            <a:chOff x="0" y="0"/>
            <a:chExt cx="3649421" cy="1613472"/>
          </a:xfrm>
        </p:grpSpPr>
        <p:sp>
          <p:nvSpPr>
            <p:cNvPr name="Freeform 9" id="9"/>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0" id="10"/>
            <p:cNvSpPr txBox="true"/>
            <p:nvPr/>
          </p:nvSpPr>
          <p:spPr>
            <a:xfrm>
              <a:off x="0" y="-238125"/>
              <a:ext cx="3649421" cy="1851597"/>
            </a:xfrm>
            <a:prstGeom prst="rect">
              <a:avLst/>
            </a:prstGeom>
          </p:spPr>
          <p:txBody>
            <a:bodyPr anchor="ctr" rtlCol="false" tIns="0" lIns="0" bIns="0" rIns="0"/>
            <a:lstStyle/>
            <a:p>
              <a:pPr algn="l">
                <a:lnSpc>
                  <a:spcPts val="14904"/>
                </a:lnSpc>
              </a:pPr>
              <a:r>
                <a:rPr lang="en-US" sz="10800" b="true">
                  <a:solidFill>
                    <a:srgbClr val="D767A8"/>
                  </a:solidFill>
                  <a:latin typeface="Arimo Bold"/>
                  <a:ea typeface="Arimo Bold"/>
                  <a:cs typeface="Arimo Bold"/>
                  <a:sym typeface="Arimo Bold"/>
                </a:rPr>
                <a:t>07</a:t>
              </a:r>
            </a:p>
          </p:txBody>
        </p:sp>
      </p:grpSp>
      <p:grpSp>
        <p:nvGrpSpPr>
          <p:cNvPr name="Group 11" id="11"/>
          <p:cNvGrpSpPr/>
          <p:nvPr/>
        </p:nvGrpSpPr>
        <p:grpSpPr>
          <a:xfrm rot="0">
            <a:off x="-2031136" y="-1409268"/>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grpSp>
        <p:nvGrpSpPr>
          <p:cNvPr name="Group 13" id="13"/>
          <p:cNvGrpSpPr/>
          <p:nvPr/>
        </p:nvGrpSpPr>
        <p:grpSpPr>
          <a:xfrm rot="0">
            <a:off x="13378600" y="8715360"/>
            <a:ext cx="9194198" cy="2278030"/>
            <a:chOff x="0" y="0"/>
            <a:chExt cx="12258931" cy="3037373"/>
          </a:xfrm>
        </p:grpSpPr>
        <p:sp>
          <p:nvSpPr>
            <p:cNvPr name="Freeform 14" id="14"/>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grpSp>
        <p:nvGrpSpPr>
          <p:cNvPr name="Group 15" id="15"/>
          <p:cNvGrpSpPr/>
          <p:nvPr/>
        </p:nvGrpSpPr>
        <p:grpSpPr>
          <a:xfrm rot="0">
            <a:off x="1430198" y="12603032"/>
            <a:ext cx="15427800" cy="2514486"/>
            <a:chOff x="0" y="0"/>
            <a:chExt cx="20570400" cy="3352648"/>
          </a:xfrm>
        </p:grpSpPr>
        <p:sp>
          <p:nvSpPr>
            <p:cNvPr name="Freeform 16" id="16"/>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7" id="17"/>
            <p:cNvSpPr txBox="true"/>
            <p:nvPr/>
          </p:nvSpPr>
          <p:spPr>
            <a:xfrm>
              <a:off x="0" y="-104775"/>
              <a:ext cx="20570400" cy="3457423"/>
            </a:xfrm>
            <a:prstGeom prst="rect">
              <a:avLst/>
            </a:prstGeom>
          </p:spPr>
          <p:txBody>
            <a:bodyPr anchor="t" rtlCol="false" tIns="0" lIns="0" bIns="0" rIns="0"/>
            <a:lstStyle/>
            <a:p>
              <a:pPr algn="l">
                <a:lnSpc>
                  <a:spcPts val="8832"/>
                </a:lnSpc>
              </a:pPr>
              <a:r>
                <a:rPr lang="en-US" sz="6400" b="true">
                  <a:solidFill>
                    <a:srgbClr val="333746"/>
                  </a:solidFill>
                  <a:latin typeface="Aptos Bold"/>
                  <a:ea typeface="Aptos Bold"/>
                  <a:cs typeface="Aptos Bold"/>
                  <a:sym typeface="Aptos Bold"/>
                </a:rPr>
                <a:t>Conclusion &amp; Recommendations </a:t>
              </a:r>
            </a:p>
          </p:txBody>
        </p:sp>
      </p:grpSp>
      <p:grpSp>
        <p:nvGrpSpPr>
          <p:cNvPr name="Group 18" id="18"/>
          <p:cNvGrpSpPr/>
          <p:nvPr/>
        </p:nvGrpSpPr>
        <p:grpSpPr>
          <a:xfrm rot="0">
            <a:off x="1430198" y="11404676"/>
            <a:ext cx="2737066" cy="1210104"/>
            <a:chOff x="0" y="0"/>
            <a:chExt cx="3649421" cy="1613472"/>
          </a:xfrm>
        </p:grpSpPr>
        <p:sp>
          <p:nvSpPr>
            <p:cNvPr name="Freeform 19" id="19"/>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20" id="20"/>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08</a:t>
              </a:r>
            </a:p>
          </p:txBody>
        </p:sp>
      </p:grpSp>
      <p:sp>
        <p:nvSpPr>
          <p:cNvPr name="Freeform 21" id="21"/>
          <p:cNvSpPr/>
          <p:nvPr/>
        </p:nvSpPr>
        <p:spPr>
          <a:xfrm flipH="false" flipV="false" rot="0">
            <a:off x="18951558"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fast">
    <p:fade/>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29998" y="-982846"/>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66675"/>
              <a:ext cx="20570400" cy="3419323"/>
            </a:xfrm>
            <a:prstGeom prst="rect">
              <a:avLst/>
            </a:prstGeom>
          </p:spPr>
          <p:txBody>
            <a:bodyPr anchor="t" rtlCol="false" tIns="0" lIns="0" bIns="0" rIns="0"/>
            <a:lstStyle/>
            <a:p>
              <a:pPr algn="l">
                <a:lnSpc>
                  <a:spcPts val="5520"/>
                </a:lnSpc>
              </a:pPr>
              <a:r>
                <a:rPr lang="en-US" sz="4000" b="true">
                  <a:solidFill>
                    <a:srgbClr val="333746"/>
                  </a:solidFill>
                  <a:latin typeface="Aptos Bold"/>
                  <a:ea typeface="Aptos Bold"/>
                  <a:cs typeface="Aptos Bold"/>
                  <a:sym typeface="Aptos Bold"/>
                </a:rPr>
                <a:t>Comparison Between Models </a:t>
              </a:r>
            </a:p>
          </p:txBody>
        </p:sp>
      </p:grpSp>
      <p:grpSp>
        <p:nvGrpSpPr>
          <p:cNvPr name="Group 6" id="6"/>
          <p:cNvGrpSpPr/>
          <p:nvPr/>
        </p:nvGrpSpPr>
        <p:grpSpPr>
          <a:xfrm rot="0">
            <a:off x="1429998" y="-2181202"/>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38125"/>
              <a:ext cx="3649421" cy="1851597"/>
            </a:xfrm>
            <a:prstGeom prst="rect">
              <a:avLst/>
            </a:prstGeom>
          </p:spPr>
          <p:txBody>
            <a:bodyPr anchor="ctr" rtlCol="false" tIns="0" lIns="0" bIns="0" rIns="0"/>
            <a:lstStyle/>
            <a:p>
              <a:pPr algn="l">
                <a:lnSpc>
                  <a:spcPts val="14904"/>
                </a:lnSpc>
              </a:pPr>
              <a:r>
                <a:rPr lang="en-US" sz="10800" b="true">
                  <a:solidFill>
                    <a:srgbClr val="D767A8"/>
                  </a:solidFill>
                  <a:latin typeface="Arimo Bold"/>
                  <a:ea typeface="Arimo Bold"/>
                  <a:cs typeface="Arimo Bold"/>
                  <a:sym typeface="Arimo Bold"/>
                </a:rPr>
                <a:t>07</a:t>
              </a:r>
            </a:p>
          </p:txBody>
        </p:sp>
      </p:grpSp>
      <p:grpSp>
        <p:nvGrpSpPr>
          <p:cNvPr name="Group 9" id="9"/>
          <p:cNvGrpSpPr/>
          <p:nvPr/>
        </p:nvGrpSpPr>
        <p:grpSpPr>
          <a:xfrm rot="0">
            <a:off x="557210" y="10377204"/>
            <a:ext cx="16159166" cy="5077930"/>
            <a:chOff x="0" y="0"/>
            <a:chExt cx="21545555" cy="6770573"/>
          </a:xfrm>
        </p:grpSpPr>
        <p:sp>
          <p:nvSpPr>
            <p:cNvPr name="Freeform 10" id="10"/>
            <p:cNvSpPr/>
            <p:nvPr/>
          </p:nvSpPr>
          <p:spPr>
            <a:xfrm flipH="false" flipV="false" rot="0">
              <a:off x="0" y="0"/>
              <a:ext cx="21545555" cy="6770574"/>
            </a:xfrm>
            <a:custGeom>
              <a:avLst/>
              <a:gdLst/>
              <a:ahLst/>
              <a:cxnLst/>
              <a:rect r="r" b="b" t="t" l="l"/>
              <a:pathLst>
                <a:path h="6770574" w="21545555">
                  <a:moveTo>
                    <a:pt x="0" y="0"/>
                  </a:moveTo>
                  <a:lnTo>
                    <a:pt x="21545555" y="0"/>
                  </a:lnTo>
                  <a:lnTo>
                    <a:pt x="21545555" y="6770574"/>
                  </a:lnTo>
                  <a:lnTo>
                    <a:pt x="0" y="6770574"/>
                  </a:lnTo>
                  <a:close/>
                </a:path>
              </a:pathLst>
            </a:custGeom>
            <a:solidFill>
              <a:srgbClr val="000000">
                <a:alpha val="0"/>
              </a:srgbClr>
            </a:solidFill>
          </p:spPr>
        </p:sp>
        <p:sp>
          <p:nvSpPr>
            <p:cNvPr name="TextBox 11" id="11"/>
            <p:cNvSpPr txBox="true"/>
            <p:nvPr/>
          </p:nvSpPr>
          <p:spPr>
            <a:xfrm>
              <a:off x="0" y="-409575"/>
              <a:ext cx="21545555" cy="7180148"/>
            </a:xfrm>
            <a:prstGeom prst="rect">
              <a:avLst/>
            </a:prstGeom>
          </p:spPr>
          <p:txBody>
            <a:bodyPr anchor="t" rtlCol="false" tIns="0" lIns="0" bIns="0" rIns="0"/>
            <a:lstStyle/>
            <a:p>
              <a:pPr algn="l" marL="868680" indent="-434340" lvl="1">
                <a:lnSpc>
                  <a:spcPts val="8640"/>
                </a:lnSpc>
                <a:buFont typeface="Arial"/>
                <a:buChar char="•"/>
              </a:pPr>
              <a:r>
                <a:rPr lang="en-US" sz="3600">
                  <a:solidFill>
                    <a:srgbClr val="000000"/>
                  </a:solidFill>
                  <a:latin typeface="Aptos"/>
                  <a:ea typeface="Aptos"/>
                  <a:cs typeface="Aptos"/>
                  <a:sym typeface="Aptos"/>
                </a:rPr>
                <a:t>ML models like LSTM and VAE are powerful tools for road safety.</a:t>
              </a:r>
            </a:p>
            <a:p>
              <a:pPr algn="l" marL="868680" indent="-434340" lvl="1">
                <a:lnSpc>
                  <a:spcPts val="8640"/>
                </a:lnSpc>
              </a:pPr>
              <a:r>
                <a:rPr lang="en-US" sz="3600">
                  <a:solidFill>
                    <a:srgbClr val="000000"/>
                  </a:solidFill>
                  <a:latin typeface="Aptos"/>
                  <a:ea typeface="Aptos"/>
                  <a:cs typeface="Aptos"/>
                  <a:sym typeface="Aptos"/>
                </a:rPr>
                <a:t>•⁠  ⁠Public datasets (e.g., RAP) make it easier to build and test models.</a:t>
              </a:r>
            </a:p>
            <a:p>
              <a:pPr algn="l" marL="868680" indent="-434340" lvl="1">
                <a:lnSpc>
                  <a:spcPts val="8640"/>
                </a:lnSpc>
              </a:pPr>
              <a:r>
                <a:rPr lang="en-US" sz="3600">
                  <a:solidFill>
                    <a:srgbClr val="000000"/>
                  </a:solidFill>
                  <a:latin typeface="Aptos"/>
                  <a:ea typeface="Aptos"/>
                  <a:cs typeface="Aptos"/>
                  <a:sym typeface="Aptos"/>
                </a:rPr>
                <a:t>•⁠  ⁠Simple code implementations show how these systems work in real life.</a:t>
              </a:r>
            </a:p>
            <a:p>
              <a:pPr algn="l" marL="868680" indent="-434340" lvl="1">
                <a:lnSpc>
                  <a:spcPts val="8640"/>
                </a:lnSpc>
              </a:pPr>
              <a:r>
                <a:rPr lang="en-US" sz="3600">
                  <a:solidFill>
                    <a:srgbClr val="000000"/>
                  </a:solidFill>
                  <a:latin typeface="Aptos"/>
                  <a:ea typeface="Aptos"/>
                  <a:cs typeface="Aptos"/>
                  <a:sym typeface="Aptos"/>
                </a:rPr>
                <a:t>•⁠  ⁠These models can be used in smart cars, surveillance, and traffic systems.</a:t>
              </a:r>
            </a:p>
          </p:txBody>
        </p:sp>
      </p:grpSp>
      <p:grpSp>
        <p:nvGrpSpPr>
          <p:cNvPr name="Group 12" id="12"/>
          <p:cNvGrpSpPr/>
          <p:nvPr/>
        </p:nvGrpSpPr>
        <p:grpSpPr>
          <a:xfrm rot="0">
            <a:off x="1430198" y="4837664"/>
            <a:ext cx="15427800" cy="2514486"/>
            <a:chOff x="0" y="0"/>
            <a:chExt cx="20570400" cy="3352648"/>
          </a:xfrm>
        </p:grpSpPr>
        <p:sp>
          <p:nvSpPr>
            <p:cNvPr name="Freeform 13" id="13"/>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14" id="14"/>
            <p:cNvSpPr txBox="true"/>
            <p:nvPr/>
          </p:nvSpPr>
          <p:spPr>
            <a:xfrm>
              <a:off x="0" y="-104775"/>
              <a:ext cx="20570400" cy="3457423"/>
            </a:xfrm>
            <a:prstGeom prst="rect">
              <a:avLst/>
            </a:prstGeom>
          </p:spPr>
          <p:txBody>
            <a:bodyPr anchor="t" rtlCol="false" tIns="0" lIns="0" bIns="0" rIns="0"/>
            <a:lstStyle/>
            <a:p>
              <a:pPr algn="l">
                <a:lnSpc>
                  <a:spcPts val="8832"/>
                </a:lnSpc>
              </a:pPr>
              <a:r>
                <a:rPr lang="en-US" sz="6400" b="true">
                  <a:solidFill>
                    <a:srgbClr val="E67CB9"/>
                  </a:solidFill>
                  <a:latin typeface="Aptos Bold"/>
                  <a:ea typeface="Aptos Bold"/>
                  <a:cs typeface="Aptos Bold"/>
                  <a:sym typeface="Aptos Bold"/>
                </a:rPr>
                <a:t>Conclusion &amp; Recommendations </a:t>
              </a:r>
            </a:p>
          </p:txBody>
        </p:sp>
      </p:grpSp>
      <p:grpSp>
        <p:nvGrpSpPr>
          <p:cNvPr name="Group 15" id="15"/>
          <p:cNvGrpSpPr/>
          <p:nvPr/>
        </p:nvGrpSpPr>
        <p:grpSpPr>
          <a:xfrm rot="0">
            <a:off x="1430198" y="3639308"/>
            <a:ext cx="2737066" cy="1210104"/>
            <a:chOff x="0" y="0"/>
            <a:chExt cx="3649421" cy="1613472"/>
          </a:xfrm>
        </p:grpSpPr>
        <p:sp>
          <p:nvSpPr>
            <p:cNvPr name="Freeform 16" id="16"/>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17" id="17"/>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08</a:t>
              </a:r>
            </a:p>
          </p:txBody>
        </p:sp>
      </p:grpSp>
      <p:grpSp>
        <p:nvGrpSpPr>
          <p:cNvPr name="Group 18" id="18"/>
          <p:cNvGrpSpPr/>
          <p:nvPr/>
        </p:nvGrpSpPr>
        <p:grpSpPr>
          <a:xfrm rot="0">
            <a:off x="13994280" y="8470904"/>
            <a:ext cx="9194198" cy="2278030"/>
            <a:chOff x="0" y="0"/>
            <a:chExt cx="12258931" cy="3037373"/>
          </a:xfrm>
        </p:grpSpPr>
        <p:sp>
          <p:nvSpPr>
            <p:cNvPr name="Freeform 19" id="19"/>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20" id="20"/>
          <p:cNvGrpSpPr/>
          <p:nvPr/>
        </p:nvGrpSpPr>
        <p:grpSpPr>
          <a:xfrm rot="0">
            <a:off x="-2031136" y="-1409268"/>
            <a:ext cx="9194198" cy="2278030"/>
            <a:chOff x="0" y="0"/>
            <a:chExt cx="12258931" cy="3037373"/>
          </a:xfrm>
        </p:grpSpPr>
        <p:sp>
          <p:nvSpPr>
            <p:cNvPr name="Freeform 21" id="21"/>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22" id="22"/>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3903248" y="8215266"/>
            <a:ext cx="3464164" cy="2751298"/>
          </a:xfrm>
          <a:custGeom>
            <a:avLst/>
            <a:gdLst/>
            <a:ahLst/>
            <a:cxnLst/>
            <a:rect r="r" b="b" t="t" l="l"/>
            <a:pathLst>
              <a:path h="2751298" w="3464164">
                <a:moveTo>
                  <a:pt x="0" y="0"/>
                </a:moveTo>
                <a:lnTo>
                  <a:pt x="3464164" y="0"/>
                </a:lnTo>
                <a:lnTo>
                  <a:pt x="3464164" y="2751298"/>
                </a:lnTo>
                <a:lnTo>
                  <a:pt x="0" y="27512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24" id="24"/>
          <p:cNvGraphicFramePr>
            <a:graphicFrameLocks noGrp="true"/>
          </p:cNvGraphicFramePr>
          <p:nvPr/>
        </p:nvGraphicFramePr>
        <p:xfrm>
          <a:off x="1430202" y="-5591906"/>
          <a:ext cx="15697200" cy="4978400"/>
        </p:xfrm>
        <a:graphic>
          <a:graphicData uri="http://schemas.openxmlformats.org/drawingml/2006/table">
            <a:tbl>
              <a:tblPr/>
              <a:tblGrid>
                <a:gridCol w="1914294"/>
                <a:gridCol w="4546444"/>
                <a:gridCol w="3636206"/>
                <a:gridCol w="5600256"/>
              </a:tblGrid>
              <a:tr h="1112818">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Model</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Purpose</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Strength</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Limitation</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932791">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LSTM</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predict sequential or time-series data</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Captures long-term dependencies in sequence data</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Training is slow and struggles with very long sequences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932791">
                <a:tc>
                  <a:txBody>
                    <a:bodyPr anchor="t" rtlCol="false"/>
                    <a:lstStyle/>
                    <a:p>
                      <a:pPr algn="ctr">
                        <a:lnSpc>
                          <a:spcPts val="3359"/>
                        </a:lnSpc>
                        <a:defRPr/>
                      </a:pPr>
                      <a:r>
                        <a:rPr lang="en-US" sz="2799" b="true">
                          <a:solidFill>
                            <a:srgbClr val="000000"/>
                          </a:solidFill>
                          <a:latin typeface="Arial Bold"/>
                          <a:ea typeface="Arial Bold"/>
                          <a:cs typeface="Arial Bold"/>
                          <a:sym typeface="Arial Bold"/>
                        </a:rPr>
                        <a:t>VAE</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generate new data samples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Learns latent representations for generative tasks</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Generated outputs can be blurry</a:t>
                      </a:r>
                      <a:endParaRPr lang="en-US" sz="1100"/>
                    </a:p>
                  </a:txBody>
                  <a:tcPr marL="42545" marR="42545" marT="42545" marB="4254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transition spd="fast">
    <p:fade/>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2048" y="8215266"/>
            <a:ext cx="3464164" cy="2751298"/>
          </a:xfrm>
          <a:custGeom>
            <a:avLst/>
            <a:gdLst/>
            <a:ahLst/>
            <a:cxnLst/>
            <a:rect r="r" b="b" t="t" l="l"/>
            <a:pathLst>
              <a:path h="2751298" w="3464164">
                <a:moveTo>
                  <a:pt x="0" y="0"/>
                </a:moveTo>
                <a:lnTo>
                  <a:pt x="3464164" y="0"/>
                </a:lnTo>
                <a:lnTo>
                  <a:pt x="3464164" y="2751298"/>
                </a:lnTo>
                <a:lnTo>
                  <a:pt x="0" y="27512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44348" y="1551540"/>
            <a:ext cx="15427800" cy="2514486"/>
            <a:chOff x="0" y="0"/>
            <a:chExt cx="20570400" cy="3352648"/>
          </a:xfrm>
        </p:grpSpPr>
        <p:sp>
          <p:nvSpPr>
            <p:cNvPr name="Freeform 5" id="5"/>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6" id="6"/>
            <p:cNvSpPr txBox="true"/>
            <p:nvPr/>
          </p:nvSpPr>
          <p:spPr>
            <a:xfrm>
              <a:off x="0" y="-47625"/>
              <a:ext cx="20570400" cy="3400273"/>
            </a:xfrm>
            <a:prstGeom prst="rect">
              <a:avLst/>
            </a:prstGeom>
          </p:spPr>
          <p:txBody>
            <a:bodyPr anchor="t" rtlCol="false" tIns="0" lIns="0" bIns="0" rIns="0"/>
            <a:lstStyle/>
            <a:p>
              <a:pPr algn="l">
                <a:lnSpc>
                  <a:spcPts val="4416"/>
                </a:lnSpc>
              </a:pPr>
              <a:r>
                <a:rPr lang="en-US" sz="3200" b="true">
                  <a:solidFill>
                    <a:srgbClr val="333746"/>
                  </a:solidFill>
                  <a:latin typeface="Aptos Bold"/>
                  <a:ea typeface="Aptos Bold"/>
                  <a:cs typeface="Aptos Bold"/>
                  <a:sym typeface="Aptos Bold"/>
                </a:rPr>
                <a:t>Conclusion &amp; Recommendations </a:t>
              </a:r>
            </a:p>
          </p:txBody>
        </p:sp>
      </p:grpSp>
      <p:grpSp>
        <p:nvGrpSpPr>
          <p:cNvPr name="Group 7" id="7"/>
          <p:cNvGrpSpPr/>
          <p:nvPr/>
        </p:nvGrpSpPr>
        <p:grpSpPr>
          <a:xfrm rot="0">
            <a:off x="344348" y="696084"/>
            <a:ext cx="2737066" cy="1210104"/>
            <a:chOff x="0" y="0"/>
            <a:chExt cx="3649421" cy="1613472"/>
          </a:xfrm>
        </p:grpSpPr>
        <p:sp>
          <p:nvSpPr>
            <p:cNvPr name="Freeform 8" id="8"/>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9" id="9"/>
            <p:cNvSpPr txBox="true"/>
            <p:nvPr/>
          </p:nvSpPr>
          <p:spPr>
            <a:xfrm>
              <a:off x="0" y="-190500"/>
              <a:ext cx="3649421" cy="1803972"/>
            </a:xfrm>
            <a:prstGeom prst="rect">
              <a:avLst/>
            </a:prstGeom>
          </p:spPr>
          <p:txBody>
            <a:bodyPr anchor="ctr" rtlCol="false" tIns="0" lIns="0" bIns="0" rIns="0"/>
            <a:lstStyle/>
            <a:p>
              <a:pPr algn="l">
                <a:lnSpc>
                  <a:spcPts val="12144"/>
                </a:lnSpc>
              </a:pPr>
              <a:r>
                <a:rPr lang="en-US" sz="8800" b="true">
                  <a:solidFill>
                    <a:srgbClr val="D767A8"/>
                  </a:solidFill>
                  <a:latin typeface="Arimo Bold"/>
                  <a:ea typeface="Arimo Bold"/>
                  <a:cs typeface="Arimo Bold"/>
                  <a:sym typeface="Arimo Bold"/>
                </a:rPr>
                <a:t>08</a:t>
              </a:r>
            </a:p>
          </p:txBody>
        </p:sp>
      </p:grpSp>
      <p:grpSp>
        <p:nvGrpSpPr>
          <p:cNvPr name="Group 10" id="10"/>
          <p:cNvGrpSpPr/>
          <p:nvPr/>
        </p:nvGrpSpPr>
        <p:grpSpPr>
          <a:xfrm rot="0">
            <a:off x="557210" y="2808782"/>
            <a:ext cx="16159166" cy="5077930"/>
            <a:chOff x="0" y="0"/>
            <a:chExt cx="21545555" cy="6770573"/>
          </a:xfrm>
        </p:grpSpPr>
        <p:sp>
          <p:nvSpPr>
            <p:cNvPr name="Freeform 11" id="11"/>
            <p:cNvSpPr/>
            <p:nvPr/>
          </p:nvSpPr>
          <p:spPr>
            <a:xfrm flipH="false" flipV="false" rot="0">
              <a:off x="0" y="0"/>
              <a:ext cx="21545555" cy="6770574"/>
            </a:xfrm>
            <a:custGeom>
              <a:avLst/>
              <a:gdLst/>
              <a:ahLst/>
              <a:cxnLst/>
              <a:rect r="r" b="b" t="t" l="l"/>
              <a:pathLst>
                <a:path h="6770574" w="21545555">
                  <a:moveTo>
                    <a:pt x="0" y="0"/>
                  </a:moveTo>
                  <a:lnTo>
                    <a:pt x="21545555" y="0"/>
                  </a:lnTo>
                  <a:lnTo>
                    <a:pt x="21545555" y="6770574"/>
                  </a:lnTo>
                  <a:lnTo>
                    <a:pt x="0" y="6770574"/>
                  </a:lnTo>
                  <a:close/>
                </a:path>
              </a:pathLst>
            </a:custGeom>
            <a:solidFill>
              <a:srgbClr val="000000">
                <a:alpha val="0"/>
              </a:srgbClr>
            </a:solidFill>
          </p:spPr>
        </p:sp>
        <p:sp>
          <p:nvSpPr>
            <p:cNvPr name="TextBox 12" id="12"/>
            <p:cNvSpPr txBox="true"/>
            <p:nvPr/>
          </p:nvSpPr>
          <p:spPr>
            <a:xfrm>
              <a:off x="0" y="-409575"/>
              <a:ext cx="21545555" cy="7180148"/>
            </a:xfrm>
            <a:prstGeom prst="rect">
              <a:avLst/>
            </a:prstGeom>
          </p:spPr>
          <p:txBody>
            <a:bodyPr anchor="t" rtlCol="false" tIns="0" lIns="0" bIns="0" rIns="0"/>
            <a:lstStyle/>
            <a:p>
              <a:pPr algn="l" marL="868680" indent="-434340" lvl="1">
                <a:lnSpc>
                  <a:spcPts val="8640"/>
                </a:lnSpc>
                <a:buFont typeface="Arial"/>
                <a:buChar char="•"/>
              </a:pPr>
              <a:r>
                <a:rPr lang="en-US" sz="3600">
                  <a:solidFill>
                    <a:srgbClr val="000000"/>
                  </a:solidFill>
                  <a:latin typeface="Aptos"/>
                  <a:ea typeface="Aptos"/>
                  <a:cs typeface="Aptos"/>
                  <a:sym typeface="Aptos"/>
                </a:rPr>
                <a:t>ML models like LSTM and VAE are powerful tools for road safety.</a:t>
              </a:r>
            </a:p>
            <a:p>
              <a:pPr algn="l" marL="868680" indent="-434340" lvl="1">
                <a:lnSpc>
                  <a:spcPts val="8640"/>
                </a:lnSpc>
              </a:pPr>
              <a:r>
                <a:rPr lang="en-US" sz="3600">
                  <a:solidFill>
                    <a:srgbClr val="000000"/>
                  </a:solidFill>
                  <a:latin typeface="Aptos"/>
                  <a:ea typeface="Aptos"/>
                  <a:cs typeface="Aptos"/>
                  <a:sym typeface="Aptos"/>
                </a:rPr>
                <a:t>•⁠  ⁠Public datasets (e.g., RAP) make it easier to build and test models.</a:t>
              </a:r>
            </a:p>
            <a:p>
              <a:pPr algn="l" marL="868680" indent="-434340" lvl="1">
                <a:lnSpc>
                  <a:spcPts val="8640"/>
                </a:lnSpc>
              </a:pPr>
              <a:r>
                <a:rPr lang="en-US" sz="3600">
                  <a:solidFill>
                    <a:srgbClr val="000000"/>
                  </a:solidFill>
                  <a:latin typeface="Aptos"/>
                  <a:ea typeface="Aptos"/>
                  <a:cs typeface="Aptos"/>
                  <a:sym typeface="Aptos"/>
                </a:rPr>
                <a:t>•⁠  ⁠Simple code implementations show how these systems work in real life.</a:t>
              </a:r>
            </a:p>
            <a:p>
              <a:pPr algn="l" marL="868680" indent="-434340" lvl="1">
                <a:lnSpc>
                  <a:spcPts val="8640"/>
                </a:lnSpc>
              </a:pPr>
              <a:r>
                <a:rPr lang="en-US" sz="3600">
                  <a:solidFill>
                    <a:srgbClr val="000000"/>
                  </a:solidFill>
                  <a:latin typeface="Aptos"/>
                  <a:ea typeface="Aptos"/>
                  <a:cs typeface="Aptos"/>
                  <a:sym typeface="Aptos"/>
                </a:rPr>
                <a:t>•⁠  ⁠These models can be used in smart cars, surveillance, and traffic systems.</a:t>
              </a:r>
            </a:p>
          </p:txBody>
        </p:sp>
      </p:grpSp>
      <p:sp>
        <p:nvSpPr>
          <p:cNvPr name="Freeform 13" id="13"/>
          <p:cNvSpPr/>
          <p:nvPr/>
        </p:nvSpPr>
        <p:spPr>
          <a:xfrm flipH="false" flipV="false" rot="0">
            <a:off x="18482932"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2031136" y="-2591518"/>
            <a:ext cx="9194198" cy="2278030"/>
            <a:chOff x="0" y="0"/>
            <a:chExt cx="12258931" cy="3037373"/>
          </a:xfrm>
        </p:grpSpPr>
        <p:sp>
          <p:nvSpPr>
            <p:cNvPr name="Freeform 15" id="15"/>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30198" y="4837664"/>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247650"/>
              <a:ext cx="20570400" cy="3600298"/>
            </a:xfrm>
            <a:prstGeom prst="rect">
              <a:avLst/>
            </a:prstGeom>
          </p:spPr>
          <p:txBody>
            <a:bodyPr anchor="t" rtlCol="false" tIns="0" lIns="0" bIns="0" rIns="0"/>
            <a:lstStyle/>
            <a:p>
              <a:pPr algn="l">
                <a:lnSpc>
                  <a:spcPts val="16560"/>
                </a:lnSpc>
              </a:pPr>
              <a:r>
                <a:rPr lang="en-US" sz="12000">
                  <a:solidFill>
                    <a:srgbClr val="E67CB9"/>
                  </a:solidFill>
                  <a:latin typeface="Arimo"/>
                  <a:ea typeface="Arimo"/>
                  <a:cs typeface="Arimo"/>
                  <a:sym typeface="Arimo"/>
                </a:rPr>
                <a:t>Introduction</a:t>
              </a:r>
            </a:p>
          </p:txBody>
        </p:sp>
      </p:grpSp>
      <p:grpSp>
        <p:nvGrpSpPr>
          <p:cNvPr name="Group 6" id="6"/>
          <p:cNvGrpSpPr/>
          <p:nvPr/>
        </p:nvGrpSpPr>
        <p:grpSpPr>
          <a:xfrm rot="0">
            <a:off x="1430198" y="3639308"/>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01</a:t>
              </a:r>
            </a:p>
          </p:txBody>
        </p:sp>
      </p:grpSp>
      <p:grpSp>
        <p:nvGrpSpPr>
          <p:cNvPr name="Group 9" id="9"/>
          <p:cNvGrpSpPr/>
          <p:nvPr/>
        </p:nvGrpSpPr>
        <p:grpSpPr>
          <a:xfrm rot="0">
            <a:off x="13994280" y="8470904"/>
            <a:ext cx="9194198" cy="2278030"/>
            <a:chOff x="0" y="0"/>
            <a:chExt cx="12258931" cy="3037373"/>
          </a:xfrm>
        </p:grpSpPr>
        <p:sp>
          <p:nvSpPr>
            <p:cNvPr name="Freeform 10" id="1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11" id="11"/>
          <p:cNvGrpSpPr/>
          <p:nvPr/>
        </p:nvGrpSpPr>
        <p:grpSpPr>
          <a:xfrm rot="0">
            <a:off x="-2031136" y="-1409268"/>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3" id="13"/>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3638240" y="10613118"/>
            <a:ext cx="10356040" cy="1661994"/>
            <a:chOff x="0" y="0"/>
            <a:chExt cx="13808053" cy="2215992"/>
          </a:xfrm>
        </p:grpSpPr>
        <p:sp>
          <p:nvSpPr>
            <p:cNvPr name="Freeform 15" id="15"/>
            <p:cNvSpPr/>
            <p:nvPr/>
          </p:nvSpPr>
          <p:spPr>
            <a:xfrm flipH="false" flipV="false" rot="0">
              <a:off x="0" y="0"/>
              <a:ext cx="13808053" cy="2215992"/>
            </a:xfrm>
            <a:custGeom>
              <a:avLst/>
              <a:gdLst/>
              <a:ahLst/>
              <a:cxnLst/>
              <a:rect r="r" b="b" t="t" l="l"/>
              <a:pathLst>
                <a:path h="2215992" w="13808053">
                  <a:moveTo>
                    <a:pt x="0" y="0"/>
                  </a:moveTo>
                  <a:lnTo>
                    <a:pt x="13808053" y="0"/>
                  </a:lnTo>
                  <a:lnTo>
                    <a:pt x="13808053" y="2215992"/>
                  </a:lnTo>
                  <a:lnTo>
                    <a:pt x="0" y="2215992"/>
                  </a:lnTo>
                  <a:close/>
                </a:path>
              </a:pathLst>
            </a:custGeom>
            <a:solidFill>
              <a:srgbClr val="000000">
                <a:alpha val="0"/>
              </a:srgbClr>
            </a:solidFill>
          </p:spPr>
        </p:sp>
        <p:sp>
          <p:nvSpPr>
            <p:cNvPr name="TextBox 16" id="16"/>
            <p:cNvSpPr txBox="true"/>
            <p:nvPr/>
          </p:nvSpPr>
          <p:spPr>
            <a:xfrm>
              <a:off x="0" y="9525"/>
              <a:ext cx="13808053" cy="2206467"/>
            </a:xfrm>
            <a:prstGeom prst="rect">
              <a:avLst/>
            </a:prstGeom>
          </p:spPr>
          <p:txBody>
            <a:bodyPr anchor="t" rtlCol="false" tIns="0" lIns="0" bIns="0" rIns="0"/>
            <a:lstStyle/>
            <a:p>
              <a:pPr algn="ctr">
                <a:lnSpc>
                  <a:spcPts val="11519"/>
                </a:lnSpc>
              </a:pPr>
              <a:r>
                <a:rPr lang="en-US" sz="9600" b="true">
                  <a:solidFill>
                    <a:srgbClr val="8FB3E4"/>
                  </a:solidFill>
                  <a:latin typeface="Aptos Bold"/>
                  <a:ea typeface="Aptos Bold"/>
                  <a:cs typeface="Aptos Bold"/>
                  <a:sym typeface="Aptos Bold"/>
                </a:rPr>
                <a:t>Why This Project?</a:t>
              </a:r>
            </a:p>
          </p:txBody>
        </p:sp>
      </p:grpSp>
      <p:grpSp>
        <p:nvGrpSpPr>
          <p:cNvPr name="Group 17" id="17"/>
          <p:cNvGrpSpPr/>
          <p:nvPr/>
        </p:nvGrpSpPr>
        <p:grpSpPr>
          <a:xfrm rot="0">
            <a:off x="1314898" y="12715290"/>
            <a:ext cx="7049192" cy="2597764"/>
            <a:chOff x="0" y="0"/>
            <a:chExt cx="9398923" cy="3463685"/>
          </a:xfrm>
        </p:grpSpPr>
        <p:sp>
          <p:nvSpPr>
            <p:cNvPr name="Freeform 18" id="18"/>
            <p:cNvSpPr/>
            <p:nvPr/>
          </p:nvSpPr>
          <p:spPr>
            <a:xfrm flipH="false" flipV="false" rot="0">
              <a:off x="0" y="0"/>
              <a:ext cx="9398922" cy="3463685"/>
            </a:xfrm>
            <a:custGeom>
              <a:avLst/>
              <a:gdLst/>
              <a:ahLst/>
              <a:cxnLst/>
              <a:rect r="r" b="b" t="t" l="l"/>
              <a:pathLst>
                <a:path h="3463685" w="9398922">
                  <a:moveTo>
                    <a:pt x="0" y="0"/>
                  </a:moveTo>
                  <a:lnTo>
                    <a:pt x="9398922" y="0"/>
                  </a:lnTo>
                  <a:lnTo>
                    <a:pt x="9398922" y="3463685"/>
                  </a:lnTo>
                  <a:lnTo>
                    <a:pt x="0" y="3463685"/>
                  </a:lnTo>
                  <a:close/>
                </a:path>
              </a:pathLst>
            </a:custGeom>
            <a:solidFill>
              <a:srgbClr val="000000">
                <a:alpha val="0"/>
              </a:srgbClr>
            </a:solidFill>
          </p:spPr>
        </p:sp>
        <p:sp>
          <p:nvSpPr>
            <p:cNvPr name="TextBox 19" id="19"/>
            <p:cNvSpPr txBox="true"/>
            <p:nvPr/>
          </p:nvSpPr>
          <p:spPr>
            <a:xfrm>
              <a:off x="0" y="-200025"/>
              <a:ext cx="9398923" cy="3663710"/>
            </a:xfrm>
            <a:prstGeom prst="rect">
              <a:avLst/>
            </a:prstGeom>
          </p:spPr>
          <p:txBody>
            <a:bodyPr anchor="t" rtlCol="false" tIns="0" lIns="0" bIns="0" rIns="0"/>
            <a:lstStyle/>
            <a:p>
              <a:pPr algn="ctr">
                <a:lnSpc>
                  <a:spcPts val="6480"/>
                </a:lnSpc>
              </a:pPr>
              <a:r>
                <a:rPr lang="en-US" sz="3600">
                  <a:solidFill>
                    <a:srgbClr val="000000"/>
                  </a:solidFill>
                  <a:latin typeface="Aptos"/>
                  <a:ea typeface="Aptos"/>
                  <a:cs typeface="Aptos"/>
                  <a:sym typeface="Aptos"/>
                </a:rPr>
                <a:t>Predicting pedestrian motion is essential for traffic safety in cities.`</a:t>
              </a:r>
            </a:p>
          </p:txBody>
        </p:sp>
      </p:grpSp>
      <p:grpSp>
        <p:nvGrpSpPr>
          <p:cNvPr name="Group 20" id="20"/>
          <p:cNvGrpSpPr/>
          <p:nvPr/>
        </p:nvGrpSpPr>
        <p:grpSpPr>
          <a:xfrm rot="0">
            <a:off x="8584354" y="12715290"/>
            <a:ext cx="8140820" cy="2592762"/>
            <a:chOff x="0" y="0"/>
            <a:chExt cx="10854427" cy="3457016"/>
          </a:xfrm>
        </p:grpSpPr>
        <p:sp>
          <p:nvSpPr>
            <p:cNvPr name="Freeform 21" id="21"/>
            <p:cNvSpPr/>
            <p:nvPr/>
          </p:nvSpPr>
          <p:spPr>
            <a:xfrm flipH="false" flipV="false" rot="0">
              <a:off x="0" y="0"/>
              <a:ext cx="10854427" cy="3457016"/>
            </a:xfrm>
            <a:custGeom>
              <a:avLst/>
              <a:gdLst/>
              <a:ahLst/>
              <a:cxnLst/>
              <a:rect r="r" b="b" t="t" l="l"/>
              <a:pathLst>
                <a:path h="3457016" w="10854427">
                  <a:moveTo>
                    <a:pt x="0" y="0"/>
                  </a:moveTo>
                  <a:lnTo>
                    <a:pt x="10854427" y="0"/>
                  </a:lnTo>
                  <a:lnTo>
                    <a:pt x="10854427" y="3457016"/>
                  </a:lnTo>
                  <a:lnTo>
                    <a:pt x="0" y="3457016"/>
                  </a:lnTo>
                  <a:close/>
                </a:path>
              </a:pathLst>
            </a:custGeom>
            <a:solidFill>
              <a:srgbClr val="000000">
                <a:alpha val="0"/>
              </a:srgbClr>
            </a:solidFill>
          </p:spPr>
        </p:sp>
        <p:sp>
          <p:nvSpPr>
            <p:cNvPr name="TextBox 22" id="22"/>
            <p:cNvSpPr txBox="true"/>
            <p:nvPr/>
          </p:nvSpPr>
          <p:spPr>
            <a:xfrm>
              <a:off x="0" y="-200025"/>
              <a:ext cx="10854427" cy="3657041"/>
            </a:xfrm>
            <a:prstGeom prst="rect">
              <a:avLst/>
            </a:prstGeom>
          </p:spPr>
          <p:txBody>
            <a:bodyPr anchor="t" rtlCol="false" tIns="0" lIns="0" bIns="0" rIns="0"/>
            <a:lstStyle/>
            <a:p>
              <a:pPr algn="ctr">
                <a:lnSpc>
                  <a:spcPts val="6480"/>
                </a:lnSpc>
              </a:pPr>
              <a:r>
                <a:rPr lang="en-US" sz="3600">
                  <a:solidFill>
                    <a:srgbClr val="000000"/>
                  </a:solidFill>
                  <a:latin typeface="Aptos"/>
                  <a:ea typeface="Aptos"/>
                  <a:cs typeface="Aptos"/>
                  <a:sym typeface="Aptos"/>
                </a:rPr>
                <a:t>We use deep learning models to analyze past motion and predict future poses in real-world scenarios.</a:t>
              </a: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964616" y="8504710"/>
            <a:ext cx="9194198" cy="2278030"/>
            <a:chOff x="0" y="0"/>
            <a:chExt cx="12258931" cy="3037373"/>
          </a:xfrm>
        </p:grpSpPr>
        <p:sp>
          <p:nvSpPr>
            <p:cNvPr name="Freeform 4" id="4"/>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5" id="5"/>
          <p:cNvGrpSpPr/>
          <p:nvPr/>
        </p:nvGrpSpPr>
        <p:grpSpPr>
          <a:xfrm rot="0">
            <a:off x="-2031136" y="-1409268"/>
            <a:ext cx="9194198" cy="2278030"/>
            <a:chOff x="0" y="0"/>
            <a:chExt cx="12258931" cy="3037373"/>
          </a:xfrm>
        </p:grpSpPr>
        <p:sp>
          <p:nvSpPr>
            <p:cNvPr name="Freeform 6" id="6"/>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7" id="7"/>
          <p:cNvSpPr/>
          <p:nvPr/>
        </p:nvSpPr>
        <p:spPr>
          <a:xfrm flipH="false" flipV="false" rot="0">
            <a:off x="14084190" y="6850710"/>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638240" y="3482842"/>
            <a:ext cx="10356040" cy="1661994"/>
            <a:chOff x="0" y="0"/>
            <a:chExt cx="13808053" cy="2215992"/>
          </a:xfrm>
        </p:grpSpPr>
        <p:sp>
          <p:nvSpPr>
            <p:cNvPr name="Freeform 9" id="9"/>
            <p:cNvSpPr/>
            <p:nvPr/>
          </p:nvSpPr>
          <p:spPr>
            <a:xfrm flipH="false" flipV="false" rot="0">
              <a:off x="0" y="0"/>
              <a:ext cx="13808053" cy="2215992"/>
            </a:xfrm>
            <a:custGeom>
              <a:avLst/>
              <a:gdLst/>
              <a:ahLst/>
              <a:cxnLst/>
              <a:rect r="r" b="b" t="t" l="l"/>
              <a:pathLst>
                <a:path h="2215992" w="13808053">
                  <a:moveTo>
                    <a:pt x="0" y="0"/>
                  </a:moveTo>
                  <a:lnTo>
                    <a:pt x="13808053" y="0"/>
                  </a:lnTo>
                  <a:lnTo>
                    <a:pt x="13808053" y="2215992"/>
                  </a:lnTo>
                  <a:lnTo>
                    <a:pt x="0" y="2215992"/>
                  </a:lnTo>
                  <a:close/>
                </a:path>
              </a:pathLst>
            </a:custGeom>
            <a:solidFill>
              <a:srgbClr val="000000">
                <a:alpha val="0"/>
              </a:srgbClr>
            </a:solidFill>
          </p:spPr>
        </p:sp>
        <p:sp>
          <p:nvSpPr>
            <p:cNvPr name="TextBox 10" id="10"/>
            <p:cNvSpPr txBox="true"/>
            <p:nvPr/>
          </p:nvSpPr>
          <p:spPr>
            <a:xfrm>
              <a:off x="0" y="9525"/>
              <a:ext cx="13808053" cy="2206467"/>
            </a:xfrm>
            <a:prstGeom prst="rect">
              <a:avLst/>
            </a:prstGeom>
          </p:spPr>
          <p:txBody>
            <a:bodyPr anchor="t" rtlCol="false" tIns="0" lIns="0" bIns="0" rIns="0"/>
            <a:lstStyle/>
            <a:p>
              <a:pPr algn="ctr">
                <a:lnSpc>
                  <a:spcPts val="11519"/>
                </a:lnSpc>
              </a:pPr>
              <a:r>
                <a:rPr lang="en-US" sz="9600" b="true">
                  <a:solidFill>
                    <a:srgbClr val="8FB3E4"/>
                  </a:solidFill>
                  <a:latin typeface="Aptos Bold"/>
                  <a:ea typeface="Aptos Bold"/>
                  <a:cs typeface="Aptos Bold"/>
                  <a:sym typeface="Aptos Bold"/>
                </a:rPr>
                <a:t>Why This Project?</a:t>
              </a:r>
            </a:p>
          </p:txBody>
        </p:sp>
      </p:grpSp>
      <p:grpSp>
        <p:nvGrpSpPr>
          <p:cNvPr name="Group 11" id="11"/>
          <p:cNvGrpSpPr/>
          <p:nvPr/>
        </p:nvGrpSpPr>
        <p:grpSpPr>
          <a:xfrm rot="0">
            <a:off x="1314898" y="5585014"/>
            <a:ext cx="7049192" cy="2597764"/>
            <a:chOff x="0" y="0"/>
            <a:chExt cx="9398923" cy="3463685"/>
          </a:xfrm>
        </p:grpSpPr>
        <p:sp>
          <p:nvSpPr>
            <p:cNvPr name="Freeform 12" id="12"/>
            <p:cNvSpPr/>
            <p:nvPr/>
          </p:nvSpPr>
          <p:spPr>
            <a:xfrm flipH="false" flipV="false" rot="0">
              <a:off x="0" y="0"/>
              <a:ext cx="9398922" cy="3463685"/>
            </a:xfrm>
            <a:custGeom>
              <a:avLst/>
              <a:gdLst/>
              <a:ahLst/>
              <a:cxnLst/>
              <a:rect r="r" b="b" t="t" l="l"/>
              <a:pathLst>
                <a:path h="3463685" w="9398922">
                  <a:moveTo>
                    <a:pt x="0" y="0"/>
                  </a:moveTo>
                  <a:lnTo>
                    <a:pt x="9398922" y="0"/>
                  </a:lnTo>
                  <a:lnTo>
                    <a:pt x="9398922" y="3463685"/>
                  </a:lnTo>
                  <a:lnTo>
                    <a:pt x="0" y="3463685"/>
                  </a:lnTo>
                  <a:close/>
                </a:path>
              </a:pathLst>
            </a:custGeom>
            <a:solidFill>
              <a:srgbClr val="000000">
                <a:alpha val="0"/>
              </a:srgbClr>
            </a:solidFill>
          </p:spPr>
        </p:sp>
        <p:sp>
          <p:nvSpPr>
            <p:cNvPr name="TextBox 13" id="13"/>
            <p:cNvSpPr txBox="true"/>
            <p:nvPr/>
          </p:nvSpPr>
          <p:spPr>
            <a:xfrm>
              <a:off x="0" y="-200025"/>
              <a:ext cx="9398923" cy="3663710"/>
            </a:xfrm>
            <a:prstGeom prst="rect">
              <a:avLst/>
            </a:prstGeom>
          </p:spPr>
          <p:txBody>
            <a:bodyPr anchor="t" rtlCol="false" tIns="0" lIns="0" bIns="0" rIns="0"/>
            <a:lstStyle/>
            <a:p>
              <a:pPr algn="ctr">
                <a:lnSpc>
                  <a:spcPts val="6480"/>
                </a:lnSpc>
              </a:pPr>
              <a:r>
                <a:rPr lang="en-US" sz="3600">
                  <a:solidFill>
                    <a:srgbClr val="000000"/>
                  </a:solidFill>
                  <a:latin typeface="Aptos"/>
                  <a:ea typeface="Aptos"/>
                  <a:cs typeface="Aptos"/>
                  <a:sym typeface="Aptos"/>
                </a:rPr>
                <a:t>Predicting pedestrian motion is essential for traffic safety in cities.`</a:t>
              </a:r>
            </a:p>
          </p:txBody>
        </p:sp>
      </p:grpSp>
      <p:grpSp>
        <p:nvGrpSpPr>
          <p:cNvPr name="Group 14" id="14"/>
          <p:cNvGrpSpPr/>
          <p:nvPr/>
        </p:nvGrpSpPr>
        <p:grpSpPr>
          <a:xfrm rot="0">
            <a:off x="8584354" y="5585014"/>
            <a:ext cx="8140820" cy="2592762"/>
            <a:chOff x="0" y="0"/>
            <a:chExt cx="10854427" cy="3457016"/>
          </a:xfrm>
        </p:grpSpPr>
        <p:sp>
          <p:nvSpPr>
            <p:cNvPr name="Freeform 15" id="15"/>
            <p:cNvSpPr/>
            <p:nvPr/>
          </p:nvSpPr>
          <p:spPr>
            <a:xfrm flipH="false" flipV="false" rot="0">
              <a:off x="0" y="0"/>
              <a:ext cx="10854427" cy="3457016"/>
            </a:xfrm>
            <a:custGeom>
              <a:avLst/>
              <a:gdLst/>
              <a:ahLst/>
              <a:cxnLst/>
              <a:rect r="r" b="b" t="t" l="l"/>
              <a:pathLst>
                <a:path h="3457016" w="10854427">
                  <a:moveTo>
                    <a:pt x="0" y="0"/>
                  </a:moveTo>
                  <a:lnTo>
                    <a:pt x="10854427" y="0"/>
                  </a:lnTo>
                  <a:lnTo>
                    <a:pt x="10854427" y="3457016"/>
                  </a:lnTo>
                  <a:lnTo>
                    <a:pt x="0" y="3457016"/>
                  </a:lnTo>
                  <a:close/>
                </a:path>
              </a:pathLst>
            </a:custGeom>
            <a:solidFill>
              <a:srgbClr val="000000">
                <a:alpha val="0"/>
              </a:srgbClr>
            </a:solidFill>
          </p:spPr>
        </p:sp>
        <p:sp>
          <p:nvSpPr>
            <p:cNvPr name="TextBox 16" id="16"/>
            <p:cNvSpPr txBox="true"/>
            <p:nvPr/>
          </p:nvSpPr>
          <p:spPr>
            <a:xfrm>
              <a:off x="0" y="-200025"/>
              <a:ext cx="10854427" cy="3657041"/>
            </a:xfrm>
            <a:prstGeom prst="rect">
              <a:avLst/>
            </a:prstGeom>
          </p:spPr>
          <p:txBody>
            <a:bodyPr anchor="t" rtlCol="false" tIns="0" lIns="0" bIns="0" rIns="0"/>
            <a:lstStyle/>
            <a:p>
              <a:pPr algn="ctr">
                <a:lnSpc>
                  <a:spcPts val="6480"/>
                </a:lnSpc>
              </a:pPr>
              <a:r>
                <a:rPr lang="en-US" sz="3600">
                  <a:solidFill>
                    <a:srgbClr val="000000"/>
                  </a:solidFill>
                  <a:latin typeface="Aptos"/>
                  <a:ea typeface="Aptos"/>
                  <a:cs typeface="Aptos"/>
                  <a:sym typeface="Aptos"/>
                </a:rPr>
                <a:t>We use deep learning models to analyze past motion and predict future poses in real-world scenarios.</a:t>
              </a:r>
            </a:p>
          </p:txBody>
        </p:sp>
      </p:grpSp>
      <p:grpSp>
        <p:nvGrpSpPr>
          <p:cNvPr name="Group 17" id="17"/>
          <p:cNvGrpSpPr/>
          <p:nvPr/>
        </p:nvGrpSpPr>
        <p:grpSpPr>
          <a:xfrm rot="-1819194">
            <a:off x="17722884" y="-2099134"/>
            <a:ext cx="210488" cy="8333066"/>
            <a:chOff x="0" y="0"/>
            <a:chExt cx="280651" cy="11110755"/>
          </a:xfrm>
        </p:grpSpPr>
        <p:sp>
          <p:nvSpPr>
            <p:cNvPr name="Freeform 18" id="18"/>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52941"/>
              </a:srgbClr>
            </a:solidFill>
          </p:spPr>
        </p:sp>
      </p:grpSp>
      <p:grpSp>
        <p:nvGrpSpPr>
          <p:cNvPr name="Group 19" id="19"/>
          <p:cNvGrpSpPr/>
          <p:nvPr/>
        </p:nvGrpSpPr>
        <p:grpSpPr>
          <a:xfrm rot="-1819194">
            <a:off x="17262240" y="-1897040"/>
            <a:ext cx="210488" cy="8333066"/>
            <a:chOff x="0" y="0"/>
            <a:chExt cx="280651" cy="11110755"/>
          </a:xfrm>
        </p:grpSpPr>
        <p:sp>
          <p:nvSpPr>
            <p:cNvPr name="Freeform 20" id="20"/>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8627"/>
              </a:srgbClr>
            </a:solidFill>
          </p:spPr>
        </p:sp>
      </p:grpSp>
      <p:grpSp>
        <p:nvGrpSpPr>
          <p:cNvPr name="Group 21" id="21"/>
          <p:cNvGrpSpPr/>
          <p:nvPr/>
        </p:nvGrpSpPr>
        <p:grpSpPr>
          <a:xfrm rot="-1819194">
            <a:off x="688784" y="5564102"/>
            <a:ext cx="210488" cy="8333066"/>
            <a:chOff x="0" y="0"/>
            <a:chExt cx="280651" cy="11110755"/>
          </a:xfrm>
        </p:grpSpPr>
        <p:sp>
          <p:nvSpPr>
            <p:cNvPr name="Freeform 22" id="22"/>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35686"/>
              </a:srgbClr>
            </a:solidFill>
          </p:spPr>
        </p:sp>
      </p:grpSp>
      <p:grpSp>
        <p:nvGrpSpPr>
          <p:cNvPr name="Group 23" id="23"/>
          <p:cNvGrpSpPr/>
          <p:nvPr/>
        </p:nvGrpSpPr>
        <p:grpSpPr>
          <a:xfrm rot="0">
            <a:off x="419112" y="1076412"/>
            <a:ext cx="16306062" cy="2605290"/>
            <a:chOff x="0" y="0"/>
            <a:chExt cx="21741416" cy="3473720"/>
          </a:xfrm>
        </p:grpSpPr>
        <p:sp>
          <p:nvSpPr>
            <p:cNvPr name="Freeform 24" id="24"/>
            <p:cNvSpPr/>
            <p:nvPr/>
          </p:nvSpPr>
          <p:spPr>
            <a:xfrm flipH="false" flipV="false" rot="0">
              <a:off x="0" y="0"/>
              <a:ext cx="21741416" cy="3473720"/>
            </a:xfrm>
            <a:custGeom>
              <a:avLst/>
              <a:gdLst/>
              <a:ahLst/>
              <a:cxnLst/>
              <a:rect r="r" b="b" t="t" l="l"/>
              <a:pathLst>
                <a:path h="3473720" w="21741416">
                  <a:moveTo>
                    <a:pt x="0" y="0"/>
                  </a:moveTo>
                  <a:lnTo>
                    <a:pt x="21741416" y="0"/>
                  </a:lnTo>
                  <a:lnTo>
                    <a:pt x="21741416" y="3473720"/>
                  </a:lnTo>
                  <a:lnTo>
                    <a:pt x="0" y="3473720"/>
                  </a:lnTo>
                  <a:close/>
                </a:path>
              </a:pathLst>
            </a:custGeom>
            <a:solidFill>
              <a:srgbClr val="000000">
                <a:alpha val="0"/>
              </a:srgbClr>
            </a:solidFill>
          </p:spPr>
        </p:sp>
        <p:sp>
          <p:nvSpPr>
            <p:cNvPr name="TextBox 25" id="25"/>
            <p:cNvSpPr txBox="true"/>
            <p:nvPr/>
          </p:nvSpPr>
          <p:spPr>
            <a:xfrm>
              <a:off x="0" y="-142875"/>
              <a:ext cx="21741416" cy="3616595"/>
            </a:xfrm>
            <a:prstGeom prst="rect">
              <a:avLst/>
            </a:prstGeom>
          </p:spPr>
          <p:txBody>
            <a:bodyPr anchor="t" rtlCol="false" tIns="0" lIns="0" bIns="0" rIns="0"/>
            <a:lstStyle/>
            <a:p>
              <a:pPr algn="l">
                <a:lnSpc>
                  <a:spcPts val="8832"/>
                </a:lnSpc>
              </a:pPr>
              <a:r>
                <a:rPr lang="en-US" sz="6400">
                  <a:solidFill>
                    <a:srgbClr val="333746"/>
                  </a:solidFill>
                  <a:latin typeface="Arimo"/>
                  <a:ea typeface="Arimo"/>
                  <a:cs typeface="Arimo"/>
                  <a:sym typeface="Arimo"/>
                </a:rPr>
                <a:t>Introduction</a:t>
              </a:r>
            </a:p>
          </p:txBody>
        </p:sp>
      </p:grpSp>
      <p:grpSp>
        <p:nvGrpSpPr>
          <p:cNvPr name="Group 26" id="26"/>
          <p:cNvGrpSpPr/>
          <p:nvPr/>
        </p:nvGrpSpPr>
        <p:grpSpPr>
          <a:xfrm rot="0">
            <a:off x="419112" y="314436"/>
            <a:ext cx="2892880" cy="1253804"/>
            <a:chOff x="0" y="0"/>
            <a:chExt cx="3857173" cy="1671739"/>
          </a:xfrm>
        </p:grpSpPr>
        <p:sp>
          <p:nvSpPr>
            <p:cNvPr name="Freeform 27" id="27"/>
            <p:cNvSpPr/>
            <p:nvPr/>
          </p:nvSpPr>
          <p:spPr>
            <a:xfrm flipH="false" flipV="false" rot="0">
              <a:off x="0" y="0"/>
              <a:ext cx="3857173" cy="1671739"/>
            </a:xfrm>
            <a:custGeom>
              <a:avLst/>
              <a:gdLst/>
              <a:ahLst/>
              <a:cxnLst/>
              <a:rect r="r" b="b" t="t" l="l"/>
              <a:pathLst>
                <a:path h="1671739" w="3857173">
                  <a:moveTo>
                    <a:pt x="0" y="0"/>
                  </a:moveTo>
                  <a:lnTo>
                    <a:pt x="3857173" y="0"/>
                  </a:lnTo>
                  <a:lnTo>
                    <a:pt x="3857173" y="1671739"/>
                  </a:lnTo>
                  <a:lnTo>
                    <a:pt x="0" y="1671739"/>
                  </a:lnTo>
                  <a:close/>
                </a:path>
              </a:pathLst>
            </a:custGeom>
            <a:solidFill>
              <a:srgbClr val="000000">
                <a:alpha val="0"/>
              </a:srgbClr>
            </a:solidFill>
          </p:spPr>
        </p:sp>
        <p:sp>
          <p:nvSpPr>
            <p:cNvPr name="TextBox 28" id="28"/>
            <p:cNvSpPr txBox="true"/>
            <p:nvPr/>
          </p:nvSpPr>
          <p:spPr>
            <a:xfrm>
              <a:off x="0" y="-171450"/>
              <a:ext cx="3857173" cy="1843189"/>
            </a:xfrm>
            <a:prstGeom prst="rect">
              <a:avLst/>
            </a:prstGeom>
          </p:spPr>
          <p:txBody>
            <a:bodyPr anchor="ctr" rtlCol="false" tIns="0" lIns="0" bIns="0" rIns="0"/>
            <a:lstStyle/>
            <a:p>
              <a:pPr algn="l">
                <a:lnSpc>
                  <a:spcPts val="11040"/>
                </a:lnSpc>
              </a:pPr>
              <a:r>
                <a:rPr lang="en-US" sz="8000" b="true">
                  <a:solidFill>
                    <a:srgbClr val="D767A8"/>
                  </a:solidFill>
                  <a:latin typeface="Arimo Bold"/>
                  <a:ea typeface="Arimo Bold"/>
                  <a:cs typeface="Arimo Bold"/>
                  <a:sym typeface="Arimo Bold"/>
                </a:rPr>
                <a:t>01</a:t>
              </a:r>
            </a:p>
          </p:txBody>
        </p:sp>
      </p:grpSp>
      <p:grpSp>
        <p:nvGrpSpPr>
          <p:cNvPr name="Group 29" id="29"/>
          <p:cNvGrpSpPr/>
          <p:nvPr/>
        </p:nvGrpSpPr>
        <p:grpSpPr>
          <a:xfrm rot="0">
            <a:off x="-9214128" y="3889352"/>
            <a:ext cx="8693122" cy="5139868"/>
            <a:chOff x="0" y="0"/>
            <a:chExt cx="11590829" cy="6853157"/>
          </a:xfrm>
        </p:grpSpPr>
        <p:sp>
          <p:nvSpPr>
            <p:cNvPr name="Freeform 30" id="30"/>
            <p:cNvSpPr/>
            <p:nvPr/>
          </p:nvSpPr>
          <p:spPr>
            <a:xfrm flipH="false" flipV="false" rot="0">
              <a:off x="0" y="0"/>
              <a:ext cx="11590830" cy="6853158"/>
            </a:xfrm>
            <a:custGeom>
              <a:avLst/>
              <a:gdLst/>
              <a:ahLst/>
              <a:cxnLst/>
              <a:rect r="r" b="b" t="t" l="l"/>
              <a:pathLst>
                <a:path h="6853158" w="11590830">
                  <a:moveTo>
                    <a:pt x="0" y="0"/>
                  </a:moveTo>
                  <a:lnTo>
                    <a:pt x="11590830" y="0"/>
                  </a:lnTo>
                  <a:lnTo>
                    <a:pt x="11590830" y="6853158"/>
                  </a:lnTo>
                  <a:lnTo>
                    <a:pt x="0" y="6853158"/>
                  </a:lnTo>
                  <a:close/>
                </a:path>
              </a:pathLst>
            </a:custGeom>
            <a:solidFill>
              <a:srgbClr val="000000">
                <a:alpha val="0"/>
              </a:srgbClr>
            </a:solidFill>
          </p:spPr>
        </p:sp>
        <p:sp>
          <p:nvSpPr>
            <p:cNvPr name="TextBox 31" id="31"/>
            <p:cNvSpPr txBox="true"/>
            <p:nvPr/>
          </p:nvSpPr>
          <p:spPr>
            <a:xfrm>
              <a:off x="0" y="-161925"/>
              <a:ext cx="11590829" cy="7015082"/>
            </a:xfrm>
            <a:prstGeom prst="rect">
              <a:avLst/>
            </a:prstGeom>
          </p:spPr>
          <p:txBody>
            <a:bodyPr anchor="t" rtlCol="false" tIns="0" lIns="0" bIns="0" rIns="0"/>
            <a:lstStyle/>
            <a:p>
              <a:pPr algn="l">
                <a:lnSpc>
                  <a:spcPts val="9600"/>
                </a:lnSpc>
              </a:pPr>
              <a:r>
                <a:rPr lang="en-US" sz="8000" b="true">
                  <a:solidFill>
                    <a:srgbClr val="000000"/>
                  </a:solidFill>
                  <a:latin typeface="Arial Bold"/>
                  <a:ea typeface="Arial Bold"/>
                  <a:cs typeface="Arial Bold"/>
                  <a:sym typeface="Arial Bold"/>
                </a:rPr>
                <a:t>GOAL</a:t>
              </a:r>
            </a:p>
            <a:p>
              <a:pPr algn="l">
                <a:lnSpc>
                  <a:spcPts val="6480"/>
                </a:lnSpc>
              </a:pPr>
              <a:r>
                <a:rPr lang="en-US" sz="3600">
                  <a:solidFill>
                    <a:srgbClr val="000000"/>
                  </a:solidFill>
                  <a:latin typeface="Aptos"/>
                  <a:ea typeface="Aptos"/>
                  <a:cs typeface="Aptos"/>
                  <a:sym typeface="Aptos"/>
                </a:rPr>
                <a:t>Build a deep learning system that predicts the future 3D pose of pedestrians using real-world image sequences.</a:t>
              </a:r>
            </a:p>
            <a:p>
              <a:pPr algn="l">
                <a:lnSpc>
                  <a:spcPts val="4320"/>
                </a:lnSpc>
              </a:pPr>
            </a:p>
          </p:txBody>
        </p:sp>
      </p:gr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964616" y="8504710"/>
            <a:ext cx="9194198" cy="2278030"/>
            <a:chOff x="0" y="0"/>
            <a:chExt cx="12258931" cy="3037373"/>
          </a:xfrm>
        </p:grpSpPr>
        <p:sp>
          <p:nvSpPr>
            <p:cNvPr name="Freeform 4" id="4"/>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5" id="5"/>
          <p:cNvGrpSpPr/>
          <p:nvPr/>
        </p:nvGrpSpPr>
        <p:grpSpPr>
          <a:xfrm rot="0">
            <a:off x="-2031136" y="-1409268"/>
            <a:ext cx="9194198" cy="2278030"/>
            <a:chOff x="0" y="0"/>
            <a:chExt cx="12258931" cy="3037373"/>
          </a:xfrm>
        </p:grpSpPr>
        <p:sp>
          <p:nvSpPr>
            <p:cNvPr name="Freeform 6" id="6"/>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grpSp>
        <p:nvGrpSpPr>
          <p:cNvPr name="Group 7" id="7"/>
          <p:cNvGrpSpPr/>
          <p:nvPr/>
        </p:nvGrpSpPr>
        <p:grpSpPr>
          <a:xfrm rot="0">
            <a:off x="-14946328" y="3482842"/>
            <a:ext cx="10356040" cy="1661994"/>
            <a:chOff x="0" y="0"/>
            <a:chExt cx="13808053" cy="2215992"/>
          </a:xfrm>
        </p:grpSpPr>
        <p:sp>
          <p:nvSpPr>
            <p:cNvPr name="Freeform 8" id="8"/>
            <p:cNvSpPr/>
            <p:nvPr/>
          </p:nvSpPr>
          <p:spPr>
            <a:xfrm flipH="false" flipV="false" rot="0">
              <a:off x="0" y="0"/>
              <a:ext cx="13808053" cy="2215992"/>
            </a:xfrm>
            <a:custGeom>
              <a:avLst/>
              <a:gdLst/>
              <a:ahLst/>
              <a:cxnLst/>
              <a:rect r="r" b="b" t="t" l="l"/>
              <a:pathLst>
                <a:path h="2215992" w="13808053">
                  <a:moveTo>
                    <a:pt x="0" y="0"/>
                  </a:moveTo>
                  <a:lnTo>
                    <a:pt x="13808053" y="0"/>
                  </a:lnTo>
                  <a:lnTo>
                    <a:pt x="13808053" y="2215992"/>
                  </a:lnTo>
                  <a:lnTo>
                    <a:pt x="0" y="2215992"/>
                  </a:lnTo>
                  <a:close/>
                </a:path>
              </a:pathLst>
            </a:custGeom>
            <a:solidFill>
              <a:srgbClr val="000000">
                <a:alpha val="0"/>
              </a:srgbClr>
            </a:solidFill>
          </p:spPr>
        </p:sp>
        <p:sp>
          <p:nvSpPr>
            <p:cNvPr name="TextBox 9" id="9"/>
            <p:cNvSpPr txBox="true"/>
            <p:nvPr/>
          </p:nvSpPr>
          <p:spPr>
            <a:xfrm>
              <a:off x="0" y="9525"/>
              <a:ext cx="13808053" cy="2206467"/>
            </a:xfrm>
            <a:prstGeom prst="rect">
              <a:avLst/>
            </a:prstGeom>
          </p:spPr>
          <p:txBody>
            <a:bodyPr anchor="t" rtlCol="false" tIns="0" lIns="0" bIns="0" rIns="0"/>
            <a:lstStyle/>
            <a:p>
              <a:pPr algn="ctr">
                <a:lnSpc>
                  <a:spcPts val="11519"/>
                </a:lnSpc>
              </a:pPr>
              <a:r>
                <a:rPr lang="en-US" sz="9600" b="true">
                  <a:solidFill>
                    <a:srgbClr val="8FB3E4"/>
                  </a:solidFill>
                  <a:latin typeface="Aptos Bold"/>
                  <a:ea typeface="Aptos Bold"/>
                  <a:cs typeface="Aptos Bold"/>
                  <a:sym typeface="Aptos Bold"/>
                </a:rPr>
                <a:t>Why This Project?</a:t>
              </a:r>
            </a:p>
          </p:txBody>
        </p:sp>
      </p:grpSp>
      <p:grpSp>
        <p:nvGrpSpPr>
          <p:cNvPr name="Group 10" id="10"/>
          <p:cNvGrpSpPr/>
          <p:nvPr/>
        </p:nvGrpSpPr>
        <p:grpSpPr>
          <a:xfrm rot="0">
            <a:off x="-17269670" y="5585014"/>
            <a:ext cx="7049192" cy="2592762"/>
            <a:chOff x="0" y="0"/>
            <a:chExt cx="9398923" cy="3457016"/>
          </a:xfrm>
        </p:grpSpPr>
        <p:sp>
          <p:nvSpPr>
            <p:cNvPr name="Freeform 11" id="11"/>
            <p:cNvSpPr/>
            <p:nvPr/>
          </p:nvSpPr>
          <p:spPr>
            <a:xfrm flipH="false" flipV="false" rot="0">
              <a:off x="0" y="0"/>
              <a:ext cx="9398922" cy="3457016"/>
            </a:xfrm>
            <a:custGeom>
              <a:avLst/>
              <a:gdLst/>
              <a:ahLst/>
              <a:cxnLst/>
              <a:rect r="r" b="b" t="t" l="l"/>
              <a:pathLst>
                <a:path h="3457016" w="9398922">
                  <a:moveTo>
                    <a:pt x="0" y="0"/>
                  </a:moveTo>
                  <a:lnTo>
                    <a:pt x="9398922" y="0"/>
                  </a:lnTo>
                  <a:lnTo>
                    <a:pt x="9398922" y="3457016"/>
                  </a:lnTo>
                  <a:lnTo>
                    <a:pt x="0" y="3457016"/>
                  </a:lnTo>
                  <a:close/>
                </a:path>
              </a:pathLst>
            </a:custGeom>
            <a:solidFill>
              <a:srgbClr val="000000">
                <a:alpha val="0"/>
              </a:srgbClr>
            </a:solidFill>
          </p:spPr>
        </p:sp>
        <p:sp>
          <p:nvSpPr>
            <p:cNvPr name="TextBox 12" id="12"/>
            <p:cNvSpPr txBox="true"/>
            <p:nvPr/>
          </p:nvSpPr>
          <p:spPr>
            <a:xfrm>
              <a:off x="0" y="-200025"/>
              <a:ext cx="9398923" cy="3657041"/>
            </a:xfrm>
            <a:prstGeom prst="rect">
              <a:avLst/>
            </a:prstGeom>
          </p:spPr>
          <p:txBody>
            <a:bodyPr anchor="t" rtlCol="false" tIns="0" lIns="0" bIns="0" rIns="0"/>
            <a:lstStyle/>
            <a:p>
              <a:pPr algn="ctr">
                <a:lnSpc>
                  <a:spcPts val="6480"/>
                </a:lnSpc>
              </a:pPr>
              <a:r>
                <a:rPr lang="en-US" sz="3600">
                  <a:solidFill>
                    <a:srgbClr val="000000"/>
                  </a:solidFill>
                  <a:latin typeface="Aptos"/>
                  <a:ea typeface="Aptos"/>
                  <a:cs typeface="Aptos"/>
                  <a:sym typeface="Aptos"/>
                </a:rPr>
                <a:t>Predicting pedestrian motion is essential for traffic safety in cities.</a:t>
              </a:r>
            </a:p>
          </p:txBody>
        </p:sp>
      </p:grpSp>
      <p:grpSp>
        <p:nvGrpSpPr>
          <p:cNvPr name="Group 13" id="13"/>
          <p:cNvGrpSpPr/>
          <p:nvPr/>
        </p:nvGrpSpPr>
        <p:grpSpPr>
          <a:xfrm rot="0">
            <a:off x="-8908588" y="5585014"/>
            <a:ext cx="7655138" cy="3313728"/>
            <a:chOff x="0" y="0"/>
            <a:chExt cx="10206851" cy="4418304"/>
          </a:xfrm>
        </p:grpSpPr>
        <p:sp>
          <p:nvSpPr>
            <p:cNvPr name="Freeform 14" id="14"/>
            <p:cNvSpPr/>
            <p:nvPr/>
          </p:nvSpPr>
          <p:spPr>
            <a:xfrm flipH="false" flipV="false" rot="0">
              <a:off x="0" y="0"/>
              <a:ext cx="10206851" cy="4418304"/>
            </a:xfrm>
            <a:custGeom>
              <a:avLst/>
              <a:gdLst/>
              <a:ahLst/>
              <a:cxnLst/>
              <a:rect r="r" b="b" t="t" l="l"/>
              <a:pathLst>
                <a:path h="4418304" w="10206851">
                  <a:moveTo>
                    <a:pt x="0" y="0"/>
                  </a:moveTo>
                  <a:lnTo>
                    <a:pt x="10206851" y="0"/>
                  </a:lnTo>
                  <a:lnTo>
                    <a:pt x="10206851" y="4418304"/>
                  </a:lnTo>
                  <a:lnTo>
                    <a:pt x="0" y="4418304"/>
                  </a:lnTo>
                  <a:close/>
                </a:path>
              </a:pathLst>
            </a:custGeom>
            <a:solidFill>
              <a:srgbClr val="000000">
                <a:alpha val="0"/>
              </a:srgbClr>
            </a:solidFill>
          </p:spPr>
        </p:sp>
        <p:sp>
          <p:nvSpPr>
            <p:cNvPr name="TextBox 15" id="15"/>
            <p:cNvSpPr txBox="true"/>
            <p:nvPr/>
          </p:nvSpPr>
          <p:spPr>
            <a:xfrm>
              <a:off x="0" y="-200025"/>
              <a:ext cx="10206851" cy="4618329"/>
            </a:xfrm>
            <a:prstGeom prst="rect">
              <a:avLst/>
            </a:prstGeom>
          </p:spPr>
          <p:txBody>
            <a:bodyPr anchor="t" rtlCol="false" tIns="0" lIns="0" bIns="0" rIns="0"/>
            <a:lstStyle/>
            <a:p>
              <a:pPr algn="ctr">
                <a:lnSpc>
                  <a:spcPts val="6480"/>
                </a:lnSpc>
              </a:pPr>
              <a:r>
                <a:rPr lang="en-US" sz="3600">
                  <a:solidFill>
                    <a:srgbClr val="000000"/>
                  </a:solidFill>
                  <a:latin typeface="Aptos"/>
                  <a:ea typeface="Aptos"/>
                  <a:cs typeface="Aptos"/>
                  <a:sym typeface="Aptos"/>
                </a:rPr>
                <a:t>We use deep learning models to analyze past motion and predict future poses in real-world scenarios.</a:t>
              </a:r>
            </a:p>
            <a:p>
              <a:pPr algn="ctr">
                <a:lnSpc>
                  <a:spcPts val="4320"/>
                </a:lnSpc>
              </a:pPr>
            </a:p>
          </p:txBody>
        </p:sp>
      </p:grpSp>
      <p:grpSp>
        <p:nvGrpSpPr>
          <p:cNvPr name="Group 16" id="16"/>
          <p:cNvGrpSpPr/>
          <p:nvPr/>
        </p:nvGrpSpPr>
        <p:grpSpPr>
          <a:xfrm rot="-1819194">
            <a:off x="20100806" y="-3054162"/>
            <a:ext cx="210488" cy="8333066"/>
            <a:chOff x="0" y="0"/>
            <a:chExt cx="280651" cy="11110755"/>
          </a:xfrm>
        </p:grpSpPr>
        <p:sp>
          <p:nvSpPr>
            <p:cNvPr name="Freeform 17" id="17"/>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52941"/>
              </a:srgbClr>
            </a:solidFill>
          </p:spPr>
        </p:sp>
      </p:grpSp>
      <p:grpSp>
        <p:nvGrpSpPr>
          <p:cNvPr name="Group 18" id="18"/>
          <p:cNvGrpSpPr/>
          <p:nvPr/>
        </p:nvGrpSpPr>
        <p:grpSpPr>
          <a:xfrm rot="-1819194">
            <a:off x="19640162" y="-2852068"/>
            <a:ext cx="210488" cy="8333066"/>
            <a:chOff x="0" y="0"/>
            <a:chExt cx="280651" cy="11110755"/>
          </a:xfrm>
        </p:grpSpPr>
        <p:sp>
          <p:nvSpPr>
            <p:cNvPr name="Freeform 19" id="19"/>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8627"/>
              </a:srgbClr>
            </a:solidFill>
          </p:spPr>
        </p:sp>
      </p:grpSp>
      <p:grpSp>
        <p:nvGrpSpPr>
          <p:cNvPr name="Group 20" id="20"/>
          <p:cNvGrpSpPr/>
          <p:nvPr/>
        </p:nvGrpSpPr>
        <p:grpSpPr>
          <a:xfrm rot="-1819194">
            <a:off x="-1009170" y="5963556"/>
            <a:ext cx="210488" cy="8333066"/>
            <a:chOff x="0" y="0"/>
            <a:chExt cx="280651" cy="11110755"/>
          </a:xfrm>
        </p:grpSpPr>
        <p:sp>
          <p:nvSpPr>
            <p:cNvPr name="Freeform 21" id="21"/>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35686"/>
              </a:srgbClr>
            </a:solidFill>
          </p:spPr>
        </p:sp>
      </p:grpSp>
      <p:grpSp>
        <p:nvGrpSpPr>
          <p:cNvPr name="Group 22" id="22"/>
          <p:cNvGrpSpPr/>
          <p:nvPr/>
        </p:nvGrpSpPr>
        <p:grpSpPr>
          <a:xfrm rot="0">
            <a:off x="419112" y="1076412"/>
            <a:ext cx="16306062" cy="2605290"/>
            <a:chOff x="0" y="0"/>
            <a:chExt cx="21741416" cy="3473720"/>
          </a:xfrm>
        </p:grpSpPr>
        <p:sp>
          <p:nvSpPr>
            <p:cNvPr name="Freeform 23" id="23"/>
            <p:cNvSpPr/>
            <p:nvPr/>
          </p:nvSpPr>
          <p:spPr>
            <a:xfrm flipH="false" flipV="false" rot="0">
              <a:off x="0" y="0"/>
              <a:ext cx="21741416" cy="3473720"/>
            </a:xfrm>
            <a:custGeom>
              <a:avLst/>
              <a:gdLst/>
              <a:ahLst/>
              <a:cxnLst/>
              <a:rect r="r" b="b" t="t" l="l"/>
              <a:pathLst>
                <a:path h="3473720" w="21741416">
                  <a:moveTo>
                    <a:pt x="0" y="0"/>
                  </a:moveTo>
                  <a:lnTo>
                    <a:pt x="21741416" y="0"/>
                  </a:lnTo>
                  <a:lnTo>
                    <a:pt x="21741416" y="3473720"/>
                  </a:lnTo>
                  <a:lnTo>
                    <a:pt x="0" y="3473720"/>
                  </a:lnTo>
                  <a:close/>
                </a:path>
              </a:pathLst>
            </a:custGeom>
            <a:solidFill>
              <a:srgbClr val="000000">
                <a:alpha val="0"/>
              </a:srgbClr>
            </a:solidFill>
          </p:spPr>
        </p:sp>
        <p:sp>
          <p:nvSpPr>
            <p:cNvPr name="TextBox 24" id="24"/>
            <p:cNvSpPr txBox="true"/>
            <p:nvPr/>
          </p:nvSpPr>
          <p:spPr>
            <a:xfrm>
              <a:off x="0" y="-142875"/>
              <a:ext cx="21741416" cy="3616595"/>
            </a:xfrm>
            <a:prstGeom prst="rect">
              <a:avLst/>
            </a:prstGeom>
          </p:spPr>
          <p:txBody>
            <a:bodyPr anchor="t" rtlCol="false" tIns="0" lIns="0" bIns="0" rIns="0"/>
            <a:lstStyle/>
            <a:p>
              <a:pPr algn="l">
                <a:lnSpc>
                  <a:spcPts val="8832"/>
                </a:lnSpc>
              </a:pPr>
              <a:r>
                <a:rPr lang="en-US" sz="6400">
                  <a:solidFill>
                    <a:srgbClr val="333746"/>
                  </a:solidFill>
                  <a:latin typeface="Arimo"/>
                  <a:ea typeface="Arimo"/>
                  <a:cs typeface="Arimo"/>
                  <a:sym typeface="Arimo"/>
                </a:rPr>
                <a:t>Introduction</a:t>
              </a:r>
            </a:p>
          </p:txBody>
        </p:sp>
      </p:grpSp>
      <p:grpSp>
        <p:nvGrpSpPr>
          <p:cNvPr name="Group 25" id="25"/>
          <p:cNvGrpSpPr/>
          <p:nvPr/>
        </p:nvGrpSpPr>
        <p:grpSpPr>
          <a:xfrm rot="0">
            <a:off x="419112" y="314436"/>
            <a:ext cx="2892880" cy="1253804"/>
            <a:chOff x="0" y="0"/>
            <a:chExt cx="3857173" cy="1671739"/>
          </a:xfrm>
        </p:grpSpPr>
        <p:sp>
          <p:nvSpPr>
            <p:cNvPr name="Freeform 26" id="26"/>
            <p:cNvSpPr/>
            <p:nvPr/>
          </p:nvSpPr>
          <p:spPr>
            <a:xfrm flipH="false" flipV="false" rot="0">
              <a:off x="0" y="0"/>
              <a:ext cx="3857173" cy="1671739"/>
            </a:xfrm>
            <a:custGeom>
              <a:avLst/>
              <a:gdLst/>
              <a:ahLst/>
              <a:cxnLst/>
              <a:rect r="r" b="b" t="t" l="l"/>
              <a:pathLst>
                <a:path h="1671739" w="3857173">
                  <a:moveTo>
                    <a:pt x="0" y="0"/>
                  </a:moveTo>
                  <a:lnTo>
                    <a:pt x="3857173" y="0"/>
                  </a:lnTo>
                  <a:lnTo>
                    <a:pt x="3857173" y="1671739"/>
                  </a:lnTo>
                  <a:lnTo>
                    <a:pt x="0" y="1671739"/>
                  </a:lnTo>
                  <a:close/>
                </a:path>
              </a:pathLst>
            </a:custGeom>
            <a:solidFill>
              <a:srgbClr val="000000">
                <a:alpha val="0"/>
              </a:srgbClr>
            </a:solidFill>
          </p:spPr>
        </p:sp>
        <p:sp>
          <p:nvSpPr>
            <p:cNvPr name="TextBox 27" id="27"/>
            <p:cNvSpPr txBox="true"/>
            <p:nvPr/>
          </p:nvSpPr>
          <p:spPr>
            <a:xfrm>
              <a:off x="0" y="-171450"/>
              <a:ext cx="3857173" cy="1843189"/>
            </a:xfrm>
            <a:prstGeom prst="rect">
              <a:avLst/>
            </a:prstGeom>
          </p:spPr>
          <p:txBody>
            <a:bodyPr anchor="ctr" rtlCol="false" tIns="0" lIns="0" bIns="0" rIns="0"/>
            <a:lstStyle/>
            <a:p>
              <a:pPr algn="l">
                <a:lnSpc>
                  <a:spcPts val="11040"/>
                </a:lnSpc>
              </a:pPr>
              <a:r>
                <a:rPr lang="en-US" sz="8000" b="true">
                  <a:solidFill>
                    <a:srgbClr val="D767A8"/>
                  </a:solidFill>
                  <a:latin typeface="Arimo Bold"/>
                  <a:ea typeface="Arimo Bold"/>
                  <a:cs typeface="Arimo Bold"/>
                  <a:sym typeface="Arimo Bold"/>
                </a:rPr>
                <a:t>01</a:t>
              </a:r>
            </a:p>
          </p:txBody>
        </p:sp>
      </p:grpSp>
      <p:sp>
        <p:nvSpPr>
          <p:cNvPr name="Freeform 28" id="28"/>
          <p:cNvSpPr/>
          <p:nvPr/>
        </p:nvSpPr>
        <p:spPr>
          <a:xfrm flipH="false" flipV="false" rot="0">
            <a:off x="14629876" y="4921226"/>
            <a:ext cx="3842802" cy="5131282"/>
          </a:xfrm>
          <a:custGeom>
            <a:avLst/>
            <a:gdLst/>
            <a:ahLst/>
            <a:cxnLst/>
            <a:rect r="r" b="b" t="t" l="l"/>
            <a:pathLst>
              <a:path h="5131282" w="3842802">
                <a:moveTo>
                  <a:pt x="0" y="0"/>
                </a:moveTo>
                <a:lnTo>
                  <a:pt x="3842802" y="0"/>
                </a:lnTo>
                <a:lnTo>
                  <a:pt x="3842802" y="5131282"/>
                </a:lnTo>
                <a:lnTo>
                  <a:pt x="0" y="51312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955772" y="3889352"/>
            <a:ext cx="8693122" cy="5139868"/>
            <a:chOff x="0" y="0"/>
            <a:chExt cx="11590829" cy="6853157"/>
          </a:xfrm>
        </p:grpSpPr>
        <p:sp>
          <p:nvSpPr>
            <p:cNvPr name="Freeform 30" id="30"/>
            <p:cNvSpPr/>
            <p:nvPr/>
          </p:nvSpPr>
          <p:spPr>
            <a:xfrm flipH="false" flipV="false" rot="0">
              <a:off x="0" y="0"/>
              <a:ext cx="11590830" cy="6853158"/>
            </a:xfrm>
            <a:custGeom>
              <a:avLst/>
              <a:gdLst/>
              <a:ahLst/>
              <a:cxnLst/>
              <a:rect r="r" b="b" t="t" l="l"/>
              <a:pathLst>
                <a:path h="6853158" w="11590830">
                  <a:moveTo>
                    <a:pt x="0" y="0"/>
                  </a:moveTo>
                  <a:lnTo>
                    <a:pt x="11590830" y="0"/>
                  </a:lnTo>
                  <a:lnTo>
                    <a:pt x="11590830" y="6853158"/>
                  </a:lnTo>
                  <a:lnTo>
                    <a:pt x="0" y="6853158"/>
                  </a:lnTo>
                  <a:close/>
                </a:path>
              </a:pathLst>
            </a:custGeom>
            <a:solidFill>
              <a:srgbClr val="000000">
                <a:alpha val="0"/>
              </a:srgbClr>
            </a:solidFill>
          </p:spPr>
        </p:sp>
        <p:sp>
          <p:nvSpPr>
            <p:cNvPr name="TextBox 31" id="31"/>
            <p:cNvSpPr txBox="true"/>
            <p:nvPr/>
          </p:nvSpPr>
          <p:spPr>
            <a:xfrm>
              <a:off x="0" y="-161925"/>
              <a:ext cx="11590829" cy="7015082"/>
            </a:xfrm>
            <a:prstGeom prst="rect">
              <a:avLst/>
            </a:prstGeom>
          </p:spPr>
          <p:txBody>
            <a:bodyPr anchor="t" rtlCol="false" tIns="0" lIns="0" bIns="0" rIns="0"/>
            <a:lstStyle/>
            <a:p>
              <a:pPr algn="l">
                <a:lnSpc>
                  <a:spcPts val="9600"/>
                </a:lnSpc>
              </a:pPr>
              <a:r>
                <a:rPr lang="en-US" sz="8000" b="true">
                  <a:solidFill>
                    <a:srgbClr val="000000"/>
                  </a:solidFill>
                  <a:latin typeface="Arial Bold"/>
                  <a:ea typeface="Arial Bold"/>
                  <a:cs typeface="Arial Bold"/>
                  <a:sym typeface="Arial Bold"/>
                </a:rPr>
                <a:t>GOAL</a:t>
              </a:r>
            </a:p>
            <a:p>
              <a:pPr algn="l">
                <a:lnSpc>
                  <a:spcPts val="6480"/>
                </a:lnSpc>
              </a:pPr>
              <a:r>
                <a:rPr lang="en-US" sz="3600">
                  <a:solidFill>
                    <a:srgbClr val="000000"/>
                  </a:solidFill>
                  <a:latin typeface="Aptos"/>
                  <a:ea typeface="Aptos"/>
                  <a:cs typeface="Aptos"/>
                  <a:sym typeface="Aptos"/>
                </a:rPr>
                <a:t>Build a deep learning system that predicts the future 3D pose of pedestrians using real-world image sequences.</a:t>
              </a:r>
            </a:p>
            <a:p>
              <a:pPr algn="l">
                <a:lnSpc>
                  <a:spcPts val="4320"/>
                </a:lnSpc>
              </a:pPr>
            </a:p>
          </p:txBody>
        </p:sp>
      </p:grpSp>
      <p:sp>
        <p:nvSpPr>
          <p:cNvPr name="Freeform 32" id="32"/>
          <p:cNvSpPr/>
          <p:nvPr/>
        </p:nvSpPr>
        <p:spPr>
          <a:xfrm flipH="false" flipV="false" rot="0">
            <a:off x="13420152" y="1923370"/>
            <a:ext cx="3437646" cy="1871198"/>
          </a:xfrm>
          <a:custGeom>
            <a:avLst/>
            <a:gdLst/>
            <a:ahLst/>
            <a:cxnLst/>
            <a:rect r="r" b="b" t="t" l="l"/>
            <a:pathLst>
              <a:path h="1871198" w="3437646">
                <a:moveTo>
                  <a:pt x="0" y="0"/>
                </a:moveTo>
                <a:lnTo>
                  <a:pt x="3437646" y="0"/>
                </a:lnTo>
                <a:lnTo>
                  <a:pt x="3437646"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3" id="33"/>
          <p:cNvSpPr/>
          <p:nvPr/>
        </p:nvSpPr>
        <p:spPr>
          <a:xfrm flipH="false" flipV="false" rot="0">
            <a:off x="10928146" y="4921226"/>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4" id="34"/>
          <p:cNvSpPr/>
          <p:nvPr/>
        </p:nvSpPr>
        <p:spPr>
          <a:xfrm flipH="false" flipV="false" rot="0">
            <a:off x="12666798" y="1428322"/>
            <a:ext cx="1488002" cy="826644"/>
          </a:xfrm>
          <a:custGeom>
            <a:avLst/>
            <a:gdLst/>
            <a:ahLst/>
            <a:cxnLst/>
            <a:rect r="r" b="b" t="t" l="l"/>
            <a:pathLst>
              <a:path h="826644" w="1488002">
                <a:moveTo>
                  <a:pt x="0" y="0"/>
                </a:moveTo>
                <a:lnTo>
                  <a:pt x="1488002" y="0"/>
                </a:lnTo>
                <a:lnTo>
                  <a:pt x="1488002"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35" id="35"/>
          <p:cNvGrpSpPr/>
          <p:nvPr/>
        </p:nvGrpSpPr>
        <p:grpSpPr>
          <a:xfrm rot="0">
            <a:off x="1430198" y="12152856"/>
            <a:ext cx="15427800" cy="2514486"/>
            <a:chOff x="0" y="0"/>
            <a:chExt cx="20570400" cy="3352648"/>
          </a:xfrm>
        </p:grpSpPr>
        <p:sp>
          <p:nvSpPr>
            <p:cNvPr name="Freeform 36" id="36"/>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37" id="37"/>
            <p:cNvSpPr txBox="true"/>
            <p:nvPr/>
          </p:nvSpPr>
          <p:spPr>
            <a:xfrm>
              <a:off x="0" y="-247650"/>
              <a:ext cx="20570400" cy="3600298"/>
            </a:xfrm>
            <a:prstGeom prst="rect">
              <a:avLst/>
            </a:prstGeom>
          </p:spPr>
          <p:txBody>
            <a:bodyPr anchor="t" rtlCol="false" tIns="0" lIns="0" bIns="0" rIns="0"/>
            <a:lstStyle/>
            <a:p>
              <a:pPr algn="l">
                <a:lnSpc>
                  <a:spcPts val="16560"/>
                </a:lnSpc>
              </a:pPr>
              <a:r>
                <a:rPr lang="en-US" sz="12000">
                  <a:solidFill>
                    <a:srgbClr val="E67CB9"/>
                  </a:solidFill>
                  <a:latin typeface="Arimo"/>
                  <a:ea typeface="Arimo"/>
                  <a:cs typeface="Arimo"/>
                  <a:sym typeface="Arimo"/>
                </a:rPr>
                <a:t>Project Summary</a:t>
              </a:r>
            </a:p>
          </p:txBody>
        </p:sp>
      </p:grpSp>
      <p:grpSp>
        <p:nvGrpSpPr>
          <p:cNvPr name="Group 38" id="38"/>
          <p:cNvGrpSpPr/>
          <p:nvPr/>
        </p:nvGrpSpPr>
        <p:grpSpPr>
          <a:xfrm rot="0">
            <a:off x="1430198" y="10954500"/>
            <a:ext cx="2737066" cy="1210104"/>
            <a:chOff x="0" y="0"/>
            <a:chExt cx="3649421" cy="1613472"/>
          </a:xfrm>
        </p:grpSpPr>
        <p:sp>
          <p:nvSpPr>
            <p:cNvPr name="Freeform 39" id="39"/>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40" id="40"/>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02</a:t>
              </a:r>
            </a:p>
          </p:txBody>
        </p:sp>
      </p:grpSp>
      <p:grpSp>
        <p:nvGrpSpPr>
          <p:cNvPr name="Group 41" id="41"/>
          <p:cNvGrpSpPr/>
          <p:nvPr/>
        </p:nvGrpSpPr>
        <p:grpSpPr>
          <a:xfrm rot="0">
            <a:off x="-17246106" y="5585014"/>
            <a:ext cx="7049192" cy="2597764"/>
            <a:chOff x="0" y="0"/>
            <a:chExt cx="9398923" cy="3463685"/>
          </a:xfrm>
        </p:grpSpPr>
        <p:sp>
          <p:nvSpPr>
            <p:cNvPr name="Freeform 42" id="42"/>
            <p:cNvSpPr/>
            <p:nvPr/>
          </p:nvSpPr>
          <p:spPr>
            <a:xfrm flipH="false" flipV="false" rot="0">
              <a:off x="0" y="0"/>
              <a:ext cx="9398922" cy="3463685"/>
            </a:xfrm>
            <a:custGeom>
              <a:avLst/>
              <a:gdLst/>
              <a:ahLst/>
              <a:cxnLst/>
              <a:rect r="r" b="b" t="t" l="l"/>
              <a:pathLst>
                <a:path h="3463685" w="9398922">
                  <a:moveTo>
                    <a:pt x="0" y="0"/>
                  </a:moveTo>
                  <a:lnTo>
                    <a:pt x="9398922" y="0"/>
                  </a:lnTo>
                  <a:lnTo>
                    <a:pt x="9398922" y="3463685"/>
                  </a:lnTo>
                  <a:lnTo>
                    <a:pt x="0" y="3463685"/>
                  </a:lnTo>
                  <a:close/>
                </a:path>
              </a:pathLst>
            </a:custGeom>
            <a:solidFill>
              <a:srgbClr val="000000">
                <a:alpha val="0"/>
              </a:srgbClr>
            </a:solidFill>
          </p:spPr>
        </p:sp>
        <p:sp>
          <p:nvSpPr>
            <p:cNvPr name="TextBox 43" id="43"/>
            <p:cNvSpPr txBox="true"/>
            <p:nvPr/>
          </p:nvSpPr>
          <p:spPr>
            <a:xfrm>
              <a:off x="0" y="-200025"/>
              <a:ext cx="9398923" cy="3663710"/>
            </a:xfrm>
            <a:prstGeom prst="rect">
              <a:avLst/>
            </a:prstGeom>
          </p:spPr>
          <p:txBody>
            <a:bodyPr anchor="t" rtlCol="false" tIns="0" lIns="0" bIns="0" rIns="0"/>
            <a:lstStyle/>
            <a:p>
              <a:pPr algn="ctr">
                <a:lnSpc>
                  <a:spcPts val="6480"/>
                </a:lnSpc>
              </a:pPr>
              <a:r>
                <a:rPr lang="en-US" sz="3600">
                  <a:solidFill>
                    <a:srgbClr val="000000"/>
                  </a:solidFill>
                  <a:latin typeface="Aptos"/>
                  <a:ea typeface="Aptos"/>
                  <a:cs typeface="Aptos"/>
                  <a:sym typeface="Aptos"/>
                </a:rPr>
                <a:t>Predicting pedestrian motion is essential for traffic safety in cities.`</a:t>
              </a:r>
            </a:p>
          </p:txBody>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30198" y="4837664"/>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247650"/>
              <a:ext cx="20570400" cy="3600298"/>
            </a:xfrm>
            <a:prstGeom prst="rect">
              <a:avLst/>
            </a:prstGeom>
          </p:spPr>
          <p:txBody>
            <a:bodyPr anchor="t" rtlCol="false" tIns="0" lIns="0" bIns="0" rIns="0"/>
            <a:lstStyle/>
            <a:p>
              <a:pPr algn="l">
                <a:lnSpc>
                  <a:spcPts val="16560"/>
                </a:lnSpc>
              </a:pPr>
              <a:r>
                <a:rPr lang="en-US" sz="12000">
                  <a:solidFill>
                    <a:srgbClr val="E67CB9"/>
                  </a:solidFill>
                  <a:latin typeface="Arimo"/>
                  <a:ea typeface="Arimo"/>
                  <a:cs typeface="Arimo"/>
                  <a:sym typeface="Arimo"/>
                </a:rPr>
                <a:t>Project Summary</a:t>
              </a:r>
            </a:p>
          </p:txBody>
        </p:sp>
      </p:grpSp>
      <p:grpSp>
        <p:nvGrpSpPr>
          <p:cNvPr name="Group 6" id="6"/>
          <p:cNvGrpSpPr/>
          <p:nvPr/>
        </p:nvGrpSpPr>
        <p:grpSpPr>
          <a:xfrm rot="0">
            <a:off x="1430198" y="3639308"/>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02</a:t>
              </a:r>
            </a:p>
          </p:txBody>
        </p:sp>
      </p:grpSp>
      <p:grpSp>
        <p:nvGrpSpPr>
          <p:cNvPr name="Group 9" id="9"/>
          <p:cNvGrpSpPr/>
          <p:nvPr/>
        </p:nvGrpSpPr>
        <p:grpSpPr>
          <a:xfrm rot="0">
            <a:off x="13994280" y="8470904"/>
            <a:ext cx="9194198" cy="2278030"/>
            <a:chOff x="0" y="0"/>
            <a:chExt cx="12258931" cy="3037373"/>
          </a:xfrm>
        </p:grpSpPr>
        <p:sp>
          <p:nvSpPr>
            <p:cNvPr name="Freeform 10" id="1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11" id="11"/>
          <p:cNvGrpSpPr/>
          <p:nvPr/>
        </p:nvGrpSpPr>
        <p:grpSpPr>
          <a:xfrm rot="0">
            <a:off x="-2031136" y="-1409268"/>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3" id="13"/>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9660176" y="3889352"/>
            <a:ext cx="8693122" cy="5139868"/>
            <a:chOff x="0" y="0"/>
            <a:chExt cx="11590829" cy="6853157"/>
          </a:xfrm>
        </p:grpSpPr>
        <p:sp>
          <p:nvSpPr>
            <p:cNvPr name="Freeform 15" id="15"/>
            <p:cNvSpPr/>
            <p:nvPr/>
          </p:nvSpPr>
          <p:spPr>
            <a:xfrm flipH="false" flipV="false" rot="0">
              <a:off x="0" y="0"/>
              <a:ext cx="11590830" cy="6853158"/>
            </a:xfrm>
            <a:custGeom>
              <a:avLst/>
              <a:gdLst/>
              <a:ahLst/>
              <a:cxnLst/>
              <a:rect r="r" b="b" t="t" l="l"/>
              <a:pathLst>
                <a:path h="6853158" w="11590830">
                  <a:moveTo>
                    <a:pt x="0" y="0"/>
                  </a:moveTo>
                  <a:lnTo>
                    <a:pt x="11590830" y="0"/>
                  </a:lnTo>
                  <a:lnTo>
                    <a:pt x="11590830" y="6853158"/>
                  </a:lnTo>
                  <a:lnTo>
                    <a:pt x="0" y="6853158"/>
                  </a:lnTo>
                  <a:close/>
                </a:path>
              </a:pathLst>
            </a:custGeom>
            <a:solidFill>
              <a:srgbClr val="000000">
                <a:alpha val="0"/>
              </a:srgbClr>
            </a:solidFill>
          </p:spPr>
        </p:sp>
        <p:sp>
          <p:nvSpPr>
            <p:cNvPr name="TextBox 16" id="16"/>
            <p:cNvSpPr txBox="true"/>
            <p:nvPr/>
          </p:nvSpPr>
          <p:spPr>
            <a:xfrm>
              <a:off x="0" y="-161925"/>
              <a:ext cx="11590829" cy="7015082"/>
            </a:xfrm>
            <a:prstGeom prst="rect">
              <a:avLst/>
            </a:prstGeom>
          </p:spPr>
          <p:txBody>
            <a:bodyPr anchor="t" rtlCol="false" tIns="0" lIns="0" bIns="0" rIns="0"/>
            <a:lstStyle/>
            <a:p>
              <a:pPr algn="l">
                <a:lnSpc>
                  <a:spcPts val="9600"/>
                </a:lnSpc>
              </a:pPr>
              <a:r>
                <a:rPr lang="en-US" sz="8000" b="true">
                  <a:solidFill>
                    <a:srgbClr val="000000"/>
                  </a:solidFill>
                  <a:latin typeface="Arial Bold"/>
                  <a:ea typeface="Arial Bold"/>
                  <a:cs typeface="Arial Bold"/>
                  <a:sym typeface="Arial Bold"/>
                </a:rPr>
                <a:t>GOAL</a:t>
              </a:r>
            </a:p>
            <a:p>
              <a:pPr algn="l">
                <a:lnSpc>
                  <a:spcPts val="6480"/>
                </a:lnSpc>
              </a:pPr>
              <a:r>
                <a:rPr lang="en-US" sz="3600">
                  <a:solidFill>
                    <a:srgbClr val="000000"/>
                  </a:solidFill>
                  <a:latin typeface="Aptos"/>
                  <a:ea typeface="Aptos"/>
                  <a:cs typeface="Aptos"/>
                  <a:sym typeface="Aptos"/>
                </a:rPr>
                <a:t>Build a deep learning system that predicts the future 3D pose of pedestrians using real-world image sequences.</a:t>
              </a:r>
            </a:p>
            <a:p>
              <a:pPr algn="l">
                <a:lnSpc>
                  <a:spcPts val="4320"/>
                </a:lnSpc>
              </a:pPr>
            </a:p>
          </p:txBody>
        </p:sp>
      </p:grpSp>
      <p:sp>
        <p:nvSpPr>
          <p:cNvPr name="Freeform 17" id="17"/>
          <p:cNvSpPr/>
          <p:nvPr/>
        </p:nvSpPr>
        <p:spPr>
          <a:xfrm flipH="false" flipV="false" rot="0">
            <a:off x="22474932" y="1923370"/>
            <a:ext cx="3437646" cy="1871198"/>
          </a:xfrm>
          <a:custGeom>
            <a:avLst/>
            <a:gdLst/>
            <a:ahLst/>
            <a:cxnLst/>
            <a:rect r="r" b="b" t="t" l="l"/>
            <a:pathLst>
              <a:path h="1871198" w="3437646">
                <a:moveTo>
                  <a:pt x="0" y="0"/>
                </a:moveTo>
                <a:lnTo>
                  <a:pt x="3437646" y="0"/>
                </a:lnTo>
                <a:lnTo>
                  <a:pt x="3437646"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9982926" y="4921226"/>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21721578" y="1428322"/>
            <a:ext cx="1488002" cy="826644"/>
          </a:xfrm>
          <a:custGeom>
            <a:avLst/>
            <a:gdLst/>
            <a:ahLst/>
            <a:cxnLst/>
            <a:rect r="r" b="b" t="t" l="l"/>
            <a:pathLst>
              <a:path h="826644" w="1488002">
                <a:moveTo>
                  <a:pt x="0" y="0"/>
                </a:moveTo>
                <a:lnTo>
                  <a:pt x="1488002" y="0"/>
                </a:lnTo>
                <a:lnTo>
                  <a:pt x="1488002"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0" id="20"/>
          <p:cNvGrpSpPr/>
          <p:nvPr/>
        </p:nvGrpSpPr>
        <p:grpSpPr>
          <a:xfrm rot="0">
            <a:off x="419112" y="-1176134"/>
            <a:ext cx="16306062" cy="2605290"/>
            <a:chOff x="0" y="0"/>
            <a:chExt cx="21741416" cy="3473720"/>
          </a:xfrm>
        </p:grpSpPr>
        <p:sp>
          <p:nvSpPr>
            <p:cNvPr name="Freeform 21" id="21"/>
            <p:cNvSpPr/>
            <p:nvPr/>
          </p:nvSpPr>
          <p:spPr>
            <a:xfrm flipH="false" flipV="false" rot="0">
              <a:off x="0" y="0"/>
              <a:ext cx="21741416" cy="3473720"/>
            </a:xfrm>
            <a:custGeom>
              <a:avLst/>
              <a:gdLst/>
              <a:ahLst/>
              <a:cxnLst/>
              <a:rect r="r" b="b" t="t" l="l"/>
              <a:pathLst>
                <a:path h="3473720" w="21741416">
                  <a:moveTo>
                    <a:pt x="0" y="0"/>
                  </a:moveTo>
                  <a:lnTo>
                    <a:pt x="21741416" y="0"/>
                  </a:lnTo>
                  <a:lnTo>
                    <a:pt x="21741416" y="3473720"/>
                  </a:lnTo>
                  <a:lnTo>
                    <a:pt x="0" y="3473720"/>
                  </a:lnTo>
                  <a:close/>
                </a:path>
              </a:pathLst>
            </a:custGeom>
            <a:solidFill>
              <a:srgbClr val="000000">
                <a:alpha val="0"/>
              </a:srgbClr>
            </a:solidFill>
          </p:spPr>
        </p:sp>
        <p:sp>
          <p:nvSpPr>
            <p:cNvPr name="TextBox 22" id="22"/>
            <p:cNvSpPr txBox="true"/>
            <p:nvPr/>
          </p:nvSpPr>
          <p:spPr>
            <a:xfrm>
              <a:off x="0" y="-142875"/>
              <a:ext cx="21741416" cy="3616595"/>
            </a:xfrm>
            <a:prstGeom prst="rect">
              <a:avLst/>
            </a:prstGeom>
          </p:spPr>
          <p:txBody>
            <a:bodyPr anchor="t" rtlCol="false" tIns="0" lIns="0" bIns="0" rIns="0"/>
            <a:lstStyle/>
            <a:p>
              <a:pPr algn="l">
                <a:lnSpc>
                  <a:spcPts val="8832"/>
                </a:lnSpc>
              </a:pPr>
              <a:r>
                <a:rPr lang="en-US" sz="6400">
                  <a:solidFill>
                    <a:srgbClr val="333746"/>
                  </a:solidFill>
                  <a:latin typeface="Arimo"/>
                  <a:ea typeface="Arimo"/>
                  <a:cs typeface="Arimo"/>
                  <a:sym typeface="Arimo"/>
                </a:rPr>
                <a:t>Introduction</a:t>
              </a:r>
            </a:p>
          </p:txBody>
        </p:sp>
      </p:grpSp>
      <p:grpSp>
        <p:nvGrpSpPr>
          <p:cNvPr name="Group 23" id="23"/>
          <p:cNvGrpSpPr/>
          <p:nvPr/>
        </p:nvGrpSpPr>
        <p:grpSpPr>
          <a:xfrm rot="0">
            <a:off x="419112" y="-1938110"/>
            <a:ext cx="2892880" cy="1253804"/>
            <a:chOff x="0" y="0"/>
            <a:chExt cx="3857173" cy="1671739"/>
          </a:xfrm>
        </p:grpSpPr>
        <p:sp>
          <p:nvSpPr>
            <p:cNvPr name="Freeform 24" id="24"/>
            <p:cNvSpPr/>
            <p:nvPr/>
          </p:nvSpPr>
          <p:spPr>
            <a:xfrm flipH="false" flipV="false" rot="0">
              <a:off x="0" y="0"/>
              <a:ext cx="3857173" cy="1671739"/>
            </a:xfrm>
            <a:custGeom>
              <a:avLst/>
              <a:gdLst/>
              <a:ahLst/>
              <a:cxnLst/>
              <a:rect r="r" b="b" t="t" l="l"/>
              <a:pathLst>
                <a:path h="1671739" w="3857173">
                  <a:moveTo>
                    <a:pt x="0" y="0"/>
                  </a:moveTo>
                  <a:lnTo>
                    <a:pt x="3857173" y="0"/>
                  </a:lnTo>
                  <a:lnTo>
                    <a:pt x="3857173" y="1671739"/>
                  </a:lnTo>
                  <a:lnTo>
                    <a:pt x="0" y="1671739"/>
                  </a:lnTo>
                  <a:close/>
                </a:path>
              </a:pathLst>
            </a:custGeom>
            <a:solidFill>
              <a:srgbClr val="000000">
                <a:alpha val="0"/>
              </a:srgbClr>
            </a:solidFill>
          </p:spPr>
        </p:sp>
        <p:sp>
          <p:nvSpPr>
            <p:cNvPr name="TextBox 25" id="25"/>
            <p:cNvSpPr txBox="true"/>
            <p:nvPr/>
          </p:nvSpPr>
          <p:spPr>
            <a:xfrm>
              <a:off x="0" y="-171450"/>
              <a:ext cx="3857173" cy="1843189"/>
            </a:xfrm>
            <a:prstGeom prst="rect">
              <a:avLst/>
            </a:prstGeom>
          </p:spPr>
          <p:txBody>
            <a:bodyPr anchor="ctr" rtlCol="false" tIns="0" lIns="0" bIns="0" rIns="0"/>
            <a:lstStyle/>
            <a:p>
              <a:pPr algn="l">
                <a:lnSpc>
                  <a:spcPts val="11040"/>
                </a:lnSpc>
              </a:pPr>
              <a:r>
                <a:rPr lang="en-US" sz="8000" b="true">
                  <a:solidFill>
                    <a:srgbClr val="D767A8"/>
                  </a:solidFill>
                  <a:latin typeface="Arimo Bold"/>
                  <a:ea typeface="Arimo Bold"/>
                  <a:cs typeface="Arimo Bold"/>
                  <a:sym typeface="Arimo Bold"/>
                </a:rPr>
                <a:t>01</a:t>
              </a:r>
            </a:p>
          </p:txBody>
        </p:sp>
      </p:grpSp>
      <p:grpSp>
        <p:nvGrpSpPr>
          <p:cNvPr name="Group 26" id="26"/>
          <p:cNvGrpSpPr/>
          <p:nvPr/>
        </p:nvGrpSpPr>
        <p:grpSpPr>
          <a:xfrm rot="0">
            <a:off x="-10335236" y="2748888"/>
            <a:ext cx="12632736" cy="4741554"/>
            <a:chOff x="0" y="0"/>
            <a:chExt cx="16843648" cy="6322072"/>
          </a:xfrm>
        </p:grpSpPr>
        <p:sp>
          <p:nvSpPr>
            <p:cNvPr name="Freeform 27" id="27"/>
            <p:cNvSpPr/>
            <p:nvPr/>
          </p:nvSpPr>
          <p:spPr>
            <a:xfrm flipH="false" flipV="false" rot="0">
              <a:off x="0" y="0"/>
              <a:ext cx="16843648" cy="6322072"/>
            </a:xfrm>
            <a:custGeom>
              <a:avLst/>
              <a:gdLst/>
              <a:ahLst/>
              <a:cxnLst/>
              <a:rect r="r" b="b" t="t" l="l"/>
              <a:pathLst>
                <a:path h="6322072" w="16843648">
                  <a:moveTo>
                    <a:pt x="0" y="0"/>
                  </a:moveTo>
                  <a:lnTo>
                    <a:pt x="16843648" y="0"/>
                  </a:lnTo>
                  <a:lnTo>
                    <a:pt x="16843648" y="6322072"/>
                  </a:lnTo>
                  <a:lnTo>
                    <a:pt x="0" y="6322072"/>
                  </a:lnTo>
                  <a:close/>
                </a:path>
              </a:pathLst>
            </a:custGeom>
            <a:solidFill>
              <a:srgbClr val="000000">
                <a:alpha val="0"/>
              </a:srgbClr>
            </a:solidFill>
          </p:spPr>
        </p:sp>
        <p:sp>
          <p:nvSpPr>
            <p:cNvPr name="TextBox 28" id="28"/>
            <p:cNvSpPr txBox="true"/>
            <p:nvPr/>
          </p:nvSpPr>
          <p:spPr>
            <a:xfrm>
              <a:off x="0" y="-228600"/>
              <a:ext cx="16843648" cy="6550672"/>
            </a:xfrm>
            <a:prstGeom prst="rect">
              <a:avLst/>
            </a:prstGeom>
          </p:spPr>
          <p:txBody>
            <a:bodyPr anchor="t" rtlCol="false" tIns="0" lIns="0" bIns="0" rIns="0"/>
            <a:lstStyle/>
            <a:p>
              <a:pPr algn="l">
                <a:lnSpc>
                  <a:spcPts val="18216"/>
                </a:lnSpc>
              </a:pPr>
              <a:r>
                <a:rPr lang="en-US" sz="13200" b="true">
                  <a:solidFill>
                    <a:srgbClr val="13255D"/>
                  </a:solidFill>
                  <a:latin typeface="Aptos Bold"/>
                  <a:ea typeface="Aptos Bold"/>
                  <a:cs typeface="Aptos Bold"/>
                  <a:sym typeface="Aptos Bold"/>
                </a:rPr>
                <a:t>The Project Focuses On</a:t>
              </a: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487062" y="4837664"/>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247650"/>
              <a:ext cx="20570400" cy="3600298"/>
            </a:xfrm>
            <a:prstGeom prst="rect">
              <a:avLst/>
            </a:prstGeom>
          </p:spPr>
          <p:txBody>
            <a:bodyPr anchor="t" rtlCol="false" tIns="0" lIns="0" bIns="0" rIns="0"/>
            <a:lstStyle/>
            <a:p>
              <a:pPr algn="l">
                <a:lnSpc>
                  <a:spcPts val="16560"/>
                </a:lnSpc>
              </a:pPr>
              <a:r>
                <a:rPr lang="en-US" sz="12000">
                  <a:solidFill>
                    <a:srgbClr val="E67CB9"/>
                  </a:solidFill>
                  <a:latin typeface="Arimo"/>
                  <a:ea typeface="Arimo"/>
                  <a:cs typeface="Arimo"/>
                  <a:sym typeface="Arimo"/>
                </a:rPr>
                <a:t>Project Summary</a:t>
              </a:r>
            </a:p>
          </p:txBody>
        </p:sp>
      </p:grpSp>
      <p:grpSp>
        <p:nvGrpSpPr>
          <p:cNvPr name="Group 6" id="6"/>
          <p:cNvGrpSpPr/>
          <p:nvPr/>
        </p:nvGrpSpPr>
        <p:grpSpPr>
          <a:xfrm rot="0">
            <a:off x="-13487062" y="3639308"/>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02</a:t>
              </a:r>
            </a:p>
          </p:txBody>
        </p:sp>
      </p:grpSp>
      <p:grpSp>
        <p:nvGrpSpPr>
          <p:cNvPr name="Group 9" id="9"/>
          <p:cNvGrpSpPr/>
          <p:nvPr/>
        </p:nvGrpSpPr>
        <p:grpSpPr>
          <a:xfrm rot="0">
            <a:off x="10428736" y="8641424"/>
            <a:ext cx="9194198" cy="2278030"/>
            <a:chOff x="0" y="0"/>
            <a:chExt cx="12258931" cy="3037373"/>
          </a:xfrm>
        </p:grpSpPr>
        <p:sp>
          <p:nvSpPr>
            <p:cNvPr name="Freeform 10" id="1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A3B5ED"/>
            </a:solidFill>
          </p:spPr>
        </p:sp>
      </p:grpSp>
      <p:grpSp>
        <p:nvGrpSpPr>
          <p:cNvPr name="Group 11" id="11"/>
          <p:cNvGrpSpPr/>
          <p:nvPr/>
        </p:nvGrpSpPr>
        <p:grpSpPr>
          <a:xfrm rot="0">
            <a:off x="-1241366" y="-1667366"/>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3" id="13"/>
          <p:cNvSpPr/>
          <p:nvPr/>
        </p:nvSpPr>
        <p:spPr>
          <a:xfrm flipH="false" flipV="false" rot="0">
            <a:off x="207604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503736" y="2748888"/>
            <a:ext cx="12632736" cy="4741554"/>
            <a:chOff x="0" y="0"/>
            <a:chExt cx="16843648" cy="6322072"/>
          </a:xfrm>
        </p:grpSpPr>
        <p:sp>
          <p:nvSpPr>
            <p:cNvPr name="Freeform 15" id="15"/>
            <p:cNvSpPr/>
            <p:nvPr/>
          </p:nvSpPr>
          <p:spPr>
            <a:xfrm flipH="false" flipV="false" rot="0">
              <a:off x="0" y="0"/>
              <a:ext cx="16843648" cy="6322072"/>
            </a:xfrm>
            <a:custGeom>
              <a:avLst/>
              <a:gdLst/>
              <a:ahLst/>
              <a:cxnLst/>
              <a:rect r="r" b="b" t="t" l="l"/>
              <a:pathLst>
                <a:path h="6322072" w="16843648">
                  <a:moveTo>
                    <a:pt x="0" y="0"/>
                  </a:moveTo>
                  <a:lnTo>
                    <a:pt x="16843648" y="0"/>
                  </a:lnTo>
                  <a:lnTo>
                    <a:pt x="16843648" y="6322072"/>
                  </a:lnTo>
                  <a:lnTo>
                    <a:pt x="0" y="6322072"/>
                  </a:lnTo>
                  <a:close/>
                </a:path>
              </a:pathLst>
            </a:custGeom>
            <a:solidFill>
              <a:srgbClr val="000000">
                <a:alpha val="0"/>
              </a:srgbClr>
            </a:solidFill>
          </p:spPr>
        </p:sp>
        <p:sp>
          <p:nvSpPr>
            <p:cNvPr name="TextBox 16" id="16"/>
            <p:cNvSpPr txBox="true"/>
            <p:nvPr/>
          </p:nvSpPr>
          <p:spPr>
            <a:xfrm>
              <a:off x="0" y="-228600"/>
              <a:ext cx="16843648" cy="6550672"/>
            </a:xfrm>
            <a:prstGeom prst="rect">
              <a:avLst/>
            </a:prstGeom>
          </p:spPr>
          <p:txBody>
            <a:bodyPr anchor="t" rtlCol="false" tIns="0" lIns="0" bIns="0" rIns="0"/>
            <a:lstStyle/>
            <a:p>
              <a:pPr algn="l">
                <a:lnSpc>
                  <a:spcPts val="18216"/>
                </a:lnSpc>
              </a:pPr>
              <a:r>
                <a:rPr lang="en-US" sz="13200" b="true">
                  <a:solidFill>
                    <a:srgbClr val="13255D"/>
                  </a:solidFill>
                  <a:latin typeface="Aptos Bold"/>
                  <a:ea typeface="Aptos Bold"/>
                  <a:cs typeface="Aptos Bold"/>
                  <a:sym typeface="Aptos Bold"/>
                </a:rPr>
                <a:t>The Project Focuses On</a:t>
              </a:r>
            </a:p>
          </p:txBody>
        </p:sp>
      </p:grpSp>
      <p:grpSp>
        <p:nvGrpSpPr>
          <p:cNvPr name="Group 17" id="17"/>
          <p:cNvGrpSpPr/>
          <p:nvPr/>
        </p:nvGrpSpPr>
        <p:grpSpPr>
          <a:xfrm rot="0">
            <a:off x="5626018" y="3484750"/>
            <a:ext cx="4565744" cy="1046440"/>
            <a:chOff x="0" y="0"/>
            <a:chExt cx="6087659" cy="1395253"/>
          </a:xfrm>
        </p:grpSpPr>
        <p:sp>
          <p:nvSpPr>
            <p:cNvPr name="Freeform 18" id="18"/>
            <p:cNvSpPr/>
            <p:nvPr/>
          </p:nvSpPr>
          <p:spPr>
            <a:xfrm flipH="false" flipV="false" rot="0">
              <a:off x="0" y="0"/>
              <a:ext cx="6087659" cy="1395253"/>
            </a:xfrm>
            <a:custGeom>
              <a:avLst/>
              <a:gdLst/>
              <a:ahLst/>
              <a:cxnLst/>
              <a:rect r="r" b="b" t="t" l="l"/>
              <a:pathLst>
                <a:path h="1395253" w="6087659">
                  <a:moveTo>
                    <a:pt x="0" y="0"/>
                  </a:moveTo>
                  <a:lnTo>
                    <a:pt x="6087659" y="0"/>
                  </a:lnTo>
                  <a:lnTo>
                    <a:pt x="6087659" y="1395253"/>
                  </a:lnTo>
                  <a:lnTo>
                    <a:pt x="0" y="1395253"/>
                  </a:lnTo>
                  <a:close/>
                </a:path>
              </a:pathLst>
            </a:custGeom>
            <a:solidFill>
              <a:srgbClr val="000000">
                <a:alpha val="0"/>
              </a:srgbClr>
            </a:solidFill>
          </p:spPr>
        </p:sp>
        <p:sp>
          <p:nvSpPr>
            <p:cNvPr name="TextBox 19" id="19"/>
            <p:cNvSpPr txBox="true"/>
            <p:nvPr/>
          </p:nvSpPr>
          <p:spPr>
            <a:xfrm>
              <a:off x="0" y="0"/>
              <a:ext cx="6087659" cy="1395253"/>
            </a:xfrm>
            <a:prstGeom prst="rect">
              <a:avLst/>
            </a:prstGeom>
          </p:spPr>
          <p:txBody>
            <a:bodyPr anchor="t" rtlCol="false" tIns="0" lIns="0" bIns="0" rIns="0"/>
            <a:lstStyle/>
            <a:p>
              <a:pPr algn="ctr">
                <a:lnSpc>
                  <a:spcPts val="3359"/>
                </a:lnSpc>
              </a:pPr>
              <a:r>
                <a:rPr lang="en-US" sz="2799" b="true">
                  <a:solidFill>
                    <a:srgbClr val="000000"/>
                  </a:solidFill>
                  <a:latin typeface="Aptos Bold"/>
                  <a:ea typeface="Aptos Bold"/>
                  <a:cs typeface="Aptos Bold"/>
                  <a:sym typeface="Aptos Bold"/>
                </a:rPr>
                <a:t>Detecting pedestrians in images and videos </a:t>
              </a:r>
            </a:p>
          </p:txBody>
        </p:sp>
      </p:grpSp>
      <p:grpSp>
        <p:nvGrpSpPr>
          <p:cNvPr name="Group 20" id="20"/>
          <p:cNvGrpSpPr/>
          <p:nvPr/>
        </p:nvGrpSpPr>
        <p:grpSpPr>
          <a:xfrm rot="0">
            <a:off x="5314812" y="5329882"/>
            <a:ext cx="5188158" cy="1151214"/>
            <a:chOff x="0" y="0"/>
            <a:chExt cx="6917544" cy="1534952"/>
          </a:xfrm>
        </p:grpSpPr>
        <p:sp>
          <p:nvSpPr>
            <p:cNvPr name="Freeform 21" id="21"/>
            <p:cNvSpPr/>
            <p:nvPr/>
          </p:nvSpPr>
          <p:spPr>
            <a:xfrm flipH="false" flipV="false" rot="0">
              <a:off x="0" y="0"/>
              <a:ext cx="6917544" cy="1534952"/>
            </a:xfrm>
            <a:custGeom>
              <a:avLst/>
              <a:gdLst/>
              <a:ahLst/>
              <a:cxnLst/>
              <a:rect r="r" b="b" t="t" l="l"/>
              <a:pathLst>
                <a:path h="1534952" w="6917544">
                  <a:moveTo>
                    <a:pt x="0" y="0"/>
                  </a:moveTo>
                  <a:lnTo>
                    <a:pt x="6917544" y="0"/>
                  </a:lnTo>
                  <a:lnTo>
                    <a:pt x="6917544" y="1534952"/>
                  </a:lnTo>
                  <a:lnTo>
                    <a:pt x="0" y="1534952"/>
                  </a:lnTo>
                  <a:close/>
                </a:path>
              </a:pathLst>
            </a:custGeom>
            <a:solidFill>
              <a:srgbClr val="000000">
                <a:alpha val="0"/>
              </a:srgbClr>
            </a:solidFill>
          </p:spPr>
        </p:sp>
        <p:sp>
          <p:nvSpPr>
            <p:cNvPr name="TextBox 22" id="22"/>
            <p:cNvSpPr txBox="true"/>
            <p:nvPr/>
          </p:nvSpPr>
          <p:spPr>
            <a:xfrm>
              <a:off x="0" y="-47625"/>
              <a:ext cx="6917544" cy="1582577"/>
            </a:xfrm>
            <a:prstGeom prst="rect">
              <a:avLst/>
            </a:prstGeom>
          </p:spPr>
          <p:txBody>
            <a:bodyPr anchor="t" rtlCol="false" tIns="0" lIns="0" bIns="0" rIns="0"/>
            <a:lstStyle/>
            <a:p>
              <a:pPr algn="ctr">
                <a:lnSpc>
                  <a:spcPts val="3863"/>
                </a:lnSpc>
              </a:pPr>
              <a:r>
                <a:rPr lang="en-US" sz="2799" b="true">
                  <a:solidFill>
                    <a:srgbClr val="000000"/>
                  </a:solidFill>
                  <a:latin typeface="Aptos Bold"/>
                  <a:ea typeface="Aptos Bold"/>
                  <a:cs typeface="Aptos Bold"/>
                  <a:sym typeface="Aptos Bold"/>
                </a:rPr>
                <a:t>Recognizing their visual attributes (e.g., gender, bag).</a:t>
              </a:r>
            </a:p>
          </p:txBody>
        </p:sp>
      </p:grpSp>
      <p:grpSp>
        <p:nvGrpSpPr>
          <p:cNvPr name="Group 23" id="23"/>
          <p:cNvGrpSpPr/>
          <p:nvPr/>
        </p:nvGrpSpPr>
        <p:grpSpPr>
          <a:xfrm rot="0">
            <a:off x="5358754" y="7159222"/>
            <a:ext cx="5188158" cy="1151340"/>
            <a:chOff x="0" y="0"/>
            <a:chExt cx="6917544" cy="1535120"/>
          </a:xfrm>
        </p:grpSpPr>
        <p:sp>
          <p:nvSpPr>
            <p:cNvPr name="Freeform 24" id="24"/>
            <p:cNvSpPr/>
            <p:nvPr/>
          </p:nvSpPr>
          <p:spPr>
            <a:xfrm flipH="false" flipV="false" rot="0">
              <a:off x="0" y="0"/>
              <a:ext cx="6917544" cy="1535120"/>
            </a:xfrm>
            <a:custGeom>
              <a:avLst/>
              <a:gdLst/>
              <a:ahLst/>
              <a:cxnLst/>
              <a:rect r="r" b="b" t="t" l="l"/>
              <a:pathLst>
                <a:path h="1535120" w="6917544">
                  <a:moveTo>
                    <a:pt x="0" y="0"/>
                  </a:moveTo>
                  <a:lnTo>
                    <a:pt x="6917544" y="0"/>
                  </a:lnTo>
                  <a:lnTo>
                    <a:pt x="6917544" y="1535120"/>
                  </a:lnTo>
                  <a:lnTo>
                    <a:pt x="0" y="1535120"/>
                  </a:lnTo>
                  <a:close/>
                </a:path>
              </a:pathLst>
            </a:custGeom>
            <a:solidFill>
              <a:srgbClr val="000000">
                <a:alpha val="0"/>
              </a:srgbClr>
            </a:solidFill>
          </p:spPr>
        </p:sp>
        <p:sp>
          <p:nvSpPr>
            <p:cNvPr name="TextBox 25" id="25"/>
            <p:cNvSpPr txBox="true"/>
            <p:nvPr/>
          </p:nvSpPr>
          <p:spPr>
            <a:xfrm>
              <a:off x="0" y="-47625"/>
              <a:ext cx="6917544" cy="1582745"/>
            </a:xfrm>
            <a:prstGeom prst="rect">
              <a:avLst/>
            </a:prstGeom>
          </p:spPr>
          <p:txBody>
            <a:bodyPr anchor="t" rtlCol="false" tIns="0" lIns="0" bIns="0" rIns="0"/>
            <a:lstStyle/>
            <a:p>
              <a:pPr algn="ctr">
                <a:lnSpc>
                  <a:spcPts val="3863"/>
                </a:lnSpc>
              </a:pPr>
              <a:r>
                <a:rPr lang="en-US" sz="2799" b="true">
                  <a:solidFill>
                    <a:srgbClr val="000000"/>
                  </a:solidFill>
                  <a:latin typeface="Aptos Bold"/>
                  <a:ea typeface="Aptos Bold"/>
                  <a:cs typeface="Aptos Bold"/>
                  <a:sym typeface="Aptos Bold"/>
                </a:rPr>
                <a:t>Using real-world datasets from surveillance cameras. </a:t>
              </a:r>
            </a:p>
          </p:txBody>
        </p:sp>
      </p:grpSp>
      <p:grpSp>
        <p:nvGrpSpPr>
          <p:cNvPr name="Group 26" id="26"/>
          <p:cNvGrpSpPr/>
          <p:nvPr/>
        </p:nvGrpSpPr>
        <p:grpSpPr>
          <a:xfrm rot="0">
            <a:off x="18258750" y="6424580"/>
            <a:ext cx="91438" cy="2007272"/>
            <a:chOff x="0" y="0"/>
            <a:chExt cx="121917" cy="2676363"/>
          </a:xfrm>
        </p:grpSpPr>
        <p:sp>
          <p:nvSpPr>
            <p:cNvPr name="Freeform 27" id="27"/>
            <p:cNvSpPr/>
            <p:nvPr/>
          </p:nvSpPr>
          <p:spPr>
            <a:xfrm flipH="false" flipV="false" rot="0">
              <a:off x="0" y="0"/>
              <a:ext cx="121920" cy="2676271"/>
            </a:xfrm>
            <a:custGeom>
              <a:avLst/>
              <a:gdLst/>
              <a:ahLst/>
              <a:cxnLst/>
              <a:rect r="r" b="b" t="t" l="l"/>
              <a:pathLst>
                <a:path h="2676271" w="121920">
                  <a:moveTo>
                    <a:pt x="254" y="0"/>
                  </a:moveTo>
                  <a:cubicBezTo>
                    <a:pt x="254" y="0"/>
                    <a:pt x="127" y="0"/>
                    <a:pt x="127" y="0"/>
                  </a:cubicBezTo>
                  <a:lnTo>
                    <a:pt x="0" y="0"/>
                  </a:lnTo>
                  <a:lnTo>
                    <a:pt x="0" y="2674239"/>
                  </a:lnTo>
                  <a:lnTo>
                    <a:pt x="127" y="2676271"/>
                  </a:lnTo>
                  <a:lnTo>
                    <a:pt x="121920" y="188341"/>
                  </a:lnTo>
                  <a:cubicBezTo>
                    <a:pt x="84455" y="67183"/>
                    <a:pt x="43434" y="0"/>
                    <a:pt x="254" y="0"/>
                  </a:cubicBezTo>
                  <a:close/>
                </a:path>
              </a:pathLst>
            </a:custGeom>
            <a:solidFill>
              <a:srgbClr val="8997DE"/>
            </a:solidFill>
          </p:spPr>
        </p:sp>
      </p:grpSp>
      <p:grpSp>
        <p:nvGrpSpPr>
          <p:cNvPr name="Group 28" id="28"/>
          <p:cNvGrpSpPr/>
          <p:nvPr/>
        </p:nvGrpSpPr>
        <p:grpSpPr>
          <a:xfrm rot="0">
            <a:off x="22428522" y="6981576"/>
            <a:ext cx="5600234" cy="1440000"/>
            <a:chOff x="0" y="0"/>
            <a:chExt cx="7466979" cy="1920000"/>
          </a:xfrm>
        </p:grpSpPr>
        <p:sp>
          <p:nvSpPr>
            <p:cNvPr name="Freeform 29" id="29"/>
            <p:cNvSpPr/>
            <p:nvPr/>
          </p:nvSpPr>
          <p:spPr>
            <a:xfrm flipH="false" flipV="false" rot="0">
              <a:off x="254" y="0"/>
              <a:ext cx="7466711" cy="1919732"/>
            </a:xfrm>
            <a:custGeom>
              <a:avLst/>
              <a:gdLst/>
              <a:ahLst/>
              <a:cxnLst/>
              <a:rect r="r" b="b" t="t" l="l"/>
              <a:pathLst>
                <a:path h="1919732" w="7466711">
                  <a:moveTo>
                    <a:pt x="7466711" y="1919732"/>
                  </a:moveTo>
                  <a:lnTo>
                    <a:pt x="7466711" y="0"/>
                  </a:lnTo>
                  <a:lnTo>
                    <a:pt x="0" y="0"/>
                  </a:lnTo>
                  <a:lnTo>
                    <a:pt x="0" y="1919732"/>
                  </a:lnTo>
                  <a:close/>
                </a:path>
              </a:pathLst>
            </a:custGeom>
            <a:solidFill>
              <a:srgbClr val="A3B5ED"/>
            </a:solidFill>
          </p:spPr>
        </p:sp>
      </p:grpSp>
      <p:sp>
        <p:nvSpPr>
          <p:cNvPr name="AutoShape 30" id="30"/>
          <p:cNvSpPr/>
          <p:nvPr/>
        </p:nvSpPr>
        <p:spPr>
          <a:xfrm rot="10244">
            <a:off x="19319623" y="7622612"/>
            <a:ext cx="6392916" cy="0"/>
          </a:xfrm>
          <a:prstGeom prst="line">
            <a:avLst/>
          </a:prstGeom>
          <a:ln cap="rnd" w="9525">
            <a:solidFill>
              <a:srgbClr val="CFD9E0"/>
            </a:solidFill>
            <a:prstDash val="solid"/>
            <a:headEnd type="none" len="sm" w="sm"/>
            <a:tailEnd type="oval" len="lg" w="lg"/>
          </a:ln>
        </p:spPr>
      </p:sp>
      <p:grpSp>
        <p:nvGrpSpPr>
          <p:cNvPr name="Group 31" id="31"/>
          <p:cNvGrpSpPr/>
          <p:nvPr/>
        </p:nvGrpSpPr>
        <p:grpSpPr>
          <a:xfrm rot="0">
            <a:off x="18258646" y="4334338"/>
            <a:ext cx="91438" cy="2002946"/>
            <a:chOff x="0" y="0"/>
            <a:chExt cx="121917" cy="2670595"/>
          </a:xfrm>
        </p:grpSpPr>
        <p:sp>
          <p:nvSpPr>
            <p:cNvPr name="Freeform 32" id="32"/>
            <p:cNvSpPr/>
            <p:nvPr/>
          </p:nvSpPr>
          <p:spPr>
            <a:xfrm flipH="false" flipV="false" rot="0">
              <a:off x="0" y="0"/>
              <a:ext cx="121920" cy="2670429"/>
            </a:xfrm>
            <a:custGeom>
              <a:avLst/>
              <a:gdLst/>
              <a:ahLst/>
              <a:cxnLst/>
              <a:rect r="r" b="b" t="t" l="l"/>
              <a:pathLst>
                <a:path h="2670429" w="121920">
                  <a:moveTo>
                    <a:pt x="0" y="0"/>
                  </a:moveTo>
                  <a:lnTo>
                    <a:pt x="0" y="2454148"/>
                  </a:lnTo>
                  <a:cubicBezTo>
                    <a:pt x="0" y="2454148"/>
                    <a:pt x="762" y="2453640"/>
                    <a:pt x="2159" y="2453640"/>
                  </a:cubicBezTo>
                  <a:cubicBezTo>
                    <a:pt x="9906" y="2453640"/>
                    <a:pt x="37338" y="2469388"/>
                    <a:pt x="69977" y="2670429"/>
                  </a:cubicBezTo>
                  <a:lnTo>
                    <a:pt x="121920" y="578612"/>
                  </a:lnTo>
                  <a:cubicBezTo>
                    <a:pt x="121920" y="578612"/>
                    <a:pt x="84836" y="0"/>
                    <a:pt x="0" y="0"/>
                  </a:cubicBezTo>
                  <a:close/>
                </a:path>
              </a:pathLst>
            </a:custGeom>
            <a:solidFill>
              <a:srgbClr val="6C89E2"/>
            </a:solidFill>
          </p:spPr>
        </p:sp>
      </p:grpSp>
      <p:grpSp>
        <p:nvGrpSpPr>
          <p:cNvPr name="Group 33" id="33"/>
          <p:cNvGrpSpPr/>
          <p:nvPr/>
        </p:nvGrpSpPr>
        <p:grpSpPr>
          <a:xfrm rot="0">
            <a:off x="22428532" y="5141062"/>
            <a:ext cx="5600234" cy="1440000"/>
            <a:chOff x="0" y="0"/>
            <a:chExt cx="7466979" cy="1920000"/>
          </a:xfrm>
        </p:grpSpPr>
        <p:sp>
          <p:nvSpPr>
            <p:cNvPr name="Freeform 34" id="34"/>
            <p:cNvSpPr/>
            <p:nvPr/>
          </p:nvSpPr>
          <p:spPr>
            <a:xfrm flipH="false" flipV="false" rot="0">
              <a:off x="254" y="254"/>
              <a:ext cx="7466711" cy="1919478"/>
            </a:xfrm>
            <a:custGeom>
              <a:avLst/>
              <a:gdLst/>
              <a:ahLst/>
              <a:cxnLst/>
              <a:rect r="r" b="b" t="t" l="l"/>
              <a:pathLst>
                <a:path h="1919478" w="7466711">
                  <a:moveTo>
                    <a:pt x="7466711" y="0"/>
                  </a:moveTo>
                  <a:lnTo>
                    <a:pt x="7466711" y="1919478"/>
                  </a:lnTo>
                  <a:lnTo>
                    <a:pt x="0" y="1919478"/>
                  </a:lnTo>
                  <a:lnTo>
                    <a:pt x="0" y="0"/>
                  </a:lnTo>
                  <a:close/>
                </a:path>
              </a:pathLst>
            </a:custGeom>
            <a:solidFill>
              <a:srgbClr val="6C89E2"/>
            </a:solidFill>
          </p:spPr>
        </p:sp>
      </p:grpSp>
      <p:sp>
        <p:nvSpPr>
          <p:cNvPr name="AutoShape 35" id="35"/>
          <p:cNvSpPr/>
          <p:nvPr/>
        </p:nvSpPr>
        <p:spPr>
          <a:xfrm rot="13395">
            <a:off x="19319104" y="5828608"/>
            <a:ext cx="4888847" cy="0"/>
          </a:xfrm>
          <a:prstGeom prst="line">
            <a:avLst/>
          </a:prstGeom>
          <a:ln cap="rnd" w="9525">
            <a:solidFill>
              <a:srgbClr val="A5B7C6"/>
            </a:solidFill>
            <a:prstDash val="solid"/>
            <a:headEnd type="none" len="sm" w="sm"/>
            <a:tailEnd type="oval" len="lg" w="lg"/>
          </a:ln>
        </p:spPr>
      </p:sp>
      <p:grpSp>
        <p:nvGrpSpPr>
          <p:cNvPr name="Group 36" id="36"/>
          <p:cNvGrpSpPr/>
          <p:nvPr/>
        </p:nvGrpSpPr>
        <p:grpSpPr>
          <a:xfrm rot="0">
            <a:off x="18258648" y="2185988"/>
            <a:ext cx="91438" cy="2326806"/>
            <a:chOff x="0" y="0"/>
            <a:chExt cx="121917" cy="3102408"/>
          </a:xfrm>
        </p:grpSpPr>
        <p:sp>
          <p:nvSpPr>
            <p:cNvPr name="Freeform 37" id="37"/>
            <p:cNvSpPr/>
            <p:nvPr/>
          </p:nvSpPr>
          <p:spPr>
            <a:xfrm flipH="false" flipV="false" rot="0">
              <a:off x="0" y="127"/>
              <a:ext cx="121920" cy="3102229"/>
            </a:xfrm>
            <a:custGeom>
              <a:avLst/>
              <a:gdLst/>
              <a:ahLst/>
              <a:cxnLst/>
              <a:rect r="r" b="b" t="t" l="l"/>
              <a:pathLst>
                <a:path h="3102229" w="121920">
                  <a:moveTo>
                    <a:pt x="0" y="0"/>
                  </a:moveTo>
                  <a:lnTo>
                    <a:pt x="0" y="2495931"/>
                  </a:lnTo>
                  <a:cubicBezTo>
                    <a:pt x="15240" y="2495931"/>
                    <a:pt x="50546" y="2544699"/>
                    <a:pt x="85471" y="3102229"/>
                  </a:cubicBezTo>
                  <a:lnTo>
                    <a:pt x="121920" y="1045718"/>
                  </a:lnTo>
                  <a:cubicBezTo>
                    <a:pt x="121920" y="1045718"/>
                    <a:pt x="74422" y="0"/>
                    <a:pt x="0" y="0"/>
                  </a:cubicBezTo>
                  <a:close/>
                </a:path>
              </a:pathLst>
            </a:custGeom>
            <a:solidFill>
              <a:srgbClr val="254AB9"/>
            </a:solidFill>
          </p:spPr>
        </p:sp>
      </p:grpSp>
      <p:grpSp>
        <p:nvGrpSpPr>
          <p:cNvPr name="Group 38" id="38"/>
          <p:cNvGrpSpPr/>
          <p:nvPr/>
        </p:nvGrpSpPr>
        <p:grpSpPr>
          <a:xfrm rot="0">
            <a:off x="22428532" y="3330782"/>
            <a:ext cx="5600234" cy="1440002"/>
            <a:chOff x="0" y="0"/>
            <a:chExt cx="7466979" cy="1920003"/>
          </a:xfrm>
        </p:grpSpPr>
        <p:sp>
          <p:nvSpPr>
            <p:cNvPr name="Freeform 39" id="39"/>
            <p:cNvSpPr/>
            <p:nvPr/>
          </p:nvSpPr>
          <p:spPr>
            <a:xfrm flipH="false" flipV="false" rot="0">
              <a:off x="254" y="254"/>
              <a:ext cx="7466711" cy="1919732"/>
            </a:xfrm>
            <a:custGeom>
              <a:avLst/>
              <a:gdLst/>
              <a:ahLst/>
              <a:cxnLst/>
              <a:rect r="r" b="b" t="t" l="l"/>
              <a:pathLst>
                <a:path h="1919732" w="7466711">
                  <a:moveTo>
                    <a:pt x="7466711" y="0"/>
                  </a:moveTo>
                  <a:lnTo>
                    <a:pt x="7466711" y="1919732"/>
                  </a:lnTo>
                  <a:lnTo>
                    <a:pt x="0" y="1919732"/>
                  </a:lnTo>
                  <a:lnTo>
                    <a:pt x="0" y="0"/>
                  </a:lnTo>
                  <a:close/>
                </a:path>
              </a:pathLst>
            </a:custGeom>
            <a:solidFill>
              <a:srgbClr val="254AB9"/>
            </a:solidFill>
          </p:spPr>
        </p:sp>
      </p:grpSp>
      <p:sp>
        <p:nvSpPr>
          <p:cNvPr name="AutoShape 40" id="40"/>
          <p:cNvSpPr/>
          <p:nvPr/>
        </p:nvSpPr>
        <p:spPr>
          <a:xfrm rot="19707">
            <a:off x="19318068" y="3711150"/>
            <a:ext cx="3323145" cy="0"/>
          </a:xfrm>
          <a:prstGeom prst="line">
            <a:avLst/>
          </a:prstGeom>
          <a:ln cap="rnd" w="9525">
            <a:solidFill>
              <a:srgbClr val="869FB2"/>
            </a:solidFill>
            <a:prstDash val="solid"/>
            <a:headEnd type="none" len="sm" w="sm"/>
            <a:tailEnd type="oval" len="lg" w="lg"/>
          </a:ln>
        </p:spPr>
      </p:sp>
      <p:grpSp>
        <p:nvGrpSpPr>
          <p:cNvPr name="Group 41" id="41"/>
          <p:cNvGrpSpPr/>
          <p:nvPr/>
        </p:nvGrpSpPr>
        <p:grpSpPr>
          <a:xfrm rot="0">
            <a:off x="22840412" y="3484750"/>
            <a:ext cx="4565744" cy="1046440"/>
            <a:chOff x="0" y="0"/>
            <a:chExt cx="6087659" cy="1395253"/>
          </a:xfrm>
        </p:grpSpPr>
        <p:sp>
          <p:nvSpPr>
            <p:cNvPr name="Freeform 42" id="42"/>
            <p:cNvSpPr/>
            <p:nvPr/>
          </p:nvSpPr>
          <p:spPr>
            <a:xfrm flipH="false" flipV="false" rot="0">
              <a:off x="0" y="0"/>
              <a:ext cx="6087659" cy="1395253"/>
            </a:xfrm>
            <a:custGeom>
              <a:avLst/>
              <a:gdLst/>
              <a:ahLst/>
              <a:cxnLst/>
              <a:rect r="r" b="b" t="t" l="l"/>
              <a:pathLst>
                <a:path h="1395253" w="6087659">
                  <a:moveTo>
                    <a:pt x="0" y="0"/>
                  </a:moveTo>
                  <a:lnTo>
                    <a:pt x="6087659" y="0"/>
                  </a:lnTo>
                  <a:lnTo>
                    <a:pt x="6087659" y="1395253"/>
                  </a:lnTo>
                  <a:lnTo>
                    <a:pt x="0" y="1395253"/>
                  </a:lnTo>
                  <a:close/>
                </a:path>
              </a:pathLst>
            </a:custGeom>
            <a:solidFill>
              <a:srgbClr val="000000">
                <a:alpha val="0"/>
              </a:srgbClr>
            </a:solidFill>
          </p:spPr>
        </p:sp>
        <p:sp>
          <p:nvSpPr>
            <p:cNvPr name="TextBox 43" id="43"/>
            <p:cNvSpPr txBox="true"/>
            <p:nvPr/>
          </p:nvSpPr>
          <p:spPr>
            <a:xfrm>
              <a:off x="0" y="0"/>
              <a:ext cx="6087659" cy="1395253"/>
            </a:xfrm>
            <a:prstGeom prst="rect">
              <a:avLst/>
            </a:prstGeom>
          </p:spPr>
          <p:txBody>
            <a:bodyPr anchor="t" rtlCol="false" tIns="0" lIns="0" bIns="0" rIns="0"/>
            <a:lstStyle/>
            <a:p>
              <a:pPr algn="ctr">
                <a:lnSpc>
                  <a:spcPts val="3359"/>
                </a:lnSpc>
              </a:pPr>
              <a:r>
                <a:rPr lang="en-US" sz="2799" b="true">
                  <a:solidFill>
                    <a:srgbClr val="000000"/>
                  </a:solidFill>
                  <a:latin typeface="Aptos Bold"/>
                  <a:ea typeface="Aptos Bold"/>
                  <a:cs typeface="Aptos Bold"/>
                  <a:sym typeface="Aptos Bold"/>
                </a:rPr>
                <a:t>Detecting pedestrians in images and videos </a:t>
              </a:r>
            </a:p>
          </p:txBody>
        </p:sp>
      </p:grpSp>
      <p:grpSp>
        <p:nvGrpSpPr>
          <p:cNvPr name="Group 44" id="44"/>
          <p:cNvGrpSpPr/>
          <p:nvPr/>
        </p:nvGrpSpPr>
        <p:grpSpPr>
          <a:xfrm rot="0">
            <a:off x="22529206" y="5329882"/>
            <a:ext cx="5188158" cy="1151214"/>
            <a:chOff x="0" y="0"/>
            <a:chExt cx="6917544" cy="1534952"/>
          </a:xfrm>
        </p:grpSpPr>
        <p:sp>
          <p:nvSpPr>
            <p:cNvPr name="Freeform 45" id="45"/>
            <p:cNvSpPr/>
            <p:nvPr/>
          </p:nvSpPr>
          <p:spPr>
            <a:xfrm flipH="false" flipV="false" rot="0">
              <a:off x="0" y="0"/>
              <a:ext cx="6917544" cy="1534952"/>
            </a:xfrm>
            <a:custGeom>
              <a:avLst/>
              <a:gdLst/>
              <a:ahLst/>
              <a:cxnLst/>
              <a:rect r="r" b="b" t="t" l="l"/>
              <a:pathLst>
                <a:path h="1534952" w="6917544">
                  <a:moveTo>
                    <a:pt x="0" y="0"/>
                  </a:moveTo>
                  <a:lnTo>
                    <a:pt x="6917544" y="0"/>
                  </a:lnTo>
                  <a:lnTo>
                    <a:pt x="6917544" y="1534952"/>
                  </a:lnTo>
                  <a:lnTo>
                    <a:pt x="0" y="1534952"/>
                  </a:lnTo>
                  <a:close/>
                </a:path>
              </a:pathLst>
            </a:custGeom>
            <a:solidFill>
              <a:srgbClr val="000000">
                <a:alpha val="0"/>
              </a:srgbClr>
            </a:solidFill>
          </p:spPr>
        </p:sp>
        <p:sp>
          <p:nvSpPr>
            <p:cNvPr name="TextBox 46" id="46"/>
            <p:cNvSpPr txBox="true"/>
            <p:nvPr/>
          </p:nvSpPr>
          <p:spPr>
            <a:xfrm>
              <a:off x="0" y="-47625"/>
              <a:ext cx="6917544" cy="1582577"/>
            </a:xfrm>
            <a:prstGeom prst="rect">
              <a:avLst/>
            </a:prstGeom>
          </p:spPr>
          <p:txBody>
            <a:bodyPr anchor="t" rtlCol="false" tIns="0" lIns="0" bIns="0" rIns="0"/>
            <a:lstStyle/>
            <a:p>
              <a:pPr algn="ctr">
                <a:lnSpc>
                  <a:spcPts val="3863"/>
                </a:lnSpc>
              </a:pPr>
              <a:r>
                <a:rPr lang="en-US" sz="2799" b="true">
                  <a:solidFill>
                    <a:srgbClr val="000000"/>
                  </a:solidFill>
                  <a:latin typeface="Aptos Bold"/>
                  <a:ea typeface="Aptos Bold"/>
                  <a:cs typeface="Aptos Bold"/>
                  <a:sym typeface="Aptos Bold"/>
                </a:rPr>
                <a:t>Recognizing their visual attributes (e.g., gender, bag).</a:t>
              </a:r>
            </a:p>
          </p:txBody>
        </p:sp>
      </p:grpSp>
      <p:grpSp>
        <p:nvGrpSpPr>
          <p:cNvPr name="Group 47" id="47"/>
          <p:cNvGrpSpPr/>
          <p:nvPr/>
        </p:nvGrpSpPr>
        <p:grpSpPr>
          <a:xfrm rot="0">
            <a:off x="22573148" y="7159222"/>
            <a:ext cx="5188158" cy="1151340"/>
            <a:chOff x="0" y="0"/>
            <a:chExt cx="6917544" cy="1535120"/>
          </a:xfrm>
        </p:grpSpPr>
        <p:sp>
          <p:nvSpPr>
            <p:cNvPr name="Freeform 48" id="48"/>
            <p:cNvSpPr/>
            <p:nvPr/>
          </p:nvSpPr>
          <p:spPr>
            <a:xfrm flipH="false" flipV="false" rot="0">
              <a:off x="0" y="0"/>
              <a:ext cx="6917544" cy="1535120"/>
            </a:xfrm>
            <a:custGeom>
              <a:avLst/>
              <a:gdLst/>
              <a:ahLst/>
              <a:cxnLst/>
              <a:rect r="r" b="b" t="t" l="l"/>
              <a:pathLst>
                <a:path h="1535120" w="6917544">
                  <a:moveTo>
                    <a:pt x="0" y="0"/>
                  </a:moveTo>
                  <a:lnTo>
                    <a:pt x="6917544" y="0"/>
                  </a:lnTo>
                  <a:lnTo>
                    <a:pt x="6917544" y="1535120"/>
                  </a:lnTo>
                  <a:lnTo>
                    <a:pt x="0" y="1535120"/>
                  </a:lnTo>
                  <a:close/>
                </a:path>
              </a:pathLst>
            </a:custGeom>
            <a:solidFill>
              <a:srgbClr val="000000">
                <a:alpha val="0"/>
              </a:srgbClr>
            </a:solidFill>
          </p:spPr>
        </p:sp>
        <p:sp>
          <p:nvSpPr>
            <p:cNvPr name="TextBox 49" id="49"/>
            <p:cNvSpPr txBox="true"/>
            <p:nvPr/>
          </p:nvSpPr>
          <p:spPr>
            <a:xfrm>
              <a:off x="0" y="-47625"/>
              <a:ext cx="6917544" cy="1582745"/>
            </a:xfrm>
            <a:prstGeom prst="rect">
              <a:avLst/>
            </a:prstGeom>
          </p:spPr>
          <p:txBody>
            <a:bodyPr anchor="t" rtlCol="false" tIns="0" lIns="0" bIns="0" rIns="0"/>
            <a:lstStyle/>
            <a:p>
              <a:pPr algn="ctr">
                <a:lnSpc>
                  <a:spcPts val="3863"/>
                </a:lnSpc>
              </a:pPr>
              <a:r>
                <a:rPr lang="en-US" sz="2799" b="true">
                  <a:solidFill>
                    <a:srgbClr val="000000"/>
                  </a:solidFill>
                  <a:latin typeface="Aptos Bold"/>
                  <a:ea typeface="Aptos Bold"/>
                  <a:cs typeface="Aptos Bold"/>
                  <a:sym typeface="Aptos Bold"/>
                </a:rPr>
                <a:t>Using real-world datasets from surveillance cameras. </a:t>
              </a:r>
            </a:p>
          </p:txBody>
        </p:sp>
      </p:gr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487062" y="4837664"/>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247650"/>
              <a:ext cx="20570400" cy="3600298"/>
            </a:xfrm>
            <a:prstGeom prst="rect">
              <a:avLst/>
            </a:prstGeom>
          </p:spPr>
          <p:txBody>
            <a:bodyPr anchor="t" rtlCol="false" tIns="0" lIns="0" bIns="0" rIns="0"/>
            <a:lstStyle/>
            <a:p>
              <a:pPr algn="l">
                <a:lnSpc>
                  <a:spcPts val="16560"/>
                </a:lnSpc>
              </a:pPr>
              <a:r>
                <a:rPr lang="en-US" sz="12000">
                  <a:solidFill>
                    <a:srgbClr val="E67CB9"/>
                  </a:solidFill>
                  <a:latin typeface="Arimo"/>
                  <a:ea typeface="Arimo"/>
                  <a:cs typeface="Arimo"/>
                  <a:sym typeface="Arimo"/>
                </a:rPr>
                <a:t>Project Summary</a:t>
              </a:r>
            </a:p>
          </p:txBody>
        </p:sp>
      </p:grpSp>
      <p:grpSp>
        <p:nvGrpSpPr>
          <p:cNvPr name="Group 6" id="6"/>
          <p:cNvGrpSpPr/>
          <p:nvPr/>
        </p:nvGrpSpPr>
        <p:grpSpPr>
          <a:xfrm rot="0">
            <a:off x="-13487062" y="3639308"/>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02</a:t>
              </a:r>
            </a:p>
          </p:txBody>
        </p:sp>
      </p:grpSp>
      <p:grpSp>
        <p:nvGrpSpPr>
          <p:cNvPr name="Group 9" id="9"/>
          <p:cNvGrpSpPr/>
          <p:nvPr/>
        </p:nvGrpSpPr>
        <p:grpSpPr>
          <a:xfrm rot="0">
            <a:off x="18548346" y="8470904"/>
            <a:ext cx="9194198" cy="2278030"/>
            <a:chOff x="0" y="0"/>
            <a:chExt cx="12258931" cy="3037373"/>
          </a:xfrm>
        </p:grpSpPr>
        <p:sp>
          <p:nvSpPr>
            <p:cNvPr name="Freeform 10" id="1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11" id="11"/>
          <p:cNvGrpSpPr/>
          <p:nvPr/>
        </p:nvGrpSpPr>
        <p:grpSpPr>
          <a:xfrm rot="0">
            <a:off x="-2031136" y="-2377454"/>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3" id="13"/>
          <p:cNvSpPr/>
          <p:nvPr/>
        </p:nvSpPr>
        <p:spPr>
          <a:xfrm flipH="false" flipV="false" rot="0">
            <a:off x="207604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710920" y="618870"/>
            <a:ext cx="9194198" cy="1261500"/>
            <a:chOff x="0" y="0"/>
            <a:chExt cx="12258931" cy="1682000"/>
          </a:xfrm>
        </p:grpSpPr>
        <p:sp>
          <p:nvSpPr>
            <p:cNvPr name="Freeform 15" id="15"/>
            <p:cNvSpPr/>
            <p:nvPr/>
          </p:nvSpPr>
          <p:spPr>
            <a:xfrm flipH="false" flipV="false" rot="0">
              <a:off x="0" y="0"/>
              <a:ext cx="12258931" cy="1682000"/>
            </a:xfrm>
            <a:custGeom>
              <a:avLst/>
              <a:gdLst/>
              <a:ahLst/>
              <a:cxnLst/>
              <a:rect r="r" b="b" t="t" l="l"/>
              <a:pathLst>
                <a:path h="1682000" w="12258931">
                  <a:moveTo>
                    <a:pt x="0" y="0"/>
                  </a:moveTo>
                  <a:lnTo>
                    <a:pt x="12258931" y="0"/>
                  </a:lnTo>
                  <a:lnTo>
                    <a:pt x="12258931" y="1682000"/>
                  </a:lnTo>
                  <a:lnTo>
                    <a:pt x="0" y="1682000"/>
                  </a:lnTo>
                  <a:close/>
                </a:path>
              </a:pathLst>
            </a:custGeom>
            <a:solidFill>
              <a:srgbClr val="000000">
                <a:alpha val="0"/>
              </a:srgbClr>
            </a:solidFill>
          </p:spPr>
        </p:sp>
        <p:sp>
          <p:nvSpPr>
            <p:cNvPr name="TextBox 16" id="16"/>
            <p:cNvSpPr txBox="true"/>
            <p:nvPr/>
          </p:nvSpPr>
          <p:spPr>
            <a:xfrm>
              <a:off x="0" y="-104775"/>
              <a:ext cx="12258931" cy="1786775"/>
            </a:xfrm>
            <a:prstGeom prst="rect">
              <a:avLst/>
            </a:prstGeom>
          </p:spPr>
          <p:txBody>
            <a:bodyPr anchor="t" rtlCol="false" tIns="0" lIns="0" bIns="0" rIns="0"/>
            <a:lstStyle/>
            <a:p>
              <a:pPr algn="l">
                <a:lnSpc>
                  <a:spcPts val="8832"/>
                </a:lnSpc>
              </a:pPr>
              <a:r>
                <a:rPr lang="en-US" sz="6400" b="true">
                  <a:solidFill>
                    <a:srgbClr val="13255D"/>
                  </a:solidFill>
                  <a:latin typeface="Aptos Bold"/>
                  <a:ea typeface="Aptos Bold"/>
                  <a:cs typeface="Aptos Bold"/>
                  <a:sym typeface="Aptos Bold"/>
                </a:rPr>
                <a:t>The Project Focuses On</a:t>
              </a:r>
            </a:p>
          </p:txBody>
        </p:sp>
      </p:grpSp>
      <p:grpSp>
        <p:nvGrpSpPr>
          <p:cNvPr name="Group 17" id="17"/>
          <p:cNvGrpSpPr/>
          <p:nvPr/>
        </p:nvGrpSpPr>
        <p:grpSpPr>
          <a:xfrm rot="0">
            <a:off x="16810366" y="6560316"/>
            <a:ext cx="1441284" cy="2007272"/>
            <a:chOff x="0" y="0"/>
            <a:chExt cx="1921712" cy="2676363"/>
          </a:xfrm>
        </p:grpSpPr>
        <p:sp>
          <p:nvSpPr>
            <p:cNvPr name="Freeform 18" id="18"/>
            <p:cNvSpPr/>
            <p:nvPr/>
          </p:nvSpPr>
          <p:spPr>
            <a:xfrm flipH="false" flipV="false" rot="0">
              <a:off x="0" y="0"/>
              <a:ext cx="1921637" cy="2676271"/>
            </a:xfrm>
            <a:custGeom>
              <a:avLst/>
              <a:gdLst/>
              <a:ahLst/>
              <a:cxnLst/>
              <a:rect r="r" b="b" t="t" l="l"/>
              <a:pathLst>
                <a:path h="2676271" w="1921637">
                  <a:moveTo>
                    <a:pt x="1917700" y="0"/>
                  </a:moveTo>
                  <a:cubicBezTo>
                    <a:pt x="1918462" y="0"/>
                    <a:pt x="1919224" y="0"/>
                    <a:pt x="1919986" y="0"/>
                  </a:cubicBezTo>
                  <a:lnTo>
                    <a:pt x="1921637" y="0"/>
                  </a:lnTo>
                  <a:lnTo>
                    <a:pt x="1921637" y="2674239"/>
                  </a:lnTo>
                  <a:lnTo>
                    <a:pt x="1919986" y="2676271"/>
                  </a:lnTo>
                  <a:lnTo>
                    <a:pt x="0" y="188341"/>
                  </a:lnTo>
                  <a:cubicBezTo>
                    <a:pt x="589788" y="67183"/>
                    <a:pt x="1237869" y="0"/>
                    <a:pt x="1917700" y="0"/>
                  </a:cubicBezTo>
                  <a:close/>
                </a:path>
              </a:pathLst>
            </a:custGeom>
            <a:solidFill>
              <a:srgbClr val="8997DE"/>
            </a:solidFill>
          </p:spPr>
        </p:sp>
      </p:grpSp>
      <p:grpSp>
        <p:nvGrpSpPr>
          <p:cNvPr name="Group 19" id="19"/>
          <p:cNvGrpSpPr/>
          <p:nvPr/>
        </p:nvGrpSpPr>
        <p:grpSpPr>
          <a:xfrm rot="0">
            <a:off x="5219834" y="6981576"/>
            <a:ext cx="5600234" cy="1440000"/>
            <a:chOff x="0" y="0"/>
            <a:chExt cx="7466979" cy="1920000"/>
          </a:xfrm>
        </p:grpSpPr>
        <p:sp>
          <p:nvSpPr>
            <p:cNvPr name="Freeform 20" id="20"/>
            <p:cNvSpPr/>
            <p:nvPr/>
          </p:nvSpPr>
          <p:spPr>
            <a:xfrm flipH="false" flipV="false" rot="0">
              <a:off x="254" y="0"/>
              <a:ext cx="7466711" cy="1919732"/>
            </a:xfrm>
            <a:custGeom>
              <a:avLst/>
              <a:gdLst/>
              <a:ahLst/>
              <a:cxnLst/>
              <a:rect r="r" b="b" t="t" l="l"/>
              <a:pathLst>
                <a:path h="1919732" w="7466711">
                  <a:moveTo>
                    <a:pt x="7466711" y="1919732"/>
                  </a:moveTo>
                  <a:lnTo>
                    <a:pt x="7466711" y="0"/>
                  </a:lnTo>
                  <a:lnTo>
                    <a:pt x="0" y="0"/>
                  </a:lnTo>
                  <a:lnTo>
                    <a:pt x="0" y="1919732"/>
                  </a:lnTo>
                  <a:close/>
                </a:path>
              </a:pathLst>
            </a:custGeom>
            <a:solidFill>
              <a:srgbClr val="A3B5ED"/>
            </a:solidFill>
          </p:spPr>
        </p:sp>
      </p:grpSp>
      <p:sp>
        <p:nvSpPr>
          <p:cNvPr name="AutoShape 21" id="21"/>
          <p:cNvSpPr/>
          <p:nvPr/>
        </p:nvSpPr>
        <p:spPr>
          <a:xfrm rot="10244">
            <a:off x="11173151" y="7622612"/>
            <a:ext cx="6392916" cy="0"/>
          </a:xfrm>
          <a:prstGeom prst="line">
            <a:avLst/>
          </a:prstGeom>
          <a:ln cap="rnd" w="9525">
            <a:solidFill>
              <a:srgbClr val="CFD9E0"/>
            </a:solidFill>
            <a:prstDash val="solid"/>
            <a:headEnd type="none" len="sm" w="sm"/>
            <a:tailEnd type="oval" len="lg" w="lg"/>
          </a:ln>
        </p:spPr>
      </p:sp>
      <p:grpSp>
        <p:nvGrpSpPr>
          <p:cNvPr name="Group 22" id="22"/>
          <p:cNvGrpSpPr/>
          <p:nvPr/>
        </p:nvGrpSpPr>
        <p:grpSpPr>
          <a:xfrm rot="0">
            <a:off x="15372060" y="4470074"/>
            <a:ext cx="2879486" cy="2002946"/>
            <a:chOff x="0" y="0"/>
            <a:chExt cx="3839315" cy="2670595"/>
          </a:xfrm>
        </p:grpSpPr>
        <p:sp>
          <p:nvSpPr>
            <p:cNvPr name="Freeform 23" id="23"/>
            <p:cNvSpPr/>
            <p:nvPr/>
          </p:nvSpPr>
          <p:spPr>
            <a:xfrm flipH="false" flipV="false" rot="0">
              <a:off x="0" y="0"/>
              <a:ext cx="3839210" cy="2670429"/>
            </a:xfrm>
            <a:custGeom>
              <a:avLst/>
              <a:gdLst/>
              <a:ahLst/>
              <a:cxnLst/>
              <a:rect r="r" b="b" t="t" l="l"/>
              <a:pathLst>
                <a:path h="2670429" w="3839210">
                  <a:moveTo>
                    <a:pt x="3839210" y="0"/>
                  </a:moveTo>
                  <a:lnTo>
                    <a:pt x="3839210" y="2454148"/>
                  </a:lnTo>
                  <a:lnTo>
                    <a:pt x="3837559" y="2454148"/>
                  </a:lnTo>
                  <a:cubicBezTo>
                    <a:pt x="3837559" y="2454148"/>
                    <a:pt x="3813302" y="2453640"/>
                    <a:pt x="3767836" y="2453640"/>
                  </a:cubicBezTo>
                  <a:cubicBezTo>
                    <a:pt x="3522345" y="2453640"/>
                    <a:pt x="2658110" y="2469388"/>
                    <a:pt x="1632966" y="2670429"/>
                  </a:cubicBezTo>
                  <a:lnTo>
                    <a:pt x="0" y="578612"/>
                  </a:lnTo>
                  <a:cubicBezTo>
                    <a:pt x="0" y="578612"/>
                    <a:pt x="1169670" y="0"/>
                    <a:pt x="3837559" y="0"/>
                  </a:cubicBezTo>
                  <a:close/>
                </a:path>
              </a:pathLst>
            </a:custGeom>
            <a:solidFill>
              <a:srgbClr val="6C89E2"/>
            </a:solidFill>
          </p:spPr>
        </p:sp>
      </p:grpSp>
      <p:grpSp>
        <p:nvGrpSpPr>
          <p:cNvPr name="Group 24" id="24"/>
          <p:cNvGrpSpPr/>
          <p:nvPr/>
        </p:nvGrpSpPr>
        <p:grpSpPr>
          <a:xfrm rot="0">
            <a:off x="5219844" y="5141062"/>
            <a:ext cx="5600234" cy="1440000"/>
            <a:chOff x="0" y="0"/>
            <a:chExt cx="7466979" cy="1920000"/>
          </a:xfrm>
        </p:grpSpPr>
        <p:sp>
          <p:nvSpPr>
            <p:cNvPr name="Freeform 25" id="25"/>
            <p:cNvSpPr/>
            <p:nvPr/>
          </p:nvSpPr>
          <p:spPr>
            <a:xfrm flipH="false" flipV="false" rot="0">
              <a:off x="254" y="254"/>
              <a:ext cx="7466711" cy="1919478"/>
            </a:xfrm>
            <a:custGeom>
              <a:avLst/>
              <a:gdLst/>
              <a:ahLst/>
              <a:cxnLst/>
              <a:rect r="r" b="b" t="t" l="l"/>
              <a:pathLst>
                <a:path h="1919478" w="7466711">
                  <a:moveTo>
                    <a:pt x="7466711" y="0"/>
                  </a:moveTo>
                  <a:lnTo>
                    <a:pt x="7466711" y="1919478"/>
                  </a:lnTo>
                  <a:lnTo>
                    <a:pt x="0" y="1919478"/>
                  </a:lnTo>
                  <a:lnTo>
                    <a:pt x="0" y="0"/>
                  </a:lnTo>
                  <a:close/>
                </a:path>
              </a:pathLst>
            </a:custGeom>
            <a:solidFill>
              <a:srgbClr val="6C89E2"/>
            </a:solidFill>
          </p:spPr>
        </p:sp>
      </p:grpSp>
      <p:sp>
        <p:nvSpPr>
          <p:cNvPr name="AutoShape 26" id="26"/>
          <p:cNvSpPr/>
          <p:nvPr/>
        </p:nvSpPr>
        <p:spPr>
          <a:xfrm rot="13395">
            <a:off x="11172632" y="5828608"/>
            <a:ext cx="4888847" cy="0"/>
          </a:xfrm>
          <a:prstGeom prst="line">
            <a:avLst/>
          </a:prstGeom>
          <a:ln cap="rnd" w="9525">
            <a:solidFill>
              <a:srgbClr val="A5B7C6"/>
            </a:solidFill>
            <a:prstDash val="solid"/>
            <a:headEnd type="none" len="sm" w="sm"/>
            <a:tailEnd type="oval" len="lg" w="lg"/>
          </a:ln>
        </p:spPr>
      </p:sp>
      <p:grpSp>
        <p:nvGrpSpPr>
          <p:cNvPr name="Group 27" id="27"/>
          <p:cNvGrpSpPr/>
          <p:nvPr/>
        </p:nvGrpSpPr>
        <p:grpSpPr>
          <a:xfrm rot="0">
            <a:off x="13948282" y="2321724"/>
            <a:ext cx="4303264" cy="2326806"/>
            <a:chOff x="0" y="0"/>
            <a:chExt cx="5737685" cy="3102408"/>
          </a:xfrm>
        </p:grpSpPr>
        <p:sp>
          <p:nvSpPr>
            <p:cNvPr name="Freeform 28" id="28"/>
            <p:cNvSpPr/>
            <p:nvPr/>
          </p:nvSpPr>
          <p:spPr>
            <a:xfrm flipH="false" flipV="false" rot="0">
              <a:off x="127" y="127"/>
              <a:ext cx="5737479" cy="3102229"/>
            </a:xfrm>
            <a:custGeom>
              <a:avLst/>
              <a:gdLst/>
              <a:ahLst/>
              <a:cxnLst/>
              <a:rect r="r" b="b" t="t" l="l"/>
              <a:pathLst>
                <a:path h="3102229" w="5737479">
                  <a:moveTo>
                    <a:pt x="5737479" y="0"/>
                  </a:moveTo>
                  <a:lnTo>
                    <a:pt x="5737479" y="2495931"/>
                  </a:lnTo>
                  <a:lnTo>
                    <a:pt x="5735828" y="2495931"/>
                  </a:lnTo>
                  <a:cubicBezTo>
                    <a:pt x="5018913" y="2495931"/>
                    <a:pt x="3358515" y="2544699"/>
                    <a:pt x="1713992" y="3102229"/>
                  </a:cubicBezTo>
                  <a:lnTo>
                    <a:pt x="0" y="1045718"/>
                  </a:lnTo>
                  <a:cubicBezTo>
                    <a:pt x="0" y="1045718"/>
                    <a:pt x="2237613" y="0"/>
                    <a:pt x="5735701" y="0"/>
                  </a:cubicBezTo>
                  <a:close/>
                </a:path>
              </a:pathLst>
            </a:custGeom>
            <a:solidFill>
              <a:srgbClr val="254AB9"/>
            </a:solidFill>
          </p:spPr>
        </p:sp>
      </p:grpSp>
      <p:grpSp>
        <p:nvGrpSpPr>
          <p:cNvPr name="Group 29" id="29"/>
          <p:cNvGrpSpPr/>
          <p:nvPr/>
        </p:nvGrpSpPr>
        <p:grpSpPr>
          <a:xfrm rot="0">
            <a:off x="5219844" y="3330782"/>
            <a:ext cx="5600234" cy="1440002"/>
            <a:chOff x="0" y="0"/>
            <a:chExt cx="7466979" cy="1920003"/>
          </a:xfrm>
        </p:grpSpPr>
        <p:sp>
          <p:nvSpPr>
            <p:cNvPr name="Freeform 30" id="30"/>
            <p:cNvSpPr/>
            <p:nvPr/>
          </p:nvSpPr>
          <p:spPr>
            <a:xfrm flipH="false" flipV="false" rot="0">
              <a:off x="254" y="254"/>
              <a:ext cx="7466711" cy="1919732"/>
            </a:xfrm>
            <a:custGeom>
              <a:avLst/>
              <a:gdLst/>
              <a:ahLst/>
              <a:cxnLst/>
              <a:rect r="r" b="b" t="t" l="l"/>
              <a:pathLst>
                <a:path h="1919732" w="7466711">
                  <a:moveTo>
                    <a:pt x="7466711" y="0"/>
                  </a:moveTo>
                  <a:lnTo>
                    <a:pt x="7466711" y="1919732"/>
                  </a:lnTo>
                  <a:lnTo>
                    <a:pt x="0" y="1919732"/>
                  </a:lnTo>
                  <a:lnTo>
                    <a:pt x="0" y="0"/>
                  </a:lnTo>
                  <a:close/>
                </a:path>
              </a:pathLst>
            </a:custGeom>
            <a:solidFill>
              <a:srgbClr val="254AB9"/>
            </a:solidFill>
          </p:spPr>
        </p:sp>
      </p:grpSp>
      <p:sp>
        <p:nvSpPr>
          <p:cNvPr name="AutoShape 31" id="31"/>
          <p:cNvSpPr/>
          <p:nvPr/>
        </p:nvSpPr>
        <p:spPr>
          <a:xfrm rot="19707">
            <a:off x="11171596" y="3711150"/>
            <a:ext cx="3323145" cy="0"/>
          </a:xfrm>
          <a:prstGeom prst="line">
            <a:avLst/>
          </a:prstGeom>
          <a:ln cap="rnd" w="9525">
            <a:solidFill>
              <a:srgbClr val="869FB2"/>
            </a:solidFill>
            <a:prstDash val="solid"/>
            <a:headEnd type="none" len="sm" w="sm"/>
            <a:tailEnd type="oval" len="lg" w="lg"/>
          </a:ln>
        </p:spPr>
      </p:sp>
      <p:grpSp>
        <p:nvGrpSpPr>
          <p:cNvPr name="Group 32" id="32"/>
          <p:cNvGrpSpPr/>
          <p:nvPr/>
        </p:nvGrpSpPr>
        <p:grpSpPr>
          <a:xfrm rot="0">
            <a:off x="5535564" y="3320486"/>
            <a:ext cx="4565744" cy="1477328"/>
            <a:chOff x="0" y="0"/>
            <a:chExt cx="6087659" cy="1969771"/>
          </a:xfrm>
        </p:grpSpPr>
        <p:sp>
          <p:nvSpPr>
            <p:cNvPr name="Freeform 33" id="33"/>
            <p:cNvSpPr/>
            <p:nvPr/>
          </p:nvSpPr>
          <p:spPr>
            <a:xfrm flipH="false" flipV="false" rot="0">
              <a:off x="0" y="0"/>
              <a:ext cx="6087659" cy="1969771"/>
            </a:xfrm>
            <a:custGeom>
              <a:avLst/>
              <a:gdLst/>
              <a:ahLst/>
              <a:cxnLst/>
              <a:rect r="r" b="b" t="t" l="l"/>
              <a:pathLst>
                <a:path h="1969771" w="6087659">
                  <a:moveTo>
                    <a:pt x="0" y="0"/>
                  </a:moveTo>
                  <a:lnTo>
                    <a:pt x="6087659" y="0"/>
                  </a:lnTo>
                  <a:lnTo>
                    <a:pt x="6087659" y="1969771"/>
                  </a:lnTo>
                  <a:lnTo>
                    <a:pt x="0" y="1969771"/>
                  </a:lnTo>
                  <a:close/>
                </a:path>
              </a:pathLst>
            </a:custGeom>
            <a:solidFill>
              <a:srgbClr val="000000">
                <a:alpha val="0"/>
              </a:srgbClr>
            </a:solidFill>
          </p:spPr>
        </p:sp>
        <p:sp>
          <p:nvSpPr>
            <p:cNvPr name="TextBox 34" id="34"/>
            <p:cNvSpPr txBox="true"/>
            <p:nvPr/>
          </p:nvSpPr>
          <p:spPr>
            <a:xfrm>
              <a:off x="0" y="0"/>
              <a:ext cx="6087659" cy="1969771"/>
            </a:xfrm>
            <a:prstGeom prst="rect">
              <a:avLst/>
            </a:prstGeom>
          </p:spPr>
          <p:txBody>
            <a:bodyPr anchor="t" rtlCol="false" tIns="0" lIns="0" bIns="0" rIns="0"/>
            <a:lstStyle/>
            <a:p>
              <a:pPr algn="ctr">
                <a:lnSpc>
                  <a:spcPts val="3359"/>
                </a:lnSpc>
              </a:pPr>
              <a:r>
                <a:rPr lang="en-US" sz="2799" b="true">
                  <a:solidFill>
                    <a:srgbClr val="FFFFFF"/>
                  </a:solidFill>
                  <a:latin typeface="Aptos Bold"/>
                  <a:ea typeface="Aptos Bold"/>
                  <a:cs typeface="Aptos Bold"/>
                  <a:sym typeface="Aptos Bold"/>
                </a:rPr>
                <a:t>Predicting future pedestrian poses using deep learning models</a:t>
              </a:r>
            </a:p>
          </p:txBody>
        </p:sp>
      </p:grpSp>
      <p:grpSp>
        <p:nvGrpSpPr>
          <p:cNvPr name="Group 35" id="35"/>
          <p:cNvGrpSpPr/>
          <p:nvPr/>
        </p:nvGrpSpPr>
        <p:grpSpPr>
          <a:xfrm rot="0">
            <a:off x="5494882" y="5285454"/>
            <a:ext cx="5188158" cy="1151214"/>
            <a:chOff x="0" y="0"/>
            <a:chExt cx="6917544" cy="1534952"/>
          </a:xfrm>
        </p:grpSpPr>
        <p:sp>
          <p:nvSpPr>
            <p:cNvPr name="Freeform 36" id="36"/>
            <p:cNvSpPr/>
            <p:nvPr/>
          </p:nvSpPr>
          <p:spPr>
            <a:xfrm flipH="false" flipV="false" rot="0">
              <a:off x="0" y="0"/>
              <a:ext cx="6917544" cy="1534952"/>
            </a:xfrm>
            <a:custGeom>
              <a:avLst/>
              <a:gdLst/>
              <a:ahLst/>
              <a:cxnLst/>
              <a:rect r="r" b="b" t="t" l="l"/>
              <a:pathLst>
                <a:path h="1534952" w="6917544">
                  <a:moveTo>
                    <a:pt x="0" y="0"/>
                  </a:moveTo>
                  <a:lnTo>
                    <a:pt x="6917544" y="0"/>
                  </a:lnTo>
                  <a:lnTo>
                    <a:pt x="6917544" y="1534952"/>
                  </a:lnTo>
                  <a:lnTo>
                    <a:pt x="0" y="1534952"/>
                  </a:lnTo>
                  <a:close/>
                </a:path>
              </a:pathLst>
            </a:custGeom>
            <a:solidFill>
              <a:srgbClr val="000000">
                <a:alpha val="0"/>
              </a:srgbClr>
            </a:solidFill>
          </p:spPr>
        </p:sp>
        <p:sp>
          <p:nvSpPr>
            <p:cNvPr name="TextBox 37" id="37"/>
            <p:cNvSpPr txBox="true"/>
            <p:nvPr/>
          </p:nvSpPr>
          <p:spPr>
            <a:xfrm>
              <a:off x="0" y="-47625"/>
              <a:ext cx="6917544" cy="1582577"/>
            </a:xfrm>
            <a:prstGeom prst="rect">
              <a:avLst/>
            </a:prstGeom>
          </p:spPr>
          <p:txBody>
            <a:bodyPr anchor="t" rtlCol="false" tIns="0" lIns="0" bIns="0" rIns="0"/>
            <a:lstStyle/>
            <a:p>
              <a:pPr algn="ctr">
                <a:lnSpc>
                  <a:spcPts val="3863"/>
                </a:lnSpc>
              </a:pPr>
              <a:r>
                <a:rPr lang="en-US" sz="2799" b="true">
                  <a:solidFill>
                    <a:srgbClr val="FFFFFF"/>
                  </a:solidFill>
                  <a:latin typeface="Aptos Bold"/>
                  <a:ea typeface="Aptos Bold"/>
                  <a:cs typeface="Aptos Bold"/>
                  <a:sym typeface="Aptos Bold"/>
                </a:rPr>
                <a:t>Analyzing temporal motion data from video sequences</a:t>
              </a:r>
            </a:p>
          </p:txBody>
        </p:sp>
      </p:grpSp>
      <p:grpSp>
        <p:nvGrpSpPr>
          <p:cNvPr name="Group 38" id="38"/>
          <p:cNvGrpSpPr/>
          <p:nvPr/>
        </p:nvGrpSpPr>
        <p:grpSpPr>
          <a:xfrm rot="0">
            <a:off x="5322896" y="7159222"/>
            <a:ext cx="5188158" cy="1151340"/>
            <a:chOff x="0" y="0"/>
            <a:chExt cx="6917544" cy="1535120"/>
          </a:xfrm>
        </p:grpSpPr>
        <p:sp>
          <p:nvSpPr>
            <p:cNvPr name="Freeform 39" id="39"/>
            <p:cNvSpPr/>
            <p:nvPr/>
          </p:nvSpPr>
          <p:spPr>
            <a:xfrm flipH="false" flipV="false" rot="0">
              <a:off x="0" y="0"/>
              <a:ext cx="6917544" cy="1535120"/>
            </a:xfrm>
            <a:custGeom>
              <a:avLst/>
              <a:gdLst/>
              <a:ahLst/>
              <a:cxnLst/>
              <a:rect r="r" b="b" t="t" l="l"/>
              <a:pathLst>
                <a:path h="1535120" w="6917544">
                  <a:moveTo>
                    <a:pt x="0" y="0"/>
                  </a:moveTo>
                  <a:lnTo>
                    <a:pt x="6917544" y="0"/>
                  </a:lnTo>
                  <a:lnTo>
                    <a:pt x="6917544" y="1535120"/>
                  </a:lnTo>
                  <a:lnTo>
                    <a:pt x="0" y="1535120"/>
                  </a:lnTo>
                  <a:close/>
                </a:path>
              </a:pathLst>
            </a:custGeom>
            <a:solidFill>
              <a:srgbClr val="000000">
                <a:alpha val="0"/>
              </a:srgbClr>
            </a:solidFill>
          </p:spPr>
        </p:sp>
        <p:sp>
          <p:nvSpPr>
            <p:cNvPr name="TextBox 40" id="40"/>
            <p:cNvSpPr txBox="true"/>
            <p:nvPr/>
          </p:nvSpPr>
          <p:spPr>
            <a:xfrm>
              <a:off x="0" y="-47625"/>
              <a:ext cx="6917544" cy="1582745"/>
            </a:xfrm>
            <a:prstGeom prst="rect">
              <a:avLst/>
            </a:prstGeom>
          </p:spPr>
          <p:txBody>
            <a:bodyPr anchor="t" rtlCol="false" tIns="0" lIns="0" bIns="0" rIns="0"/>
            <a:lstStyle/>
            <a:p>
              <a:pPr algn="ctr">
                <a:lnSpc>
                  <a:spcPts val="3863"/>
                </a:lnSpc>
              </a:pPr>
              <a:r>
                <a:rPr lang="en-US" sz="2799" b="true">
                  <a:solidFill>
                    <a:srgbClr val="FFFFFF"/>
                  </a:solidFill>
                  <a:latin typeface="Aptos Bold"/>
                  <a:ea typeface="Aptos Bold"/>
                  <a:cs typeface="Aptos Bold"/>
                  <a:sym typeface="Aptos Bold"/>
                </a:rPr>
                <a:t>Training models on real-world datasets like 3DPW</a:t>
              </a:r>
            </a:p>
          </p:txBody>
        </p:sp>
      </p:grpSp>
      <p:grpSp>
        <p:nvGrpSpPr>
          <p:cNvPr name="Group 41" id="41"/>
          <p:cNvGrpSpPr/>
          <p:nvPr/>
        </p:nvGrpSpPr>
        <p:grpSpPr>
          <a:xfrm rot="-1819194">
            <a:off x="1835494" y="5501596"/>
            <a:ext cx="210488" cy="8333066"/>
            <a:chOff x="0" y="0"/>
            <a:chExt cx="280651" cy="11110755"/>
          </a:xfrm>
        </p:grpSpPr>
        <p:sp>
          <p:nvSpPr>
            <p:cNvPr name="Freeform 42" id="42"/>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35686"/>
              </a:srgbClr>
            </a:solidFill>
          </p:spPr>
        </p:sp>
      </p:grpSp>
      <p:grpSp>
        <p:nvGrpSpPr>
          <p:cNvPr name="Group 43" id="43"/>
          <p:cNvGrpSpPr/>
          <p:nvPr/>
        </p:nvGrpSpPr>
        <p:grpSpPr>
          <a:xfrm rot="-1819194">
            <a:off x="1065042" y="5603654"/>
            <a:ext cx="210488" cy="8333066"/>
            <a:chOff x="0" y="0"/>
            <a:chExt cx="280651" cy="11110755"/>
          </a:xfrm>
        </p:grpSpPr>
        <p:sp>
          <p:nvSpPr>
            <p:cNvPr name="Freeform 44" id="44"/>
            <p:cNvSpPr/>
            <p:nvPr/>
          </p:nvSpPr>
          <p:spPr>
            <a:xfrm flipH="false" flipV="false" rot="0">
              <a:off x="0" y="0"/>
              <a:ext cx="280670" cy="11110722"/>
            </a:xfrm>
            <a:custGeom>
              <a:avLst/>
              <a:gdLst/>
              <a:ahLst/>
              <a:cxnLst/>
              <a:rect r="r" b="b" t="t" l="l"/>
              <a:pathLst>
                <a:path h="11110722" w="280670">
                  <a:moveTo>
                    <a:pt x="140335" y="11110722"/>
                  </a:moveTo>
                  <a:cubicBezTo>
                    <a:pt x="217805" y="11110722"/>
                    <a:pt x="280670" y="11047857"/>
                    <a:pt x="280670" y="10970387"/>
                  </a:cubicBezTo>
                  <a:lnTo>
                    <a:pt x="280670" y="140335"/>
                  </a:lnTo>
                  <a:cubicBezTo>
                    <a:pt x="280670" y="62865"/>
                    <a:pt x="217805" y="0"/>
                    <a:pt x="140335" y="0"/>
                  </a:cubicBezTo>
                  <a:cubicBezTo>
                    <a:pt x="62865" y="0"/>
                    <a:pt x="0" y="62865"/>
                    <a:pt x="0" y="140335"/>
                  </a:cubicBezTo>
                  <a:lnTo>
                    <a:pt x="0" y="10970514"/>
                  </a:lnTo>
                  <a:cubicBezTo>
                    <a:pt x="127" y="11047984"/>
                    <a:pt x="62865" y="11110722"/>
                    <a:pt x="140335" y="11110722"/>
                  </a:cubicBezTo>
                  <a:close/>
                </a:path>
              </a:pathLst>
            </a:custGeom>
            <a:solidFill>
              <a:srgbClr val="331832">
                <a:alpha val="35686"/>
              </a:srgbClr>
            </a:solidFill>
          </p:spPr>
        </p:sp>
      </p:grpSp>
      <p:grpSp>
        <p:nvGrpSpPr>
          <p:cNvPr name="Group 45" id="45"/>
          <p:cNvGrpSpPr/>
          <p:nvPr/>
        </p:nvGrpSpPr>
        <p:grpSpPr>
          <a:xfrm rot="0">
            <a:off x="7163062" y="9213078"/>
            <a:ext cx="12224818" cy="1169550"/>
            <a:chOff x="0" y="0"/>
            <a:chExt cx="16299757" cy="1559400"/>
          </a:xfrm>
        </p:grpSpPr>
        <p:sp>
          <p:nvSpPr>
            <p:cNvPr name="Freeform 46" id="46"/>
            <p:cNvSpPr/>
            <p:nvPr/>
          </p:nvSpPr>
          <p:spPr>
            <a:xfrm flipH="false" flipV="false" rot="0">
              <a:off x="0" y="0"/>
              <a:ext cx="16299757" cy="1559400"/>
            </a:xfrm>
            <a:custGeom>
              <a:avLst/>
              <a:gdLst/>
              <a:ahLst/>
              <a:cxnLst/>
              <a:rect r="r" b="b" t="t" l="l"/>
              <a:pathLst>
                <a:path h="1559400" w="16299757">
                  <a:moveTo>
                    <a:pt x="0" y="0"/>
                  </a:moveTo>
                  <a:lnTo>
                    <a:pt x="16299757" y="0"/>
                  </a:lnTo>
                  <a:lnTo>
                    <a:pt x="16299757" y="1559400"/>
                  </a:lnTo>
                  <a:lnTo>
                    <a:pt x="0" y="1559400"/>
                  </a:lnTo>
                  <a:close/>
                </a:path>
              </a:pathLst>
            </a:custGeom>
            <a:solidFill>
              <a:srgbClr val="000000">
                <a:alpha val="0"/>
              </a:srgbClr>
            </a:solidFill>
          </p:spPr>
        </p:sp>
        <p:sp>
          <p:nvSpPr>
            <p:cNvPr name="TextBox 47" id="47"/>
            <p:cNvSpPr txBox="true"/>
            <p:nvPr/>
          </p:nvSpPr>
          <p:spPr>
            <a:xfrm>
              <a:off x="0" y="0"/>
              <a:ext cx="16299757" cy="1559400"/>
            </a:xfrm>
            <a:prstGeom prst="rect">
              <a:avLst/>
            </a:prstGeom>
          </p:spPr>
          <p:txBody>
            <a:bodyPr anchor="t" rtlCol="false" tIns="0" lIns="0" bIns="0" rIns="0"/>
            <a:lstStyle/>
            <a:p>
              <a:pPr algn="l">
                <a:lnSpc>
                  <a:spcPts val="4320"/>
                </a:lnSpc>
              </a:pPr>
              <a:r>
                <a:rPr lang="en-US" sz="3600">
                  <a:solidFill>
                    <a:srgbClr val="13255D"/>
                  </a:solidFill>
                  <a:latin typeface="Aptos"/>
                  <a:ea typeface="Aptos"/>
                  <a:cs typeface="Aptos"/>
                  <a:sym typeface="Aptos"/>
                </a:rPr>
                <a:t>Based on public data and models available online</a:t>
              </a:r>
            </a:p>
            <a:p>
              <a:pPr algn="l">
                <a:lnSpc>
                  <a:spcPts val="4320"/>
                </a:lnSpc>
              </a:pPr>
            </a:p>
          </p:txBody>
        </p:sp>
      </p:grpSp>
      <p:grpSp>
        <p:nvGrpSpPr>
          <p:cNvPr name="Group 48" id="48"/>
          <p:cNvGrpSpPr/>
          <p:nvPr/>
        </p:nvGrpSpPr>
        <p:grpSpPr>
          <a:xfrm rot="0">
            <a:off x="-13650374" y="4837664"/>
            <a:ext cx="15427800" cy="2514486"/>
            <a:chOff x="0" y="0"/>
            <a:chExt cx="20570400" cy="3352648"/>
          </a:xfrm>
        </p:grpSpPr>
        <p:sp>
          <p:nvSpPr>
            <p:cNvPr name="Freeform 49" id="49"/>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0" id="50"/>
            <p:cNvSpPr txBox="true"/>
            <p:nvPr/>
          </p:nvSpPr>
          <p:spPr>
            <a:xfrm>
              <a:off x="0" y="-190500"/>
              <a:ext cx="20570400" cy="3543148"/>
            </a:xfrm>
            <a:prstGeom prst="rect">
              <a:avLst/>
            </a:prstGeom>
          </p:spPr>
          <p:txBody>
            <a:bodyPr anchor="t" rtlCol="false" tIns="0" lIns="0" bIns="0" rIns="0"/>
            <a:lstStyle/>
            <a:p>
              <a:pPr algn="l">
                <a:lnSpc>
                  <a:spcPts val="12144"/>
                </a:lnSpc>
              </a:pPr>
              <a:r>
                <a:rPr lang="en-US" sz="8800">
                  <a:solidFill>
                    <a:srgbClr val="333746"/>
                  </a:solidFill>
                  <a:latin typeface="Arimo"/>
                  <a:ea typeface="Arimo"/>
                  <a:cs typeface="Arimo"/>
                  <a:sym typeface="Arimo"/>
                </a:rPr>
                <a:t>Model 1 – LSTM </a:t>
              </a:r>
            </a:p>
          </p:txBody>
        </p:sp>
      </p:grpSp>
      <p:grpSp>
        <p:nvGrpSpPr>
          <p:cNvPr name="Group 51" id="51"/>
          <p:cNvGrpSpPr/>
          <p:nvPr/>
        </p:nvGrpSpPr>
        <p:grpSpPr>
          <a:xfrm rot="0">
            <a:off x="-8023294" y="3639308"/>
            <a:ext cx="2737066" cy="1210104"/>
            <a:chOff x="0" y="0"/>
            <a:chExt cx="3649421" cy="1613472"/>
          </a:xfrm>
        </p:grpSpPr>
        <p:sp>
          <p:nvSpPr>
            <p:cNvPr name="Freeform 52" id="52"/>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53" id="53"/>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03</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30198" y="4837664"/>
            <a:ext cx="15427800" cy="2514486"/>
            <a:chOff x="0" y="0"/>
            <a:chExt cx="20570400" cy="3352648"/>
          </a:xfrm>
        </p:grpSpPr>
        <p:sp>
          <p:nvSpPr>
            <p:cNvPr name="Freeform 4" id="4"/>
            <p:cNvSpPr/>
            <p:nvPr/>
          </p:nvSpPr>
          <p:spPr>
            <a:xfrm flipH="false" flipV="false" rot="0">
              <a:off x="0" y="0"/>
              <a:ext cx="20570400" cy="3352648"/>
            </a:xfrm>
            <a:custGeom>
              <a:avLst/>
              <a:gdLst/>
              <a:ahLst/>
              <a:cxnLst/>
              <a:rect r="r" b="b" t="t" l="l"/>
              <a:pathLst>
                <a:path h="3352648" w="20570400">
                  <a:moveTo>
                    <a:pt x="0" y="0"/>
                  </a:moveTo>
                  <a:lnTo>
                    <a:pt x="20570400" y="0"/>
                  </a:lnTo>
                  <a:lnTo>
                    <a:pt x="20570400" y="3352648"/>
                  </a:lnTo>
                  <a:lnTo>
                    <a:pt x="0" y="3352648"/>
                  </a:lnTo>
                  <a:close/>
                </a:path>
              </a:pathLst>
            </a:custGeom>
            <a:solidFill>
              <a:srgbClr val="000000">
                <a:alpha val="0"/>
              </a:srgbClr>
            </a:solidFill>
          </p:spPr>
        </p:sp>
        <p:sp>
          <p:nvSpPr>
            <p:cNvPr name="TextBox 5" id="5"/>
            <p:cNvSpPr txBox="true"/>
            <p:nvPr/>
          </p:nvSpPr>
          <p:spPr>
            <a:xfrm>
              <a:off x="0" y="-190500"/>
              <a:ext cx="20570400" cy="3543148"/>
            </a:xfrm>
            <a:prstGeom prst="rect">
              <a:avLst/>
            </a:prstGeom>
          </p:spPr>
          <p:txBody>
            <a:bodyPr anchor="t" rtlCol="false" tIns="0" lIns="0" bIns="0" rIns="0"/>
            <a:lstStyle/>
            <a:p>
              <a:pPr algn="l">
                <a:lnSpc>
                  <a:spcPts val="12144"/>
                </a:lnSpc>
              </a:pPr>
              <a:r>
                <a:rPr lang="en-US" sz="8800">
                  <a:solidFill>
                    <a:srgbClr val="E67CB9"/>
                  </a:solidFill>
                  <a:latin typeface="Arimo"/>
                  <a:ea typeface="Arimo"/>
                  <a:cs typeface="Arimo"/>
                  <a:sym typeface="Arimo"/>
                </a:rPr>
                <a:t>Model 1 – LSTM</a:t>
              </a:r>
            </a:p>
          </p:txBody>
        </p:sp>
      </p:grpSp>
      <p:grpSp>
        <p:nvGrpSpPr>
          <p:cNvPr name="Group 6" id="6"/>
          <p:cNvGrpSpPr/>
          <p:nvPr/>
        </p:nvGrpSpPr>
        <p:grpSpPr>
          <a:xfrm rot="0">
            <a:off x="1430198" y="3639308"/>
            <a:ext cx="2737066" cy="1210104"/>
            <a:chOff x="0" y="0"/>
            <a:chExt cx="3649421" cy="1613472"/>
          </a:xfrm>
        </p:grpSpPr>
        <p:sp>
          <p:nvSpPr>
            <p:cNvPr name="Freeform 7" id="7"/>
            <p:cNvSpPr/>
            <p:nvPr/>
          </p:nvSpPr>
          <p:spPr>
            <a:xfrm flipH="false" flipV="false" rot="0">
              <a:off x="0" y="0"/>
              <a:ext cx="3649421" cy="1613472"/>
            </a:xfrm>
            <a:custGeom>
              <a:avLst/>
              <a:gdLst/>
              <a:ahLst/>
              <a:cxnLst/>
              <a:rect r="r" b="b" t="t" l="l"/>
              <a:pathLst>
                <a:path h="1613472" w="3649421">
                  <a:moveTo>
                    <a:pt x="0" y="0"/>
                  </a:moveTo>
                  <a:lnTo>
                    <a:pt x="3649421" y="0"/>
                  </a:lnTo>
                  <a:lnTo>
                    <a:pt x="3649421" y="1613472"/>
                  </a:lnTo>
                  <a:lnTo>
                    <a:pt x="0" y="1613472"/>
                  </a:lnTo>
                  <a:close/>
                </a:path>
              </a:pathLst>
            </a:custGeom>
            <a:solidFill>
              <a:srgbClr val="000000">
                <a:alpha val="0"/>
              </a:srgbClr>
            </a:solidFill>
          </p:spPr>
        </p:sp>
        <p:sp>
          <p:nvSpPr>
            <p:cNvPr name="TextBox 8" id="8"/>
            <p:cNvSpPr txBox="true"/>
            <p:nvPr/>
          </p:nvSpPr>
          <p:spPr>
            <a:xfrm>
              <a:off x="0" y="-295275"/>
              <a:ext cx="3649421" cy="1908747"/>
            </a:xfrm>
            <a:prstGeom prst="rect">
              <a:avLst/>
            </a:prstGeom>
          </p:spPr>
          <p:txBody>
            <a:bodyPr anchor="ctr" rtlCol="false" tIns="0" lIns="0" bIns="0" rIns="0"/>
            <a:lstStyle/>
            <a:p>
              <a:pPr algn="l">
                <a:lnSpc>
                  <a:spcPts val="19871"/>
                </a:lnSpc>
              </a:pPr>
              <a:r>
                <a:rPr lang="en-US" sz="14400" b="true">
                  <a:solidFill>
                    <a:srgbClr val="D767A8"/>
                  </a:solidFill>
                  <a:latin typeface="Arimo Bold"/>
                  <a:ea typeface="Arimo Bold"/>
                  <a:cs typeface="Arimo Bold"/>
                  <a:sym typeface="Arimo Bold"/>
                </a:rPr>
                <a:t>03</a:t>
              </a:r>
            </a:p>
          </p:txBody>
        </p:sp>
      </p:grpSp>
      <p:grpSp>
        <p:nvGrpSpPr>
          <p:cNvPr name="Group 9" id="9"/>
          <p:cNvGrpSpPr/>
          <p:nvPr/>
        </p:nvGrpSpPr>
        <p:grpSpPr>
          <a:xfrm rot="0">
            <a:off x="13994280" y="8470904"/>
            <a:ext cx="9194198" cy="2278030"/>
            <a:chOff x="0" y="0"/>
            <a:chExt cx="12258931" cy="3037373"/>
          </a:xfrm>
        </p:grpSpPr>
        <p:sp>
          <p:nvSpPr>
            <p:cNvPr name="Freeform 10" id="10"/>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F5CBE3"/>
            </a:solidFill>
          </p:spPr>
        </p:sp>
      </p:grpSp>
      <p:grpSp>
        <p:nvGrpSpPr>
          <p:cNvPr name="Group 11" id="11"/>
          <p:cNvGrpSpPr/>
          <p:nvPr/>
        </p:nvGrpSpPr>
        <p:grpSpPr>
          <a:xfrm rot="0">
            <a:off x="-2031136" y="-1409268"/>
            <a:ext cx="9194198" cy="2278030"/>
            <a:chOff x="0" y="0"/>
            <a:chExt cx="12258931" cy="3037373"/>
          </a:xfrm>
        </p:grpSpPr>
        <p:sp>
          <p:nvSpPr>
            <p:cNvPr name="Freeform 12" id="12"/>
            <p:cNvSpPr/>
            <p:nvPr/>
          </p:nvSpPr>
          <p:spPr>
            <a:xfrm flipH="false" flipV="false" rot="0">
              <a:off x="-41148" y="-109982"/>
              <a:ext cx="12530963" cy="3375914"/>
            </a:xfrm>
            <a:custGeom>
              <a:avLst/>
              <a:gdLst/>
              <a:ahLst/>
              <a:cxnLst/>
              <a:rect r="r" b="b" t="t" l="l"/>
              <a:pathLst>
                <a:path h="3375914" w="12530963">
                  <a:moveTo>
                    <a:pt x="8661527" y="962152"/>
                  </a:moveTo>
                  <a:cubicBezTo>
                    <a:pt x="8661527" y="962152"/>
                    <a:pt x="7958963" y="0"/>
                    <a:pt x="6180582" y="120396"/>
                  </a:cubicBezTo>
                  <a:cubicBezTo>
                    <a:pt x="4402201" y="240792"/>
                    <a:pt x="4614164" y="1205484"/>
                    <a:pt x="3767582" y="1115187"/>
                  </a:cubicBezTo>
                  <a:cubicBezTo>
                    <a:pt x="2921000" y="1024890"/>
                    <a:pt x="1734439" y="1115187"/>
                    <a:pt x="1481328" y="1717929"/>
                  </a:cubicBezTo>
                  <a:cubicBezTo>
                    <a:pt x="1228217" y="2320671"/>
                    <a:pt x="84074" y="1989328"/>
                    <a:pt x="42037" y="2501773"/>
                  </a:cubicBezTo>
                  <a:cubicBezTo>
                    <a:pt x="0" y="3014218"/>
                    <a:pt x="1354582" y="3375914"/>
                    <a:pt x="2921000" y="2923667"/>
                  </a:cubicBezTo>
                  <a:cubicBezTo>
                    <a:pt x="4487418" y="2471420"/>
                    <a:pt x="5249164" y="3274822"/>
                    <a:pt x="7450709" y="3129407"/>
                  </a:cubicBezTo>
                  <a:cubicBezTo>
                    <a:pt x="9652254" y="2983992"/>
                    <a:pt x="9925177" y="2802890"/>
                    <a:pt x="11228070" y="2893441"/>
                  </a:cubicBezTo>
                  <a:cubicBezTo>
                    <a:pt x="12530963" y="2983992"/>
                    <a:pt x="12500356" y="2348611"/>
                    <a:pt x="11907647" y="1926717"/>
                  </a:cubicBezTo>
                  <a:cubicBezTo>
                    <a:pt x="11314938" y="1504823"/>
                    <a:pt x="8915908" y="1544828"/>
                    <a:pt x="8661527" y="962152"/>
                  </a:cubicBezTo>
                  <a:close/>
                </a:path>
              </a:pathLst>
            </a:custGeom>
            <a:solidFill>
              <a:srgbClr val="E2E1FD"/>
            </a:solidFill>
          </p:spPr>
        </p:sp>
      </p:grpSp>
      <p:sp>
        <p:nvSpPr>
          <p:cNvPr name="Freeform 13" id="13"/>
          <p:cNvSpPr/>
          <p:nvPr/>
        </p:nvSpPr>
        <p:spPr>
          <a:xfrm flipH="false" flipV="false" rot="0">
            <a:off x="13014996" y="5834996"/>
            <a:ext cx="7048928" cy="8993480"/>
          </a:xfrm>
          <a:custGeom>
            <a:avLst/>
            <a:gdLst/>
            <a:ahLst/>
            <a:cxnLst/>
            <a:rect r="r" b="b" t="t" l="l"/>
            <a:pathLst>
              <a:path h="8993480" w="7048928">
                <a:moveTo>
                  <a:pt x="0" y="0"/>
                </a:moveTo>
                <a:lnTo>
                  <a:pt x="7048928" y="0"/>
                </a:lnTo>
                <a:lnTo>
                  <a:pt x="7048928" y="8993480"/>
                </a:lnTo>
                <a:lnTo>
                  <a:pt x="0" y="8993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1136790" y="1923370"/>
            <a:ext cx="2812852" cy="1871198"/>
          </a:xfrm>
          <a:custGeom>
            <a:avLst/>
            <a:gdLst/>
            <a:ahLst/>
            <a:cxnLst/>
            <a:rect r="r" b="b" t="t" l="l"/>
            <a:pathLst>
              <a:path h="1871198" w="2812852">
                <a:moveTo>
                  <a:pt x="0" y="0"/>
                </a:moveTo>
                <a:lnTo>
                  <a:pt x="2812852" y="0"/>
                </a:lnTo>
                <a:lnTo>
                  <a:pt x="2812852" y="1871198"/>
                </a:lnTo>
                <a:lnTo>
                  <a:pt x="0" y="18711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8644782" y="4921226"/>
            <a:ext cx="2294398" cy="1274744"/>
          </a:xfrm>
          <a:custGeom>
            <a:avLst/>
            <a:gdLst/>
            <a:ahLst/>
            <a:cxnLst/>
            <a:rect r="r" b="b" t="t" l="l"/>
            <a:pathLst>
              <a:path h="1274744" w="2294398">
                <a:moveTo>
                  <a:pt x="0" y="0"/>
                </a:moveTo>
                <a:lnTo>
                  <a:pt x="2294398" y="0"/>
                </a:lnTo>
                <a:lnTo>
                  <a:pt x="2294398" y="1274744"/>
                </a:lnTo>
                <a:lnTo>
                  <a:pt x="0" y="1274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20383432" y="1428322"/>
            <a:ext cx="1217558" cy="826644"/>
          </a:xfrm>
          <a:custGeom>
            <a:avLst/>
            <a:gdLst/>
            <a:ahLst/>
            <a:cxnLst/>
            <a:rect r="r" b="b" t="t" l="l"/>
            <a:pathLst>
              <a:path h="826644" w="1217558">
                <a:moveTo>
                  <a:pt x="0" y="0"/>
                </a:moveTo>
                <a:lnTo>
                  <a:pt x="1217558" y="0"/>
                </a:lnTo>
                <a:lnTo>
                  <a:pt x="1217558" y="826644"/>
                </a:lnTo>
                <a:lnTo>
                  <a:pt x="0" y="8266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1005480" y="9625608"/>
            <a:ext cx="9304800" cy="3715200"/>
            <a:chOff x="0" y="0"/>
            <a:chExt cx="12406400" cy="4953600"/>
          </a:xfrm>
        </p:grpSpPr>
        <p:sp>
          <p:nvSpPr>
            <p:cNvPr name="Freeform 18" id="18"/>
            <p:cNvSpPr/>
            <p:nvPr/>
          </p:nvSpPr>
          <p:spPr>
            <a:xfrm flipH="false" flipV="false" rot="0">
              <a:off x="0" y="0"/>
              <a:ext cx="12406400" cy="4953600"/>
            </a:xfrm>
            <a:custGeom>
              <a:avLst/>
              <a:gdLst/>
              <a:ahLst/>
              <a:cxnLst/>
              <a:rect r="r" b="b" t="t" l="l"/>
              <a:pathLst>
                <a:path h="4953600" w="12406400">
                  <a:moveTo>
                    <a:pt x="0" y="0"/>
                  </a:moveTo>
                  <a:lnTo>
                    <a:pt x="12406400" y="0"/>
                  </a:lnTo>
                  <a:lnTo>
                    <a:pt x="12406400" y="4953600"/>
                  </a:lnTo>
                  <a:lnTo>
                    <a:pt x="0" y="4953600"/>
                  </a:lnTo>
                  <a:close/>
                </a:path>
              </a:pathLst>
            </a:custGeom>
            <a:solidFill>
              <a:srgbClr val="000000">
                <a:alpha val="0"/>
              </a:srgbClr>
            </a:solidFill>
          </p:spPr>
        </p:sp>
        <p:sp>
          <p:nvSpPr>
            <p:cNvPr name="TextBox 19" id="19"/>
            <p:cNvSpPr txBox="true"/>
            <p:nvPr/>
          </p:nvSpPr>
          <p:spPr>
            <a:xfrm>
              <a:off x="0" y="-200025"/>
              <a:ext cx="12406400" cy="5153625"/>
            </a:xfrm>
            <a:prstGeom prst="rect">
              <a:avLst/>
            </a:prstGeom>
          </p:spPr>
          <p:txBody>
            <a:bodyPr anchor="ctr" rtlCol="false" tIns="0" lIns="0" bIns="0" rIns="0"/>
            <a:lstStyle/>
            <a:p>
              <a:pPr algn="l">
                <a:lnSpc>
                  <a:spcPts val="12972"/>
                </a:lnSpc>
              </a:pPr>
              <a:r>
                <a:rPr lang="en-US" sz="9400">
                  <a:solidFill>
                    <a:srgbClr val="333746"/>
                  </a:solidFill>
                  <a:latin typeface="Arimo"/>
                  <a:ea typeface="Arimo"/>
                  <a:cs typeface="Arimo"/>
                  <a:sym typeface="Arimo"/>
                </a:rPr>
                <a:t>How it Works?</a:t>
              </a:r>
            </a:p>
          </p:txBody>
        </p:sp>
      </p:grpSp>
      <p:grpSp>
        <p:nvGrpSpPr>
          <p:cNvPr name="Group 20" id="20"/>
          <p:cNvGrpSpPr/>
          <p:nvPr/>
        </p:nvGrpSpPr>
        <p:grpSpPr>
          <a:xfrm rot="0">
            <a:off x="1227848" y="12140094"/>
            <a:ext cx="11529148" cy="4154344"/>
            <a:chOff x="0" y="0"/>
            <a:chExt cx="15372197" cy="5539125"/>
          </a:xfrm>
        </p:grpSpPr>
        <p:sp>
          <p:nvSpPr>
            <p:cNvPr name="Freeform 21" id="21"/>
            <p:cNvSpPr/>
            <p:nvPr/>
          </p:nvSpPr>
          <p:spPr>
            <a:xfrm flipH="false" flipV="false" rot="0">
              <a:off x="0" y="0"/>
              <a:ext cx="15372197" cy="5539125"/>
            </a:xfrm>
            <a:custGeom>
              <a:avLst/>
              <a:gdLst/>
              <a:ahLst/>
              <a:cxnLst/>
              <a:rect r="r" b="b" t="t" l="l"/>
              <a:pathLst>
                <a:path h="5539125" w="15372197">
                  <a:moveTo>
                    <a:pt x="0" y="0"/>
                  </a:moveTo>
                  <a:lnTo>
                    <a:pt x="15372197" y="0"/>
                  </a:lnTo>
                  <a:lnTo>
                    <a:pt x="15372197" y="5539125"/>
                  </a:lnTo>
                  <a:lnTo>
                    <a:pt x="0" y="5539125"/>
                  </a:lnTo>
                  <a:close/>
                </a:path>
              </a:pathLst>
            </a:custGeom>
            <a:solidFill>
              <a:srgbClr val="000000">
                <a:alpha val="0"/>
              </a:srgbClr>
            </a:solidFill>
          </p:spPr>
        </p:sp>
        <p:sp>
          <p:nvSpPr>
            <p:cNvPr name="TextBox 22" id="22"/>
            <p:cNvSpPr txBox="true"/>
            <p:nvPr/>
          </p:nvSpPr>
          <p:spPr>
            <a:xfrm>
              <a:off x="0" y="-57150"/>
              <a:ext cx="15372197" cy="5596275"/>
            </a:xfrm>
            <a:prstGeom prst="rect">
              <a:avLst/>
            </a:prstGeom>
          </p:spPr>
          <p:txBody>
            <a:bodyPr anchor="t" rtlCol="false" tIns="0" lIns="0" bIns="0" rIns="0"/>
            <a:lstStyle/>
            <a:p>
              <a:pPr algn="l">
                <a:lnSpc>
                  <a:spcPts val="4967"/>
                </a:lnSpc>
              </a:pPr>
              <a:r>
                <a:rPr lang="en-US" sz="3600">
                  <a:solidFill>
                    <a:srgbClr val="A82C74"/>
                  </a:solidFill>
                  <a:latin typeface="Aptos"/>
                  <a:ea typeface="Aptos"/>
                  <a:cs typeface="Aptos"/>
                  <a:sym typeface="Aptos"/>
                </a:rPr>
                <a:t>Function</a:t>
              </a:r>
              <a:r>
                <a:rPr lang="en-US" sz="3600">
                  <a:solidFill>
                    <a:srgbClr val="000000"/>
                  </a:solidFill>
                  <a:latin typeface="Aptos"/>
                  <a:ea typeface="Aptos"/>
                  <a:cs typeface="Aptos"/>
                  <a:sym typeface="Aptos"/>
                </a:rPr>
                <a:t>: Detects people in images/videos in real-time.</a:t>
              </a:r>
            </a:p>
            <a:p>
              <a:pPr algn="l">
                <a:lnSpc>
                  <a:spcPts val="4967"/>
                </a:lnSpc>
              </a:pPr>
              <a:r>
                <a:rPr lang="en-US" sz="3600">
                  <a:solidFill>
                    <a:srgbClr val="000000"/>
                  </a:solidFill>
                  <a:latin typeface="Aptos"/>
                  <a:ea typeface="Aptos"/>
                  <a:cs typeface="Aptos"/>
                  <a:sym typeface="Aptos"/>
                </a:rPr>
                <a:t>•⁠  ⁠How it works:</a:t>
              </a:r>
            </a:p>
            <a:p>
              <a:pPr algn="l">
                <a:lnSpc>
                  <a:spcPts val="4967"/>
                </a:lnSpc>
              </a:pPr>
              <a:r>
                <a:rPr lang="en-US" sz="3600">
                  <a:solidFill>
                    <a:srgbClr val="000000"/>
                  </a:solidFill>
                  <a:latin typeface="Aptos"/>
                  <a:ea typeface="Aptos"/>
                  <a:cs typeface="Aptos"/>
                  <a:sym typeface="Aptos"/>
                </a:rPr>
                <a:t>  - Splits the image into grids.</a:t>
              </a:r>
            </a:p>
            <a:p>
              <a:pPr algn="l">
                <a:lnSpc>
                  <a:spcPts val="4967"/>
                </a:lnSpc>
              </a:pPr>
              <a:r>
                <a:rPr lang="en-US" sz="3600">
                  <a:solidFill>
                    <a:srgbClr val="000000"/>
                  </a:solidFill>
                  <a:latin typeface="Aptos"/>
                  <a:ea typeface="Aptos"/>
                  <a:cs typeface="Aptos"/>
                  <a:sym typeface="Aptos"/>
                </a:rPr>
                <a:t>  - Predicts bounding boxes for people.</a:t>
              </a:r>
            </a:p>
            <a:p>
              <a:pPr algn="l">
                <a:lnSpc>
                  <a:spcPts val="4967"/>
                </a:lnSpc>
              </a:pPr>
              <a:r>
                <a:rPr lang="en-US" sz="3600">
                  <a:solidFill>
                    <a:srgbClr val="000000"/>
                  </a:solidFill>
                  <a:latin typeface="Aptos"/>
                  <a:ea typeface="Aptos"/>
                  <a:cs typeface="Aptos"/>
                  <a:sym typeface="Aptos"/>
                </a:rPr>
                <a:t>•⁠  ⁠Dataset: Public surveillance video (e.g., Milan station).</a:t>
              </a:r>
            </a:p>
          </p:txBody>
        </p:sp>
      </p:grpSp>
      <p:grpSp>
        <p:nvGrpSpPr>
          <p:cNvPr name="Group 23" id="23"/>
          <p:cNvGrpSpPr/>
          <p:nvPr/>
        </p:nvGrpSpPr>
        <p:grpSpPr>
          <a:xfrm rot="0">
            <a:off x="1227848" y="10893508"/>
            <a:ext cx="11821568" cy="3715200"/>
            <a:chOff x="0" y="0"/>
            <a:chExt cx="15762091" cy="4953600"/>
          </a:xfrm>
        </p:grpSpPr>
        <p:sp>
          <p:nvSpPr>
            <p:cNvPr name="Freeform 24" id="24"/>
            <p:cNvSpPr/>
            <p:nvPr/>
          </p:nvSpPr>
          <p:spPr>
            <a:xfrm flipH="false" flipV="false" rot="0">
              <a:off x="0" y="0"/>
              <a:ext cx="15762091" cy="4953600"/>
            </a:xfrm>
            <a:custGeom>
              <a:avLst/>
              <a:gdLst/>
              <a:ahLst/>
              <a:cxnLst/>
              <a:rect r="r" b="b" t="t" l="l"/>
              <a:pathLst>
                <a:path h="4953600" w="15762091">
                  <a:moveTo>
                    <a:pt x="0" y="0"/>
                  </a:moveTo>
                  <a:lnTo>
                    <a:pt x="15762091" y="0"/>
                  </a:lnTo>
                  <a:lnTo>
                    <a:pt x="15762091" y="4953600"/>
                  </a:lnTo>
                  <a:lnTo>
                    <a:pt x="0" y="4953600"/>
                  </a:lnTo>
                  <a:close/>
                </a:path>
              </a:pathLst>
            </a:custGeom>
            <a:solidFill>
              <a:srgbClr val="000000">
                <a:alpha val="0"/>
              </a:srgbClr>
            </a:solidFill>
          </p:spPr>
        </p:sp>
        <p:sp>
          <p:nvSpPr>
            <p:cNvPr name="TextBox 25" id="25"/>
            <p:cNvSpPr txBox="true"/>
            <p:nvPr/>
          </p:nvSpPr>
          <p:spPr>
            <a:xfrm>
              <a:off x="0" y="-190500"/>
              <a:ext cx="15762091" cy="5144100"/>
            </a:xfrm>
            <a:prstGeom prst="rect">
              <a:avLst/>
            </a:prstGeom>
          </p:spPr>
          <p:txBody>
            <a:bodyPr anchor="t" rtlCol="false" tIns="0" lIns="0" bIns="0" rIns="0"/>
            <a:lstStyle/>
            <a:p>
              <a:pPr algn="l">
                <a:lnSpc>
                  <a:spcPts val="14904"/>
                </a:lnSpc>
              </a:pPr>
              <a:r>
                <a:rPr lang="en-US" sz="10800" b="true">
                  <a:solidFill>
                    <a:srgbClr val="333746"/>
                  </a:solidFill>
                  <a:latin typeface="Aptos Bold"/>
                  <a:ea typeface="Aptos Bold"/>
                  <a:cs typeface="Aptos Bold"/>
                  <a:sym typeface="Aptos Bold"/>
                </a:rPr>
                <a:t>What is YOLOv3?</a:t>
              </a:r>
            </a:p>
            <a:p>
              <a:pPr algn="l">
                <a:lnSpc>
                  <a:spcPts val="7727"/>
                </a:lnSpc>
              </a:pPr>
              <a:r>
                <a:rPr lang="en-US" sz="5599">
                  <a:solidFill>
                    <a:srgbClr val="333746"/>
                  </a:solidFill>
                  <a:latin typeface="Calibri (MS)"/>
                  <a:ea typeface="Calibri (MS)"/>
                  <a:cs typeface="Calibri (MS)"/>
                  <a:sym typeface="Calibri (MS)"/>
                </a:rPr>
                <a:t>A fast object detection model that finds people in images or videos in real-time.</a:t>
              </a:r>
            </a:p>
            <a:p>
              <a:pPr algn="l">
                <a:lnSpc>
                  <a:spcPts val="7727"/>
                </a:lnSpc>
              </a:pPr>
            </a:p>
          </p:txBody>
        </p:sp>
      </p:grpSp>
      <p:grpSp>
        <p:nvGrpSpPr>
          <p:cNvPr name="Group 26" id="26"/>
          <p:cNvGrpSpPr/>
          <p:nvPr/>
        </p:nvGrpSpPr>
        <p:grpSpPr>
          <a:xfrm rot="0">
            <a:off x="1005480" y="10893508"/>
            <a:ext cx="13431556" cy="4985980"/>
            <a:chOff x="0" y="0"/>
            <a:chExt cx="17908741" cy="6647973"/>
          </a:xfrm>
        </p:grpSpPr>
        <p:sp>
          <p:nvSpPr>
            <p:cNvPr name="Freeform 27" id="27"/>
            <p:cNvSpPr/>
            <p:nvPr/>
          </p:nvSpPr>
          <p:spPr>
            <a:xfrm flipH="false" flipV="false" rot="0">
              <a:off x="0" y="0"/>
              <a:ext cx="17908741" cy="6647973"/>
            </a:xfrm>
            <a:custGeom>
              <a:avLst/>
              <a:gdLst/>
              <a:ahLst/>
              <a:cxnLst/>
              <a:rect r="r" b="b" t="t" l="l"/>
              <a:pathLst>
                <a:path h="6647973" w="17908741">
                  <a:moveTo>
                    <a:pt x="0" y="0"/>
                  </a:moveTo>
                  <a:lnTo>
                    <a:pt x="17908741" y="0"/>
                  </a:lnTo>
                  <a:lnTo>
                    <a:pt x="17908741" y="6647973"/>
                  </a:lnTo>
                  <a:lnTo>
                    <a:pt x="0" y="6647973"/>
                  </a:lnTo>
                  <a:close/>
                </a:path>
              </a:pathLst>
            </a:custGeom>
            <a:solidFill>
              <a:srgbClr val="000000">
                <a:alpha val="0"/>
              </a:srgbClr>
            </a:solidFill>
          </p:spPr>
        </p:sp>
        <p:sp>
          <p:nvSpPr>
            <p:cNvPr name="TextBox 28" id="28"/>
            <p:cNvSpPr txBox="true"/>
            <p:nvPr/>
          </p:nvSpPr>
          <p:spPr>
            <a:xfrm>
              <a:off x="0" y="-9525"/>
              <a:ext cx="17908741" cy="6657498"/>
            </a:xfrm>
            <a:prstGeom prst="rect">
              <a:avLst/>
            </a:prstGeom>
          </p:spPr>
          <p:txBody>
            <a:bodyPr anchor="t" rtlCol="false" tIns="0" lIns="0" bIns="0" rIns="0"/>
            <a:lstStyle/>
            <a:p>
              <a:pPr algn="l">
                <a:lnSpc>
                  <a:spcPts val="14400"/>
                </a:lnSpc>
              </a:pPr>
              <a:r>
                <a:rPr lang="en-US" sz="12000" b="true">
                  <a:solidFill>
                    <a:srgbClr val="1A255D"/>
                  </a:solidFill>
                  <a:latin typeface="Aptos Bold"/>
                  <a:ea typeface="Aptos Bold"/>
                  <a:cs typeface="Aptos Bold"/>
                  <a:sym typeface="Aptos Bold"/>
                </a:rPr>
                <a:t>What is YOLOv3?</a:t>
              </a:r>
            </a:p>
            <a:p>
              <a:pPr algn="l">
                <a:lnSpc>
                  <a:spcPts val="7680"/>
                </a:lnSpc>
              </a:pPr>
              <a:r>
                <a:rPr lang="en-US" sz="6400">
                  <a:solidFill>
                    <a:srgbClr val="000000"/>
                  </a:solidFill>
                  <a:latin typeface="Calibri (MS)"/>
                  <a:ea typeface="Calibri (MS)"/>
                  <a:cs typeface="Calibri (MS)"/>
                  <a:sym typeface="Calibri (MS)"/>
                </a:rPr>
                <a:t>A fast object detection model that finds people in images or videos in real-time.</a:t>
              </a:r>
            </a:p>
          </p:txBody>
        </p:sp>
      </p:grpSp>
      <p:grpSp>
        <p:nvGrpSpPr>
          <p:cNvPr name="Group 29" id="29"/>
          <p:cNvGrpSpPr/>
          <p:nvPr/>
        </p:nvGrpSpPr>
        <p:grpSpPr>
          <a:xfrm rot="0">
            <a:off x="-9581204" y="2900856"/>
            <a:ext cx="9461172" cy="6155532"/>
            <a:chOff x="0" y="0"/>
            <a:chExt cx="12614896" cy="8207376"/>
          </a:xfrm>
        </p:grpSpPr>
        <p:sp>
          <p:nvSpPr>
            <p:cNvPr name="Freeform 30" id="30"/>
            <p:cNvSpPr/>
            <p:nvPr/>
          </p:nvSpPr>
          <p:spPr>
            <a:xfrm flipH="false" flipV="false" rot="0">
              <a:off x="0" y="0"/>
              <a:ext cx="12614896" cy="8207376"/>
            </a:xfrm>
            <a:custGeom>
              <a:avLst/>
              <a:gdLst/>
              <a:ahLst/>
              <a:cxnLst/>
              <a:rect r="r" b="b" t="t" l="l"/>
              <a:pathLst>
                <a:path h="8207376" w="12614896">
                  <a:moveTo>
                    <a:pt x="0" y="0"/>
                  </a:moveTo>
                  <a:lnTo>
                    <a:pt x="12614896" y="0"/>
                  </a:lnTo>
                  <a:lnTo>
                    <a:pt x="12614896" y="8207376"/>
                  </a:lnTo>
                  <a:lnTo>
                    <a:pt x="0" y="8207376"/>
                  </a:lnTo>
                  <a:close/>
                </a:path>
              </a:pathLst>
            </a:custGeom>
            <a:solidFill>
              <a:srgbClr val="000000">
                <a:alpha val="0"/>
              </a:srgbClr>
            </a:solidFill>
          </p:spPr>
        </p:sp>
        <p:sp>
          <p:nvSpPr>
            <p:cNvPr name="TextBox 31" id="31"/>
            <p:cNvSpPr txBox="true"/>
            <p:nvPr/>
          </p:nvSpPr>
          <p:spPr>
            <a:xfrm>
              <a:off x="0" y="0"/>
              <a:ext cx="12614896" cy="8207376"/>
            </a:xfrm>
            <a:prstGeom prst="rect">
              <a:avLst/>
            </a:prstGeom>
          </p:spPr>
          <p:txBody>
            <a:bodyPr anchor="t" rtlCol="false" tIns="0" lIns="0" bIns="0" rIns="0"/>
            <a:lstStyle/>
            <a:p>
              <a:pPr algn="l">
                <a:lnSpc>
                  <a:spcPts val="4320"/>
                </a:lnSpc>
              </a:pPr>
              <a:r>
                <a:rPr lang="en-US" sz="3600" b="true">
                  <a:solidFill>
                    <a:srgbClr val="002060"/>
                  </a:solidFill>
                  <a:latin typeface="Aptos Bold"/>
                  <a:ea typeface="Aptos Bold"/>
                  <a:cs typeface="Aptos Bold"/>
                  <a:sym typeface="Aptos Bold"/>
                </a:rPr>
                <a:t>What is LSTM?</a:t>
              </a:r>
            </a:p>
            <a:p>
              <a:pPr algn="l">
                <a:lnSpc>
                  <a:spcPts val="4320"/>
                </a:lnSpc>
              </a:pPr>
            </a:p>
            <a:p>
              <a:pPr algn="l">
                <a:lnSpc>
                  <a:spcPts val="4320"/>
                </a:lnSpc>
              </a:pPr>
              <a:r>
                <a:rPr lang="en-US" sz="3600">
                  <a:solidFill>
                    <a:srgbClr val="000000"/>
                  </a:solidFill>
                  <a:latin typeface="Aptos"/>
                  <a:ea typeface="Aptos"/>
                  <a:cs typeface="Aptos"/>
                  <a:sym typeface="Aptos"/>
                </a:rPr>
                <a:t>Long Short-Term Memory is a  model built on a specialized Recurrent Neural Network architecture specifically designed to handle long-term dependencies in sequential data by overcoming the vanishing gradient problem.</a:t>
              </a:r>
            </a:p>
            <a:p>
              <a:pPr algn="l">
                <a:lnSpc>
                  <a:spcPts val="4320"/>
                </a:lnSpc>
              </a:pPr>
            </a:p>
            <a:p>
              <a:pPr algn="l">
                <a:lnSpc>
                  <a:spcPts val="4320"/>
                </a:lnSpc>
              </a:pPr>
              <a:r>
                <a:rPr lang="en-US" sz="3600">
                  <a:solidFill>
                    <a:srgbClr val="000000"/>
                  </a:solidFill>
                  <a:latin typeface="Aptos"/>
                  <a:ea typeface="Aptos"/>
                  <a:cs typeface="Aptos"/>
                  <a:sym typeface="Aptos"/>
                </a:rPr>
                <a:t>Uses memory cells and gates to manage information flow.</a:t>
              </a:r>
            </a:p>
            <a:p>
              <a:pPr algn="l">
                <a:lnSpc>
                  <a:spcPts val="4320"/>
                </a:lnSpc>
              </a:pPr>
            </a:p>
          </p:txBody>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DAGnDFwm_qA</dc:identifier>
  <dcterms:modified xsi:type="dcterms:W3CDTF">2011-08-01T06:04:30Z</dcterms:modified>
  <cp:revision>1</cp:revision>
  <dc:title>from train.py</dc:title>
</cp:coreProperties>
</file>