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83" r:id="rId5"/>
    <p:sldId id="284" r:id="rId6"/>
    <p:sldId id="293" r:id="rId7"/>
    <p:sldId id="306" r:id="rId8"/>
    <p:sldId id="310" r:id="rId9"/>
    <p:sldId id="302" r:id="rId10"/>
    <p:sldId id="311" r:id="rId11"/>
    <p:sldId id="315" r:id="rId12"/>
    <p:sldId id="313" r:id="rId13"/>
    <p:sldId id="314" r:id="rId14"/>
    <p:sldId id="309" r:id="rId15"/>
    <p:sldId id="321" r:id="rId16"/>
    <p:sldId id="316" r:id="rId17"/>
    <p:sldId id="319" r:id="rId18"/>
    <p:sldId id="320" r:id="rId19"/>
    <p:sldId id="312" r:id="rId20"/>
    <p:sldId id="317" r:id="rId21"/>
    <p:sldId id="318"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9231" autoAdjust="0"/>
  </p:normalViewPr>
  <p:slideViewPr>
    <p:cSldViewPr snapToGrid="0">
      <p:cViewPr varScale="1">
        <p:scale>
          <a:sx n="64" d="100"/>
          <a:sy n="64" d="100"/>
        </p:scale>
        <p:origin x="1494"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pPr rtl="0" fontAlgn="ctr"/>
            <a:r>
              <a:rPr lang="en-US" sz="1200" b="0" i="0" kern="1200" dirty="0" smtClean="0">
                <a:solidFill>
                  <a:schemeClr val="tx1"/>
                </a:solidFill>
                <a:effectLst/>
                <a:latin typeface="+mn-lt"/>
                <a:ea typeface="+mn-ea"/>
                <a:cs typeface="+mn-cs"/>
              </a:rPr>
              <a:t>Groupings</a:t>
            </a:r>
          </a:p>
          <a:p>
            <a:pPr lvl="1" rtl="0" fontAlgn="ctr"/>
            <a:r>
              <a:rPr lang="en-US" sz="1200" b="0" i="0" kern="1200" dirty="0" smtClean="0">
                <a:solidFill>
                  <a:schemeClr val="tx1"/>
                </a:solidFill>
                <a:effectLst/>
                <a:latin typeface="+mn-lt"/>
                <a:ea typeface="+mn-ea"/>
                <a:cs typeface="+mn-cs"/>
              </a:rPr>
              <a:t>Labels</a:t>
            </a:r>
          </a:p>
          <a:p>
            <a:pPr lvl="1" rtl="0" fontAlgn="ctr"/>
            <a:r>
              <a:rPr lang="en-US" sz="1200" b="0" i="0" kern="1200" dirty="0" smtClean="0">
                <a:solidFill>
                  <a:schemeClr val="tx1"/>
                </a:solidFill>
                <a:effectLst/>
                <a:latin typeface="+mn-lt"/>
                <a:ea typeface="+mn-ea"/>
                <a:cs typeface="+mn-cs"/>
              </a:rPr>
              <a:t>Panels</a:t>
            </a:r>
          </a:p>
          <a:p>
            <a:pPr lvl="1" rtl="0" fontAlgn="ctr"/>
            <a:r>
              <a:rPr lang="en-US" sz="1200" b="0" i="0" kern="1200" dirty="0" err="1" smtClean="0">
                <a:solidFill>
                  <a:schemeClr val="tx1"/>
                </a:solidFill>
                <a:effectLst/>
                <a:latin typeface="+mn-lt"/>
                <a:ea typeface="+mn-ea"/>
                <a:cs typeface="+mn-cs"/>
              </a:rPr>
              <a:t>Jumbotron</a:t>
            </a:r>
            <a:endParaRPr lang="en-US" sz="1200" b="0" i="0" kern="1200" dirty="0" smtClean="0">
              <a:solidFill>
                <a:schemeClr val="tx1"/>
              </a:solidFill>
              <a:effectLst/>
              <a:latin typeface="+mn-lt"/>
              <a:ea typeface="+mn-ea"/>
              <a:cs typeface="+mn-cs"/>
            </a:endParaRPr>
          </a:p>
          <a:p>
            <a:pPr rtl="0" fontAlgn="ctr"/>
            <a:r>
              <a:rPr lang="en-US" sz="1200" b="0" i="0" kern="1200" dirty="0" smtClean="0">
                <a:solidFill>
                  <a:schemeClr val="tx1"/>
                </a:solidFill>
                <a:effectLst/>
                <a:latin typeface="+mn-lt"/>
                <a:ea typeface="+mn-ea"/>
                <a:cs typeface="+mn-cs"/>
              </a:rPr>
              <a:t>Objects</a:t>
            </a:r>
          </a:p>
          <a:p>
            <a:pPr lvl="1" rtl="0" fontAlgn="ctr"/>
            <a:r>
              <a:rPr lang="en-US" sz="1200" b="0" i="0" kern="1200" dirty="0" smtClean="0">
                <a:solidFill>
                  <a:schemeClr val="tx1"/>
                </a:solidFill>
                <a:effectLst/>
                <a:latin typeface="+mn-lt"/>
                <a:ea typeface="+mn-ea"/>
                <a:cs typeface="+mn-cs"/>
              </a:rPr>
              <a:t>Glyphs</a:t>
            </a:r>
          </a:p>
          <a:p>
            <a:pPr lvl="1" rtl="0" fontAlgn="ctr"/>
            <a:r>
              <a:rPr lang="en-US" sz="1200" b="0" i="0" kern="1200" dirty="0" smtClean="0">
                <a:solidFill>
                  <a:schemeClr val="tx1"/>
                </a:solidFill>
                <a:effectLst/>
                <a:latin typeface="+mn-lt"/>
                <a:ea typeface="+mn-ea"/>
                <a:cs typeface="+mn-cs"/>
              </a:rPr>
              <a:t>Dropdowns</a:t>
            </a:r>
          </a:p>
          <a:p>
            <a:pPr lvl="1" rtl="0" fontAlgn="ctr"/>
            <a:r>
              <a:rPr lang="en-US" sz="1200" b="0" i="0" kern="1200" dirty="0" smtClean="0">
                <a:solidFill>
                  <a:schemeClr val="tx1"/>
                </a:solidFill>
                <a:effectLst/>
                <a:latin typeface="+mn-lt"/>
                <a:ea typeface="+mn-ea"/>
                <a:cs typeface="+mn-cs"/>
              </a:rPr>
              <a:t>Buttons</a:t>
            </a:r>
          </a:p>
          <a:p>
            <a:pPr rtl="0" fontAlgn="ctr"/>
            <a:r>
              <a:rPr lang="en-US" sz="1200" b="0" i="0" kern="1200" dirty="0" err="1" smtClean="0">
                <a:solidFill>
                  <a:schemeClr val="tx1"/>
                </a:solidFill>
                <a:effectLst/>
                <a:latin typeface="+mn-lt"/>
                <a:ea typeface="+mn-ea"/>
                <a:cs typeface="+mn-cs"/>
              </a:rPr>
              <a:t>Nav</a:t>
            </a:r>
            <a:endParaRPr lang="en-US" sz="1200" b="0" i="0" kern="1200" dirty="0" smtClean="0">
              <a:solidFill>
                <a:schemeClr val="tx1"/>
              </a:solidFill>
              <a:effectLst/>
              <a:latin typeface="+mn-lt"/>
              <a:ea typeface="+mn-ea"/>
              <a:cs typeface="+mn-cs"/>
            </a:endParaRPr>
          </a:p>
          <a:p>
            <a:pPr lvl="1" rtl="0" fontAlgn="ctr"/>
            <a:r>
              <a:rPr lang="en-US" sz="1200" b="0" i="0" kern="1200" dirty="0" err="1" smtClean="0">
                <a:solidFill>
                  <a:schemeClr val="tx1"/>
                </a:solidFill>
                <a:effectLst/>
                <a:latin typeface="+mn-lt"/>
                <a:ea typeface="+mn-ea"/>
                <a:cs typeface="+mn-cs"/>
              </a:rPr>
              <a:t>Navbar</a:t>
            </a:r>
            <a:endParaRPr lang="en-US" sz="1200" b="0" i="0" kern="1200" dirty="0" smtClean="0">
              <a:solidFill>
                <a:schemeClr val="tx1"/>
              </a:solidFill>
              <a:effectLst/>
              <a:latin typeface="+mn-lt"/>
              <a:ea typeface="+mn-ea"/>
              <a:cs typeface="+mn-cs"/>
            </a:endParaRPr>
          </a:p>
          <a:p>
            <a:pPr lvl="1" rtl="0" fontAlgn="ctr"/>
            <a:r>
              <a:rPr lang="en-US" sz="1200" b="0" i="0" kern="1200" dirty="0" smtClean="0">
                <a:solidFill>
                  <a:schemeClr val="tx1"/>
                </a:solidFill>
                <a:effectLst/>
                <a:latin typeface="+mn-lt"/>
                <a:ea typeface="+mn-ea"/>
                <a:cs typeface="+mn-cs"/>
              </a:rPr>
              <a:t>Breadcrumbs</a:t>
            </a:r>
          </a:p>
          <a:p>
            <a:pPr lvl="1" rtl="0" fontAlgn="ctr"/>
            <a:r>
              <a:rPr lang="en-US" sz="1200" b="0" i="0" kern="1200" dirty="0" smtClean="0">
                <a:solidFill>
                  <a:schemeClr val="tx1"/>
                </a:solidFill>
                <a:effectLst/>
                <a:latin typeface="+mn-lt"/>
                <a:ea typeface="+mn-ea"/>
                <a:cs typeface="+mn-cs"/>
              </a:rPr>
              <a:t>Pagination</a:t>
            </a:r>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12502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60268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857701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tmp"/><Relationship Id="rId3" Type="http://schemas.openxmlformats.org/officeDocument/2006/relationships/image" Target="../media/image5.tmp"/><Relationship Id="rId7" Type="http://schemas.openxmlformats.org/officeDocument/2006/relationships/image" Target="../media/image9.tmp"/><Relationship Id="rId2" Type="http://schemas.openxmlformats.org/officeDocument/2006/relationships/image" Target="../media/image4.tmp"/><Relationship Id="rId1" Type="http://schemas.openxmlformats.org/officeDocument/2006/relationships/slideLayout" Target="../slideLayouts/slideLayout4.xml"/><Relationship Id="rId6" Type="http://schemas.openxmlformats.org/officeDocument/2006/relationships/image" Target="../media/image8.tmp"/><Relationship Id="rId5" Type="http://schemas.openxmlformats.org/officeDocument/2006/relationships/image" Target="../media/image7.tmp"/><Relationship Id="rId10" Type="http://schemas.openxmlformats.org/officeDocument/2006/relationships/image" Target="../media/image12.tmp"/><Relationship Id="rId4" Type="http://schemas.openxmlformats.org/officeDocument/2006/relationships/image" Target="../media/image6.tmp"/><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Components</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a:t>
            </a:r>
            <a:endParaRPr lang="en-US" dirty="0"/>
          </a:p>
        </p:txBody>
      </p:sp>
      <p:sp>
        <p:nvSpPr>
          <p:cNvPr id="5" name="Content Placeholder 4"/>
          <p:cNvSpPr>
            <a:spLocks noGrp="1"/>
          </p:cNvSpPr>
          <p:nvPr>
            <p:ph sz="quarter" idx="10"/>
          </p:nvPr>
        </p:nvSpPr>
        <p:spPr/>
        <p:txBody>
          <a:bodyPr/>
          <a:lstStyle/>
          <a:p>
            <a:r>
              <a:rPr lang="en-US" dirty="0" err="1" smtClean="0"/>
              <a:t>Glyphicons</a:t>
            </a:r>
            <a:endParaRPr lang="en-US" dirty="0" smtClean="0"/>
          </a:p>
          <a:p>
            <a:r>
              <a:rPr lang="en-US" dirty="0" smtClean="0"/>
              <a:t>Dropdowns</a:t>
            </a:r>
          </a:p>
          <a:p>
            <a:r>
              <a:rPr lang="en-US" dirty="0" smtClean="0"/>
              <a:t>Buttons</a:t>
            </a:r>
            <a:endParaRPr lang="en-US" dirty="0"/>
          </a:p>
        </p:txBody>
      </p:sp>
    </p:spTree>
    <p:extLst>
      <p:ext uri="{BB962C8B-B14F-4D97-AF65-F5344CB8AC3E}">
        <p14:creationId xmlns:p14="http://schemas.microsoft.com/office/powerpoint/2010/main" val="1405618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pic>
        <p:nvPicPr>
          <p:cNvPr id="9" name="Content Placeholder 8"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70254" y="1387475"/>
            <a:ext cx="7743567" cy="5291138"/>
          </a:xfrm>
        </p:spPr>
      </p:pic>
    </p:spTree>
    <p:extLst>
      <p:ext uri="{BB962C8B-B14F-4D97-AF65-F5344CB8AC3E}">
        <p14:creationId xmlns:p14="http://schemas.microsoft.com/office/powerpoint/2010/main" val="39663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Who’s got the button?</a:t>
            </a:r>
            <a:endParaRPr lang="en-US" dirty="0"/>
          </a:p>
        </p:txBody>
      </p:sp>
      <p:sp>
        <p:nvSpPr>
          <p:cNvPr id="4" name="Content Placeholder 3"/>
          <p:cNvSpPr>
            <a:spLocks noGrp="1"/>
          </p:cNvSpPr>
          <p:nvPr>
            <p:ph sz="quarter" idx="10"/>
          </p:nvPr>
        </p:nvSpPr>
        <p:spPr/>
        <p:txBody>
          <a:bodyPr/>
          <a:lstStyle/>
          <a:p>
            <a:r>
              <a:rPr lang="en-US" dirty="0" smtClean="0"/>
              <a:t>Use </a:t>
            </a:r>
            <a:r>
              <a:rPr lang="en-US" dirty="0" err="1" smtClean="0"/>
              <a:t>btn</a:t>
            </a:r>
            <a:r>
              <a:rPr lang="en-US" dirty="0" smtClean="0"/>
              <a:t> to make something look like a button</a:t>
            </a:r>
          </a:p>
          <a:p>
            <a:r>
              <a:rPr lang="en-US" dirty="0" smtClean="0"/>
              <a:t>Use </a:t>
            </a:r>
            <a:r>
              <a:rPr lang="en-US" dirty="0" err="1" smtClean="0"/>
              <a:t>btn</a:t>
            </a:r>
            <a:r>
              <a:rPr lang="en-US" dirty="0" smtClean="0"/>
              <a:t>-</a:t>
            </a:r>
            <a:r>
              <a:rPr lang="en-US" i="1" dirty="0" smtClean="0"/>
              <a:t>modifier</a:t>
            </a:r>
            <a:r>
              <a:rPr lang="en-US" dirty="0" smtClean="0"/>
              <a:t> to change the look</a:t>
            </a:r>
          </a:p>
          <a:p>
            <a:pPr lvl="1"/>
            <a:r>
              <a:rPr lang="en-US" b="1" dirty="0" smtClean="0"/>
              <a:t>Default</a:t>
            </a:r>
          </a:p>
          <a:p>
            <a:pPr lvl="1"/>
            <a:r>
              <a:rPr lang="en-US" b="1" dirty="0" smtClean="0">
                <a:solidFill>
                  <a:srgbClr val="002060"/>
                </a:solidFill>
              </a:rPr>
              <a:t>Primary</a:t>
            </a:r>
          </a:p>
          <a:p>
            <a:pPr lvl="1"/>
            <a:r>
              <a:rPr lang="en-US" b="1" dirty="0" smtClean="0">
                <a:solidFill>
                  <a:srgbClr val="00B050"/>
                </a:solidFill>
              </a:rPr>
              <a:t>Success</a:t>
            </a:r>
          </a:p>
          <a:p>
            <a:pPr lvl="1"/>
            <a:r>
              <a:rPr lang="en-US" b="1" dirty="0" smtClean="0">
                <a:solidFill>
                  <a:srgbClr val="00B0F0"/>
                </a:solidFill>
              </a:rPr>
              <a:t>Info</a:t>
            </a:r>
          </a:p>
          <a:p>
            <a:pPr lvl="1"/>
            <a:r>
              <a:rPr lang="en-US" b="1" dirty="0" smtClean="0">
                <a:solidFill>
                  <a:srgbClr val="FFC000"/>
                </a:solidFill>
              </a:rPr>
              <a:t>Warning</a:t>
            </a:r>
          </a:p>
          <a:p>
            <a:pPr lvl="1"/>
            <a:r>
              <a:rPr lang="en-US" b="1" dirty="0" smtClean="0">
                <a:solidFill>
                  <a:srgbClr val="FF0000"/>
                </a:solidFill>
              </a:rPr>
              <a:t>Danger</a:t>
            </a:r>
            <a:endParaRPr lang="en-US" b="1" dirty="0">
              <a:solidFill>
                <a:srgbClr val="FF0000"/>
              </a:solidFill>
            </a:endParaRPr>
          </a:p>
        </p:txBody>
      </p:sp>
    </p:spTree>
    <p:extLst>
      <p:ext uri="{BB962C8B-B14F-4D97-AF65-F5344CB8AC3E}">
        <p14:creationId xmlns:p14="http://schemas.microsoft.com/office/powerpoint/2010/main" val="3871056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t>
            </a:r>
            <a:r>
              <a:rPr lang="en-US" dirty="0" err="1" smtClean="0"/>
              <a:t>Glyphicons</a:t>
            </a:r>
            <a:r>
              <a:rPr lang="en-US" dirty="0" smtClean="0"/>
              <a:t>, Buttons, Dropdowns</a:t>
            </a:r>
            <a:endParaRPr lang="en-US" dirty="0"/>
          </a:p>
        </p:txBody>
      </p:sp>
    </p:spTree>
    <p:extLst>
      <p:ext uri="{BB962C8B-B14F-4D97-AF65-F5344CB8AC3E}">
        <p14:creationId xmlns:p14="http://schemas.microsoft.com/office/powerpoint/2010/main" val="3934310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Enhanced Buttons</a:t>
            </a:r>
            <a:endParaRPr lang="en-US" dirty="0"/>
          </a:p>
        </p:txBody>
      </p:sp>
      <p:sp>
        <p:nvSpPr>
          <p:cNvPr id="4" name="Content Placeholder 3"/>
          <p:cNvSpPr>
            <a:spLocks noGrp="1"/>
          </p:cNvSpPr>
          <p:nvPr>
            <p:ph sz="quarter" idx="10"/>
          </p:nvPr>
        </p:nvSpPr>
        <p:spPr/>
        <p:txBody>
          <a:bodyPr/>
          <a:lstStyle/>
          <a:p>
            <a:r>
              <a:rPr lang="en-US" dirty="0" smtClean="0"/>
              <a:t>Toggle Buttons</a:t>
            </a:r>
          </a:p>
          <a:p>
            <a:pPr lvl="1"/>
            <a:r>
              <a:rPr lang="en-US" dirty="0" smtClean="0"/>
              <a:t>Radio button</a:t>
            </a:r>
          </a:p>
          <a:p>
            <a:pPr lvl="1"/>
            <a:r>
              <a:rPr lang="en-US" dirty="0" smtClean="0"/>
              <a:t>Checkbox</a:t>
            </a:r>
          </a:p>
        </p:txBody>
      </p:sp>
      <p:sp>
        <p:nvSpPr>
          <p:cNvPr id="5" name="Rectangle 4"/>
          <p:cNvSpPr/>
          <p:nvPr/>
        </p:nvSpPr>
        <p:spPr>
          <a:xfrm>
            <a:off x="1473694" y="3059577"/>
            <a:ext cx="10342484" cy="313932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-group"</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data-toggle</a:t>
            </a:r>
            <a:r>
              <a:rPr lang="en-US" dirty="0">
                <a:solidFill>
                  <a:srgbClr val="0000FF"/>
                </a:solidFill>
                <a:highlight>
                  <a:srgbClr val="FFFFFF"/>
                </a:highlight>
                <a:latin typeface="Consolas" panose="020B0609020204030204" pitchFamily="49" charset="0"/>
              </a:rPr>
              <a:t>="buttons"&gt;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-primary </a:t>
            </a:r>
            <a:r>
              <a:rPr lang="en-US">
                <a:solidFill>
                  <a:srgbClr val="0000FF"/>
                </a:solidFill>
                <a:highlight>
                  <a:srgbClr val="FFFFFF"/>
                </a:highlight>
                <a:latin typeface="Consolas" panose="020B0609020204030204" pitchFamily="49" charset="0"/>
              </a:rPr>
              <a:t>active</a:t>
            </a:r>
            <a:r>
              <a:rPr lang="en-US" smtClean="0">
                <a:solidFill>
                  <a:srgbClr val="0000FF"/>
                </a:solidFill>
                <a:highlight>
                  <a:srgbClr val="FFFFFF"/>
                </a:highlight>
                <a:latin typeface="Consolas" panose="020B0609020204030204" pitchFamily="49" charset="0"/>
              </a:rPr>
              <a:t>"&gt;</a:t>
            </a:r>
            <a:endParaRPr lang="en-US" dirty="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="radio"</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="shipping"</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="ground"</a:t>
            </a:r>
            <a:r>
              <a:rPr lang="en-US" dirty="0">
                <a:solidFill>
                  <a:srgbClr val="00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checked </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Ground</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-primary"&gt;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="radio"</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="shipping"</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="two-day</a:t>
            </a:r>
            <a:r>
              <a:rPr lang="en-US" dirty="0" smtClean="0">
                <a:solidFill>
                  <a:srgbClr val="0000FF"/>
                </a:solidFill>
                <a:highlight>
                  <a:srgbClr val="FFFFFF"/>
                </a:highlight>
                <a:latin typeface="Consolas" panose="020B0609020204030204" pitchFamily="49" charset="0"/>
              </a:rPr>
              <a:t>" /&gt;</a:t>
            </a:r>
            <a:r>
              <a:rPr lang="en-US" dirty="0">
                <a:solidFill>
                  <a:srgbClr val="000000"/>
                </a:solidFill>
                <a:highlight>
                  <a:srgbClr val="FFFFFF"/>
                </a:highlight>
                <a:latin typeface="Consolas" panose="020B0609020204030204" pitchFamily="49" charset="0"/>
              </a:rPr>
              <a:t>Two Day</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-primary"&gt;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="radio"</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="shipping"</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="overnight</a:t>
            </a:r>
            <a:r>
              <a:rPr lang="en-US" dirty="0" smtClean="0">
                <a:solidFill>
                  <a:srgbClr val="0000FF"/>
                </a:solidFill>
                <a:highlight>
                  <a:srgbClr val="FFFFFF"/>
                </a:highlight>
                <a:latin typeface="Consolas" panose="020B0609020204030204" pitchFamily="49" charset="0"/>
              </a:rPr>
              <a:t>" /&gt;</a:t>
            </a:r>
            <a:r>
              <a:rPr lang="en-US" dirty="0">
                <a:solidFill>
                  <a:srgbClr val="000000"/>
                </a:solidFill>
                <a:highlight>
                  <a:srgbClr val="FFFFFF"/>
                </a:highlight>
                <a:latin typeface="Consolas" panose="020B0609020204030204" pitchFamily="49" charset="0"/>
              </a:rPr>
              <a:t>Overnight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2083818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Enhanced Buttons</a:t>
            </a:r>
            <a:br>
              <a:rPr lang="en-US" dirty="0" smtClean="0"/>
            </a:br>
            <a:endParaRPr lang="en-US" dirty="0"/>
          </a:p>
        </p:txBody>
      </p:sp>
    </p:spTree>
    <p:extLst>
      <p:ext uri="{BB962C8B-B14F-4D97-AF65-F5344CB8AC3E}">
        <p14:creationId xmlns:p14="http://schemas.microsoft.com/office/powerpoint/2010/main" val="4242505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Navigation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728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Navigation</a:t>
            </a:r>
            <a:endParaRPr lang="en-US" dirty="0"/>
          </a:p>
        </p:txBody>
      </p:sp>
      <p:sp>
        <p:nvSpPr>
          <p:cNvPr id="5" name="Content Placeholder 4"/>
          <p:cNvSpPr>
            <a:spLocks noGrp="1"/>
          </p:cNvSpPr>
          <p:nvPr>
            <p:ph sz="quarter" idx="10"/>
          </p:nvPr>
        </p:nvSpPr>
        <p:spPr/>
        <p:txBody>
          <a:bodyPr/>
          <a:lstStyle/>
          <a:p>
            <a:pPr fontAlgn="ctr"/>
            <a:r>
              <a:rPr lang="en-US" dirty="0" err="1"/>
              <a:t>Navbar</a:t>
            </a:r>
            <a:endParaRPr lang="en-US" dirty="0"/>
          </a:p>
          <a:p>
            <a:pPr fontAlgn="ctr"/>
            <a:r>
              <a:rPr lang="en-US" dirty="0"/>
              <a:t>Breadcrumbs</a:t>
            </a:r>
          </a:p>
          <a:p>
            <a:pPr fontAlgn="ctr"/>
            <a:r>
              <a:rPr lang="en-US" dirty="0"/>
              <a:t>Pagination</a:t>
            </a:r>
          </a:p>
        </p:txBody>
      </p:sp>
    </p:spTree>
    <p:extLst>
      <p:ext uri="{BB962C8B-B14F-4D97-AF65-F5344CB8AC3E}">
        <p14:creationId xmlns:p14="http://schemas.microsoft.com/office/powerpoint/2010/main" val="213834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Tree>
    <p:extLst>
      <p:ext uri="{BB962C8B-B14F-4D97-AF65-F5344CB8AC3E}">
        <p14:creationId xmlns:p14="http://schemas.microsoft.com/office/powerpoint/2010/main" val="1889773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Over a dozen reusable components built to provide iconography, dropdowns, input groups, navigation, alerts, and much more.</a:t>
            </a:r>
            <a:endParaRPr lang="en-GB" dirty="0" smtClean="0"/>
          </a:p>
        </p:txBody>
      </p:sp>
      <p:sp>
        <p:nvSpPr>
          <p:cNvPr id="2" name="Title 1"/>
          <p:cNvSpPr>
            <a:spLocks noGrp="1"/>
          </p:cNvSpPr>
          <p:nvPr>
            <p:ph type="title"/>
          </p:nvPr>
        </p:nvSpPr>
        <p:spPr/>
        <p:txBody>
          <a:bodyPr/>
          <a:lstStyle/>
          <a:p>
            <a:r>
              <a:rPr lang="en-US" dirty="0" smtClean="0"/>
              <a:t>Bootstrap Components</a:t>
            </a:r>
            <a:endParaRPr lang="en-US" dirty="0"/>
          </a:p>
        </p:txBody>
      </p:sp>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They look good</a:t>
            </a:r>
          </a:p>
          <a:p>
            <a:pPr lvl="0" fontAlgn="ctr"/>
            <a:r>
              <a:rPr lang="en-US" dirty="0" err="1" smtClean="0"/>
              <a:t>Themeable</a:t>
            </a:r>
            <a:endParaRPr lang="en-US" dirty="0" smtClean="0"/>
          </a:p>
          <a:p>
            <a:pPr lvl="0" fontAlgn="ctr"/>
            <a:r>
              <a:rPr lang="en-US" dirty="0" smtClean="0"/>
              <a:t>Replacement for HTML server controls</a:t>
            </a:r>
          </a:p>
          <a:p>
            <a:pPr lvl="0" fontAlgn="ctr"/>
            <a:r>
              <a:rPr lang="en-US" dirty="0" smtClean="0"/>
              <a:t>Great for Ajax / SPA</a:t>
            </a:r>
            <a:endParaRPr lang="en-US" dirty="0"/>
          </a:p>
        </p:txBody>
      </p:sp>
      <p:sp>
        <p:nvSpPr>
          <p:cNvPr id="2" name="Title 1"/>
          <p:cNvSpPr>
            <a:spLocks noGrp="1"/>
          </p:cNvSpPr>
          <p:nvPr>
            <p:ph type="title"/>
          </p:nvPr>
        </p:nvSpPr>
        <p:spPr/>
        <p:txBody>
          <a:bodyPr/>
          <a:lstStyle/>
          <a:p>
            <a:r>
              <a:rPr lang="en-US" dirty="0" smtClean="0"/>
              <a:t>Why?</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13" name="Picture 12"/>
          <p:cNvPicPr>
            <a:picLocks noChangeAspect="1"/>
          </p:cNvPicPr>
          <p:nvPr/>
        </p:nvPicPr>
        <p:blipFill>
          <a:blip r:embed="rId9"/>
          <a:stretch>
            <a:fillRect/>
          </a:stretch>
        </p:blipFill>
        <p:spPr>
          <a:xfrm>
            <a:off x="9510481" y="1573793"/>
            <a:ext cx="2149612" cy="403639"/>
          </a:xfrm>
          <a:prstGeom prst="rect">
            <a:avLst/>
          </a:prstGeom>
        </p:spPr>
      </p:pic>
      <p:pic>
        <p:nvPicPr>
          <p:cNvPr id="14" name="Picture 13"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spTree>
    <p:extLst>
      <p:ext uri="{BB962C8B-B14F-4D97-AF65-F5344CB8AC3E}">
        <p14:creationId xmlns:p14="http://schemas.microsoft.com/office/powerpoint/2010/main" val="343875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sz="quarter" idx="10"/>
          </p:nvPr>
        </p:nvSpPr>
        <p:spPr/>
        <p:txBody>
          <a:bodyPr/>
          <a:lstStyle/>
          <a:p>
            <a:r>
              <a:rPr lang="en-US" dirty="0" smtClean="0"/>
              <a:t>Grouping</a:t>
            </a:r>
          </a:p>
          <a:p>
            <a:r>
              <a:rPr lang="en-US" dirty="0" smtClean="0"/>
              <a:t>Objects</a:t>
            </a:r>
          </a:p>
          <a:p>
            <a:r>
              <a:rPr lang="en-US" dirty="0" smtClean="0"/>
              <a:t>Navigation</a:t>
            </a:r>
            <a:endParaRPr lang="en-US" dirty="0"/>
          </a:p>
        </p:txBody>
      </p:sp>
    </p:spTree>
    <p:extLst>
      <p:ext uri="{BB962C8B-B14F-4D97-AF65-F5344CB8AC3E}">
        <p14:creationId xmlns:p14="http://schemas.microsoft.com/office/powerpoint/2010/main" val="1223159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Grouping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Grouping</a:t>
            </a:r>
            <a:endParaRPr lang="en-US" dirty="0"/>
          </a:p>
        </p:txBody>
      </p:sp>
      <p:sp>
        <p:nvSpPr>
          <p:cNvPr id="5" name="Content Placeholder 4"/>
          <p:cNvSpPr>
            <a:spLocks noGrp="1"/>
          </p:cNvSpPr>
          <p:nvPr>
            <p:ph sz="quarter" idx="10"/>
          </p:nvPr>
        </p:nvSpPr>
        <p:spPr/>
        <p:txBody>
          <a:bodyPr/>
          <a:lstStyle/>
          <a:p>
            <a:r>
              <a:rPr lang="en-US" dirty="0" err="1"/>
              <a:t>Jumbotron</a:t>
            </a:r>
            <a:endParaRPr lang="en-US" dirty="0"/>
          </a:p>
          <a:p>
            <a:r>
              <a:rPr lang="en-US" dirty="0" smtClean="0"/>
              <a:t>Labels</a:t>
            </a:r>
            <a:endParaRPr lang="en-US" dirty="0" smtClean="0"/>
          </a:p>
          <a:p>
            <a:r>
              <a:rPr lang="en-US" dirty="0" smtClean="0"/>
              <a:t>Panels</a:t>
            </a:r>
            <a:endParaRPr lang="en-US" dirty="0" smtClean="0"/>
          </a:p>
        </p:txBody>
      </p:sp>
    </p:spTree>
    <p:extLst>
      <p:ext uri="{BB962C8B-B14F-4D97-AF65-F5344CB8AC3E}">
        <p14:creationId xmlns:p14="http://schemas.microsoft.com/office/powerpoint/2010/main" val="1573052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Components</a:t>
            </a:r>
            <a:endParaRPr lang="en-US" dirty="0"/>
          </a:p>
        </p:txBody>
      </p:sp>
    </p:spTree>
    <p:extLst>
      <p:ext uri="{BB962C8B-B14F-4D97-AF65-F5344CB8AC3E}">
        <p14:creationId xmlns:p14="http://schemas.microsoft.com/office/powerpoint/2010/main" val="4177221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Objects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34697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239b4775-11ac-4188-ac69-b5b775bb2155"/>
    <ds:schemaRef ds:uri="http://www.w3.org/XML/1998/namespace"/>
  </ds:schemaRefs>
</ds:datastoreItem>
</file>

<file path=customXml/itemProps3.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4720</TotalTime>
  <Words>241</Words>
  <Application>Microsoft Office PowerPoint</Application>
  <PresentationFormat>Widescreen</PresentationFormat>
  <Paragraphs>77</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Consolas</vt:lpstr>
      <vt:lpstr>Segoe</vt:lpstr>
      <vt:lpstr>Segoe UI</vt:lpstr>
      <vt:lpstr>Segoe UI Light</vt:lpstr>
      <vt:lpstr>1_Office Theme</vt:lpstr>
      <vt:lpstr>PowerPoint Presentation</vt:lpstr>
      <vt:lpstr>Bootstrap Components</vt:lpstr>
      <vt:lpstr>Why?</vt:lpstr>
      <vt:lpstr>Components</vt:lpstr>
      <vt:lpstr>Outline</vt:lpstr>
      <vt:lpstr>PowerPoint Presentation</vt:lpstr>
      <vt:lpstr>Grouping</vt:lpstr>
      <vt:lpstr>Grouping Components</vt:lpstr>
      <vt:lpstr>PowerPoint Presentation</vt:lpstr>
      <vt:lpstr>Objects</vt:lpstr>
      <vt:lpstr>Glyphicons</vt:lpstr>
      <vt:lpstr>Who’s got the button?</vt:lpstr>
      <vt:lpstr>Objects: Glyphicons, Buttons, Dropdowns</vt:lpstr>
      <vt:lpstr>Enhanced Buttons</vt:lpstr>
      <vt:lpstr>Enhanced Buttons </vt:lpstr>
      <vt:lpstr>PowerPoint Presentation</vt:lpstr>
      <vt:lpstr>Navigation</vt:lpstr>
      <vt:lpstr>Navigation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cp:lastModifiedBy>
  <cp:revision>76</cp:revision>
  <dcterms:created xsi:type="dcterms:W3CDTF">2013-02-15T23:12:42Z</dcterms:created>
  <dcterms:modified xsi:type="dcterms:W3CDTF">2014-08-27T07:05:25Z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