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7" r:id="rId6"/>
    <p:sldId id="268" r:id="rId7"/>
    <p:sldId id="269" r:id="rId8"/>
    <p:sldId id="270" r:id="rId9"/>
    <p:sldId id="271" r:id="rId10"/>
    <p:sldId id="272" r:id="rId11"/>
    <p:sldId id="273" r:id="rId12"/>
    <p:sldId id="274" r:id="rId13"/>
    <p:sldId id="277" r:id="rId14"/>
    <p:sldId id="278" r:id="rId15"/>
    <p:sldId id="279" r:id="rId16"/>
    <p:sldId id="280" r:id="rId17"/>
    <p:sldId id="281" r:id="rId18"/>
    <p:sldId id="282" r:id="rId19"/>
    <p:sldId id="283" r:id="rId20"/>
    <p:sldId id="284" r:id="rId21"/>
    <p:sldId id="285" r:id="rId22"/>
    <p:sldId id="286"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65" d="100"/>
          <a:sy n="65" d="100"/>
        </p:scale>
        <p:origin x="534" y="39"/>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Module 5 – JavaScript Functions</a:t>
            </a:r>
            <a:endParaRPr lang="en-US" dirty="0"/>
          </a:p>
        </p:txBody>
      </p:sp>
      <p:sp>
        <p:nvSpPr>
          <p:cNvPr id="4" name="Subtitle 3"/>
          <p:cNvSpPr>
            <a:spLocks noGrp="1"/>
          </p:cNvSpPr>
          <p:nvPr>
            <p:ph type="subTitle" idx="1"/>
          </p:nvPr>
        </p:nvSpPr>
        <p:spPr/>
        <p:txBody>
          <a:bodyPr/>
          <a:lstStyle/>
          <a:p>
            <a:r>
              <a:rPr lang="en-US" dirty="0" smtClean="0"/>
              <a:t>Jon Galloway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642877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Tabs</a:t>
            </a:r>
            <a:endParaRPr lang="en-US" dirty="0"/>
          </a:p>
        </p:txBody>
      </p:sp>
      <p:sp>
        <p:nvSpPr>
          <p:cNvPr id="4" name="Content Placeholder 3"/>
          <p:cNvSpPr>
            <a:spLocks noGrp="1"/>
          </p:cNvSpPr>
          <p:nvPr>
            <p:ph sz="quarter" idx="10"/>
          </p:nvPr>
        </p:nvSpPr>
        <p:spPr>
          <a:xfrm>
            <a:off x="379412" y="1388226"/>
            <a:ext cx="11812587" cy="5290388"/>
          </a:xfrm>
        </p:spPr>
        <p:txBody>
          <a:bodyPr/>
          <a:lstStyle/>
          <a:p>
            <a:r>
              <a:rPr lang="en-US" dirty="0" smtClean="0"/>
              <a:t>Create </a:t>
            </a:r>
            <a:r>
              <a:rPr lang="en-US" dirty="0" err="1" smtClean="0"/>
              <a:t>nav</a:t>
            </a:r>
            <a:r>
              <a:rPr lang="en-US" dirty="0" smtClean="0"/>
              <a:t> tabs</a:t>
            </a:r>
            <a:endParaRPr lang="en-US" dirty="0"/>
          </a:p>
          <a:p>
            <a:pPr marL="0" indent="0">
              <a:buNone/>
            </a:pPr>
            <a:r>
              <a:rPr lang="en-US" sz="1800" dirty="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ul</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nav</a:t>
            </a:r>
            <a:r>
              <a:rPr lang="en-US" sz="1800" dirty="0">
                <a:solidFill>
                  <a:srgbClr val="0000FF"/>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nav</a:t>
            </a:r>
            <a:r>
              <a:rPr lang="en-US" sz="1800" dirty="0">
                <a:solidFill>
                  <a:srgbClr val="0000FF"/>
                </a:solidFill>
                <a:highlight>
                  <a:srgbClr val="FFFFFF"/>
                </a:highlight>
                <a:latin typeface="Consolas" panose="020B0609020204030204" pitchFamily="49" charset="0"/>
              </a:rPr>
              <a:t>-tabs"</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tablist</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   &lt;</a:t>
            </a:r>
            <a:r>
              <a:rPr lang="en-US" sz="1800" dirty="0">
                <a:solidFill>
                  <a:srgbClr val="800000"/>
                </a:solidFill>
                <a:highlight>
                  <a:srgbClr val="FFFFFF"/>
                </a:highlight>
                <a:latin typeface="Consolas" panose="020B0609020204030204" pitchFamily="49" charset="0"/>
              </a:rPr>
              <a:t>li</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="active"&gt;&lt;</a:t>
            </a:r>
            <a:r>
              <a:rPr lang="en-US" sz="1800" dirty="0">
                <a:solidFill>
                  <a:srgbClr val="800000"/>
                </a:solidFill>
                <a:highlight>
                  <a:srgbClr val="FFFFFF"/>
                </a:highlight>
                <a:latin typeface="Consolas" panose="020B0609020204030204" pitchFamily="49" charset="0"/>
              </a:rPr>
              <a:t>a</a:t>
            </a:r>
            <a:r>
              <a:rPr lang="en-US" sz="1800" dirty="0">
                <a:solidFill>
                  <a:srgbClr val="000000"/>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href</a:t>
            </a:r>
            <a:r>
              <a:rPr lang="en-US" sz="1800" dirty="0">
                <a:solidFill>
                  <a:srgbClr val="0000FF"/>
                </a:solidFill>
                <a:highlight>
                  <a:srgbClr val="FFFFFF"/>
                </a:highlight>
                <a:latin typeface="Consolas" panose="020B0609020204030204" pitchFamily="49" charset="0"/>
              </a:rPr>
              <a:t>="#reviews"</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="tab"</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data-toggle</a:t>
            </a:r>
            <a:r>
              <a:rPr lang="en-US" sz="1800" dirty="0">
                <a:solidFill>
                  <a:srgbClr val="0000FF"/>
                </a:solidFill>
                <a:highlight>
                  <a:srgbClr val="FFFFFF"/>
                </a:highlight>
                <a:latin typeface="Consolas" panose="020B0609020204030204" pitchFamily="49" charset="0"/>
              </a:rPr>
              <a:t>="tab"&gt;</a:t>
            </a:r>
            <a:r>
              <a:rPr lang="en-US" sz="1800" dirty="0">
                <a:solidFill>
                  <a:srgbClr val="000000"/>
                </a:solidFill>
                <a:highlight>
                  <a:srgbClr val="FFFFFF"/>
                </a:highlight>
                <a:latin typeface="Consolas" panose="020B0609020204030204" pitchFamily="49" charset="0"/>
              </a:rPr>
              <a:t>Reviews</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a</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it-IT" sz="1800" dirty="0" smtClean="0">
                <a:solidFill>
                  <a:srgbClr val="0000FF"/>
                </a:solidFill>
                <a:highlight>
                  <a:srgbClr val="FFFFFF"/>
                </a:highlight>
                <a:latin typeface="Consolas" panose="020B0609020204030204" pitchFamily="49" charset="0"/>
              </a:rPr>
              <a:t>   &lt;</a:t>
            </a:r>
            <a:r>
              <a:rPr lang="it-IT" sz="1800" dirty="0">
                <a:solidFill>
                  <a:srgbClr val="800000"/>
                </a:solidFill>
                <a:highlight>
                  <a:srgbClr val="FFFFFF"/>
                </a:highlight>
                <a:latin typeface="Consolas" panose="020B0609020204030204" pitchFamily="49" charset="0"/>
              </a:rPr>
              <a:t>li</a:t>
            </a:r>
            <a:r>
              <a:rPr lang="it-IT" sz="1800" dirty="0">
                <a:solidFill>
                  <a:srgbClr val="0000FF"/>
                </a:solidFill>
                <a:highlight>
                  <a:srgbClr val="FFFFFF"/>
                </a:highlight>
                <a:latin typeface="Consolas" panose="020B0609020204030204" pitchFamily="49" charset="0"/>
              </a:rPr>
              <a:t>&gt;&lt;</a:t>
            </a:r>
            <a:r>
              <a:rPr lang="it-IT" sz="1800" dirty="0">
                <a:solidFill>
                  <a:srgbClr val="800000"/>
                </a:solidFill>
                <a:highlight>
                  <a:srgbClr val="FFFFFF"/>
                </a:highlight>
                <a:latin typeface="Consolas" panose="020B0609020204030204" pitchFamily="49" charset="0"/>
              </a:rPr>
              <a:t>a</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href</a:t>
            </a:r>
            <a:r>
              <a:rPr lang="it-IT" sz="1800" dirty="0">
                <a:solidFill>
                  <a:srgbClr val="0000FF"/>
                </a:solidFill>
                <a:highlight>
                  <a:srgbClr val="FFFFFF"/>
                </a:highlight>
                <a:latin typeface="Consolas" panose="020B0609020204030204" pitchFamily="49" charset="0"/>
              </a:rPr>
              <a:t>="#profile"</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role</a:t>
            </a:r>
            <a:r>
              <a:rPr lang="it-IT" sz="1800" dirty="0">
                <a:solidFill>
                  <a:srgbClr val="0000FF"/>
                </a:solidFill>
                <a:highlight>
                  <a:srgbClr val="FFFFFF"/>
                </a:highlight>
                <a:latin typeface="Consolas" panose="020B0609020204030204" pitchFamily="49" charset="0"/>
              </a:rPr>
              <a:t>="tab"</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data-toggle</a:t>
            </a:r>
            <a:r>
              <a:rPr lang="it-IT" sz="1800" dirty="0">
                <a:solidFill>
                  <a:srgbClr val="0000FF"/>
                </a:solidFill>
                <a:highlight>
                  <a:srgbClr val="FFFFFF"/>
                </a:highlight>
                <a:latin typeface="Consolas" panose="020B0609020204030204" pitchFamily="49" charset="0"/>
              </a:rPr>
              <a:t>="tab"&gt;</a:t>
            </a:r>
            <a:r>
              <a:rPr lang="it-IT" sz="1800" dirty="0">
                <a:solidFill>
                  <a:srgbClr val="000000"/>
                </a:solidFill>
                <a:highlight>
                  <a:srgbClr val="FFFFFF"/>
                </a:highlight>
                <a:latin typeface="Consolas" panose="020B0609020204030204" pitchFamily="49" charset="0"/>
              </a:rPr>
              <a:t>Profile</a:t>
            </a:r>
            <a:r>
              <a:rPr lang="it-IT" sz="1800" dirty="0">
                <a:solidFill>
                  <a:srgbClr val="0000FF"/>
                </a:solidFill>
                <a:highlight>
                  <a:srgbClr val="FFFFFF"/>
                </a:highlight>
                <a:latin typeface="Consolas" panose="020B0609020204030204" pitchFamily="49" charset="0"/>
              </a:rPr>
              <a:t>&lt;/</a:t>
            </a:r>
            <a:r>
              <a:rPr lang="it-IT" sz="1800" dirty="0">
                <a:solidFill>
                  <a:srgbClr val="800000"/>
                </a:solidFill>
                <a:highlight>
                  <a:srgbClr val="FFFFFF"/>
                </a:highlight>
                <a:latin typeface="Consolas" panose="020B0609020204030204" pitchFamily="49" charset="0"/>
              </a:rPr>
              <a:t>a</a:t>
            </a:r>
            <a:r>
              <a:rPr lang="it-IT" sz="1800" dirty="0">
                <a:solidFill>
                  <a:srgbClr val="0000FF"/>
                </a:solidFill>
                <a:highlight>
                  <a:srgbClr val="FFFFFF"/>
                </a:highlight>
                <a:latin typeface="Consolas" panose="020B0609020204030204" pitchFamily="49" charset="0"/>
              </a:rPr>
              <a:t>&gt;&lt;/</a:t>
            </a:r>
            <a:r>
              <a:rPr lang="it-IT" sz="1800" dirty="0">
                <a:solidFill>
                  <a:srgbClr val="800000"/>
                </a:solidFill>
                <a:highlight>
                  <a:srgbClr val="FFFFFF"/>
                </a:highlight>
                <a:latin typeface="Consolas" panose="020B0609020204030204" pitchFamily="49" charset="0"/>
              </a:rPr>
              <a:t>li</a:t>
            </a:r>
            <a:r>
              <a:rPr lang="it-IT" sz="1800" dirty="0">
                <a:solidFill>
                  <a:srgbClr val="0000FF"/>
                </a:solidFill>
                <a:highlight>
                  <a:srgbClr val="FFFFFF"/>
                </a:highlight>
                <a:latin typeface="Consolas" panose="020B0609020204030204" pitchFamily="49" charset="0"/>
              </a:rPr>
              <a:t>&gt;</a:t>
            </a:r>
            <a:endParaRPr lang="it-IT"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   &lt;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a</a:t>
            </a:r>
            <a:r>
              <a:rPr lang="en-US" sz="1800" dirty="0">
                <a:solidFill>
                  <a:srgbClr val="000000"/>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href</a:t>
            </a:r>
            <a:r>
              <a:rPr lang="en-US" sz="1800" dirty="0">
                <a:solidFill>
                  <a:srgbClr val="0000FF"/>
                </a:solidFill>
                <a:highlight>
                  <a:srgbClr val="FFFFFF"/>
                </a:highlight>
                <a:latin typeface="Consolas" panose="020B0609020204030204" pitchFamily="49" charset="0"/>
              </a:rPr>
              <a:t>="#account"</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="tab"</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data-toggle</a:t>
            </a:r>
            <a:r>
              <a:rPr lang="en-US" sz="1800" dirty="0">
                <a:solidFill>
                  <a:srgbClr val="0000FF"/>
                </a:solidFill>
                <a:highlight>
                  <a:srgbClr val="FFFFFF"/>
                </a:highlight>
                <a:latin typeface="Consolas" panose="020B0609020204030204" pitchFamily="49" charset="0"/>
              </a:rPr>
              <a:t>="tab"&gt;</a:t>
            </a:r>
            <a:r>
              <a:rPr lang="en-US" sz="1800" dirty="0">
                <a:solidFill>
                  <a:srgbClr val="000000"/>
                </a:solidFill>
                <a:highlight>
                  <a:srgbClr val="FFFFFF"/>
                </a:highlight>
                <a:latin typeface="Consolas" panose="020B0609020204030204" pitchFamily="49" charset="0"/>
              </a:rPr>
              <a:t>Account</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a</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ul</a:t>
            </a:r>
            <a:r>
              <a:rPr lang="en-US" sz="1800" dirty="0">
                <a:solidFill>
                  <a:srgbClr val="0000FF"/>
                </a:solidFill>
                <a:highlight>
                  <a:srgbClr val="FFFFFF"/>
                </a:highlight>
                <a:latin typeface="Consolas" panose="020B0609020204030204" pitchFamily="49" charset="0"/>
              </a:rPr>
              <a:t>&gt;</a:t>
            </a:r>
            <a:endParaRPr lang="en-US" sz="1800" dirty="0" smtClean="0"/>
          </a:p>
          <a:p>
            <a:r>
              <a:rPr lang="en-US" dirty="0" smtClean="0"/>
              <a:t>Create tab content</a:t>
            </a: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="reviews"&gt;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="profile"&gt;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="account"&gt;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smtClean="0"/>
          </a:p>
        </p:txBody>
      </p:sp>
    </p:spTree>
    <p:extLst>
      <p:ext uri="{BB962C8B-B14F-4D97-AF65-F5344CB8AC3E}">
        <p14:creationId xmlns:p14="http://schemas.microsoft.com/office/powerpoint/2010/main" val="457134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Tabs</a:t>
            </a:r>
            <a:endParaRPr lang="en-US" dirty="0"/>
          </a:p>
        </p:txBody>
      </p:sp>
    </p:spTree>
    <p:extLst>
      <p:ext uri="{BB962C8B-B14F-4D97-AF65-F5344CB8AC3E}">
        <p14:creationId xmlns:p14="http://schemas.microsoft.com/office/powerpoint/2010/main" val="4012509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Scrollspy</a:t>
            </a:r>
            <a:endParaRPr lang="en-US" dirty="0"/>
          </a:p>
        </p:txBody>
      </p:sp>
      <p:sp>
        <p:nvSpPr>
          <p:cNvPr id="4" name="Content Placeholder 3"/>
          <p:cNvSpPr>
            <a:spLocks noGrp="1"/>
          </p:cNvSpPr>
          <p:nvPr>
            <p:ph sz="quarter" idx="10"/>
          </p:nvPr>
        </p:nvSpPr>
        <p:spPr/>
        <p:txBody>
          <a:bodyPr/>
          <a:lstStyle/>
          <a:p>
            <a:r>
              <a:rPr lang="en-US" dirty="0" smtClean="0"/>
              <a:t>"Advanced tabs"</a:t>
            </a:r>
          </a:p>
          <a:p>
            <a:r>
              <a:rPr lang="en-US" dirty="0" smtClean="0"/>
              <a:t>Tabs follow as the user scrolls</a:t>
            </a:r>
          </a:p>
          <a:p>
            <a:r>
              <a:rPr lang="en-US" dirty="0" smtClean="0"/>
              <a:t>No JavaScript required</a:t>
            </a:r>
          </a:p>
          <a:p>
            <a:pPr lvl="1"/>
            <a:r>
              <a:rPr lang="en-US" dirty="0" smtClean="0"/>
              <a:t>Does require a bit of setup</a:t>
            </a:r>
            <a:endParaRPr lang="en-US" dirty="0"/>
          </a:p>
        </p:txBody>
      </p:sp>
    </p:spTree>
    <p:extLst>
      <p:ext uri="{BB962C8B-B14F-4D97-AF65-F5344CB8AC3E}">
        <p14:creationId xmlns:p14="http://schemas.microsoft.com/office/powerpoint/2010/main" val="2923861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Scrollspy</a:t>
            </a:r>
            <a:r>
              <a:rPr lang="en-US" dirty="0" smtClean="0"/>
              <a:t> vs Tabs</a:t>
            </a:r>
            <a:endParaRPr lang="en-US" dirty="0"/>
          </a:p>
        </p:txBody>
      </p:sp>
    </p:spTree>
    <p:extLst>
      <p:ext uri="{BB962C8B-B14F-4D97-AF65-F5344CB8AC3E}">
        <p14:creationId xmlns:p14="http://schemas.microsoft.com/office/powerpoint/2010/main" val="658525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Accordion</a:t>
            </a:r>
            <a:endParaRPr lang="en-US" dirty="0"/>
          </a:p>
        </p:txBody>
      </p:sp>
      <p:sp>
        <p:nvSpPr>
          <p:cNvPr id="4" name="Content Placeholder 3"/>
          <p:cNvSpPr>
            <a:spLocks noGrp="1"/>
          </p:cNvSpPr>
          <p:nvPr>
            <p:ph sz="quarter" idx="10"/>
          </p:nvPr>
        </p:nvSpPr>
        <p:spPr/>
        <p:txBody>
          <a:bodyPr/>
          <a:lstStyle/>
          <a:p>
            <a:r>
              <a:rPr lang="en-US" dirty="0" smtClean="0"/>
              <a:t>Cross between </a:t>
            </a:r>
            <a:r>
              <a:rPr lang="en-US" dirty="0" err="1" smtClean="0"/>
              <a:t>Scrollspy</a:t>
            </a:r>
            <a:r>
              <a:rPr lang="en-US" dirty="0" smtClean="0"/>
              <a:t> and tabs</a:t>
            </a:r>
          </a:p>
          <a:p>
            <a:pPr lvl="1"/>
            <a:r>
              <a:rPr lang="en-US" dirty="0" smtClean="0"/>
              <a:t>Only one section at a time</a:t>
            </a:r>
          </a:p>
          <a:p>
            <a:pPr lvl="1"/>
            <a:r>
              <a:rPr lang="en-US" dirty="0" smtClean="0"/>
              <a:t>Vertical display</a:t>
            </a:r>
          </a:p>
          <a:p>
            <a:r>
              <a:rPr lang="en-US" dirty="0" smtClean="0"/>
              <a:t>No JavaScript required</a:t>
            </a:r>
          </a:p>
          <a:p>
            <a:pPr lvl="1"/>
            <a:r>
              <a:rPr lang="en-US" dirty="0" smtClean="0"/>
              <a:t>Does require a bit of setup</a:t>
            </a:r>
            <a:endParaRPr lang="en-US" dirty="0"/>
          </a:p>
        </p:txBody>
      </p:sp>
    </p:spTree>
    <p:extLst>
      <p:ext uri="{BB962C8B-B14F-4D97-AF65-F5344CB8AC3E}">
        <p14:creationId xmlns:p14="http://schemas.microsoft.com/office/powerpoint/2010/main" val="1149970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Accordion</a:t>
            </a:r>
            <a:endParaRPr lang="en-US" dirty="0"/>
          </a:p>
        </p:txBody>
      </p:sp>
    </p:spTree>
    <p:extLst>
      <p:ext uri="{BB962C8B-B14F-4D97-AF65-F5344CB8AC3E}">
        <p14:creationId xmlns:p14="http://schemas.microsoft.com/office/powerpoint/2010/main" val="3519265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Carousel</a:t>
            </a:r>
            <a:endParaRPr lang="en-US" dirty="0"/>
          </a:p>
        </p:txBody>
      </p:sp>
      <p:sp>
        <p:nvSpPr>
          <p:cNvPr id="4" name="Content Placeholder 3"/>
          <p:cNvSpPr>
            <a:spLocks noGrp="1"/>
          </p:cNvSpPr>
          <p:nvPr>
            <p:ph sz="quarter" idx="10"/>
          </p:nvPr>
        </p:nvSpPr>
        <p:spPr/>
        <p:txBody>
          <a:bodyPr/>
          <a:lstStyle/>
          <a:p>
            <a:r>
              <a:rPr lang="en-US" dirty="0" smtClean="0"/>
              <a:t>Elegant way to display multiple pictures</a:t>
            </a:r>
          </a:p>
          <a:p>
            <a:endParaRPr lang="en-US" dirty="0"/>
          </a:p>
          <a:p>
            <a:endParaRPr lang="en-US" dirty="0" smtClean="0"/>
          </a:p>
          <a:p>
            <a:endParaRPr lang="en-US" dirty="0"/>
          </a:p>
          <a:p>
            <a:r>
              <a:rPr lang="en-US" dirty="0"/>
              <a:t>No JavaScript required</a:t>
            </a:r>
          </a:p>
          <a:p>
            <a:pPr lvl="1"/>
            <a:r>
              <a:rPr lang="en-US" dirty="0"/>
              <a:t>Does require a bit of </a:t>
            </a:r>
            <a:r>
              <a:rPr lang="en-US" dirty="0" smtClean="0"/>
              <a:t>setup</a:t>
            </a:r>
            <a:endParaRPr lang="en-US" dirty="0"/>
          </a:p>
        </p:txBody>
      </p:sp>
    </p:spTree>
    <p:extLst>
      <p:ext uri="{BB962C8B-B14F-4D97-AF65-F5344CB8AC3E}">
        <p14:creationId xmlns:p14="http://schemas.microsoft.com/office/powerpoint/2010/main" val="414717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Carousel</a:t>
            </a:r>
            <a:endParaRPr lang="en-US" dirty="0"/>
          </a:p>
        </p:txBody>
      </p:sp>
    </p:spTree>
    <p:extLst>
      <p:ext uri="{BB962C8B-B14F-4D97-AF65-F5344CB8AC3E}">
        <p14:creationId xmlns:p14="http://schemas.microsoft.com/office/powerpoint/2010/main" val="1555226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Affix</a:t>
            </a:r>
            <a:endParaRPr lang="en-US" dirty="0"/>
          </a:p>
        </p:txBody>
      </p:sp>
      <p:sp>
        <p:nvSpPr>
          <p:cNvPr id="4" name="Content Placeholder 3"/>
          <p:cNvSpPr>
            <a:spLocks noGrp="1"/>
          </p:cNvSpPr>
          <p:nvPr>
            <p:ph sz="quarter" idx="10"/>
          </p:nvPr>
        </p:nvSpPr>
        <p:spPr/>
        <p:txBody>
          <a:bodyPr/>
          <a:lstStyle/>
          <a:p>
            <a:r>
              <a:rPr lang="en-US" dirty="0" smtClean="0"/>
              <a:t>Pin control to the page</a:t>
            </a:r>
          </a:p>
          <a:p>
            <a:endParaRPr lang="en-US" dirty="0"/>
          </a:p>
          <a:p>
            <a:endParaRPr lang="en-US" dirty="0" smtClean="0"/>
          </a:p>
          <a:p>
            <a:r>
              <a:rPr lang="en-US" dirty="0"/>
              <a:t>No JavaScript required</a:t>
            </a:r>
          </a:p>
          <a:p>
            <a:pPr lvl="1"/>
            <a:r>
              <a:rPr lang="en-US" dirty="0"/>
              <a:t>Does require a bit of </a:t>
            </a:r>
            <a:r>
              <a:rPr lang="en-US" dirty="0" smtClean="0"/>
              <a:t>setup</a:t>
            </a:r>
            <a:endParaRPr lang="en-US" dirty="0"/>
          </a:p>
        </p:txBody>
      </p:sp>
    </p:spTree>
    <p:extLst>
      <p:ext uri="{BB962C8B-B14F-4D97-AF65-F5344CB8AC3E}">
        <p14:creationId xmlns:p14="http://schemas.microsoft.com/office/powerpoint/2010/main" val="2864339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Affix</a:t>
            </a:r>
            <a:endParaRPr lang="en-US" dirty="0"/>
          </a:p>
        </p:txBody>
      </p:sp>
    </p:spTree>
    <p:extLst>
      <p:ext uri="{BB962C8B-B14F-4D97-AF65-F5344CB8AC3E}">
        <p14:creationId xmlns:p14="http://schemas.microsoft.com/office/powerpoint/2010/main" val="2807793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and Bootstrap</a:t>
            </a:r>
            <a:endParaRPr lang="en-US" dirty="0"/>
          </a:p>
        </p:txBody>
      </p:sp>
      <p:sp>
        <p:nvSpPr>
          <p:cNvPr id="5" name="Content Placeholder 4"/>
          <p:cNvSpPr>
            <a:spLocks noGrp="1"/>
          </p:cNvSpPr>
          <p:nvPr>
            <p:ph sz="quarter" idx="10"/>
          </p:nvPr>
        </p:nvSpPr>
        <p:spPr/>
        <p:txBody>
          <a:bodyPr/>
          <a:lstStyle/>
          <a:p>
            <a:r>
              <a:rPr lang="en-US" dirty="0" smtClean="0"/>
              <a:t>Configuring Bootstrap and JavaScript</a:t>
            </a:r>
          </a:p>
          <a:p>
            <a:r>
              <a:rPr lang="en-US" dirty="0" smtClean="0"/>
              <a:t>Enhancing UI</a:t>
            </a:r>
          </a:p>
          <a:p>
            <a:r>
              <a:rPr lang="en-US" dirty="0" smtClean="0"/>
              <a:t>Interacting with the user</a:t>
            </a:r>
          </a:p>
          <a:p>
            <a:endParaRPr lang="en-US" dirty="0"/>
          </a:p>
        </p:txBody>
      </p:sp>
    </p:spTree>
    <p:extLst>
      <p:ext uri="{BB962C8B-B14F-4D97-AF65-F5344CB8AC3E}">
        <p14:creationId xmlns:p14="http://schemas.microsoft.com/office/powerpoint/2010/main" val="4070171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47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Bootstrap and JavaScript</a:t>
            </a:r>
            <a:endParaRPr lang="en-US" dirty="0"/>
          </a:p>
        </p:txBody>
      </p:sp>
      <p:sp>
        <p:nvSpPr>
          <p:cNvPr id="3" name="Content Placeholder 2"/>
          <p:cNvSpPr>
            <a:spLocks noGrp="1"/>
          </p:cNvSpPr>
          <p:nvPr>
            <p:ph sz="quarter" idx="10"/>
          </p:nvPr>
        </p:nvSpPr>
        <p:spPr/>
        <p:txBody>
          <a:bodyPr/>
          <a:lstStyle/>
          <a:p>
            <a:r>
              <a:rPr lang="en-US" dirty="0" smtClean="0"/>
              <a:t>All JavaScript functions</a:t>
            </a:r>
          </a:p>
          <a:p>
            <a:pPr lvl="1"/>
            <a:r>
              <a:rPr lang="en-US" dirty="0" smtClean="0"/>
              <a:t>bootstrap.js</a:t>
            </a:r>
          </a:p>
          <a:p>
            <a:pPr lvl="1"/>
            <a:r>
              <a:rPr lang="en-US" dirty="0" smtClean="0"/>
              <a:t>bootstrap.min.js</a:t>
            </a:r>
          </a:p>
          <a:p>
            <a:pPr lvl="2"/>
            <a:r>
              <a:rPr lang="en-US" dirty="0" smtClean="0"/>
              <a:t>Individual files </a:t>
            </a:r>
            <a:r>
              <a:rPr lang="en-US" dirty="0" smtClean="0"/>
              <a:t>available</a:t>
            </a:r>
          </a:p>
          <a:p>
            <a:r>
              <a:rPr lang="en-US" dirty="0" smtClean="0"/>
              <a:t>jQuery required</a:t>
            </a:r>
            <a:endParaRPr lang="en-US" dirty="0" smtClean="0"/>
          </a:p>
          <a:p>
            <a:r>
              <a:rPr lang="en-US" dirty="0" smtClean="0"/>
              <a:t>Most </a:t>
            </a:r>
            <a:r>
              <a:rPr lang="en-US" dirty="0" smtClean="0"/>
              <a:t>functionality </a:t>
            </a:r>
            <a:r>
              <a:rPr lang="en-US" dirty="0" smtClean="0"/>
              <a:t>are enabled by adding attributes and classes</a:t>
            </a:r>
            <a:endParaRPr lang="en-US" dirty="0"/>
          </a:p>
        </p:txBody>
      </p:sp>
    </p:spTree>
    <p:extLst>
      <p:ext uri="{BB962C8B-B14F-4D97-AF65-F5344CB8AC3E}">
        <p14:creationId xmlns:p14="http://schemas.microsoft.com/office/powerpoint/2010/main" val="1808438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Modal Dialogs</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Configure dialog using classes</a:t>
            </a:r>
          </a:p>
          <a:p>
            <a:pPr lvl="1"/>
            <a:r>
              <a:rPr lang="en-US" dirty="0" smtClean="0"/>
              <a:t>Container: modal</a:t>
            </a:r>
          </a:p>
          <a:p>
            <a:pPr lvl="2"/>
            <a:r>
              <a:rPr lang="en-US" dirty="0" smtClean="0"/>
              <a:t>Configure dialog: modal-dialog</a:t>
            </a:r>
          </a:p>
          <a:p>
            <a:pPr lvl="3"/>
            <a:r>
              <a:rPr lang="en-US" dirty="0"/>
              <a:t>Content: </a:t>
            </a:r>
            <a:r>
              <a:rPr lang="en-US" dirty="0" smtClean="0"/>
              <a:t>modal-content</a:t>
            </a:r>
          </a:p>
          <a:p>
            <a:pPr lvl="4"/>
            <a:r>
              <a:rPr lang="en-US" dirty="0" smtClean="0"/>
              <a:t>Header: modal-header</a:t>
            </a:r>
          </a:p>
          <a:p>
            <a:pPr lvl="4"/>
            <a:r>
              <a:rPr lang="en-US" dirty="0" smtClean="0"/>
              <a:t>Content: modal-content</a:t>
            </a:r>
          </a:p>
          <a:p>
            <a:pPr lvl="4"/>
            <a:r>
              <a:rPr lang="en-US" dirty="0" smtClean="0"/>
              <a:t>Footer: modal-footer</a:t>
            </a:r>
          </a:p>
          <a:p>
            <a:r>
              <a:rPr lang="en-US" dirty="0" smtClean="0"/>
              <a:t>Configure launcher using classes</a:t>
            </a:r>
          </a:p>
          <a:p>
            <a:pPr lvl="1"/>
            <a:r>
              <a:rPr lang="en-US" dirty="0" smtClean="0"/>
              <a:t>data-toggle="modal"</a:t>
            </a:r>
          </a:p>
          <a:p>
            <a:pPr lvl="1"/>
            <a:r>
              <a:rPr lang="en-US" dirty="0" smtClean="0"/>
              <a:t>data-target="&lt;id&gt;"</a:t>
            </a:r>
          </a:p>
          <a:p>
            <a:r>
              <a:rPr lang="en-US" dirty="0" smtClean="0"/>
              <a:t>Configure closer</a:t>
            </a:r>
          </a:p>
          <a:p>
            <a:pPr lvl="1"/>
            <a:r>
              <a:rPr lang="en-US" dirty="0" smtClean="0"/>
              <a:t>data-dismiss="modal"</a:t>
            </a:r>
            <a:endParaRPr lang="en-US" dirty="0"/>
          </a:p>
        </p:txBody>
      </p:sp>
    </p:spTree>
    <p:extLst>
      <p:ext uri="{BB962C8B-B14F-4D97-AF65-F5344CB8AC3E}">
        <p14:creationId xmlns:p14="http://schemas.microsoft.com/office/powerpoint/2010/main" val="398574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Dialog</a:t>
            </a:r>
            <a:endParaRPr lang="en-US" dirty="0"/>
          </a:p>
        </p:txBody>
      </p:sp>
    </p:spTree>
    <p:extLst>
      <p:ext uri="{BB962C8B-B14F-4D97-AF65-F5344CB8AC3E}">
        <p14:creationId xmlns:p14="http://schemas.microsoft.com/office/powerpoint/2010/main" val="2691519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Alerts</a:t>
            </a:r>
            <a:endParaRPr lang="en-US" dirty="0"/>
          </a:p>
        </p:txBody>
      </p:sp>
      <p:sp>
        <p:nvSpPr>
          <p:cNvPr id="4" name="Content Placeholder 3"/>
          <p:cNvSpPr>
            <a:spLocks noGrp="1"/>
          </p:cNvSpPr>
          <p:nvPr>
            <p:ph sz="quarter" idx="10"/>
          </p:nvPr>
        </p:nvSpPr>
        <p:spPr/>
        <p:txBody>
          <a:bodyPr>
            <a:normAutofit lnSpcReduction="10000"/>
          </a:bodyPr>
          <a:lstStyle/>
          <a:p>
            <a:r>
              <a:rPr lang="en-US" dirty="0" smtClean="0"/>
              <a:t>Subtle information</a:t>
            </a:r>
          </a:p>
          <a:p>
            <a:pPr lvl="1"/>
            <a:r>
              <a:rPr lang="en-US" dirty="0" smtClean="0"/>
              <a:t>Background task completed</a:t>
            </a:r>
          </a:p>
          <a:p>
            <a:pPr lvl="1"/>
            <a:r>
              <a:rPr lang="en-US" dirty="0" smtClean="0"/>
              <a:t>Operation on prior page completed</a:t>
            </a:r>
          </a:p>
          <a:p>
            <a:r>
              <a:rPr lang="en-US" dirty="0" smtClean="0"/>
              <a:t>Added with classes</a:t>
            </a:r>
          </a:p>
          <a:p>
            <a:pPr lvl="1"/>
            <a:r>
              <a:rPr lang="en-US" dirty="0" smtClean="0"/>
              <a:t>alert</a:t>
            </a:r>
          </a:p>
          <a:p>
            <a:pPr lvl="1"/>
            <a:r>
              <a:rPr lang="en-US" dirty="0" smtClean="0"/>
              <a:t>alert-type</a:t>
            </a:r>
          </a:p>
          <a:p>
            <a:pPr lvl="2"/>
            <a:r>
              <a:rPr lang="en-US" b="1" dirty="0" smtClean="0">
                <a:solidFill>
                  <a:srgbClr val="00B050"/>
                </a:solidFill>
              </a:rPr>
              <a:t>Success</a:t>
            </a:r>
            <a:endParaRPr lang="en-US" b="1" dirty="0">
              <a:solidFill>
                <a:srgbClr val="00B050"/>
              </a:solidFill>
            </a:endParaRPr>
          </a:p>
          <a:p>
            <a:pPr lvl="2"/>
            <a:r>
              <a:rPr lang="en-US" b="1" dirty="0">
                <a:solidFill>
                  <a:srgbClr val="00B0F0"/>
                </a:solidFill>
              </a:rPr>
              <a:t>Info</a:t>
            </a:r>
          </a:p>
          <a:p>
            <a:pPr lvl="2"/>
            <a:r>
              <a:rPr lang="en-US" b="1" dirty="0">
                <a:solidFill>
                  <a:srgbClr val="FFC000"/>
                </a:solidFill>
              </a:rPr>
              <a:t>Warning</a:t>
            </a:r>
          </a:p>
          <a:p>
            <a:pPr lvl="2"/>
            <a:r>
              <a:rPr lang="en-US" b="1" dirty="0" smtClean="0">
                <a:solidFill>
                  <a:srgbClr val="FF0000"/>
                </a:solidFill>
              </a:rPr>
              <a:t>Danger</a:t>
            </a:r>
          </a:p>
          <a:p>
            <a:r>
              <a:rPr lang="en-US" dirty="0"/>
              <a:t>Add alert-dismissible to make the alert dismissible</a:t>
            </a:r>
          </a:p>
        </p:txBody>
      </p:sp>
    </p:spTree>
    <p:extLst>
      <p:ext uri="{BB962C8B-B14F-4D97-AF65-F5344CB8AC3E}">
        <p14:creationId xmlns:p14="http://schemas.microsoft.com/office/powerpoint/2010/main" val="708869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Alerts</a:t>
            </a:r>
            <a:endParaRPr lang="en-US" dirty="0"/>
          </a:p>
        </p:txBody>
      </p:sp>
    </p:spTree>
    <p:extLst>
      <p:ext uri="{BB962C8B-B14F-4D97-AF65-F5344CB8AC3E}">
        <p14:creationId xmlns:p14="http://schemas.microsoft.com/office/powerpoint/2010/main" val="1666995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Providing Help</a:t>
            </a:r>
            <a:endParaRPr lang="en-US" dirty="0"/>
          </a:p>
        </p:txBody>
      </p:sp>
      <p:sp>
        <p:nvSpPr>
          <p:cNvPr id="4" name="Content Placeholder 3"/>
          <p:cNvSpPr>
            <a:spLocks noGrp="1"/>
          </p:cNvSpPr>
          <p:nvPr>
            <p:ph sz="quarter" idx="10"/>
          </p:nvPr>
        </p:nvSpPr>
        <p:spPr/>
        <p:txBody>
          <a:bodyPr/>
          <a:lstStyle/>
          <a:p>
            <a:r>
              <a:rPr lang="en-US" dirty="0" smtClean="0"/>
              <a:t>Whenever possible, provide inline help</a:t>
            </a:r>
          </a:p>
          <a:p>
            <a:r>
              <a:rPr lang="en-US" dirty="0" smtClean="0"/>
              <a:t>Bootstrap offers two main options</a:t>
            </a:r>
          </a:p>
          <a:p>
            <a:pPr lvl="1"/>
            <a:r>
              <a:rPr lang="en-US" dirty="0" smtClean="0"/>
              <a:t>Tooltip for </a:t>
            </a:r>
            <a:r>
              <a:rPr lang="en-US" dirty="0" err="1" smtClean="0"/>
              <a:t>mouseover</a:t>
            </a:r>
            <a:endParaRPr lang="en-US" dirty="0" smtClean="0"/>
          </a:p>
          <a:p>
            <a:pPr lvl="1"/>
            <a:r>
              <a:rPr lang="en-US" dirty="0" smtClean="0"/>
              <a:t>Popover for a click</a:t>
            </a:r>
            <a:endParaRPr lang="en-US" dirty="0"/>
          </a:p>
        </p:txBody>
      </p:sp>
    </p:spTree>
    <p:extLst>
      <p:ext uri="{BB962C8B-B14F-4D97-AF65-F5344CB8AC3E}">
        <p14:creationId xmlns:p14="http://schemas.microsoft.com/office/powerpoint/2010/main" val="1298445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Help</a:t>
            </a:r>
            <a:endParaRPr lang="en-US" dirty="0"/>
          </a:p>
        </p:txBody>
      </p:sp>
    </p:spTree>
    <p:extLst>
      <p:ext uri="{BB962C8B-B14F-4D97-AF65-F5344CB8AC3E}">
        <p14:creationId xmlns:p14="http://schemas.microsoft.com/office/powerpoint/2010/main" val="1752991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F66304-B63B-4DC3-9FE6-FB0A9E17CD06}">
  <ds:schemaRefs>
    <ds:schemaRef ds:uri="http://schemas.microsoft.com/sharepoint/v3/contenttype/forms"/>
  </ds:schemaRefs>
</ds:datastoreItem>
</file>

<file path=customXml/itemProps2.xml><?xml version="1.0" encoding="utf-8"?>
<ds:datastoreItem xmlns:ds="http://schemas.openxmlformats.org/officeDocument/2006/customXml" ds:itemID="{605C38A2-25DD-4ECF-BF7B-1D95CEE2F814}">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239b4775-11ac-4188-ac69-b5b775bb2155"/>
    <ds:schemaRef ds:uri="http://www.w3.org/XML/1998/namespace"/>
  </ds:schemaRefs>
</ds:datastoreItem>
</file>

<file path=customXml/itemProps3.xml><?xml version="1.0" encoding="utf-8"?>
<ds:datastoreItem xmlns:ds="http://schemas.openxmlformats.org/officeDocument/2006/customXml" ds:itemID="{64076F6A-F6B4-41FD-BEBD-B0826AC5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Template>
  <TotalTime>401</TotalTime>
  <Words>361</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Segoe UI</vt:lpstr>
      <vt:lpstr>Segoe UI Light</vt:lpstr>
      <vt:lpstr>MVA</vt:lpstr>
      <vt:lpstr>PowerPoint Presentation</vt:lpstr>
      <vt:lpstr>JavaScript and Bootstrap</vt:lpstr>
      <vt:lpstr>Configuring Bootstrap and JavaScript</vt:lpstr>
      <vt:lpstr>Modal Dialogs</vt:lpstr>
      <vt:lpstr>Hello, Dialog</vt:lpstr>
      <vt:lpstr>Alerts</vt:lpstr>
      <vt:lpstr>Adding Alerts</vt:lpstr>
      <vt:lpstr>Providing Help</vt:lpstr>
      <vt:lpstr>Providing Help</vt:lpstr>
      <vt:lpstr>Adding Tabs</vt:lpstr>
      <vt:lpstr>Adding Tabs</vt:lpstr>
      <vt:lpstr>Scrollspy</vt:lpstr>
      <vt:lpstr>Scrollspy vs Tabs</vt:lpstr>
      <vt:lpstr>Accordion</vt:lpstr>
      <vt:lpstr>Accordion</vt:lpstr>
      <vt:lpstr>Carousel</vt:lpstr>
      <vt:lpstr>Carousel</vt:lpstr>
      <vt:lpstr>Affix</vt:lpstr>
      <vt:lpstr>Affix</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14</cp:revision>
  <dcterms:created xsi:type="dcterms:W3CDTF">2014-08-14T18:40:25Z</dcterms:created>
  <dcterms:modified xsi:type="dcterms:W3CDTF">2014-08-26T17:20:43Z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