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83" r:id="rId5"/>
    <p:sldId id="293" r:id="rId6"/>
    <p:sldId id="299" r:id="rId7"/>
    <p:sldId id="314" r:id="rId8"/>
    <p:sldId id="296" r:id="rId9"/>
    <p:sldId id="315" r:id="rId10"/>
    <p:sldId id="316" r:id="rId11"/>
    <p:sldId id="317" r:id="rId12"/>
    <p:sldId id="318" r:id="rId13"/>
    <p:sldId id="325" r:id="rId14"/>
    <p:sldId id="319" r:id="rId15"/>
    <p:sldId id="324" r:id="rId16"/>
    <p:sldId id="320" r:id="rId17"/>
    <p:sldId id="321" r:id="rId18"/>
    <p:sldId id="322" r:id="rId19"/>
    <p:sldId id="323"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5327" autoAdjust="0"/>
  </p:normalViewPr>
  <p:slideViewPr>
    <p:cSldViewPr snapToGrid="0">
      <p:cViewPr varScale="1">
        <p:scale>
          <a:sx n="56" d="100"/>
          <a:sy n="56" d="100"/>
        </p:scale>
        <p:origin x="1230"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TODO: Split into 3 slides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413776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TODO</a:t>
            </a:r>
            <a:r>
              <a:rPr lang="en-GB" smtClean="0">
                <a:solidFill>
                  <a:schemeClr val="tx2"/>
                </a:solidFill>
                <a:latin typeface="Segoe" pitchFamily="34" charset="0"/>
              </a:rPr>
              <a:t>: Write demo</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4820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833518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8378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4669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28028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74028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020036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Using Bootstrap with Less</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0414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fontAlgn="ctr">
              <a:buNone/>
            </a:pPr>
            <a:r>
              <a:rPr lang="en-US" dirty="0" smtClean="0"/>
              <a:t>What we want:</a:t>
            </a:r>
          </a:p>
          <a:p>
            <a:pPr marL="0" indent="0" fontAlgn="ctr">
              <a:buNone/>
            </a:pPr>
            <a:r>
              <a:rPr lang="it-IT" sz="2800" dirty="0">
                <a:latin typeface="Consolas" panose="020B0609020204030204" pitchFamily="49" charset="0"/>
                <a:cs typeface="Consolas" panose="020B0609020204030204" pitchFamily="49" charset="0"/>
              </a:rPr>
              <a:t>&lt;div class="new-albums"&gt;&lt;/div&gt;</a:t>
            </a:r>
          </a:p>
          <a:p>
            <a:pPr marL="0" indent="0" fontAlgn="ctr">
              <a:buNone/>
            </a:pPr>
            <a:endParaRPr lang="en-US" dirty="0" smtClean="0"/>
          </a:p>
          <a:p>
            <a:pPr marL="0" indent="0" fontAlgn="ctr">
              <a:buNone/>
            </a:pPr>
            <a:r>
              <a:rPr lang="en-US" dirty="0" smtClean="0"/>
              <a:t>But with Bootstrap we get:</a:t>
            </a:r>
            <a:endParaRPr lang="en-US" dirty="0"/>
          </a:p>
          <a:p>
            <a:pPr marL="0" indent="0" fontAlgn="ctr">
              <a:buNone/>
            </a:pPr>
            <a:r>
              <a:rPr lang="it-IT" sz="2800" dirty="0">
                <a:latin typeface="Consolas" panose="020B0609020204030204" pitchFamily="49" charset="0"/>
                <a:cs typeface="Consolas" panose="020B0609020204030204" pitchFamily="49" charset="0"/>
              </a:rPr>
              <a:t>&lt;div </a:t>
            </a:r>
            <a:r>
              <a:rPr lang="it-IT" sz="2800" dirty="0" smtClean="0">
                <a:latin typeface="Consolas" panose="020B0609020204030204" pitchFamily="49" charset="0"/>
                <a:cs typeface="Consolas" panose="020B0609020204030204" pitchFamily="49" charset="0"/>
              </a:rPr>
              <a:t>class=</a:t>
            </a:r>
            <a:r>
              <a:rPr lang="it-IT" sz="2800" dirty="0">
                <a:latin typeface="Consolas" panose="020B0609020204030204" pitchFamily="49" charset="0"/>
                <a:cs typeface="Consolas" panose="020B0609020204030204" pitchFamily="49" charset="0"/>
              </a:rPr>
              <a:t>"</a:t>
            </a:r>
            <a:r>
              <a:rPr lang="it-IT" sz="2800" dirty="0" smtClean="0">
                <a:latin typeface="Consolas" panose="020B0609020204030204" pitchFamily="49" charset="0"/>
                <a:cs typeface="Consolas" panose="020B0609020204030204" pitchFamily="49" charset="0"/>
              </a:rPr>
              <a:t>new-albums </a:t>
            </a:r>
            <a:r>
              <a:rPr lang="it-IT" sz="2800" dirty="0" smtClean="0">
                <a:solidFill>
                  <a:srgbClr val="FF0000"/>
                </a:solidFill>
                <a:latin typeface="Consolas" panose="020B0609020204030204" pitchFamily="49" charset="0"/>
                <a:cs typeface="Consolas" panose="020B0609020204030204" pitchFamily="49" charset="0"/>
              </a:rPr>
              <a:t>col-sm-3 col-md-4 </a:t>
            </a:r>
            <a:r>
              <a:rPr lang="it-IT" sz="2800" dirty="0">
                <a:solidFill>
                  <a:srgbClr val="FF0000"/>
                </a:solidFill>
                <a:latin typeface="Consolas" panose="020B0609020204030204" pitchFamily="49" charset="0"/>
                <a:cs typeface="Consolas" panose="020B0609020204030204" pitchFamily="49" charset="0"/>
              </a:rPr>
              <a:t>col-lg-6</a:t>
            </a:r>
            <a:r>
              <a:rPr lang="it-IT" sz="2800" dirty="0">
                <a:latin typeface="Consolas" panose="020B0609020204030204" pitchFamily="49" charset="0"/>
                <a:cs typeface="Consolas" panose="020B0609020204030204" pitchFamily="49" charset="0"/>
              </a:rPr>
              <a:t>"&gt;&lt;/div&gt;</a:t>
            </a:r>
          </a:p>
        </p:txBody>
      </p:sp>
      <p:sp>
        <p:nvSpPr>
          <p:cNvPr id="2" name="Title 1"/>
          <p:cNvSpPr>
            <a:spLocks noGrp="1"/>
          </p:cNvSpPr>
          <p:nvPr>
            <p:ph type="title"/>
          </p:nvPr>
        </p:nvSpPr>
        <p:spPr/>
        <p:txBody>
          <a:bodyPr/>
          <a:lstStyle/>
          <a:p>
            <a:r>
              <a:rPr lang="en-US" dirty="0" smtClean="0"/>
              <a:t>The problem: Bootstrap clutters up your HTML</a:t>
            </a:r>
            <a:endParaRPr lang="en-US" dirty="0"/>
          </a:p>
        </p:txBody>
      </p:sp>
    </p:spTree>
    <p:extLst>
      <p:ext uri="{BB962C8B-B14F-4D97-AF65-F5344CB8AC3E}">
        <p14:creationId xmlns:p14="http://schemas.microsoft.com/office/powerpoint/2010/main" val="876645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lnSpcReduction="10000"/>
          </a:bodyPr>
          <a:lstStyle/>
          <a:p>
            <a:pPr marL="0" indent="0" fontAlgn="ctr">
              <a:buNone/>
            </a:pPr>
            <a:r>
              <a:rPr lang="en-US" dirty="0" smtClean="0"/>
              <a:t>HTML:</a:t>
            </a:r>
          </a:p>
          <a:p>
            <a:pPr marL="0" indent="0" fontAlgn="ctr">
              <a:buNone/>
            </a:pPr>
            <a:r>
              <a:rPr lang="it-IT" sz="2800" dirty="0">
                <a:latin typeface="Consolas" panose="020B0609020204030204" pitchFamily="49" charset="0"/>
                <a:cs typeface="Consolas" panose="020B0609020204030204" pitchFamily="49" charset="0"/>
              </a:rPr>
              <a:t>&lt;div class="</a:t>
            </a:r>
            <a:r>
              <a:rPr lang="it-IT" sz="2800" dirty="0">
                <a:solidFill>
                  <a:srgbClr val="FF0000"/>
                </a:solidFill>
                <a:latin typeface="Consolas" panose="020B0609020204030204" pitchFamily="49" charset="0"/>
                <a:cs typeface="Consolas" panose="020B0609020204030204" pitchFamily="49" charset="0"/>
              </a:rPr>
              <a:t>new-albums</a:t>
            </a:r>
            <a:r>
              <a:rPr lang="it-IT" sz="2800" dirty="0">
                <a:latin typeface="Consolas" panose="020B0609020204030204" pitchFamily="49" charset="0"/>
                <a:cs typeface="Consolas" panose="020B0609020204030204" pitchFamily="49" charset="0"/>
              </a:rPr>
              <a:t>"&gt;&lt;/div&gt;</a:t>
            </a:r>
          </a:p>
          <a:p>
            <a:pPr marL="0" indent="0" fontAlgn="ctr">
              <a:buNone/>
            </a:pPr>
            <a:endParaRPr lang="en-US" dirty="0" smtClean="0"/>
          </a:p>
          <a:p>
            <a:pPr marL="0" indent="0" fontAlgn="ctr">
              <a:buNone/>
            </a:pPr>
            <a:r>
              <a:rPr lang="en-US" dirty="0" smtClean="0"/>
              <a:t>LESS:</a:t>
            </a:r>
            <a:endParaRPr lang="en-US" dirty="0"/>
          </a:p>
          <a:p>
            <a:pPr marL="0" indent="0" fontAlgn="ctr">
              <a:buNone/>
            </a:pPr>
            <a:r>
              <a:rPr lang="it-IT" sz="2800" dirty="0" smtClean="0">
                <a:latin typeface="Consolas" panose="020B0609020204030204" pitchFamily="49" charset="0"/>
                <a:cs typeface="Consolas" panose="020B0609020204030204" pitchFamily="49" charset="0"/>
              </a:rPr>
              <a:t>.new-albums </a:t>
            </a:r>
            <a:r>
              <a:rPr lang="it-IT" sz="2800" dirty="0">
                <a:latin typeface="Consolas" panose="020B0609020204030204" pitchFamily="49" charset="0"/>
                <a:cs typeface="Consolas" panose="020B0609020204030204" pitchFamily="49" charset="0"/>
              </a:rPr>
              <a:t>{</a:t>
            </a:r>
          </a:p>
          <a:p>
            <a:pPr marL="0" indent="0" fontAlgn="ctr">
              <a:buNone/>
            </a:pPr>
            <a:r>
              <a:rPr lang="it-IT" sz="2800" dirty="0">
                <a:solidFill>
                  <a:srgbClr val="FF0000"/>
                </a:solidFill>
                <a:latin typeface="Consolas" panose="020B0609020204030204" pitchFamily="49" charset="0"/>
                <a:cs typeface="Consolas" panose="020B0609020204030204" pitchFamily="49" charset="0"/>
              </a:rPr>
              <a:t>  .</a:t>
            </a:r>
            <a:r>
              <a:rPr lang="it-IT" sz="2800" dirty="0" smtClean="0">
                <a:solidFill>
                  <a:srgbClr val="FF0000"/>
                </a:solidFill>
                <a:latin typeface="Consolas" panose="020B0609020204030204" pitchFamily="49" charset="0"/>
                <a:cs typeface="Consolas" panose="020B0609020204030204" pitchFamily="49" charset="0"/>
              </a:rPr>
              <a:t>make-sm-column(3);</a:t>
            </a:r>
            <a:endParaRPr lang="it-IT" sz="2800" dirty="0">
              <a:solidFill>
                <a:srgbClr val="FF0000"/>
              </a:solidFill>
              <a:latin typeface="Consolas" panose="020B0609020204030204" pitchFamily="49" charset="0"/>
              <a:cs typeface="Consolas" panose="020B0609020204030204" pitchFamily="49" charset="0"/>
            </a:endParaRPr>
          </a:p>
          <a:p>
            <a:pPr marL="0" indent="0" fontAlgn="ctr">
              <a:buNone/>
            </a:pPr>
            <a:r>
              <a:rPr lang="it-IT" sz="2800" dirty="0">
                <a:solidFill>
                  <a:srgbClr val="FF0000"/>
                </a:solidFill>
                <a:latin typeface="Consolas" panose="020B0609020204030204" pitchFamily="49" charset="0"/>
                <a:cs typeface="Consolas" panose="020B0609020204030204" pitchFamily="49" charset="0"/>
              </a:rPr>
              <a:t>  .make-md-column(4);</a:t>
            </a:r>
          </a:p>
          <a:p>
            <a:pPr marL="0" indent="0" fontAlgn="ctr">
              <a:buNone/>
            </a:pPr>
            <a:r>
              <a:rPr lang="it-IT" sz="2800" dirty="0">
                <a:solidFill>
                  <a:srgbClr val="FF0000"/>
                </a:solidFill>
                <a:latin typeface="Consolas" panose="020B0609020204030204" pitchFamily="49" charset="0"/>
                <a:cs typeface="Consolas" panose="020B0609020204030204" pitchFamily="49" charset="0"/>
              </a:rPr>
              <a:t>  .make-lg-column(6);</a:t>
            </a:r>
          </a:p>
          <a:p>
            <a:pPr marL="0" indent="0" fontAlgn="ctr">
              <a:buNone/>
            </a:pPr>
            <a:r>
              <a:rPr lang="it-IT" sz="2800" dirty="0">
                <a:latin typeface="Consolas" panose="020B0609020204030204" pitchFamily="49" charset="0"/>
                <a:cs typeface="Consolas" panose="020B0609020204030204" pitchFamily="49" charset="0"/>
              </a:rPr>
              <a:t>}</a:t>
            </a:r>
          </a:p>
        </p:txBody>
      </p:sp>
      <p:sp>
        <p:nvSpPr>
          <p:cNvPr id="2" name="Title 1"/>
          <p:cNvSpPr>
            <a:spLocks noGrp="1"/>
          </p:cNvSpPr>
          <p:nvPr>
            <p:ph type="title"/>
          </p:nvPr>
        </p:nvSpPr>
        <p:spPr/>
        <p:txBody>
          <a:bodyPr>
            <a:normAutofit/>
          </a:bodyPr>
          <a:lstStyle/>
          <a:p>
            <a:r>
              <a:rPr lang="en-US" dirty="0" smtClean="0"/>
              <a:t>The solution: LESS </a:t>
            </a:r>
            <a:r>
              <a:rPr lang="en-US" dirty="0" err="1" smtClean="0"/>
              <a:t>Mixins</a:t>
            </a:r>
            <a:endParaRPr lang="en-US" dirty="0"/>
          </a:p>
        </p:txBody>
      </p:sp>
    </p:spTree>
    <p:extLst>
      <p:ext uri="{BB962C8B-B14F-4D97-AF65-F5344CB8AC3E}">
        <p14:creationId xmlns:p14="http://schemas.microsoft.com/office/powerpoint/2010/main" val="1256115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Bootstrap Markup</a:t>
            </a:r>
            <a:endParaRPr lang="en-US" dirty="0"/>
          </a:p>
        </p:txBody>
      </p:sp>
    </p:spTree>
    <p:extLst>
      <p:ext uri="{BB962C8B-B14F-4D97-AF65-F5344CB8AC3E}">
        <p14:creationId xmlns:p14="http://schemas.microsoft.com/office/powerpoint/2010/main" val="4063408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Advanced Applications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1997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sz="3600" dirty="0" smtClean="0"/>
              <a:t>Variables</a:t>
            </a:r>
            <a:endParaRPr lang="en-US" sz="3600" dirty="0"/>
          </a:p>
          <a:p>
            <a:pPr fontAlgn="ctr"/>
            <a:r>
              <a:rPr lang="en-US" sz="3600" dirty="0"/>
              <a:t>Vendor </a:t>
            </a:r>
            <a:r>
              <a:rPr lang="en-US" sz="3600" dirty="0" err="1"/>
              <a:t>Mixins</a:t>
            </a:r>
            <a:endParaRPr lang="en-US" sz="3600" dirty="0"/>
          </a:p>
          <a:p>
            <a:pPr fontAlgn="ctr"/>
            <a:r>
              <a:rPr lang="en-US" sz="3600" dirty="0"/>
              <a:t>Utility </a:t>
            </a:r>
            <a:r>
              <a:rPr lang="en-US" sz="3600" dirty="0" err="1"/>
              <a:t>Mixins</a:t>
            </a:r>
            <a:endParaRPr lang="en-US" sz="3600" dirty="0"/>
          </a:p>
        </p:txBody>
      </p:sp>
      <p:sp>
        <p:nvSpPr>
          <p:cNvPr id="2" name="Title 1"/>
          <p:cNvSpPr>
            <a:spLocks noGrp="1"/>
          </p:cNvSpPr>
          <p:nvPr>
            <p:ph type="title"/>
          </p:nvPr>
        </p:nvSpPr>
        <p:spPr/>
        <p:txBody>
          <a:bodyPr/>
          <a:lstStyle/>
          <a:p>
            <a:r>
              <a:rPr lang="en-US" dirty="0" smtClean="0"/>
              <a:t>Advanced Applications</a:t>
            </a:r>
            <a:endParaRPr lang="en-US" dirty="0"/>
          </a:p>
        </p:txBody>
      </p:sp>
    </p:spTree>
    <p:extLst>
      <p:ext uri="{BB962C8B-B14F-4D97-AF65-F5344CB8AC3E}">
        <p14:creationId xmlns:p14="http://schemas.microsoft.com/office/powerpoint/2010/main" val="3290158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 Bootstrap</a:t>
            </a:r>
            <a:br>
              <a:rPr lang="en-US" dirty="0" smtClean="0"/>
            </a:br>
            <a:r>
              <a:rPr lang="en-US" dirty="0" smtClean="0"/>
              <a:t>Advanced Applications</a:t>
            </a:r>
            <a:endParaRPr lang="en-US" dirty="0"/>
          </a:p>
        </p:txBody>
      </p:sp>
    </p:spTree>
    <p:extLst>
      <p:ext uri="{BB962C8B-B14F-4D97-AF65-F5344CB8AC3E}">
        <p14:creationId xmlns:p14="http://schemas.microsoft.com/office/powerpoint/2010/main" val="706766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Introduction </a:t>
            </a:r>
            <a:r>
              <a:rPr lang="en-US" dirty="0"/>
              <a:t>to LESS</a:t>
            </a:r>
          </a:p>
          <a:p>
            <a:pPr fontAlgn="ctr"/>
            <a:r>
              <a:rPr lang="en-US" dirty="0" smtClean="0"/>
              <a:t>LESS workflow with Bootstrap</a:t>
            </a:r>
          </a:p>
          <a:p>
            <a:pPr fontAlgn="ctr"/>
            <a:r>
              <a:rPr lang="en-US" dirty="0" smtClean="0"/>
              <a:t>Semantic HTML markup with Bootstrap</a:t>
            </a:r>
            <a:endParaRPr lang="en-US" dirty="0"/>
          </a:p>
          <a:p>
            <a:pPr fontAlgn="ctr"/>
            <a:r>
              <a:rPr lang="en-US" dirty="0" smtClean="0"/>
              <a:t>Advanced applications</a:t>
            </a:r>
          </a:p>
          <a:p>
            <a:pPr lvl="1" fontAlgn="ctr"/>
            <a:r>
              <a:rPr lang="en-US" dirty="0" smtClean="0"/>
              <a:t>Variables</a:t>
            </a:r>
            <a:endParaRPr lang="en-US" dirty="0"/>
          </a:p>
          <a:p>
            <a:pPr lvl="1" fontAlgn="ctr"/>
            <a:r>
              <a:rPr lang="en-US" dirty="0" smtClean="0"/>
              <a:t>Vendor </a:t>
            </a:r>
            <a:r>
              <a:rPr lang="en-US" dirty="0" err="1"/>
              <a:t>Mixins</a:t>
            </a:r>
            <a:endParaRPr lang="en-US" dirty="0"/>
          </a:p>
          <a:p>
            <a:pPr lvl="1" fontAlgn="ctr"/>
            <a:r>
              <a:rPr lang="en-US" dirty="0" smtClean="0"/>
              <a:t>Utility </a:t>
            </a:r>
            <a:r>
              <a:rPr lang="en-US" dirty="0" err="1"/>
              <a:t>Mixins</a:t>
            </a:r>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Introduction to LESS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fontAlgn="ctr">
              <a:buNone/>
            </a:pPr>
            <a:r>
              <a:rPr lang="en-US" sz="2800" kern="1200" dirty="0">
                <a:solidFill>
                  <a:srgbClr val="0070C0"/>
                </a:solidFill>
                <a:highlight>
                  <a:srgbClr val="FFFFFF"/>
                </a:highlight>
                <a:latin typeface="Consolas" panose="020B0609020204030204" pitchFamily="49" charset="0"/>
                <a:ea typeface="+mn-ea"/>
                <a:cs typeface="+mn-cs"/>
              </a:rPr>
              <a:t>.a, #b</a:t>
            </a:r>
            <a:r>
              <a:rPr lang="en-US" sz="2800" kern="1200" dirty="0">
                <a:solidFill>
                  <a:srgbClr val="800000"/>
                </a:solidFill>
                <a:highlight>
                  <a:srgbClr val="FFFFFF"/>
                </a:highlight>
                <a:latin typeface="Consolas" panose="020B0609020204030204" pitchFamily="49" charset="0"/>
                <a:ea typeface="+mn-ea"/>
                <a:cs typeface="+mn-cs"/>
              </a:rPr>
              <a:t> { </a:t>
            </a:r>
          </a:p>
          <a:p>
            <a:pPr marL="0" indent="0" fontAlgn="ctr">
              <a:buNone/>
            </a:pPr>
            <a:r>
              <a:rPr lang="en-US" sz="2800" kern="1200" dirty="0">
                <a:solidFill>
                  <a:srgbClr val="800000"/>
                </a:solidFill>
                <a:highlight>
                  <a:srgbClr val="FFFFFF"/>
                </a:highlight>
                <a:latin typeface="Consolas" panose="020B0609020204030204" pitchFamily="49" charset="0"/>
                <a:ea typeface="+mn-ea"/>
                <a:cs typeface="+mn-cs"/>
              </a:rPr>
              <a:t>  color: red; </a:t>
            </a:r>
          </a:p>
          <a:p>
            <a:pPr marL="0" indent="0" fontAlgn="ctr">
              <a:buNone/>
            </a:pPr>
            <a:r>
              <a:rPr lang="en-US" sz="2800" kern="1200" dirty="0">
                <a:solidFill>
                  <a:srgbClr val="800000"/>
                </a:solidFill>
                <a:highlight>
                  <a:srgbClr val="FFFFFF"/>
                </a:highlight>
                <a:latin typeface="Consolas" panose="020B0609020204030204" pitchFamily="49" charset="0"/>
                <a:ea typeface="+mn-ea"/>
                <a:cs typeface="+mn-cs"/>
              </a:rPr>
              <a:t>} </a:t>
            </a:r>
          </a:p>
          <a:p>
            <a:pPr marL="0" indent="0" fontAlgn="ctr">
              <a:buNone/>
            </a:pPr>
            <a:r>
              <a:rPr lang="en-US" sz="2800" kern="1200" dirty="0">
                <a:solidFill>
                  <a:srgbClr val="0070C0"/>
                </a:solidFill>
                <a:highlight>
                  <a:srgbClr val="FFFFFF"/>
                </a:highlight>
                <a:latin typeface="Consolas" panose="020B0609020204030204" pitchFamily="49" charset="0"/>
                <a:ea typeface="+mn-ea"/>
                <a:cs typeface="+mn-cs"/>
              </a:rPr>
              <a:t>.</a:t>
            </a:r>
            <a:r>
              <a:rPr lang="en-US" sz="2800" kern="1200" dirty="0" err="1">
                <a:solidFill>
                  <a:srgbClr val="0070C0"/>
                </a:solidFill>
                <a:highlight>
                  <a:srgbClr val="FFFFFF"/>
                </a:highlight>
                <a:latin typeface="Consolas" panose="020B0609020204030204" pitchFamily="49" charset="0"/>
                <a:ea typeface="+mn-ea"/>
                <a:cs typeface="+mn-cs"/>
              </a:rPr>
              <a:t>mixin</a:t>
            </a:r>
            <a:r>
              <a:rPr lang="en-US" sz="2800" kern="1200" dirty="0">
                <a:solidFill>
                  <a:srgbClr val="0070C0"/>
                </a:solidFill>
                <a:highlight>
                  <a:srgbClr val="FFFFFF"/>
                </a:highlight>
                <a:latin typeface="Consolas" panose="020B0609020204030204" pitchFamily="49" charset="0"/>
                <a:ea typeface="+mn-ea"/>
                <a:cs typeface="+mn-cs"/>
              </a:rPr>
              <a:t>-class</a:t>
            </a:r>
            <a:r>
              <a:rPr lang="en-US" sz="2800" kern="1200" dirty="0">
                <a:solidFill>
                  <a:srgbClr val="800000"/>
                </a:solidFill>
                <a:highlight>
                  <a:srgbClr val="FFFFFF"/>
                </a:highlight>
                <a:latin typeface="Consolas" panose="020B0609020204030204" pitchFamily="49" charset="0"/>
                <a:ea typeface="+mn-ea"/>
                <a:cs typeface="+mn-cs"/>
              </a:rPr>
              <a:t> { </a:t>
            </a:r>
          </a:p>
          <a:p>
            <a:pPr marL="0" indent="0" fontAlgn="ctr">
              <a:buNone/>
            </a:pPr>
            <a:r>
              <a:rPr lang="en-US" sz="2800" kern="1200" dirty="0">
                <a:solidFill>
                  <a:srgbClr val="800000"/>
                </a:solidFill>
                <a:highlight>
                  <a:srgbClr val="FFFFFF"/>
                </a:highlight>
                <a:latin typeface="Consolas" panose="020B0609020204030204" pitchFamily="49" charset="0"/>
                <a:ea typeface="+mn-ea"/>
                <a:cs typeface="+mn-cs"/>
              </a:rPr>
              <a:t>.a(); </a:t>
            </a:r>
          </a:p>
          <a:p>
            <a:pPr marL="0" indent="0" fontAlgn="ctr">
              <a:buNone/>
            </a:pPr>
            <a:r>
              <a:rPr lang="en-US" sz="2800" kern="1200" dirty="0">
                <a:solidFill>
                  <a:srgbClr val="800000"/>
                </a:solidFill>
                <a:highlight>
                  <a:srgbClr val="FFFFFF"/>
                </a:highlight>
                <a:latin typeface="Consolas" panose="020B0609020204030204" pitchFamily="49" charset="0"/>
                <a:ea typeface="+mn-ea"/>
                <a:cs typeface="+mn-cs"/>
              </a:rPr>
              <a:t>} </a:t>
            </a:r>
          </a:p>
          <a:p>
            <a:pPr marL="0" indent="0" fontAlgn="ctr">
              <a:buNone/>
            </a:pPr>
            <a:r>
              <a:rPr lang="en-US" sz="2800" kern="1200" dirty="0">
                <a:solidFill>
                  <a:srgbClr val="0070C0"/>
                </a:solidFill>
                <a:highlight>
                  <a:srgbClr val="FFFFFF"/>
                </a:highlight>
                <a:latin typeface="Consolas" panose="020B0609020204030204" pitchFamily="49" charset="0"/>
                <a:ea typeface="+mn-ea"/>
                <a:cs typeface="+mn-cs"/>
              </a:rPr>
              <a:t>.</a:t>
            </a:r>
            <a:r>
              <a:rPr lang="en-US" sz="2800" kern="1200" dirty="0" err="1">
                <a:solidFill>
                  <a:srgbClr val="0070C0"/>
                </a:solidFill>
                <a:highlight>
                  <a:srgbClr val="FFFFFF"/>
                </a:highlight>
                <a:latin typeface="Consolas" panose="020B0609020204030204" pitchFamily="49" charset="0"/>
                <a:ea typeface="+mn-ea"/>
                <a:cs typeface="+mn-cs"/>
              </a:rPr>
              <a:t>mixin</a:t>
            </a:r>
            <a:r>
              <a:rPr lang="en-US" sz="2800" kern="1200" dirty="0">
                <a:solidFill>
                  <a:srgbClr val="0070C0"/>
                </a:solidFill>
                <a:highlight>
                  <a:srgbClr val="FFFFFF"/>
                </a:highlight>
                <a:latin typeface="Consolas" panose="020B0609020204030204" pitchFamily="49" charset="0"/>
                <a:ea typeface="+mn-ea"/>
                <a:cs typeface="+mn-cs"/>
              </a:rPr>
              <a:t>-id</a:t>
            </a:r>
            <a:r>
              <a:rPr lang="en-US" sz="2800" kern="1200" dirty="0">
                <a:solidFill>
                  <a:srgbClr val="800000"/>
                </a:solidFill>
                <a:highlight>
                  <a:srgbClr val="FFFFFF"/>
                </a:highlight>
                <a:latin typeface="Consolas" panose="020B0609020204030204" pitchFamily="49" charset="0"/>
                <a:ea typeface="+mn-ea"/>
                <a:cs typeface="+mn-cs"/>
              </a:rPr>
              <a:t> { </a:t>
            </a:r>
          </a:p>
          <a:p>
            <a:pPr marL="0" indent="0" fontAlgn="ctr">
              <a:buNone/>
            </a:pPr>
            <a:r>
              <a:rPr lang="en-US" sz="2800" kern="1200" dirty="0">
                <a:solidFill>
                  <a:srgbClr val="800000"/>
                </a:solidFill>
                <a:highlight>
                  <a:srgbClr val="FFFFFF"/>
                </a:highlight>
                <a:latin typeface="Consolas" panose="020B0609020204030204" pitchFamily="49" charset="0"/>
                <a:ea typeface="+mn-ea"/>
                <a:cs typeface="+mn-cs"/>
              </a:rPr>
              <a:t>#b(); </a:t>
            </a:r>
          </a:p>
          <a:p>
            <a:pPr marL="0" indent="0" fontAlgn="ctr">
              <a:buNone/>
            </a:pPr>
            <a:r>
              <a:rPr lang="en-US" sz="2800" kern="1200" dirty="0">
                <a:solidFill>
                  <a:srgbClr val="800000"/>
                </a:solidFill>
                <a:highlight>
                  <a:srgbClr val="FFFFFF"/>
                </a:highlight>
                <a:latin typeface="Consolas" panose="020B0609020204030204" pitchFamily="49" charset="0"/>
                <a:ea typeface="+mn-ea"/>
                <a:cs typeface="+mn-cs"/>
              </a:rPr>
              <a:t>}</a:t>
            </a:r>
          </a:p>
        </p:txBody>
      </p:sp>
      <p:sp>
        <p:nvSpPr>
          <p:cNvPr id="2" name="Title 1"/>
          <p:cNvSpPr>
            <a:spLocks noGrp="1"/>
          </p:cNvSpPr>
          <p:nvPr>
            <p:ph type="title"/>
          </p:nvPr>
        </p:nvSpPr>
        <p:spPr/>
        <p:txBody>
          <a:bodyPr/>
          <a:lstStyle/>
          <a:p>
            <a:r>
              <a:rPr lang="en-US" dirty="0" smtClean="0"/>
              <a:t>LESS = CSS + Variables + Functions + </a:t>
            </a:r>
            <a:r>
              <a:rPr lang="en-US" dirty="0" err="1" smtClean="0"/>
              <a:t>Mixins</a:t>
            </a:r>
            <a:endParaRPr lang="en-US" dirty="0"/>
          </a:p>
        </p:txBody>
      </p:sp>
    </p:spTree>
    <p:extLst>
      <p:ext uri="{BB962C8B-B14F-4D97-AF65-F5344CB8AC3E}">
        <p14:creationId xmlns:p14="http://schemas.microsoft.com/office/powerpoint/2010/main" val="1024832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LESS</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LESS Workflow with Bootstrap</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1220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Compiling with Grunt</a:t>
            </a:r>
          </a:p>
          <a:p>
            <a:pPr fontAlgn="ctr"/>
            <a:r>
              <a:rPr lang="en-US" dirty="0" smtClean="0"/>
              <a:t>Compiling with Visual Studio</a:t>
            </a:r>
          </a:p>
          <a:p>
            <a:pPr fontAlgn="ctr"/>
            <a:r>
              <a:rPr lang="en-US" dirty="0" smtClean="0"/>
              <a:t>Compiling via ASP.NET Bundling</a:t>
            </a:r>
          </a:p>
        </p:txBody>
      </p:sp>
      <p:sp>
        <p:nvSpPr>
          <p:cNvPr id="2" name="Title 1"/>
          <p:cNvSpPr>
            <a:spLocks noGrp="1"/>
          </p:cNvSpPr>
          <p:nvPr>
            <p:ph type="title"/>
          </p:nvPr>
        </p:nvSpPr>
        <p:spPr/>
        <p:txBody>
          <a:bodyPr/>
          <a:lstStyle/>
          <a:p>
            <a:r>
              <a:rPr lang="en-US" dirty="0" smtClean="0"/>
              <a:t>Compilation Options</a:t>
            </a:r>
            <a:endParaRPr lang="en-US" dirty="0"/>
          </a:p>
        </p:txBody>
      </p:sp>
    </p:spTree>
    <p:extLst>
      <p:ext uri="{BB962C8B-B14F-4D97-AF65-F5344CB8AC3E}">
        <p14:creationId xmlns:p14="http://schemas.microsoft.com/office/powerpoint/2010/main" val="1565763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Bootstrap</a:t>
            </a:r>
            <a:endParaRPr lang="en-US" dirty="0"/>
          </a:p>
        </p:txBody>
      </p:sp>
    </p:spTree>
    <p:extLst>
      <p:ext uri="{BB962C8B-B14F-4D97-AF65-F5344CB8AC3E}">
        <p14:creationId xmlns:p14="http://schemas.microsoft.com/office/powerpoint/2010/main" val="419663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Semantic HTML markup with Bootstrap</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1344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4969</TotalTime>
  <Words>207</Words>
  <Application>Microsoft Office PowerPoint</Application>
  <PresentationFormat>Widescreen</PresentationFormat>
  <Paragraphs>66</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Segoe</vt:lpstr>
      <vt:lpstr>Segoe UI</vt:lpstr>
      <vt:lpstr>Segoe UI Light</vt:lpstr>
      <vt:lpstr>1_Office Theme</vt:lpstr>
      <vt:lpstr>PowerPoint Presentation</vt:lpstr>
      <vt:lpstr>Outline</vt:lpstr>
      <vt:lpstr>PowerPoint Presentation</vt:lpstr>
      <vt:lpstr>LESS = CSS + Variables + Functions + Mixins</vt:lpstr>
      <vt:lpstr>Introduction to LESS</vt:lpstr>
      <vt:lpstr>PowerPoint Presentation</vt:lpstr>
      <vt:lpstr>Compilation Options</vt:lpstr>
      <vt:lpstr>Compiling Bootstrap</vt:lpstr>
      <vt:lpstr>PowerPoint Presentation</vt:lpstr>
      <vt:lpstr>PowerPoint Presentation</vt:lpstr>
      <vt:lpstr>The problem: Bootstrap clutters up your HTML</vt:lpstr>
      <vt:lpstr>The solution: LESS Mixins</vt:lpstr>
      <vt:lpstr>Semantic Bootstrap Markup</vt:lpstr>
      <vt:lpstr>PowerPoint Presentation</vt:lpstr>
      <vt:lpstr>Advanced Applications</vt:lpstr>
      <vt:lpstr>LESS + Bootstrap Advanced Applications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78</cp:revision>
  <dcterms:created xsi:type="dcterms:W3CDTF">2013-02-15T23:12:42Z</dcterms:created>
  <dcterms:modified xsi:type="dcterms:W3CDTF">2014-08-27T22:45:33Z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