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5"/>
  </p:notesMasterIdLst>
  <p:handoutMasterIdLst>
    <p:handoutMasterId r:id="rId26"/>
  </p:handoutMasterIdLst>
  <p:sldIdLst>
    <p:sldId id="283" r:id="rId5"/>
    <p:sldId id="284" r:id="rId6"/>
    <p:sldId id="299" r:id="rId7"/>
    <p:sldId id="316" r:id="rId8"/>
    <p:sldId id="296" r:id="rId9"/>
    <p:sldId id="314" r:id="rId10"/>
    <p:sldId id="317" r:id="rId11"/>
    <p:sldId id="312" r:id="rId12"/>
    <p:sldId id="315" r:id="rId13"/>
    <p:sldId id="300" r:id="rId14"/>
    <p:sldId id="318" r:id="rId15"/>
    <p:sldId id="319" r:id="rId16"/>
    <p:sldId id="286" r:id="rId17"/>
    <p:sldId id="302" r:id="rId18"/>
    <p:sldId id="307" r:id="rId19"/>
    <p:sldId id="308" r:id="rId20"/>
    <p:sldId id="320" r:id="rId21"/>
    <p:sldId id="321" r:id="rId22"/>
    <p:sldId id="298" r:id="rId23"/>
    <p:sldId id="29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1" autoAdjust="0"/>
    <p:restoredTop sz="81713" autoAdjust="0"/>
  </p:normalViewPr>
  <p:slideViewPr>
    <p:cSldViewPr snapToGrid="0">
      <p:cViewPr varScale="1">
        <p:scale>
          <a:sx n="75" d="100"/>
          <a:sy n="75" d="100"/>
        </p:scale>
        <p:origin x="1056" y="72"/>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8/27/2014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8/27/2014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pPr rtl="0" fontAlgn="ctr"/>
            <a:r>
              <a:rPr lang="en-US" sz="1200" b="0" i="0" kern="1200" dirty="0" smtClean="0">
                <a:solidFill>
                  <a:schemeClr val="tx1"/>
                </a:solidFill>
                <a:effectLst/>
                <a:latin typeface="+mn-lt"/>
                <a:ea typeface="+mn-ea"/>
                <a:cs typeface="+mn-cs"/>
              </a:rPr>
              <a:t>Browser Link</a:t>
            </a:r>
          </a:p>
          <a:p>
            <a:pPr rtl="0" fontAlgn="ctr"/>
            <a:r>
              <a:rPr lang="en-US" sz="1200" b="0" i="0" kern="1200" dirty="0" smtClean="0">
                <a:solidFill>
                  <a:schemeClr val="tx1"/>
                </a:solidFill>
                <a:effectLst/>
                <a:latin typeface="+mn-lt"/>
                <a:ea typeface="+mn-ea"/>
                <a:cs typeface="+mn-cs"/>
              </a:rPr>
              <a:t>Templates</a:t>
            </a:r>
          </a:p>
          <a:p>
            <a:pPr lvl="1" rtl="0" fontAlgn="ctr"/>
            <a:r>
              <a:rPr lang="en-US" sz="1200" b="0" i="0" kern="1200" dirty="0" smtClean="0">
                <a:solidFill>
                  <a:schemeClr val="tx1"/>
                </a:solidFill>
                <a:effectLst/>
                <a:latin typeface="+mn-lt"/>
                <a:ea typeface="+mn-ea"/>
                <a:cs typeface="+mn-cs"/>
              </a:rPr>
              <a:t>What's there by default?</a:t>
            </a:r>
          </a:p>
          <a:p>
            <a:pPr rtl="0" fontAlgn="ctr"/>
            <a:r>
              <a:rPr lang="en-US" sz="1200" b="0" i="0" kern="1200" dirty="0" smtClean="0">
                <a:solidFill>
                  <a:schemeClr val="tx1"/>
                </a:solidFill>
                <a:effectLst/>
                <a:latin typeface="+mn-lt"/>
                <a:ea typeface="+mn-ea"/>
                <a:cs typeface="+mn-cs"/>
              </a:rPr>
              <a:t>Scaffolding optimization</a:t>
            </a:r>
          </a:p>
          <a:p>
            <a:pPr lvl="1" rtl="0" fontAlgn="ctr"/>
            <a:r>
              <a:rPr lang="en-US" sz="1200" b="0" i="0" kern="1200" dirty="0" smtClean="0">
                <a:solidFill>
                  <a:schemeClr val="tx1"/>
                </a:solidFill>
                <a:effectLst/>
                <a:latin typeface="+mn-lt"/>
                <a:ea typeface="+mn-ea"/>
                <a:cs typeface="+mn-cs"/>
              </a:rPr>
              <a:t>Changing MVC scaffolding to use Bootstrap classes</a:t>
            </a:r>
          </a:p>
          <a:p>
            <a:pPr lvl="1" rtl="0" fontAlgn="ctr"/>
            <a:r>
              <a:rPr lang="en-US" sz="1200" b="0" i="0" kern="1200" dirty="0" smtClean="0">
                <a:solidFill>
                  <a:schemeClr val="tx1"/>
                </a:solidFill>
                <a:effectLst/>
                <a:latin typeface="+mn-lt"/>
                <a:ea typeface="+mn-ea"/>
                <a:cs typeface="+mn-cs"/>
              </a:rPr>
              <a:t>Improving File -&gt; New Project</a:t>
            </a:r>
          </a:p>
          <a:p>
            <a:pPr rtl="0" fontAlgn="ctr"/>
            <a:r>
              <a:rPr lang="en-US" sz="1200" b="0" i="0" kern="1200" dirty="0" smtClean="0">
                <a:solidFill>
                  <a:schemeClr val="tx1"/>
                </a:solidFill>
                <a:effectLst/>
                <a:latin typeface="+mn-lt"/>
                <a:ea typeface="+mn-ea"/>
                <a:cs typeface="+mn-cs"/>
              </a:rPr>
              <a:t>Tools</a:t>
            </a:r>
          </a:p>
          <a:p>
            <a:pPr lvl="1" rtl="0" fontAlgn="ctr"/>
            <a:r>
              <a:rPr lang="en-US" sz="1200" b="0" i="0" kern="1200" dirty="0" smtClean="0">
                <a:solidFill>
                  <a:schemeClr val="tx1"/>
                </a:solidFill>
                <a:effectLst/>
                <a:latin typeface="+mn-lt"/>
                <a:ea typeface="+mn-ea"/>
                <a:cs typeface="+mn-cs"/>
              </a:rPr>
              <a:t>Web Essentials</a:t>
            </a:r>
          </a:p>
          <a:p>
            <a:pPr lvl="1" rtl="0" fontAlgn="ctr"/>
            <a:r>
              <a:rPr lang="en-US" sz="1200" b="0" i="0" kern="1200" dirty="0" smtClean="0">
                <a:solidFill>
                  <a:schemeClr val="tx1"/>
                </a:solidFill>
                <a:effectLst/>
                <a:latin typeface="+mn-lt"/>
                <a:ea typeface="+mn-ea"/>
                <a:cs typeface="+mn-cs"/>
              </a:rPr>
              <a:t>Visual Studio Extensions</a:t>
            </a:r>
          </a:p>
          <a:p>
            <a:pPr lvl="1" rtl="0" fontAlgn="ctr"/>
            <a:r>
              <a:rPr lang="en-US" sz="1200" b="0" i="0" kern="1200" dirty="0" smtClean="0">
                <a:solidFill>
                  <a:schemeClr val="tx1"/>
                </a:solidFill>
                <a:effectLst/>
                <a:latin typeface="+mn-lt"/>
                <a:ea typeface="+mn-ea"/>
                <a:cs typeface="+mn-cs"/>
              </a:rPr>
              <a:t>Top NuGet Packages</a:t>
            </a:r>
          </a:p>
          <a:p>
            <a:pPr rtl="0" fontAlgn="ctr"/>
            <a:r>
              <a:rPr lang="en-US" sz="1200" b="0" i="0" kern="1200" dirty="0" smtClean="0">
                <a:solidFill>
                  <a:schemeClr val="tx1"/>
                </a:solidFill>
                <a:effectLst/>
                <a:latin typeface="+mn-lt"/>
                <a:ea typeface="+mn-ea"/>
                <a:cs typeface="+mn-cs"/>
              </a:rPr>
              <a:t>Bundling &amp; Minification</a:t>
            </a:r>
          </a:p>
        </p:txBody>
      </p:sp>
    </p:spTree>
    <p:extLst>
      <p:ext uri="{BB962C8B-B14F-4D97-AF65-F5344CB8AC3E}">
        <p14:creationId xmlns:p14="http://schemas.microsoft.com/office/powerpoint/2010/main" val="34247644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4CFD207A-07DF-40AD-A916-9872E089CE7A}" type="slidenum">
              <a:rPr lang="en-US" smtClean="0"/>
              <a:t>19</a:t>
            </a:fld>
            <a:endParaRPr lang="en-US"/>
          </a:p>
        </p:txBody>
      </p:sp>
    </p:spTree>
    <p:extLst>
      <p:ext uri="{BB962C8B-B14F-4D97-AF65-F5344CB8AC3E}">
        <p14:creationId xmlns:p14="http://schemas.microsoft.com/office/powerpoint/2010/main" val="22600156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34441317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4</a:t>
            </a:fld>
            <a:endParaRPr lang="en-US"/>
          </a:p>
        </p:txBody>
      </p:sp>
    </p:spTree>
    <p:extLst>
      <p:ext uri="{BB962C8B-B14F-4D97-AF65-F5344CB8AC3E}">
        <p14:creationId xmlns:p14="http://schemas.microsoft.com/office/powerpoint/2010/main" val="34184528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4CFD207A-07DF-40AD-A916-9872E089CE7A}" type="slidenum">
              <a:rPr lang="en-US" smtClean="0"/>
              <a:t>5</a:t>
            </a:fld>
            <a:endParaRPr lang="en-US"/>
          </a:p>
        </p:txBody>
      </p:sp>
    </p:spTree>
    <p:extLst>
      <p:ext uri="{BB962C8B-B14F-4D97-AF65-F5344CB8AC3E}">
        <p14:creationId xmlns:p14="http://schemas.microsoft.com/office/powerpoint/2010/main" val="37572843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4CFD207A-07DF-40AD-A916-9872E089CE7A}" type="slidenum">
              <a:rPr lang="en-US" smtClean="0"/>
              <a:t>9</a:t>
            </a:fld>
            <a:endParaRPr lang="en-US"/>
          </a:p>
        </p:txBody>
      </p:sp>
    </p:spTree>
    <p:extLst>
      <p:ext uri="{BB962C8B-B14F-4D97-AF65-F5344CB8AC3E}">
        <p14:creationId xmlns:p14="http://schemas.microsoft.com/office/powerpoint/2010/main" val="40549655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Bootswatch</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10</a:t>
            </a:fld>
            <a:endParaRPr lang="en-US"/>
          </a:p>
        </p:txBody>
      </p:sp>
    </p:spTree>
    <p:extLst>
      <p:ext uri="{BB962C8B-B14F-4D97-AF65-F5344CB8AC3E}">
        <p14:creationId xmlns:p14="http://schemas.microsoft.com/office/powerpoint/2010/main" val="12936955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11</a:t>
            </a:fld>
            <a:endParaRPr lang="en-US" dirty="0"/>
          </a:p>
        </p:txBody>
      </p:sp>
    </p:spTree>
    <p:extLst>
      <p:ext uri="{BB962C8B-B14F-4D97-AF65-F5344CB8AC3E}">
        <p14:creationId xmlns:p14="http://schemas.microsoft.com/office/powerpoint/2010/main" val="25420306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12</a:t>
            </a:fld>
            <a:endParaRPr lang="en-US" dirty="0"/>
          </a:p>
        </p:txBody>
      </p:sp>
    </p:spTree>
    <p:extLst>
      <p:ext uri="{BB962C8B-B14F-4D97-AF65-F5344CB8AC3E}">
        <p14:creationId xmlns:p14="http://schemas.microsoft.com/office/powerpoint/2010/main" val="35340341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GB" dirty="0" smtClean="0">
                <a:solidFill>
                  <a:schemeClr val="tx2"/>
                </a:solidFill>
                <a:latin typeface="Segoe" pitchFamily="34" charset="0"/>
              </a:rPr>
              <a:t>MVC</a:t>
            </a:r>
            <a:r>
              <a:rPr lang="en-GB" baseline="0" dirty="0" smtClean="0">
                <a:solidFill>
                  <a:schemeClr val="tx2"/>
                </a:solidFill>
                <a:latin typeface="Segoe" pitchFamily="34" charset="0"/>
              </a:rPr>
              <a:t> Scaffold templates (using Side Waffle)</a:t>
            </a:r>
          </a:p>
          <a:p>
            <a:pPr marL="228600" indent="-228600">
              <a:buFont typeface="+mj-lt"/>
              <a:buAutoNum type="arabicPeriod"/>
            </a:pPr>
            <a:r>
              <a:rPr lang="en-GB" baseline="0" dirty="0" smtClean="0">
                <a:solidFill>
                  <a:schemeClr val="tx2"/>
                </a:solidFill>
                <a:latin typeface="Segoe" pitchFamily="34" charset="0"/>
              </a:rPr>
              <a:t>Web Forms </a:t>
            </a:r>
            <a:r>
              <a:rPr lang="en-GB" baseline="0" dirty="0" smtClean="0">
                <a:solidFill>
                  <a:schemeClr val="tx2"/>
                </a:solidFill>
                <a:latin typeface="Segoe" pitchFamily="34" charset="0"/>
              </a:rPr>
              <a:t>scaffolding</a:t>
            </a:r>
          </a:p>
          <a:p>
            <a:pPr marL="228600" indent="-228600">
              <a:buFont typeface="+mj-lt"/>
              <a:buAutoNum type="arabicPeriod"/>
            </a:pPr>
            <a:r>
              <a:rPr lang="en-GB" dirty="0" smtClean="0">
                <a:solidFill>
                  <a:schemeClr val="tx2"/>
                </a:solidFill>
                <a:latin typeface="Segoe" pitchFamily="34" charset="0"/>
              </a:rPr>
              <a:t>http://www.asp.net/mvc/tutorials/mvc-4/custom-mvc-templates</a:t>
            </a:r>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4CFD207A-07DF-40AD-A916-9872E089CE7A}" type="slidenum">
              <a:rPr lang="en-US" smtClean="0"/>
              <a:t>13</a:t>
            </a:fld>
            <a:endParaRPr lang="en-US"/>
          </a:p>
        </p:txBody>
      </p:sp>
    </p:spTree>
    <p:extLst>
      <p:ext uri="{BB962C8B-B14F-4D97-AF65-F5344CB8AC3E}">
        <p14:creationId xmlns:p14="http://schemas.microsoft.com/office/powerpoint/2010/main" val="32845118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hyperlink" Target="http://visualstudiogallery.msdn.microsoft.com/e82e7862-f731-4183-a27a-3a44b261bfe5" TargetMode="Externa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hyperlink" Target="http://www.bootstrapbundle.com/" TargetMode="External"/><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5.tmp"/><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914400" indent="-914400"/>
            <a:r>
              <a:rPr lang="en-US" dirty="0" smtClean="0"/>
              <a:t>04 | </a:t>
            </a:r>
            <a:r>
              <a:rPr lang="en-US" b="1" dirty="0"/>
              <a:t>Visual Studio </a:t>
            </a:r>
            <a:r>
              <a:rPr lang="en-US" b="1" dirty="0" smtClean="0"/>
              <a:t>&amp; ASP.NET </a:t>
            </a:r>
            <a:r>
              <a:rPr lang="en-US" b="1" dirty="0"/>
              <a:t>Integration</a:t>
            </a:r>
          </a:p>
        </p:txBody>
      </p:sp>
      <p:sp>
        <p:nvSpPr>
          <p:cNvPr id="4" name="Subtitle 3"/>
          <p:cNvSpPr>
            <a:spLocks noGrp="1"/>
          </p:cNvSpPr>
          <p:nvPr>
            <p:ph type="subTitle" idx="1"/>
          </p:nvPr>
        </p:nvSpPr>
        <p:spPr/>
        <p:txBody>
          <a:bodyPr/>
          <a:lstStyle/>
          <a:p>
            <a:r>
              <a:rPr lang="en-US" dirty="0"/>
              <a:t>Jon Galloway | Technical Evangelist</a:t>
            </a:r>
          </a:p>
          <a:p>
            <a:r>
              <a:rPr lang="en-US" dirty="0"/>
              <a:t>Christopher Harrison | Content Developer</a:t>
            </a:r>
          </a:p>
        </p:txBody>
      </p:sp>
    </p:spTree>
    <p:extLst>
      <p:ext uri="{BB962C8B-B14F-4D97-AF65-F5344CB8AC3E}">
        <p14:creationId xmlns:p14="http://schemas.microsoft.com/office/powerpoint/2010/main" val="31832435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Scaffolding Optimization</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70932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pPr fontAlgn="ctr"/>
            <a:r>
              <a:rPr lang="en-US" dirty="0" smtClean="0"/>
              <a:t>Per-project: Scaffold Templates</a:t>
            </a:r>
          </a:p>
          <a:p>
            <a:pPr fontAlgn="ctr"/>
            <a:r>
              <a:rPr lang="en-US" dirty="0" smtClean="0"/>
              <a:t>Shared</a:t>
            </a:r>
          </a:p>
          <a:p>
            <a:pPr lvl="1" fontAlgn="ctr"/>
            <a:r>
              <a:rPr lang="en-US" dirty="0" smtClean="0"/>
              <a:t>Project Templates</a:t>
            </a:r>
          </a:p>
          <a:p>
            <a:pPr lvl="1" fontAlgn="ctr"/>
            <a:r>
              <a:rPr lang="en-US" dirty="0" smtClean="0"/>
              <a:t>Custom </a:t>
            </a:r>
            <a:r>
              <a:rPr lang="en-US" dirty="0" err="1" smtClean="0"/>
              <a:t>Scaffolder</a:t>
            </a:r>
            <a:endParaRPr lang="en-US" dirty="0"/>
          </a:p>
        </p:txBody>
      </p:sp>
      <p:sp>
        <p:nvSpPr>
          <p:cNvPr id="2" name="Title 1"/>
          <p:cNvSpPr>
            <a:spLocks noGrp="1"/>
          </p:cNvSpPr>
          <p:nvPr>
            <p:ph type="title"/>
          </p:nvPr>
        </p:nvSpPr>
        <p:spPr/>
        <p:txBody>
          <a:bodyPr/>
          <a:lstStyle/>
          <a:p>
            <a:r>
              <a:rPr lang="en-US" dirty="0" smtClean="0"/>
              <a:t>How to change scaffolding</a:t>
            </a:r>
            <a:endParaRPr lang="en-US" dirty="0"/>
          </a:p>
        </p:txBody>
      </p:sp>
    </p:spTree>
    <p:extLst>
      <p:ext uri="{BB962C8B-B14F-4D97-AF65-F5344CB8AC3E}">
        <p14:creationId xmlns:p14="http://schemas.microsoft.com/office/powerpoint/2010/main" val="25435341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pPr fontAlgn="ctr"/>
            <a:r>
              <a:rPr lang="en-US" dirty="0" smtClean="0"/>
              <a:t>Table classes</a:t>
            </a:r>
          </a:p>
          <a:p>
            <a:pPr fontAlgn="ctr"/>
            <a:r>
              <a:rPr lang="en-US" dirty="0" smtClean="0"/>
              <a:t>Tabs</a:t>
            </a:r>
          </a:p>
          <a:p>
            <a:pPr fontAlgn="ctr"/>
            <a:r>
              <a:rPr lang="en-US" dirty="0" smtClean="0"/>
              <a:t>Groupings</a:t>
            </a:r>
          </a:p>
          <a:p>
            <a:pPr fontAlgn="ctr"/>
            <a:r>
              <a:rPr lang="en-US" dirty="0" smtClean="0"/>
              <a:t>Navigation</a:t>
            </a:r>
          </a:p>
          <a:p>
            <a:pPr fontAlgn="ctr"/>
            <a:r>
              <a:rPr lang="en-US" dirty="0" smtClean="0"/>
              <a:t>Affix</a:t>
            </a:r>
          </a:p>
          <a:p>
            <a:pPr fontAlgn="ctr"/>
            <a:r>
              <a:rPr lang="en-US" dirty="0" smtClean="0"/>
              <a:t>NOT design (that goes in theme / CSS)</a:t>
            </a:r>
            <a:endParaRPr lang="en-US" dirty="0"/>
          </a:p>
        </p:txBody>
      </p:sp>
      <p:sp>
        <p:nvSpPr>
          <p:cNvPr id="2" name="Title 1"/>
          <p:cNvSpPr>
            <a:spLocks noGrp="1"/>
          </p:cNvSpPr>
          <p:nvPr>
            <p:ph type="title"/>
          </p:nvPr>
        </p:nvSpPr>
        <p:spPr/>
        <p:txBody>
          <a:bodyPr/>
          <a:lstStyle/>
          <a:p>
            <a:r>
              <a:rPr lang="en-US" dirty="0" smtClean="0"/>
              <a:t>What to change</a:t>
            </a:r>
            <a:endParaRPr lang="en-US" dirty="0"/>
          </a:p>
        </p:txBody>
      </p:sp>
    </p:spTree>
    <p:extLst>
      <p:ext uri="{BB962C8B-B14F-4D97-AF65-F5344CB8AC3E}">
        <p14:creationId xmlns:p14="http://schemas.microsoft.com/office/powerpoint/2010/main" val="37553645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 - Scaffolding</a:t>
            </a:r>
            <a:endParaRPr lang="en-US" dirty="0"/>
          </a:p>
        </p:txBody>
      </p:sp>
    </p:spTree>
    <p:extLst>
      <p:ext uri="{BB962C8B-B14F-4D97-AF65-F5344CB8AC3E}">
        <p14:creationId xmlns:p14="http://schemas.microsoft.com/office/powerpoint/2010/main" val="22445571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Visual Studio support</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88578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Studio – Class IntelliSense</a:t>
            </a:r>
            <a:endParaRPr lang="en-US" dirty="0"/>
          </a:p>
        </p:txBody>
      </p:sp>
      <p:pic>
        <p:nvPicPr>
          <p:cNvPr id="4" name="Content Placeholder 3"/>
          <p:cNvPicPr>
            <a:picLocks noGrp="1" noChangeAspect="1"/>
          </p:cNvPicPr>
          <p:nvPr>
            <p:ph sz="quarter" idx="10"/>
          </p:nvPr>
        </p:nvPicPr>
        <p:blipFill>
          <a:blip r:embed="rId2"/>
          <a:stretch>
            <a:fillRect/>
          </a:stretch>
        </p:blipFill>
        <p:spPr>
          <a:xfrm>
            <a:off x="2440146" y="1973767"/>
            <a:ext cx="5902167" cy="3283240"/>
          </a:xfrm>
          <a:prstGeom prst="rect">
            <a:avLst/>
          </a:prstGeom>
        </p:spPr>
      </p:pic>
    </p:spTree>
    <p:extLst>
      <p:ext uri="{BB962C8B-B14F-4D97-AF65-F5344CB8AC3E}">
        <p14:creationId xmlns:p14="http://schemas.microsoft.com/office/powerpoint/2010/main" val="26617059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Web Essentials - Missing </a:t>
            </a:r>
            <a:r>
              <a:rPr lang="en-US" dirty="0" smtClean="0"/>
              <a:t>Class Detection</a:t>
            </a:r>
            <a:endParaRPr lang="en-US" dirty="0"/>
          </a:p>
        </p:txBody>
      </p:sp>
      <p:pic>
        <p:nvPicPr>
          <p:cNvPr id="4" name="Content Placeholder 3"/>
          <p:cNvPicPr>
            <a:picLocks noGrp="1" noChangeAspect="1"/>
          </p:cNvPicPr>
          <p:nvPr>
            <p:ph sz="quarter" idx="10"/>
          </p:nvPr>
        </p:nvPicPr>
        <p:blipFill>
          <a:blip r:embed="rId2"/>
          <a:stretch>
            <a:fillRect/>
          </a:stretch>
        </p:blipFill>
        <p:spPr>
          <a:xfrm>
            <a:off x="961984" y="2386361"/>
            <a:ext cx="7276367" cy="1598709"/>
          </a:xfrm>
          <a:prstGeom prst="rect">
            <a:avLst/>
          </a:prstGeom>
        </p:spPr>
      </p:pic>
    </p:spTree>
    <p:extLst>
      <p:ext uri="{BB962C8B-B14F-4D97-AF65-F5344CB8AC3E}">
        <p14:creationId xmlns:p14="http://schemas.microsoft.com/office/powerpoint/2010/main" val="3605598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VSIX – Bootstrap Snippet Pack</a:t>
            </a:r>
            <a:endParaRPr lang="en-US" dirty="0"/>
          </a:p>
        </p:txBody>
      </p:sp>
      <p:sp>
        <p:nvSpPr>
          <p:cNvPr id="3" name="Content Placeholder 2"/>
          <p:cNvSpPr>
            <a:spLocks noGrp="1"/>
          </p:cNvSpPr>
          <p:nvPr>
            <p:ph sz="quarter" idx="10"/>
          </p:nvPr>
        </p:nvSpPr>
        <p:spPr/>
        <p:txBody>
          <a:bodyPr/>
          <a:lstStyle/>
          <a:p>
            <a:pPr marL="0" indent="0">
              <a:buNone/>
            </a:pPr>
            <a:endParaRPr lang="en-US" dirty="0"/>
          </a:p>
          <a:p>
            <a:pPr marL="0" indent="0">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88" y="1388226"/>
            <a:ext cx="11851558" cy="2657622"/>
          </a:xfrm>
          <a:prstGeom prst="rect">
            <a:avLst/>
          </a:prstGeom>
        </p:spPr>
      </p:pic>
      <p:sp>
        <p:nvSpPr>
          <p:cNvPr id="6" name="Rectangle 5"/>
          <p:cNvSpPr/>
          <p:nvPr/>
        </p:nvSpPr>
        <p:spPr>
          <a:xfrm>
            <a:off x="379412" y="4715899"/>
            <a:ext cx="11266487" cy="461665"/>
          </a:xfrm>
          <a:prstGeom prst="rect">
            <a:avLst/>
          </a:prstGeom>
        </p:spPr>
        <p:txBody>
          <a:bodyPr wrap="square">
            <a:spAutoFit/>
          </a:bodyPr>
          <a:lstStyle/>
          <a:p>
            <a:r>
              <a:rPr lang="en-US" sz="2400" dirty="0">
                <a:hlinkClick r:id="rId3"/>
              </a:rPr>
              <a:t>http://visualstudiogallery.msdn.microsoft.com/e82e7862-f731-4183-a27a-3a44b261bfe5</a:t>
            </a:r>
            <a:endParaRPr lang="en-US" sz="2400" dirty="0"/>
          </a:p>
        </p:txBody>
      </p:sp>
    </p:spTree>
    <p:extLst>
      <p:ext uri="{BB962C8B-B14F-4D97-AF65-F5344CB8AC3E}">
        <p14:creationId xmlns:p14="http://schemas.microsoft.com/office/powerpoint/2010/main" val="3345456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VSIX – Bootstrap Bundle</a:t>
            </a:r>
            <a:endParaRPr lang="en-US" dirty="0"/>
          </a:p>
        </p:txBody>
      </p:sp>
      <p:pic>
        <p:nvPicPr>
          <p:cNvPr id="1028" name="Picture 4" descr="http://www.bootstrapbundle.com/itemtemplat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03300"/>
            <a:ext cx="5753100" cy="428625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sz="quarter" idx="10"/>
          </p:nvPr>
        </p:nvSpPr>
        <p:spPr>
          <a:xfrm>
            <a:off x="378696" y="5996546"/>
            <a:ext cx="11525250" cy="5290388"/>
          </a:xfrm>
        </p:spPr>
        <p:txBody>
          <a:bodyPr/>
          <a:lstStyle/>
          <a:p>
            <a:pPr marL="0" indent="0">
              <a:buNone/>
            </a:pPr>
            <a:r>
              <a:rPr lang="en-US" b="1" u="sng" dirty="0">
                <a:hlinkClick r:id="rId3"/>
              </a:rPr>
              <a:t>www.bootstrapbundle.com</a:t>
            </a:r>
            <a:endParaRPr lang="en-US" dirty="0"/>
          </a:p>
        </p:txBody>
      </p:sp>
      <p:pic>
        <p:nvPicPr>
          <p:cNvPr id="8" name="Picture 2" descr="http://www.bootstrapbundle.com/projectwizar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1100" y="838200"/>
            <a:ext cx="6912846" cy="49932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8515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 – Visual Studio Support</a:t>
            </a:r>
            <a:endParaRPr lang="en-US" dirty="0"/>
          </a:p>
        </p:txBody>
      </p:sp>
    </p:spTree>
    <p:extLst>
      <p:ext uri="{BB962C8B-B14F-4D97-AF65-F5344CB8AC3E}">
        <p14:creationId xmlns:p14="http://schemas.microsoft.com/office/powerpoint/2010/main" val="25825637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fontScale="92500" lnSpcReduction="20000"/>
          </a:bodyPr>
          <a:lstStyle/>
          <a:p>
            <a:pPr fontAlgn="ctr"/>
            <a:r>
              <a:rPr lang="en-US" dirty="0"/>
              <a:t>Browser Link</a:t>
            </a:r>
          </a:p>
          <a:p>
            <a:pPr fontAlgn="ctr"/>
            <a:r>
              <a:rPr lang="en-US" dirty="0"/>
              <a:t>Templates</a:t>
            </a:r>
          </a:p>
          <a:p>
            <a:pPr lvl="1" fontAlgn="ctr"/>
            <a:r>
              <a:rPr lang="en-US" dirty="0"/>
              <a:t>What's there by default?</a:t>
            </a:r>
          </a:p>
          <a:p>
            <a:pPr fontAlgn="ctr"/>
            <a:r>
              <a:rPr lang="en-US" dirty="0"/>
              <a:t>Scaffolding optimization</a:t>
            </a:r>
          </a:p>
          <a:p>
            <a:pPr lvl="1" fontAlgn="ctr"/>
            <a:r>
              <a:rPr lang="en-US" dirty="0"/>
              <a:t>Changing MVC scaffolding to use Bootstrap classes</a:t>
            </a:r>
          </a:p>
          <a:p>
            <a:pPr lvl="1" fontAlgn="ctr"/>
            <a:r>
              <a:rPr lang="en-US" dirty="0"/>
              <a:t>Improving File -&gt; New Project</a:t>
            </a:r>
          </a:p>
          <a:p>
            <a:pPr fontAlgn="ctr"/>
            <a:r>
              <a:rPr lang="en-US" dirty="0"/>
              <a:t>Tools</a:t>
            </a:r>
          </a:p>
          <a:p>
            <a:pPr lvl="1" fontAlgn="ctr"/>
            <a:r>
              <a:rPr lang="en-US" dirty="0"/>
              <a:t>Web Essentials</a:t>
            </a:r>
          </a:p>
          <a:p>
            <a:pPr lvl="1" fontAlgn="ctr"/>
            <a:r>
              <a:rPr lang="en-US" dirty="0"/>
              <a:t>Visual Studio Extensions</a:t>
            </a:r>
          </a:p>
          <a:p>
            <a:pPr lvl="1" fontAlgn="ctr"/>
            <a:r>
              <a:rPr lang="en-US" dirty="0"/>
              <a:t>Top NuGet Packages</a:t>
            </a:r>
          </a:p>
          <a:p>
            <a:pPr fontAlgn="ctr"/>
            <a:r>
              <a:rPr lang="en-US" dirty="0"/>
              <a:t>Bundling &amp; </a:t>
            </a:r>
            <a:r>
              <a:rPr lang="en-US" dirty="0" smtClean="0"/>
              <a:t>Minification</a:t>
            </a:r>
            <a:endParaRPr lang="en-US" dirty="0"/>
          </a:p>
        </p:txBody>
      </p:sp>
      <p:sp>
        <p:nvSpPr>
          <p:cNvPr id="2" name="Title 1"/>
          <p:cNvSpPr>
            <a:spLocks noGrp="1"/>
          </p:cNvSpPr>
          <p:nvPr>
            <p:ph type="title"/>
          </p:nvPr>
        </p:nvSpPr>
        <p:spPr/>
        <p:txBody>
          <a:bodyPr/>
          <a:lstStyle/>
          <a:p>
            <a:r>
              <a:rPr lang="en-US" dirty="0" smtClean="0"/>
              <a:t>Outline</a:t>
            </a:r>
            <a:endParaRPr lang="en-US" dirty="0"/>
          </a:p>
        </p:txBody>
      </p:sp>
    </p:spTree>
    <p:extLst>
      <p:ext uri="{BB962C8B-B14F-4D97-AF65-F5344CB8AC3E}">
        <p14:creationId xmlns:p14="http://schemas.microsoft.com/office/powerpoint/2010/main" val="32365322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016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Browser Link</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63205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 Link</a:t>
            </a:r>
            <a:endParaRPr lang="en-US" dirty="0"/>
          </a:p>
        </p:txBody>
      </p:sp>
      <p:sp>
        <p:nvSpPr>
          <p:cNvPr id="4" name="Slide Number Placeholder 3"/>
          <p:cNvSpPr>
            <a:spLocks noGrp="1"/>
          </p:cNvSpPr>
          <p:nvPr>
            <p:ph type="sldNum" sz="quarter" idx="4294967295"/>
          </p:nvPr>
        </p:nvSpPr>
        <p:spPr>
          <a:xfrm>
            <a:off x="8897023" y="6255815"/>
            <a:ext cx="2742811" cy="365074"/>
          </a:xfrm>
          <a:prstGeom prst="rect">
            <a:avLst/>
          </a:prstGeom>
        </p:spPr>
        <p:txBody>
          <a:bodyPr/>
          <a:lstStyle/>
          <a:p>
            <a:fld id="{0A164282-434E-41D4-9582-783D542A7B68}" type="slidenum">
              <a:rPr lang="en-US" smtClean="0"/>
              <a:t>4</a:t>
            </a:fld>
            <a:endParaRPr lang="en-US"/>
          </a:p>
        </p:txBody>
      </p:sp>
      <p:pic>
        <p:nvPicPr>
          <p:cNvPr id="3" name="Picture 2"/>
          <p:cNvPicPr>
            <a:picLocks noChangeAspect="1"/>
          </p:cNvPicPr>
          <p:nvPr/>
        </p:nvPicPr>
        <p:blipFill>
          <a:blip r:embed="rId3"/>
          <a:stretch>
            <a:fillRect/>
          </a:stretch>
        </p:blipFill>
        <p:spPr>
          <a:xfrm>
            <a:off x="761017" y="983969"/>
            <a:ext cx="10669967" cy="5874031"/>
          </a:xfrm>
          <a:prstGeom prst="rect">
            <a:avLst/>
          </a:prstGeom>
        </p:spPr>
      </p:pic>
    </p:spTree>
    <p:extLst>
      <p:ext uri="{BB962C8B-B14F-4D97-AF65-F5344CB8AC3E}">
        <p14:creationId xmlns:p14="http://schemas.microsoft.com/office/powerpoint/2010/main" val="9671799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 Link</a:t>
            </a:r>
            <a:endParaRPr lang="en-US" dirty="0"/>
          </a:p>
        </p:txBody>
      </p:sp>
    </p:spTree>
    <p:extLst>
      <p:ext uri="{BB962C8B-B14F-4D97-AF65-F5344CB8AC3E}">
        <p14:creationId xmlns:p14="http://schemas.microsoft.com/office/powerpoint/2010/main" val="35589513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Templates</a:t>
            </a:r>
            <a:endParaRPr lang="en-US" dirty="0"/>
          </a:p>
        </p:txBody>
      </p:sp>
      <p:sp>
        <p:nvSpPr>
          <p:cNvPr id="5" name="Subtitle 4"/>
          <p:cNvSpPr>
            <a:spLocks noGrp="1"/>
          </p:cNvSpPr>
          <p:nvPr>
            <p:ph type="subTitle" idx="1"/>
          </p:nvPr>
        </p:nvSpPr>
        <p:spPr/>
        <p:txBody>
          <a:bodyPr/>
          <a:lstStyle/>
          <a:p>
            <a:r>
              <a:rPr lang="en-US" dirty="0" smtClean="0"/>
              <a:t>What’s in the box?</a:t>
            </a:r>
            <a:endParaRPr lang="en-US" dirty="0"/>
          </a:p>
        </p:txBody>
      </p:sp>
    </p:spTree>
    <p:extLst>
      <p:ext uri="{BB962C8B-B14F-4D97-AF65-F5344CB8AC3E}">
        <p14:creationId xmlns:p14="http://schemas.microsoft.com/office/powerpoint/2010/main" val="2170621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Included files and references</a:t>
            </a:r>
            <a:endParaRPr lang="en-US" dirty="0"/>
          </a:p>
        </p:txBody>
      </p:sp>
      <p:pic>
        <p:nvPicPr>
          <p:cNvPr id="4" name="Content Placeholder 3" descr="Screen Clipping"/>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379514" y="1387475"/>
            <a:ext cx="2392976" cy="5291138"/>
          </a:xfrm>
        </p:spPr>
      </p:pic>
      <p:pic>
        <p:nvPicPr>
          <p:cNvPr id="5" name="Picture 4" descr="Screen Clipping"/>
          <p:cNvPicPr>
            <a:picLocks noChangeAspect="1"/>
          </p:cNvPicPr>
          <p:nvPr/>
        </p:nvPicPr>
        <p:blipFill rotWithShape="1">
          <a:blip r:embed="rId3">
            <a:extLst>
              <a:ext uri="{28A0092B-C50C-407E-A947-70E740481C1C}">
                <a14:useLocalDpi xmlns:a14="http://schemas.microsoft.com/office/drawing/2010/main" val="0"/>
              </a:ext>
            </a:extLst>
          </a:blip>
          <a:srcRect b="16601"/>
          <a:stretch/>
        </p:blipFill>
        <p:spPr>
          <a:xfrm>
            <a:off x="3025707" y="1387475"/>
            <a:ext cx="2619741" cy="5323041"/>
          </a:xfrm>
          <a:prstGeom prst="rect">
            <a:avLst/>
          </a:prstGeom>
        </p:spPr>
      </p:pic>
      <p:sp>
        <p:nvSpPr>
          <p:cNvPr id="6" name="Content Placeholder 6"/>
          <p:cNvSpPr txBox="1">
            <a:spLocks/>
          </p:cNvSpPr>
          <p:nvPr/>
        </p:nvSpPr>
        <p:spPr>
          <a:xfrm>
            <a:off x="5898665" y="1387475"/>
            <a:ext cx="5977142" cy="3478742"/>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ctr"/>
            <a:r>
              <a:rPr lang="en-US" dirty="0" smtClean="0"/>
              <a:t>CSS</a:t>
            </a:r>
          </a:p>
          <a:p>
            <a:pPr fontAlgn="ctr"/>
            <a:r>
              <a:rPr lang="en-US" dirty="0" smtClean="0"/>
              <a:t>Bootstrap fonts (</a:t>
            </a:r>
            <a:r>
              <a:rPr lang="en-US" dirty="0" err="1" smtClean="0"/>
              <a:t>glyphicons</a:t>
            </a:r>
            <a:r>
              <a:rPr lang="en-US" dirty="0" smtClean="0"/>
              <a:t>)</a:t>
            </a:r>
          </a:p>
          <a:p>
            <a:pPr fontAlgn="ctr"/>
            <a:r>
              <a:rPr lang="en-US" dirty="0" smtClean="0"/>
              <a:t>JavaScript</a:t>
            </a:r>
          </a:p>
          <a:p>
            <a:pPr fontAlgn="ctr"/>
            <a:r>
              <a:rPr lang="en-US" dirty="0" smtClean="0"/>
              <a:t>References in Layout / Master</a:t>
            </a:r>
            <a:endParaRPr lang="en-US" dirty="0"/>
          </a:p>
        </p:txBody>
      </p:sp>
    </p:spTree>
    <p:extLst>
      <p:ext uri="{BB962C8B-B14F-4D97-AF65-F5344CB8AC3E}">
        <p14:creationId xmlns:p14="http://schemas.microsoft.com/office/powerpoint/2010/main" val="3133336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7167" y="0"/>
            <a:ext cx="9597665" cy="6858000"/>
          </a:xfrm>
          <a:prstGeom prst="rect">
            <a:avLst/>
          </a:prstGeom>
        </p:spPr>
      </p:pic>
    </p:spTree>
    <p:extLst>
      <p:ext uri="{BB962C8B-B14F-4D97-AF65-F5344CB8AC3E}">
        <p14:creationId xmlns:p14="http://schemas.microsoft.com/office/powerpoint/2010/main" val="1482994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Bootstrapified</a:t>
            </a:r>
            <a:r>
              <a:rPr lang="en-US" dirty="0" smtClean="0"/>
              <a:t> Templates</a:t>
            </a:r>
            <a:endParaRPr lang="en-US" dirty="0"/>
          </a:p>
        </p:txBody>
      </p:sp>
    </p:spTree>
    <p:extLst>
      <p:ext uri="{BB962C8B-B14F-4D97-AF65-F5344CB8AC3E}">
        <p14:creationId xmlns:p14="http://schemas.microsoft.com/office/powerpoint/2010/main" val="1835407004"/>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9B9146463917044969030790F8D7E1F" ma:contentTypeVersion="1" ma:contentTypeDescription="Create a new document." ma:contentTypeScope="" ma:versionID="88cb810aac341a62f87e1e4b3de4b413">
  <xsd:schema xmlns:xsd="http://www.w3.org/2001/XMLSchema" xmlns:xs="http://www.w3.org/2001/XMLSchema" xmlns:p="http://schemas.microsoft.com/office/2006/metadata/properties" xmlns:ns3="239b4775-11ac-4188-ac69-b5b775bb2155" targetNamespace="http://schemas.microsoft.com/office/2006/metadata/properties" ma:root="true" ma:fieldsID="a6232b10dbb3dfcaf3920bb7009c4722" ns3:_="">
    <xsd:import namespace="239b4775-11ac-4188-ac69-b5b775bb2155"/>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9b4775-11ac-4188-ac69-b5b775bb215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785A4C7-B234-45E3-92B4-D7E0909F82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9b4775-11ac-4188-ac69-b5b775bb215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7025FDD9-4C58-4084-9F89-0E6ADD6FFF55}">
  <ds:schemaRef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239b4775-11ac-4188-ac69-b5b775bb215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7330</TotalTime>
  <Words>211</Words>
  <Application>Microsoft Office PowerPoint</Application>
  <PresentationFormat>Widescreen</PresentationFormat>
  <Paragraphs>74</Paragraphs>
  <Slides>20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Segoe</vt:lpstr>
      <vt:lpstr>Segoe UI</vt:lpstr>
      <vt:lpstr>Segoe UI Light</vt:lpstr>
      <vt:lpstr>1_Office Theme</vt:lpstr>
      <vt:lpstr>PowerPoint Presentation</vt:lpstr>
      <vt:lpstr>Outline</vt:lpstr>
      <vt:lpstr>PowerPoint Presentation</vt:lpstr>
      <vt:lpstr>Browser Link</vt:lpstr>
      <vt:lpstr>Browser Link</vt:lpstr>
      <vt:lpstr>PowerPoint Presentation</vt:lpstr>
      <vt:lpstr>Included files and references</vt:lpstr>
      <vt:lpstr>PowerPoint Presentation</vt:lpstr>
      <vt:lpstr>Bootstrapified Templates</vt:lpstr>
      <vt:lpstr>PowerPoint Presentation</vt:lpstr>
      <vt:lpstr>How to change scaffolding</vt:lpstr>
      <vt:lpstr>What to change</vt:lpstr>
      <vt:lpstr>Bootstrap - Scaffolding</vt:lpstr>
      <vt:lpstr>PowerPoint Presentation</vt:lpstr>
      <vt:lpstr>Visual Studio – Class IntelliSense</vt:lpstr>
      <vt:lpstr>Web Essentials - Missing Class Detection</vt:lpstr>
      <vt:lpstr>VSIX – Bootstrap Snippet Pack</vt:lpstr>
      <vt:lpstr>VSIX – Bootstrap Bundle</vt:lpstr>
      <vt:lpstr>Bootstrap – Visual Studio Support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Galloway</dc:creator>
  <cp:lastModifiedBy>Jon</cp:lastModifiedBy>
  <cp:revision>83</cp:revision>
  <dcterms:created xsi:type="dcterms:W3CDTF">2013-02-15T23:12:42Z</dcterms:created>
  <dcterms:modified xsi:type="dcterms:W3CDTF">2014-08-27T08:33:56Z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0x010100A9B9146463917044969030790F8D7E1F</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