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  <p:embeddedFont>
      <p:font typeface="Bree Serif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22" Type="http://schemas.openxmlformats.org/officeDocument/2006/relationships/font" Target="fonts/MontserratMedium-boldItalic.fntdata"/><Relationship Id="rId21" Type="http://schemas.openxmlformats.org/officeDocument/2006/relationships/font" Target="fonts/MontserratMedium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Medium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4c51a90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4c51a90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4c51a90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4c51a90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14c51a90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14c51a90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14c51a90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14c51a90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17685bd8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17685bd8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hyperlink" Target="https://www.linkedin.com/in/alimoff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linkedin.com/in/abdibrokhim/" TargetMode="External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MMBnm0a1_VE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88200" y="3126950"/>
            <a:ext cx="71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 from </a:t>
            </a:r>
            <a:r>
              <a:rPr lang="en-GB" sz="2000">
                <a:solidFill>
                  <a:srgbClr val="BA0B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YouTube</a:t>
            </a:r>
            <a:r>
              <a:rPr lang="en-GB" sz="20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videos like never before with AI. </a:t>
            </a:r>
            <a:endParaRPr sz="20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6375" y="1014125"/>
            <a:ext cx="8520600" cy="2019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11">
                <a:solidFill>
                  <a:srgbClr val="434343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Lychee</a:t>
            </a:r>
            <a:r>
              <a:rPr b="1" lang="en-GB" sz="5822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b="1" sz="2122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650" y="485200"/>
            <a:ext cx="2690275" cy="23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57800" y="3713375"/>
            <a:ext cx="64284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lt1"/>
                </a:solidFill>
                <a:highlight>
                  <a:srgbClr val="BA0B32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1700">
                <a:solidFill>
                  <a:schemeClr val="lt1"/>
                </a:solidFill>
                <a:highlight>
                  <a:srgbClr val="BA0B32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Ask questions. Get a summary. Quiz yourself.  </a:t>
            </a:r>
            <a:endParaRPr sz="1300">
              <a:solidFill>
                <a:schemeClr val="lt1"/>
              </a:solidFill>
              <a:highlight>
                <a:srgbClr val="BA0B3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73400" y="1223925"/>
            <a:ext cx="67065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Watching </a:t>
            </a:r>
            <a:r>
              <a:rPr b="1" lang="en-GB" sz="182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online lectures is convenient.</a:t>
            </a:r>
            <a:endParaRPr b="1"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But,</a:t>
            </a:r>
            <a:r>
              <a:rPr b="1" lang="en-GB" sz="182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2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makes it hard to engage with the material.</a:t>
            </a:r>
            <a:endParaRPr b="1"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975" y="4321325"/>
            <a:ext cx="689300" cy="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73400" y="2422350"/>
            <a:ext cx="699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You can’t easily </a:t>
            </a:r>
            <a:r>
              <a:rPr b="1" lang="en-GB">
                <a:solidFill>
                  <a:srgbClr val="BA0B32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your knowledge after watching a lecture</a:t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You can’t ask clarifying </a:t>
            </a:r>
            <a:r>
              <a:rPr b="1" lang="en-GB">
                <a:solidFill>
                  <a:srgbClr val="BA0B32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>
              <a:solidFill>
                <a:srgbClr val="BA0B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You can’t get a summary for a certain </a:t>
            </a:r>
            <a:r>
              <a:rPr b="1" lang="en-GB">
                <a:solidFill>
                  <a:srgbClr val="BA0B32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endParaRPr b="1">
              <a:solidFill>
                <a:srgbClr val="BA0B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86425" y="486450"/>
            <a:ext cx="32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sz="2200">
              <a:solidFill>
                <a:srgbClr val="BA0B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95000" y="375000"/>
            <a:ext cx="32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r>
              <a:rPr lang="en-GB" sz="2200"/>
              <a:t>: </a:t>
            </a:r>
            <a:r>
              <a:rPr b="1" lang="en-GB" sz="2200">
                <a:solidFill>
                  <a:srgbClr val="BA0B32"/>
                </a:solidFill>
                <a:latin typeface="Montserrat"/>
                <a:ea typeface="Montserrat"/>
                <a:cs typeface="Montserrat"/>
                <a:sym typeface="Montserrat"/>
              </a:rPr>
              <a:t>Lychee</a:t>
            </a:r>
            <a:endParaRPr b="1" sz="2200">
              <a:solidFill>
                <a:srgbClr val="BA0B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0" y="2626338"/>
            <a:ext cx="3896374" cy="22202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052925" y="1244100"/>
            <a:ext cx="3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Prepare for </a:t>
            </a: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exams</a:t>
            </a:r>
            <a:endParaRPr b="1">
              <a:solidFill>
                <a:srgbClr val="BA0B3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3975" y="4321325"/>
            <a:ext cx="689300" cy="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95000" y="1244100"/>
            <a:ext cx="4094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434343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Answers your </a:t>
            </a: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b="1">
              <a:solidFill>
                <a:srgbClr val="BA0B3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343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Tests your understanding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with </a:t>
            </a: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quizzes</a:t>
            </a:r>
            <a:endParaRPr b="1">
              <a:solidFill>
                <a:srgbClr val="BA0B3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5075050" y="404125"/>
            <a:ext cx="32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r>
              <a:rPr lang="en-GB" sz="2200"/>
              <a:t>: </a:t>
            </a:r>
            <a:r>
              <a:rPr b="1" lang="en-GB" sz="2200">
                <a:solidFill>
                  <a:srgbClr val="BA0B32"/>
                </a:solidFill>
                <a:latin typeface="Montserrat"/>
                <a:ea typeface="Montserrat"/>
                <a:cs typeface="Montserrat"/>
                <a:sym typeface="Montserrat"/>
              </a:rPr>
              <a:t>Lychee</a:t>
            </a:r>
            <a:endParaRPr b="1" sz="2200">
              <a:solidFill>
                <a:srgbClr val="BA0B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52925" y="2387263"/>
            <a:ext cx="36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Retain the </a:t>
            </a: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better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052925" y="1815688"/>
            <a:ext cx="36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areas of weakness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075050" y="2957363"/>
            <a:ext cx="36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Reinforce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learning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075050" y="3527475"/>
            <a:ext cx="36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Improve </a:t>
            </a:r>
            <a:r>
              <a:rPr b="1" lang="en-GB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problem-solving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skills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560200" y="2505225"/>
            <a:ext cx="637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Support multiple languages</a:t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Provide services in other platforms</a:t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Subscription - based online educational platform</a:t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975" y="4321325"/>
            <a:ext cx="689300" cy="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713850" y="734000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Next steps:</a:t>
            </a:r>
            <a:endParaRPr sz="260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BA0B3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-GB" sz="2600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Improvement </a:t>
            </a:r>
            <a:r>
              <a:rPr b="1" lang="en-GB" sz="260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1" lang="en-GB" sz="2600">
                <a:solidFill>
                  <a:srgbClr val="BA0B3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monetization</a:t>
            </a:r>
            <a:endParaRPr b="1" sz="2600">
              <a:solidFill>
                <a:srgbClr val="BA0B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261800" y="720375"/>
            <a:ext cx="66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are </a:t>
            </a:r>
            <a:r>
              <a:rPr lang="en-GB" sz="2600">
                <a:solidFill>
                  <a:srgbClr val="BA0B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 thinkers</a:t>
            </a:r>
            <a:r>
              <a:rPr lang="en-GB" sz="26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2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</a:t>
            </a:r>
            <a:r>
              <a:rPr lang="en-GB" sz="26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2600">
                <a:solidFill>
                  <a:srgbClr val="BA0B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builders</a:t>
            </a:r>
            <a:endParaRPr sz="2600">
              <a:solidFill>
                <a:srgbClr val="BA0B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114650" y="3543150"/>
            <a:ext cx="26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Ibrohim Abdivokhidov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628925" y="3541638"/>
            <a:ext cx="150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Sobir Alimov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114650" y="3863250"/>
            <a:ext cx="2238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PM/Software Engineer</a:t>
            </a:r>
            <a:endParaRPr sz="14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138875" y="3863250"/>
            <a:ext cx="2487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Backend E</a:t>
            </a:r>
            <a:r>
              <a:rPr lang="en-GB" sz="10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ngineer/UI</a:t>
            </a:r>
            <a:r>
              <a:rPr lang="en-GB" sz="102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</a:t>
            </a:r>
            <a:r>
              <a:rPr lang="en-GB" sz="10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UX</a:t>
            </a:r>
            <a:endParaRPr sz="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975" y="4321325"/>
            <a:ext cx="689300" cy="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88125" y="4496625"/>
            <a:ext cx="39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Made with ❤️ by NAND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350" y="1530500"/>
            <a:ext cx="1296201" cy="194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2375" y="4230787"/>
            <a:ext cx="240000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800" y="4230787"/>
            <a:ext cx="240000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4650" y="1530500"/>
            <a:ext cx="1384301" cy="1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ata Challenge - Lychee" id="106" name="Google Shape;106;p18" title="Open Data Challenge - Lyche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