
<file path=[Content_Types].xml><?xml version="1.0" encoding="utf-8"?>
<Types xmlns="http://schemas.openxmlformats.org/package/2006/content-types">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5143500" type="screen16x9"/>
  <p:notesSz cx="6858000" cy="9144000"/>
  <p:embeddedFontLst>
    <p:embeddedFont>
      <p:font typeface="Open Sans SemiBold" charset="0"/>
      <p:regular r:id="rId29"/>
      <p:bold r:id="rId30"/>
      <p:italic r:id="rId31"/>
      <p:boldItalic r:id="rId32"/>
    </p:embeddedFont>
    <p:embeddedFont>
      <p:font typeface="Open Sans" charset="0"/>
      <p:regular r:id="rId33"/>
      <p:bold r:id="rId34"/>
      <p:italic r:id="rId35"/>
      <p:boldItalic r:id="rId36"/>
    </p:embeddedFont>
    <p:embeddedFont>
      <p:font typeface="Calibri" pitchFamily="34" charset="0"/>
      <p:regular r:id="rId37"/>
      <p:bold r:id="rId38"/>
      <p:italic r:id="rId39"/>
      <p:boldItalic r:id="rId40"/>
    </p:embeddedFont>
    <p:embeddedFont>
      <p:font typeface="Google Sans Medium"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4" d="100"/>
          <a:sy n="84" d="100"/>
        </p:scale>
        <p:origin x="-96" y="-19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cd03e5b752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ced80ebc1c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ced80ebc1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d03e5b75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d03e5b75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ced80ebc1c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ced80ebc1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ced80ebc1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ced80ebc1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d800de29cc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d800de29c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cd03e5b75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cd03e5b75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d800de29cc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d800de29c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d800de29cc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d800de29cc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d12f718f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800de29c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800de29c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cd03e5b752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cd03e5b75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cd03e5b752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cd03e5b75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cd03e5b752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cd03e5b75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cd03e5b752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cd03e5b75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cd03e5b752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cd03e5b75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ced80ebc1c_1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ced80ebc1c_1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ed80ebc1c_12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ed80ebc1c_1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cd03e5b752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cd03e5b75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cd03e5b7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cd03e5b7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cd03e5b75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cd03e5b75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ced80ebc1c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ced80ebc1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ced80ebc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ced80ebc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3" name="Google Shape;13;p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51" name="Google Shape;51;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 name="Google Shape;52;p1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55" name="Google Shape;55;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 name="Google Shape;56;p1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59" name="Google Shape;59;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 name="Google Shape;60;p1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61"/>
        <p:cNvGrpSpPr/>
        <p:nvPr/>
      </p:nvGrpSpPr>
      <p:grpSpPr>
        <a:xfrm>
          <a:off x="0" y="0"/>
          <a:ext cx="0" cy="0"/>
          <a:chOff x="0" y="0"/>
          <a:chExt cx="0" cy="0"/>
        </a:xfrm>
      </p:grpSpPr>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63" name="Google Shape;63;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1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5"/>
        <p:cNvGrpSpPr/>
        <p:nvPr/>
      </p:nvGrpSpPr>
      <p:grpSpPr>
        <a:xfrm>
          <a:off x="0" y="0"/>
          <a:ext cx="0" cy="0"/>
          <a:chOff x="0" y="0"/>
          <a:chExt cx="0" cy="0"/>
        </a:xfrm>
      </p:grpSpPr>
      <p:sp>
        <p:nvSpPr>
          <p:cNvPr id="66" name="Google Shape;6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67" name="Google Shape;67;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 name="Google Shape;68;p1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9"/>
        <p:cNvGrpSpPr/>
        <p:nvPr/>
      </p:nvGrpSpPr>
      <p:grpSpPr>
        <a:xfrm>
          <a:off x="0" y="0"/>
          <a:ext cx="0" cy="0"/>
          <a:chOff x="0" y="0"/>
          <a:chExt cx="0" cy="0"/>
        </a:xfrm>
      </p:grpSpPr>
      <p:sp>
        <p:nvSpPr>
          <p:cNvPr id="70" name="Google Shape;7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71" name="Google Shape;71;p17"/>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1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73"/>
        <p:cNvGrpSpPr/>
        <p:nvPr/>
      </p:nvGrpSpPr>
      <p:grpSpPr>
        <a:xfrm>
          <a:off x="0" y="0"/>
          <a:ext cx="0" cy="0"/>
          <a:chOff x="0" y="0"/>
          <a:chExt cx="0" cy="0"/>
        </a:xfrm>
      </p:grpSpPr>
      <p:sp>
        <p:nvSpPr>
          <p:cNvPr id="74" name="Google Shape;7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75" name="Google Shape;75;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p1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77"/>
        <p:cNvGrpSpPr/>
        <p:nvPr/>
      </p:nvGrpSpPr>
      <p:grpSpPr>
        <a:xfrm>
          <a:off x="0" y="0"/>
          <a:ext cx="0" cy="0"/>
          <a:chOff x="0" y="0"/>
          <a:chExt cx="0" cy="0"/>
        </a:xfrm>
      </p:grpSpPr>
      <p:sp>
        <p:nvSpPr>
          <p:cNvPr id="78" name="Google Shape;7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79" name="Google Shape;79;p19"/>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 name="Google Shape;80;p1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5"/>
        <p:cNvGrpSpPr/>
        <p:nvPr/>
      </p:nvGrpSpPr>
      <p:grpSpPr>
        <a:xfrm>
          <a:off x="0" y="0"/>
          <a:ext cx="0" cy="0"/>
          <a:chOff x="0" y="0"/>
          <a:chExt cx="0" cy="0"/>
        </a:xfrm>
      </p:grpSpPr>
      <p:sp>
        <p:nvSpPr>
          <p:cNvPr id="86" name="Google Shape;86;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7" name="Google Shape;87;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4" name="Google Shape;9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5"/>
        <p:cNvGrpSpPr/>
        <p:nvPr/>
      </p:nvGrpSpPr>
      <p:grpSpPr>
        <a:xfrm>
          <a:off x="0" y="0"/>
          <a:ext cx="0" cy="0"/>
          <a:chOff x="0" y="0"/>
          <a:chExt cx="0" cy="0"/>
        </a:xfrm>
      </p:grpSpPr>
      <p:sp>
        <p:nvSpPr>
          <p:cNvPr id="96" name="Google Shape;9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 name="Google Shape;97;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8" name="Google Shape;98;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9" name="Google Shape;9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0"/>
        <p:cNvGrpSpPr/>
        <p:nvPr/>
      </p:nvGrpSpPr>
      <p:grpSpPr>
        <a:xfrm>
          <a:off x="0" y="0"/>
          <a:ext cx="0" cy="0"/>
          <a:chOff x="0" y="0"/>
          <a:chExt cx="0" cy="0"/>
        </a:xfrm>
      </p:grpSpPr>
      <p:sp>
        <p:nvSpPr>
          <p:cNvPr id="101" name="Google Shape;10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06" name="Google Shape;10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
        <p:cNvGrpSpPr/>
        <p:nvPr/>
      </p:nvGrpSpPr>
      <p:grpSpPr>
        <a:xfrm>
          <a:off x="0" y="0"/>
          <a:ext cx="0" cy="0"/>
          <a:chOff x="0" y="0"/>
          <a:chExt cx="0" cy="0"/>
        </a:xfrm>
      </p:grpSpPr>
      <p:sp>
        <p:nvSpPr>
          <p:cNvPr id="108" name="Google Shape;108;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9" name="Google Shape;10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sp>
        <p:nvSpPr>
          <p:cNvPr id="111" name="Google Shape;111;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3" name="Google Shape;113;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4" name="Google Shape;114;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15" name="Google Shape;115;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6"/>
        <p:cNvGrpSpPr/>
        <p:nvPr/>
      </p:nvGrpSpPr>
      <p:grpSpPr>
        <a:xfrm>
          <a:off x="0" y="0"/>
          <a:ext cx="0" cy="0"/>
          <a:chOff x="0" y="0"/>
          <a:chExt cx="0" cy="0"/>
        </a:xfrm>
      </p:grpSpPr>
      <p:sp>
        <p:nvSpPr>
          <p:cNvPr id="117" name="Google Shape;117;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18" name="Google Shape;11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9"/>
        <p:cNvGrpSpPr/>
        <p:nvPr/>
      </p:nvGrpSpPr>
      <p:grpSpPr>
        <a:xfrm>
          <a:off x="0" y="0"/>
          <a:ext cx="0" cy="0"/>
          <a:chOff x="0" y="0"/>
          <a:chExt cx="0" cy="0"/>
        </a:xfrm>
      </p:grpSpPr>
      <p:sp>
        <p:nvSpPr>
          <p:cNvPr id="120" name="Google Shape;120;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1" name="Google Shape;121;p3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22" name="Google Shape;122;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123"/>
        <p:cNvGrpSpPr/>
        <p:nvPr/>
      </p:nvGrpSpPr>
      <p:grpSpPr>
        <a:xfrm>
          <a:off x="0" y="0"/>
          <a:ext cx="0" cy="0"/>
          <a:chOff x="0" y="0"/>
          <a:chExt cx="0" cy="0"/>
        </a:xfrm>
      </p:grpSpPr>
      <p:sp>
        <p:nvSpPr>
          <p:cNvPr id="124" name="Google Shape;124;p31"/>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 name="Google Shape;125;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26"/>
        <p:cNvGrpSpPr/>
        <p:nvPr/>
      </p:nvGrpSpPr>
      <p:grpSpPr>
        <a:xfrm>
          <a:off x="0" y="0"/>
          <a:ext cx="0" cy="0"/>
          <a:chOff x="0" y="0"/>
          <a:chExt cx="0" cy="0"/>
        </a:xfrm>
      </p:grpSpPr>
      <p:sp>
        <p:nvSpPr>
          <p:cNvPr id="127" name="Google Shape;127;p32"/>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29"/>
        <p:cNvGrpSpPr/>
        <p:nvPr/>
      </p:nvGrpSpPr>
      <p:grpSpPr>
        <a:xfrm>
          <a:off x="0" y="0"/>
          <a:ext cx="0" cy="0"/>
          <a:chOff x="0" y="0"/>
          <a:chExt cx="0" cy="0"/>
        </a:xfrm>
      </p:grpSpPr>
      <p:sp>
        <p:nvSpPr>
          <p:cNvPr id="130" name="Google Shape;130;p33"/>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32"/>
        <p:cNvGrpSpPr/>
        <p:nvPr/>
      </p:nvGrpSpPr>
      <p:grpSpPr>
        <a:xfrm>
          <a:off x="0" y="0"/>
          <a:ext cx="0" cy="0"/>
          <a:chOff x="0" y="0"/>
          <a:chExt cx="0" cy="0"/>
        </a:xfrm>
      </p:grpSpPr>
      <p:sp>
        <p:nvSpPr>
          <p:cNvPr id="133" name="Google Shape;133;p34"/>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35"/>
        <p:cNvGrpSpPr/>
        <p:nvPr/>
      </p:nvGrpSpPr>
      <p:grpSpPr>
        <a:xfrm>
          <a:off x="0" y="0"/>
          <a:ext cx="0" cy="0"/>
          <a:chOff x="0" y="0"/>
          <a:chExt cx="0" cy="0"/>
        </a:xfrm>
      </p:grpSpPr>
      <p:sp>
        <p:nvSpPr>
          <p:cNvPr id="136" name="Google Shape;136;p35"/>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38"/>
        <p:cNvGrpSpPr/>
        <p:nvPr/>
      </p:nvGrpSpPr>
      <p:grpSpPr>
        <a:xfrm>
          <a:off x="0" y="0"/>
          <a:ext cx="0" cy="0"/>
          <a:chOff x="0" y="0"/>
          <a:chExt cx="0" cy="0"/>
        </a:xfrm>
      </p:grpSpPr>
      <p:sp>
        <p:nvSpPr>
          <p:cNvPr id="139" name="Google Shape;139;p36"/>
          <p:cNvSpPr/>
          <p:nvPr/>
        </p:nvSpPr>
        <p:spPr>
          <a:xfrm>
            <a:off x="0" y="329125"/>
            <a:ext cx="69300" cy="753000"/>
          </a:xfrm>
          <a:prstGeom prst="rect">
            <a:avLst/>
          </a:prstGeom>
          <a:solidFill>
            <a:srgbClr val="F2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0" name="Google Shape;140;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41"/>
        <p:cNvGrpSpPr/>
        <p:nvPr/>
      </p:nvGrpSpPr>
      <p:grpSpPr>
        <a:xfrm>
          <a:off x="0" y="0"/>
          <a:ext cx="0" cy="0"/>
          <a:chOff x="0" y="0"/>
          <a:chExt cx="0" cy="0"/>
        </a:xfrm>
      </p:grpSpPr>
      <p:sp>
        <p:nvSpPr>
          <p:cNvPr id="142" name="Google Shape;142;p37"/>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 name="Google Shape;143;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44"/>
        <p:cNvGrpSpPr/>
        <p:nvPr/>
      </p:nvGrpSpPr>
      <p:grpSpPr>
        <a:xfrm>
          <a:off x="0" y="0"/>
          <a:ext cx="0" cy="0"/>
          <a:chOff x="0" y="0"/>
          <a:chExt cx="0" cy="0"/>
        </a:xfrm>
      </p:grpSpPr>
      <p:sp>
        <p:nvSpPr>
          <p:cNvPr id="145" name="Google Shape;145;p38"/>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Google Shape;146;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47"/>
        <p:cNvGrpSpPr/>
        <p:nvPr/>
      </p:nvGrpSpPr>
      <p:grpSpPr>
        <a:xfrm>
          <a:off x="0" y="0"/>
          <a:ext cx="0" cy="0"/>
          <a:chOff x="0" y="0"/>
          <a:chExt cx="0" cy="0"/>
        </a:xfrm>
      </p:grpSpPr>
      <p:pic>
        <p:nvPicPr>
          <p:cNvPr id="148" name="Google Shape;148;p3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3.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3" name="Google Shape;83;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pic>
        <p:nvPicPr>
          <p:cNvPr id="84" name="Google Shape;84;p20"/>
          <p:cNvPicPr preferRelativeResize="0"/>
          <p:nvPr/>
        </p:nvPicPr>
        <p:blipFill>
          <a:blip r:embed="rId21">
            <a:alphaModFix/>
          </a:blip>
          <a:stretch>
            <a:fillRect/>
          </a:stretch>
        </p:blipFill>
        <p:spPr>
          <a:xfrm>
            <a:off x="8421698" y="4841325"/>
            <a:ext cx="464876" cy="1529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hyperlink" Target="mailto:akhatib@gitam.in" TargetMode="External"/><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52"/>
        <p:cNvGrpSpPr/>
        <p:nvPr/>
      </p:nvGrpSpPr>
      <p:grpSpPr>
        <a:xfrm>
          <a:off x="0" y="0"/>
          <a:ext cx="0" cy="0"/>
          <a:chOff x="0" y="0"/>
          <a:chExt cx="0" cy="0"/>
        </a:xfrm>
      </p:grpSpPr>
      <p:sp>
        <p:nvSpPr>
          <p:cNvPr id="153" name="Google Shape;153;p40"/>
          <p:cNvSpPr txBox="1"/>
          <p:nvPr/>
        </p:nvSpPr>
        <p:spPr>
          <a:xfrm>
            <a:off x="517675" y="1819750"/>
            <a:ext cx="7803300" cy="7389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3600">
                <a:solidFill>
                  <a:srgbClr val="FFFFFF"/>
                </a:solidFill>
                <a:latin typeface="Open Sans SemiBold"/>
                <a:ea typeface="Open Sans SemiBold"/>
                <a:cs typeface="Open Sans SemiBold"/>
                <a:sym typeface="Open Sans SemiBold"/>
              </a:rPr>
              <a:t>Snow Ice cream website design</a:t>
            </a:r>
            <a:endParaRPr sz="3600">
              <a:solidFill>
                <a:srgbClr val="FFFFFF"/>
              </a:solidFill>
              <a:latin typeface="Open Sans SemiBold"/>
              <a:ea typeface="Open Sans SemiBold"/>
              <a:cs typeface="Open Sans SemiBold"/>
              <a:sym typeface="Open Sans SemiBold"/>
            </a:endParaRPr>
          </a:p>
        </p:txBody>
      </p:sp>
      <p:sp>
        <p:nvSpPr>
          <p:cNvPr id="154" name="Google Shape;154;p40"/>
          <p:cNvSpPr txBox="1"/>
          <p:nvPr/>
        </p:nvSpPr>
        <p:spPr>
          <a:xfrm>
            <a:off x="517675" y="2769663"/>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FFFFFF"/>
                </a:solidFill>
                <a:latin typeface="Open Sans"/>
                <a:ea typeface="Open Sans"/>
                <a:cs typeface="Open Sans"/>
                <a:sym typeface="Open Sans"/>
              </a:rPr>
              <a:t>Abdillah Mzee Khatib</a:t>
            </a:r>
            <a:endParaRPr sz="2400">
              <a:solidFill>
                <a:srgbClr val="FFFFFF"/>
              </a:solidFill>
              <a:latin typeface="Open Sans"/>
              <a:ea typeface="Open Sans"/>
              <a:cs typeface="Open Sans"/>
              <a:sym typeface="Open Sans"/>
            </a:endParaRPr>
          </a:p>
        </p:txBody>
      </p:sp>
      <p:cxnSp>
        <p:nvCxnSpPr>
          <p:cNvPr id="155" name="Google Shape;155;p40"/>
          <p:cNvCxnSpPr/>
          <p:nvPr/>
        </p:nvCxnSpPr>
        <p:spPr>
          <a:xfrm rot="10800000">
            <a:off x="517650" y="2670825"/>
            <a:ext cx="5808000" cy="0"/>
          </a:xfrm>
          <a:prstGeom prst="straightConnector1">
            <a:avLst/>
          </a:prstGeom>
          <a:noFill/>
          <a:ln w="19050" cap="flat" cmpd="sng">
            <a:solidFill>
              <a:srgbClr val="FFFFFF"/>
            </a:solidFill>
            <a:prstDash val="solid"/>
            <a:round/>
            <a:headEnd type="none" w="med" len="med"/>
            <a:tailEnd type="none" w="med" len="med"/>
          </a:ln>
        </p:spPr>
      </p:cxnSp>
      <p:pic>
        <p:nvPicPr>
          <p:cNvPr id="156" name="Google Shape;156;p40"/>
          <p:cNvPicPr preferRelativeResize="0"/>
          <p:nvPr/>
        </p:nvPicPr>
        <p:blipFill>
          <a:blip r:embed="rId3">
            <a:alphaModFix/>
          </a:blip>
          <a:stretch>
            <a:fillRect/>
          </a:stretch>
        </p:blipFill>
        <p:spPr>
          <a:xfrm>
            <a:off x="8421700" y="4841325"/>
            <a:ext cx="464875" cy="156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242"/>
        <p:cNvGrpSpPr/>
        <p:nvPr/>
      </p:nvGrpSpPr>
      <p:grpSpPr>
        <a:xfrm>
          <a:off x="0" y="0"/>
          <a:ext cx="0" cy="0"/>
          <a:chOff x="0" y="0"/>
          <a:chExt cx="0" cy="0"/>
        </a:xfrm>
      </p:grpSpPr>
      <p:sp>
        <p:nvSpPr>
          <p:cNvPr id="243" name="Google Shape;243;p49"/>
          <p:cNvSpPr txBox="1"/>
          <p:nvPr/>
        </p:nvSpPr>
        <p:spPr>
          <a:xfrm>
            <a:off x="3721275" y="1886850"/>
            <a:ext cx="63021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Analog blueprint</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Online blueprint</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First stage pictures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Usefulness learnings</a:t>
            </a:r>
            <a:endParaRPr>
              <a:solidFill>
                <a:srgbClr val="FFFFFF"/>
              </a:solidFill>
              <a:latin typeface="Open Sans"/>
              <a:ea typeface="Open Sans"/>
              <a:cs typeface="Open Sans"/>
              <a:sym typeface="Open Sans"/>
            </a:endParaRPr>
          </a:p>
        </p:txBody>
      </p:sp>
      <p:sp>
        <p:nvSpPr>
          <p:cNvPr id="244" name="Google Shape;244;p49"/>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Beginning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plan</a:t>
            </a:r>
            <a:endParaRPr sz="2400">
              <a:solidFill>
                <a:srgbClr val="FFFFFF"/>
              </a:solidFill>
              <a:latin typeface="Open Sans"/>
              <a:ea typeface="Open Sans"/>
              <a:cs typeface="Open Sans"/>
              <a:sym typeface="Open Sans"/>
            </a:endParaRPr>
          </a:p>
        </p:txBody>
      </p:sp>
      <p:cxnSp>
        <p:nvCxnSpPr>
          <p:cNvPr id="245" name="Google Shape;245;p49"/>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0"/>
          <p:cNvSpPr/>
          <p:nvPr/>
        </p:nvSpPr>
        <p:spPr>
          <a:xfrm>
            <a:off x="4211875" y="524350"/>
            <a:ext cx="4682700" cy="42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Clr>
                <a:schemeClr val="dk1"/>
              </a:buClr>
              <a:buSzPts val="1100"/>
              <a:buFont typeface="Arial"/>
              <a:buNone/>
            </a:pPr>
            <a:r>
              <a:rPr lang="en" sz="2400">
                <a:solidFill>
                  <a:srgbClr val="5F6368"/>
                </a:solidFill>
                <a:latin typeface="Open Sans"/>
                <a:ea typeface="Open Sans"/>
                <a:cs typeface="Open Sans"/>
                <a:sym typeface="Open Sans"/>
              </a:rPr>
              <a:t>Analog blueprint  </a:t>
            </a:r>
            <a:endParaRPr sz="2400">
              <a:solidFill>
                <a:srgbClr val="5F6368"/>
              </a:solidFill>
              <a:latin typeface="Open Sans"/>
              <a:ea typeface="Open Sans"/>
              <a:cs typeface="Open Sans"/>
              <a:sym typeface="Open Sans"/>
            </a:endParaRPr>
          </a:p>
        </p:txBody>
      </p:sp>
      <p:sp>
        <p:nvSpPr>
          <p:cNvPr id="252" name="Google Shape;252;p50"/>
          <p:cNvSpPr txBox="1"/>
          <p:nvPr/>
        </p:nvSpPr>
        <p:spPr>
          <a:xfrm>
            <a:off x="517675" y="1522550"/>
            <a:ext cx="24213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The hand drawing which show the whole plan of designing process </a:t>
            </a:r>
            <a:endParaRPr/>
          </a:p>
        </p:txBody>
      </p:sp>
      <p:pic>
        <p:nvPicPr>
          <p:cNvPr id="253" name="Google Shape;253;p50"/>
          <p:cNvPicPr preferRelativeResize="0"/>
          <p:nvPr/>
        </p:nvPicPr>
        <p:blipFill>
          <a:blip r:embed="rId3">
            <a:alphaModFix/>
          </a:blip>
          <a:stretch>
            <a:fillRect/>
          </a:stretch>
        </p:blipFill>
        <p:spPr>
          <a:xfrm>
            <a:off x="4211876" y="524350"/>
            <a:ext cx="4682700" cy="4214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51"/>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Online blueprint   </a:t>
            </a:r>
            <a:endParaRPr sz="2400">
              <a:solidFill>
                <a:srgbClr val="5F6368"/>
              </a:solidFill>
              <a:latin typeface="Open Sans"/>
              <a:ea typeface="Open Sans"/>
              <a:cs typeface="Open Sans"/>
              <a:sym typeface="Open Sans"/>
            </a:endParaRPr>
          </a:p>
        </p:txBody>
      </p:sp>
      <p:sp>
        <p:nvSpPr>
          <p:cNvPr id="259" name="Google Shape;259;p51"/>
          <p:cNvSpPr txBox="1"/>
          <p:nvPr/>
        </p:nvSpPr>
        <p:spPr>
          <a:xfrm>
            <a:off x="517675" y="1522550"/>
            <a:ext cx="2421300" cy="1369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This picture shows the first stage of design with some features helpful to customers</a:t>
            </a:r>
            <a:endParaRPr/>
          </a:p>
        </p:txBody>
      </p:sp>
      <p:sp>
        <p:nvSpPr>
          <p:cNvPr id="260" name="Google Shape;260;p51"/>
          <p:cNvSpPr/>
          <p:nvPr/>
        </p:nvSpPr>
        <p:spPr>
          <a:xfrm>
            <a:off x="5092825" y="984600"/>
            <a:ext cx="2421300" cy="395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1" name="Google Shape;261;p51"/>
          <p:cNvCxnSpPr/>
          <p:nvPr/>
        </p:nvCxnSpPr>
        <p:spPr>
          <a:xfrm>
            <a:off x="4565525" y="1608925"/>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62" name="Google Shape;262;p51"/>
          <p:cNvSpPr txBox="1"/>
          <p:nvPr/>
        </p:nvSpPr>
        <p:spPr>
          <a:xfrm>
            <a:off x="3506850" y="1208725"/>
            <a:ext cx="1100400" cy="86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a:solidFill>
                  <a:srgbClr val="5F6368"/>
                </a:solidFill>
                <a:latin typeface="Open Sans"/>
                <a:ea typeface="Open Sans"/>
                <a:cs typeface="Open Sans"/>
                <a:sym typeface="Open Sans"/>
              </a:rPr>
              <a:t>Some features displays on the home face.</a:t>
            </a:r>
            <a:endParaRPr sz="1000">
              <a:solidFill>
                <a:srgbClr val="5F6368"/>
              </a:solidFill>
              <a:latin typeface="Open Sans"/>
              <a:ea typeface="Open Sans"/>
              <a:cs typeface="Open Sans"/>
              <a:sym typeface="Open Sans"/>
            </a:endParaRPr>
          </a:p>
          <a:p>
            <a:pPr marL="0" lvl="0" indent="0" algn="l" rtl="0">
              <a:spcBef>
                <a:spcPts val="0"/>
              </a:spcBef>
              <a:spcAft>
                <a:spcPts val="0"/>
              </a:spcAft>
              <a:buNone/>
            </a:pPr>
            <a:endParaRPr sz="1000">
              <a:solidFill>
                <a:srgbClr val="5F6368"/>
              </a:solidFill>
              <a:latin typeface="Open Sans"/>
              <a:ea typeface="Open Sans"/>
              <a:cs typeface="Open Sans"/>
              <a:sym typeface="Open Sans"/>
            </a:endParaRPr>
          </a:p>
        </p:txBody>
      </p:sp>
      <p:cxnSp>
        <p:nvCxnSpPr>
          <p:cNvPr id="263" name="Google Shape;263;p51"/>
          <p:cNvCxnSpPr/>
          <p:nvPr/>
        </p:nvCxnSpPr>
        <p:spPr>
          <a:xfrm rot="10800000">
            <a:off x="6991500" y="3991350"/>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64" name="Google Shape;264;p51"/>
          <p:cNvSpPr txBox="1"/>
          <p:nvPr/>
        </p:nvSpPr>
        <p:spPr>
          <a:xfrm>
            <a:off x="7974800" y="3369100"/>
            <a:ext cx="1100400" cy="71555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000" dirty="0" smtClean="0">
                <a:solidFill>
                  <a:srgbClr val="5F6368"/>
                </a:solidFill>
                <a:latin typeface="Open Sans"/>
                <a:ea typeface="Open Sans"/>
                <a:cs typeface="Open Sans"/>
                <a:sym typeface="Open Sans"/>
              </a:rPr>
              <a:t>F</a:t>
            </a:r>
            <a:r>
              <a:rPr lang="en" sz="1000" dirty="0" smtClean="0">
                <a:solidFill>
                  <a:srgbClr val="5F6368"/>
                </a:solidFill>
                <a:latin typeface="Open Sans"/>
                <a:ea typeface="Open Sans"/>
                <a:cs typeface="Open Sans"/>
                <a:sym typeface="Open Sans"/>
              </a:rPr>
              <a:t>eatures gives customers more choices</a:t>
            </a:r>
            <a:endParaRPr sz="1000">
              <a:solidFill>
                <a:srgbClr val="5F6368"/>
              </a:solidFill>
              <a:latin typeface="Open Sans"/>
              <a:ea typeface="Open Sans"/>
              <a:cs typeface="Open Sans"/>
              <a:sym typeface="Open Sans"/>
            </a:endParaRPr>
          </a:p>
        </p:txBody>
      </p:sp>
      <p:pic>
        <p:nvPicPr>
          <p:cNvPr id="265" name="Google Shape;265;p51"/>
          <p:cNvPicPr preferRelativeResize="0"/>
          <p:nvPr/>
        </p:nvPicPr>
        <p:blipFill>
          <a:blip r:embed="rId3">
            <a:alphaModFix/>
          </a:blip>
          <a:stretch>
            <a:fillRect/>
          </a:stretch>
        </p:blipFill>
        <p:spPr>
          <a:xfrm>
            <a:off x="5092825" y="209000"/>
            <a:ext cx="2421300" cy="4734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2"/>
          <p:cNvSpPr txBox="1"/>
          <p:nvPr/>
        </p:nvSpPr>
        <p:spPr>
          <a:xfrm>
            <a:off x="517675" y="550475"/>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Online blueprint  </a:t>
            </a:r>
            <a:endParaRPr sz="2400">
              <a:solidFill>
                <a:srgbClr val="5F6368"/>
              </a:solidFill>
              <a:latin typeface="Open Sans"/>
              <a:ea typeface="Open Sans"/>
              <a:cs typeface="Open Sans"/>
              <a:sym typeface="Open Sans"/>
            </a:endParaRPr>
          </a:p>
        </p:txBody>
      </p:sp>
      <p:sp>
        <p:nvSpPr>
          <p:cNvPr id="271" name="Google Shape;271;p52"/>
          <p:cNvSpPr txBox="1"/>
          <p:nvPr/>
        </p:nvSpPr>
        <p:spPr>
          <a:xfrm>
            <a:off x="517675" y="1522550"/>
            <a:ext cx="2421300" cy="1369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The animation layouts which sometimes gives direction where to begin or proceed</a:t>
            </a:r>
            <a:endParaRPr>
              <a:solidFill>
                <a:srgbClr val="5F6368"/>
              </a:solidFill>
              <a:latin typeface="Open Sans"/>
              <a:ea typeface="Open Sans"/>
              <a:cs typeface="Open Sans"/>
              <a:sym typeface="Open Sans"/>
            </a:endParaRPr>
          </a:p>
        </p:txBody>
      </p:sp>
      <p:sp>
        <p:nvSpPr>
          <p:cNvPr id="272" name="Google Shape;272;p52"/>
          <p:cNvSpPr/>
          <p:nvPr/>
        </p:nvSpPr>
        <p:spPr>
          <a:xfrm>
            <a:off x="5092825" y="984600"/>
            <a:ext cx="2421300" cy="395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52"/>
          <p:cNvCxnSpPr/>
          <p:nvPr/>
        </p:nvCxnSpPr>
        <p:spPr>
          <a:xfrm>
            <a:off x="4565525" y="1608925"/>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74" name="Google Shape;274;p52"/>
          <p:cNvSpPr txBox="1"/>
          <p:nvPr/>
        </p:nvSpPr>
        <p:spPr>
          <a:xfrm>
            <a:off x="3506850" y="1208725"/>
            <a:ext cx="1100400" cy="1046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a:solidFill>
                  <a:srgbClr val="5F6368"/>
                </a:solidFill>
                <a:latin typeface="Open Sans"/>
                <a:ea typeface="Open Sans"/>
                <a:cs typeface="Open Sans"/>
                <a:sym typeface="Open Sans"/>
              </a:rPr>
              <a:t>Simple  access layouts help to read easily on the screen..</a:t>
            </a:r>
            <a:endParaRPr sz="1000">
              <a:solidFill>
                <a:srgbClr val="5F6368"/>
              </a:solidFill>
              <a:latin typeface="Open Sans"/>
              <a:ea typeface="Open Sans"/>
              <a:cs typeface="Open Sans"/>
              <a:sym typeface="Open Sans"/>
            </a:endParaRPr>
          </a:p>
          <a:p>
            <a:pPr marL="0" lvl="0" indent="0" algn="l" rtl="0">
              <a:spcBef>
                <a:spcPts val="0"/>
              </a:spcBef>
              <a:spcAft>
                <a:spcPts val="0"/>
              </a:spcAft>
              <a:buNone/>
            </a:pPr>
            <a:endParaRPr sz="1000">
              <a:solidFill>
                <a:srgbClr val="5F6368"/>
              </a:solidFill>
              <a:latin typeface="Open Sans"/>
              <a:ea typeface="Open Sans"/>
              <a:cs typeface="Open Sans"/>
              <a:sym typeface="Open Sans"/>
            </a:endParaRPr>
          </a:p>
        </p:txBody>
      </p:sp>
      <p:pic>
        <p:nvPicPr>
          <p:cNvPr id="275" name="Google Shape;275;p52"/>
          <p:cNvPicPr preferRelativeResize="0"/>
          <p:nvPr/>
        </p:nvPicPr>
        <p:blipFill>
          <a:blip r:embed="rId3">
            <a:alphaModFix/>
          </a:blip>
          <a:stretch>
            <a:fillRect/>
          </a:stretch>
        </p:blipFill>
        <p:spPr>
          <a:xfrm>
            <a:off x="5092825" y="984600"/>
            <a:ext cx="2409025" cy="3958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3"/>
          <p:cNvSpPr/>
          <p:nvPr/>
        </p:nvSpPr>
        <p:spPr>
          <a:xfrm>
            <a:off x="4211875" y="524350"/>
            <a:ext cx="4682700" cy="42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3"/>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First stage pictures</a:t>
            </a:r>
            <a:endParaRPr sz="2400">
              <a:solidFill>
                <a:srgbClr val="5F6368"/>
              </a:solidFill>
              <a:latin typeface="Open Sans"/>
              <a:ea typeface="Open Sans"/>
              <a:cs typeface="Open Sans"/>
              <a:sym typeface="Open Sans"/>
            </a:endParaRPr>
          </a:p>
        </p:txBody>
      </p:sp>
      <p:sp>
        <p:nvSpPr>
          <p:cNvPr id="282" name="Google Shape;282;p53"/>
          <p:cNvSpPr txBox="1"/>
          <p:nvPr/>
        </p:nvSpPr>
        <p:spPr>
          <a:xfrm>
            <a:off x="532875" y="1793800"/>
            <a:ext cx="2915400" cy="276995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dirty="0" smtClean="0">
                <a:solidFill>
                  <a:srgbClr val="5F6368"/>
                </a:solidFill>
                <a:latin typeface="Open Sans"/>
                <a:ea typeface="Open Sans"/>
                <a:cs typeface="Open Sans"/>
                <a:sym typeface="Open Sans"/>
              </a:rPr>
              <a:t>A</a:t>
            </a:r>
            <a:r>
              <a:rPr lang="en" dirty="0" smtClean="0">
                <a:solidFill>
                  <a:srgbClr val="5F6368"/>
                </a:solidFill>
                <a:latin typeface="Open Sans"/>
                <a:ea typeface="Open Sans"/>
                <a:cs typeface="Open Sans"/>
                <a:sym typeface="Open Sans"/>
              </a:rPr>
              <a:t>s it can be seen, was my work that </a:t>
            </a:r>
            <a:r>
              <a:rPr lang="en" dirty="0" smtClean="0">
                <a:solidFill>
                  <a:srgbClr val="5F6368"/>
                </a:solidFill>
                <a:latin typeface="Open Sans"/>
                <a:ea typeface="Open Sans"/>
                <a:cs typeface="Open Sans"/>
                <a:sym typeface="Open Sans"/>
              </a:rPr>
              <a:t>constructed </a:t>
            </a:r>
            <a:r>
              <a:rPr lang="en" dirty="0">
                <a:solidFill>
                  <a:srgbClr val="5F6368"/>
                </a:solidFill>
                <a:latin typeface="Open Sans"/>
                <a:ea typeface="Open Sans"/>
                <a:cs typeface="Open Sans"/>
                <a:sym typeface="Open Sans"/>
              </a:rPr>
              <a:t>the first stage pictures and connect according to the users flows which was helped by observation made during launch up the product. </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latin typeface="Open Sans"/>
              <a:ea typeface="Open Sans"/>
              <a:cs typeface="Open Sans"/>
              <a:sym typeface="Open Sans"/>
            </a:endParaRPr>
          </a:p>
        </p:txBody>
      </p:sp>
      <p:pic>
        <p:nvPicPr>
          <p:cNvPr id="283" name="Google Shape;283;p53"/>
          <p:cNvPicPr preferRelativeResize="0"/>
          <p:nvPr/>
        </p:nvPicPr>
        <p:blipFill>
          <a:blip r:embed="rId3">
            <a:alphaModFix/>
          </a:blip>
          <a:stretch>
            <a:fillRect/>
          </a:stretch>
        </p:blipFill>
        <p:spPr>
          <a:xfrm>
            <a:off x="4211900" y="524350"/>
            <a:ext cx="4682700" cy="4214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4"/>
          <p:cNvSpPr txBox="1"/>
          <p:nvPr/>
        </p:nvSpPr>
        <p:spPr>
          <a:xfrm>
            <a:off x="456675" y="2277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Usefulness learning: feedback results</a:t>
            </a:r>
            <a:endParaRPr sz="2400">
              <a:solidFill>
                <a:srgbClr val="5F6368"/>
              </a:solidFill>
              <a:latin typeface="Open Sans"/>
              <a:ea typeface="Open Sans"/>
              <a:cs typeface="Open Sans"/>
              <a:sym typeface="Open Sans"/>
            </a:endParaRPr>
          </a:p>
        </p:txBody>
      </p:sp>
      <p:sp>
        <p:nvSpPr>
          <p:cNvPr id="289" name="Google Shape;289;p54"/>
          <p:cNvSpPr txBox="1"/>
          <p:nvPr/>
        </p:nvSpPr>
        <p:spPr>
          <a:xfrm>
            <a:off x="532875" y="855575"/>
            <a:ext cx="7873500" cy="1423436"/>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dirty="0" smtClean="0">
                <a:solidFill>
                  <a:srgbClr val="5F6368"/>
                </a:solidFill>
                <a:latin typeface="Open Sans"/>
                <a:ea typeface="Open Sans"/>
                <a:cs typeface="Open Sans"/>
                <a:sym typeface="Open Sans"/>
              </a:rPr>
              <a:t>Actually, we had lack of information about our website from users so, as a team leader took decision on preparing usefulness learning so that we can get comments as can be seen below which was in two phases.</a:t>
            </a:r>
            <a:endParaRPr>
              <a:solidFill>
                <a:srgbClr val="5F6368"/>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5F6368"/>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5F6368"/>
              </a:solidFill>
              <a:latin typeface="Open Sans"/>
              <a:ea typeface="Open Sans"/>
              <a:cs typeface="Open Sans"/>
              <a:sym typeface="Open Sans"/>
            </a:endParaRPr>
          </a:p>
        </p:txBody>
      </p:sp>
      <p:sp>
        <p:nvSpPr>
          <p:cNvPr id="290" name="Google Shape;290;p54"/>
          <p:cNvSpPr txBox="1"/>
          <p:nvPr/>
        </p:nvSpPr>
        <p:spPr>
          <a:xfrm>
            <a:off x="532875" y="2104888"/>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Step 1 feedback results</a:t>
            </a:r>
            <a:endParaRPr b="1">
              <a:solidFill>
                <a:srgbClr val="F29900"/>
              </a:solidFill>
            </a:endParaRPr>
          </a:p>
        </p:txBody>
      </p:sp>
      <p:sp>
        <p:nvSpPr>
          <p:cNvPr id="291" name="Google Shape;291;p54"/>
          <p:cNvSpPr/>
          <p:nvPr/>
        </p:nvSpPr>
        <p:spPr>
          <a:xfrm>
            <a:off x="4477900"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4"/>
          <p:cNvSpPr txBox="1"/>
          <p:nvPr/>
        </p:nvSpPr>
        <p:spPr>
          <a:xfrm>
            <a:off x="4984525" y="2568500"/>
            <a:ext cx="33360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There are alot of adds which repeatedly displays on the screen</a:t>
            </a:r>
            <a:endParaRPr>
              <a:solidFill>
                <a:schemeClr val="dk1"/>
              </a:solidFill>
            </a:endParaRPr>
          </a:p>
          <a:p>
            <a:pPr marL="0" lvl="0" indent="0" algn="l" rtl="0">
              <a:lnSpc>
                <a:spcPct val="115000"/>
              </a:lnSpc>
              <a:spcBef>
                <a:spcPts val="0"/>
              </a:spcBef>
              <a:spcAft>
                <a:spcPts val="0"/>
              </a:spcAft>
              <a:buNone/>
            </a:pPr>
            <a:endParaRPr>
              <a:solidFill>
                <a:srgbClr val="5F6368"/>
              </a:solidFill>
              <a:latin typeface="Open Sans"/>
              <a:ea typeface="Open Sans"/>
              <a:cs typeface="Open Sans"/>
              <a:sym typeface="Open Sans"/>
            </a:endParaRPr>
          </a:p>
        </p:txBody>
      </p:sp>
      <p:sp>
        <p:nvSpPr>
          <p:cNvPr id="293" name="Google Shape;293;p54"/>
          <p:cNvSpPr/>
          <p:nvPr/>
        </p:nvSpPr>
        <p:spPr>
          <a:xfrm>
            <a:off x="4671550"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94" name="Google Shape;294;p54"/>
          <p:cNvSpPr txBox="1"/>
          <p:nvPr/>
        </p:nvSpPr>
        <p:spPr>
          <a:xfrm>
            <a:off x="4984525" y="319832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Making a new website is so hard</a:t>
            </a:r>
            <a:endParaRPr/>
          </a:p>
        </p:txBody>
      </p:sp>
      <p:sp>
        <p:nvSpPr>
          <p:cNvPr id="295" name="Google Shape;295;p54"/>
          <p:cNvSpPr/>
          <p:nvPr/>
        </p:nvSpPr>
        <p:spPr>
          <a:xfrm>
            <a:off x="4671550"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96" name="Google Shape;296;p54"/>
          <p:cNvSpPr txBox="1"/>
          <p:nvPr/>
        </p:nvSpPr>
        <p:spPr>
          <a:xfrm>
            <a:off x="4416900"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b="1">
                <a:solidFill>
                  <a:srgbClr val="F29900"/>
                </a:solidFill>
                <a:latin typeface="Open Sans"/>
                <a:ea typeface="Open Sans"/>
                <a:cs typeface="Open Sans"/>
                <a:sym typeface="Open Sans"/>
              </a:rPr>
              <a:t>Step 2 feedback results</a:t>
            </a:r>
            <a:endParaRPr b="1">
              <a:solidFill>
                <a:srgbClr val="F29900"/>
              </a:solidFill>
            </a:endParaRPr>
          </a:p>
        </p:txBody>
      </p:sp>
      <p:sp>
        <p:nvSpPr>
          <p:cNvPr id="297" name="Google Shape;297;p54"/>
          <p:cNvSpPr/>
          <p:nvPr/>
        </p:nvSpPr>
        <p:spPr>
          <a:xfrm>
            <a:off x="456675"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4"/>
          <p:cNvSpPr txBox="1"/>
          <p:nvPr/>
        </p:nvSpPr>
        <p:spPr>
          <a:xfrm>
            <a:off x="963300" y="2568500"/>
            <a:ext cx="33360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Customers prefers to access location easily</a:t>
            </a:r>
            <a:endParaRPr>
              <a:solidFill>
                <a:schemeClr val="dk1"/>
              </a:solidFill>
            </a:endParaRPr>
          </a:p>
          <a:p>
            <a:pPr marL="0" lvl="0" indent="0" algn="l" rtl="0">
              <a:lnSpc>
                <a:spcPct val="115000"/>
              </a:lnSpc>
              <a:spcBef>
                <a:spcPts val="0"/>
              </a:spcBef>
              <a:spcAft>
                <a:spcPts val="0"/>
              </a:spcAft>
              <a:buNone/>
            </a:pPr>
            <a:endParaRPr>
              <a:solidFill>
                <a:srgbClr val="5F6368"/>
              </a:solidFill>
              <a:latin typeface="Open Sans"/>
              <a:ea typeface="Open Sans"/>
              <a:cs typeface="Open Sans"/>
              <a:sym typeface="Open Sans"/>
            </a:endParaRPr>
          </a:p>
        </p:txBody>
      </p:sp>
      <p:sp>
        <p:nvSpPr>
          <p:cNvPr id="299" name="Google Shape;299;p54"/>
          <p:cNvSpPr/>
          <p:nvPr/>
        </p:nvSpPr>
        <p:spPr>
          <a:xfrm>
            <a:off x="650325"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300" name="Google Shape;300;p54"/>
          <p:cNvSpPr txBox="1"/>
          <p:nvPr/>
        </p:nvSpPr>
        <p:spPr>
          <a:xfrm>
            <a:off x="963300" y="3198325"/>
            <a:ext cx="33360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Customers prefers more buy options</a:t>
            </a:r>
            <a:endParaRPr/>
          </a:p>
          <a:p>
            <a:pPr marL="0" lvl="0" indent="0" algn="l" rtl="0">
              <a:lnSpc>
                <a:spcPct val="115000"/>
              </a:lnSpc>
              <a:spcBef>
                <a:spcPts val="0"/>
              </a:spcBef>
              <a:spcAft>
                <a:spcPts val="0"/>
              </a:spcAft>
              <a:buNone/>
            </a:pPr>
            <a:endParaRPr>
              <a:solidFill>
                <a:srgbClr val="5F6368"/>
              </a:solidFill>
              <a:latin typeface="Open Sans"/>
              <a:ea typeface="Open Sans"/>
              <a:cs typeface="Open Sans"/>
              <a:sym typeface="Open Sans"/>
            </a:endParaRPr>
          </a:p>
        </p:txBody>
      </p:sp>
      <p:sp>
        <p:nvSpPr>
          <p:cNvPr id="301" name="Google Shape;301;p54"/>
          <p:cNvSpPr/>
          <p:nvPr/>
        </p:nvSpPr>
        <p:spPr>
          <a:xfrm>
            <a:off x="650325"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302" name="Google Shape;302;p54"/>
          <p:cNvSpPr txBox="1"/>
          <p:nvPr/>
        </p:nvSpPr>
        <p:spPr>
          <a:xfrm>
            <a:off x="916138" y="3828150"/>
            <a:ext cx="33360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Customers prefers online payments option</a:t>
            </a:r>
            <a:endParaRPr/>
          </a:p>
        </p:txBody>
      </p:sp>
      <p:sp>
        <p:nvSpPr>
          <p:cNvPr id="303" name="Google Shape;303;p54"/>
          <p:cNvSpPr/>
          <p:nvPr/>
        </p:nvSpPr>
        <p:spPr>
          <a:xfrm>
            <a:off x="650313"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4A853"/>
        </a:solidFill>
        <a:effectLst/>
      </p:bgPr>
    </p:bg>
    <p:spTree>
      <p:nvGrpSpPr>
        <p:cNvPr id="1" name="Shape 307"/>
        <p:cNvGrpSpPr/>
        <p:nvPr/>
      </p:nvGrpSpPr>
      <p:grpSpPr>
        <a:xfrm>
          <a:off x="0" y="0"/>
          <a:ext cx="0" cy="0"/>
          <a:chOff x="0" y="0"/>
          <a:chExt cx="0" cy="0"/>
        </a:xfrm>
      </p:grpSpPr>
      <p:sp>
        <p:nvSpPr>
          <p:cNvPr id="308" name="Google Shape;308;p55"/>
          <p:cNvSpPr txBox="1"/>
          <p:nvPr/>
        </p:nvSpPr>
        <p:spPr>
          <a:xfrm>
            <a:off x="3721275" y="2048400"/>
            <a:ext cx="39900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SmartMockups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Final stage pictures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Reflections </a:t>
            </a:r>
            <a:endParaRPr>
              <a:solidFill>
                <a:srgbClr val="FFFFFF"/>
              </a:solidFill>
              <a:latin typeface="Open Sans"/>
              <a:ea typeface="Open Sans"/>
              <a:cs typeface="Open Sans"/>
              <a:sym typeface="Open Sans"/>
            </a:endParaRPr>
          </a:p>
        </p:txBody>
      </p:sp>
      <p:sp>
        <p:nvSpPr>
          <p:cNvPr id="309" name="Google Shape;309;p55"/>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Rebuilding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310" name="Google Shape;310;p55"/>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6"/>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SmartMockups</a:t>
            </a:r>
            <a:endParaRPr sz="2400">
              <a:solidFill>
                <a:srgbClr val="5F6368"/>
              </a:solidFill>
              <a:latin typeface="Open Sans"/>
              <a:ea typeface="Open Sans"/>
              <a:cs typeface="Open Sans"/>
              <a:sym typeface="Open Sans"/>
            </a:endParaRPr>
          </a:p>
        </p:txBody>
      </p:sp>
      <p:sp>
        <p:nvSpPr>
          <p:cNvPr id="316" name="Google Shape;316;p56"/>
          <p:cNvSpPr txBox="1"/>
          <p:nvPr/>
        </p:nvSpPr>
        <p:spPr>
          <a:xfrm>
            <a:off x="517675" y="1169850"/>
            <a:ext cx="2421300" cy="438578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In the first design of final stage pictures or process not </a:t>
            </a:r>
            <a:r>
              <a:rPr lang="en" dirty="0" smtClean="0">
                <a:solidFill>
                  <a:srgbClr val="5F6368"/>
                </a:solidFill>
                <a:latin typeface="Open Sans"/>
                <a:ea typeface="Open Sans"/>
                <a:cs typeface="Open Sans"/>
                <a:sym typeface="Open Sans"/>
              </a:rPr>
              <a:t>likely to good due results of misssing some importants features according to the users, </a:t>
            </a:r>
            <a:r>
              <a:rPr lang="en" dirty="0">
                <a:solidFill>
                  <a:srgbClr val="5F6368"/>
                </a:solidFill>
                <a:latin typeface="Open Sans"/>
                <a:ea typeface="Open Sans"/>
                <a:cs typeface="Open Sans"/>
                <a:sym typeface="Open Sans"/>
              </a:rPr>
              <a:t>the ice cream or put on cart, </a:t>
            </a:r>
            <a:br>
              <a:rPr lang="en" dirty="0">
                <a:solidFill>
                  <a:srgbClr val="5F6368"/>
                </a:solidFill>
                <a:latin typeface="Open Sans"/>
                <a:ea typeface="Open Sans"/>
                <a:cs typeface="Open Sans"/>
                <a:sym typeface="Open Sans"/>
              </a:rPr>
            </a:br>
            <a:r>
              <a:rPr lang="en" dirty="0">
                <a:solidFill>
                  <a:srgbClr val="5F6368"/>
                </a:solidFill>
                <a:latin typeface="Open Sans"/>
                <a:ea typeface="Open Sans"/>
                <a:cs typeface="Open Sans"/>
                <a:sym typeface="Open Sans"/>
              </a:rPr>
              <a:t>but after the usefulness learning, some features were </a:t>
            </a:r>
            <a:r>
              <a:rPr lang="en" dirty="0" smtClean="0">
                <a:solidFill>
                  <a:srgbClr val="5F6368"/>
                </a:solidFill>
                <a:latin typeface="Open Sans"/>
                <a:ea typeface="Open Sans"/>
                <a:cs typeface="Open Sans"/>
                <a:sym typeface="Open Sans"/>
              </a:rPr>
              <a:t>maintained.</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None/>
            </a:pP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p>
        </p:txBody>
      </p:sp>
      <p:sp>
        <p:nvSpPr>
          <p:cNvPr id="317" name="Google Shape;317;p56"/>
          <p:cNvSpPr/>
          <p:nvPr/>
        </p:nvSpPr>
        <p:spPr>
          <a:xfrm>
            <a:off x="3718563" y="12500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6"/>
          <p:cNvSpPr/>
          <p:nvPr/>
        </p:nvSpPr>
        <p:spPr>
          <a:xfrm>
            <a:off x="6774138" y="12683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9" name="Google Shape;319;p56"/>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20" name="Google Shape;320;p56"/>
          <p:cNvSpPr txBox="1"/>
          <p:nvPr/>
        </p:nvSpPr>
        <p:spPr>
          <a:xfrm>
            <a:off x="3451125" y="853300"/>
            <a:ext cx="23538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Prior to usefulness learning</a:t>
            </a:r>
            <a:endParaRPr sz="1200">
              <a:solidFill>
                <a:srgbClr val="34A853"/>
              </a:solidFill>
              <a:latin typeface="Open Sans"/>
              <a:ea typeface="Open Sans"/>
              <a:cs typeface="Open Sans"/>
              <a:sym typeface="Open Sans"/>
            </a:endParaRPr>
          </a:p>
          <a:p>
            <a:pPr marL="0" lvl="0" indent="0" algn="ctr" rtl="0">
              <a:spcBef>
                <a:spcPts val="0"/>
              </a:spcBef>
              <a:spcAft>
                <a:spcPts val="0"/>
              </a:spcAft>
              <a:buNone/>
            </a:pP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21" name="Google Shape;321;p56"/>
          <p:cNvSpPr txBox="1"/>
          <p:nvPr/>
        </p:nvSpPr>
        <p:spPr>
          <a:xfrm>
            <a:off x="6506700" y="853300"/>
            <a:ext cx="23538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Later of usefulness learning</a:t>
            </a:r>
            <a:endParaRPr sz="1200">
              <a:solidFill>
                <a:srgbClr val="34A853"/>
              </a:solidFill>
              <a:latin typeface="Open Sans"/>
              <a:ea typeface="Open Sans"/>
              <a:cs typeface="Open Sans"/>
              <a:sym typeface="Open Sans"/>
            </a:endParaRPr>
          </a:p>
          <a:p>
            <a:pPr marL="0" lvl="0" indent="0" algn="ctr" rtl="0">
              <a:spcBef>
                <a:spcPts val="0"/>
              </a:spcBef>
              <a:spcAft>
                <a:spcPts val="0"/>
              </a:spcAft>
              <a:buNone/>
            </a:pP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pic>
        <p:nvPicPr>
          <p:cNvPr id="322" name="Google Shape;322;p56"/>
          <p:cNvPicPr preferRelativeResize="0"/>
          <p:nvPr/>
        </p:nvPicPr>
        <p:blipFill>
          <a:blip r:embed="rId3">
            <a:alphaModFix/>
          </a:blip>
          <a:stretch>
            <a:fillRect/>
          </a:stretch>
        </p:blipFill>
        <p:spPr>
          <a:xfrm>
            <a:off x="6774150" y="1250000"/>
            <a:ext cx="1818900" cy="3174302"/>
          </a:xfrm>
          <a:prstGeom prst="rect">
            <a:avLst/>
          </a:prstGeom>
          <a:noFill/>
          <a:ln>
            <a:noFill/>
          </a:ln>
        </p:spPr>
      </p:pic>
      <p:pic>
        <p:nvPicPr>
          <p:cNvPr id="323" name="Google Shape;323;p56"/>
          <p:cNvPicPr preferRelativeResize="0"/>
          <p:nvPr/>
        </p:nvPicPr>
        <p:blipFill>
          <a:blip r:embed="rId4">
            <a:alphaModFix/>
          </a:blip>
          <a:stretch>
            <a:fillRect/>
          </a:stretch>
        </p:blipFill>
        <p:spPr>
          <a:xfrm>
            <a:off x="3718575" y="1250000"/>
            <a:ext cx="1818902" cy="3174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7"/>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SmartMockups</a:t>
            </a:r>
            <a:endParaRPr sz="2400">
              <a:solidFill>
                <a:srgbClr val="5F6368"/>
              </a:solidFill>
              <a:latin typeface="Open Sans"/>
              <a:ea typeface="Open Sans"/>
              <a:cs typeface="Open Sans"/>
              <a:sym typeface="Open Sans"/>
            </a:endParaRPr>
          </a:p>
        </p:txBody>
      </p:sp>
      <p:sp>
        <p:nvSpPr>
          <p:cNvPr id="329" name="Google Shape;329;p57"/>
          <p:cNvSpPr txBox="1"/>
          <p:nvPr/>
        </p:nvSpPr>
        <p:spPr>
          <a:xfrm>
            <a:off x="517675" y="1522550"/>
            <a:ext cx="2421300" cy="2662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The second usefulness learning launch was annoyed  with the checklist flow, some improvement need to be made to solve the problem.</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p>
        </p:txBody>
      </p:sp>
      <p:sp>
        <p:nvSpPr>
          <p:cNvPr id="330" name="Google Shape;330;p57"/>
          <p:cNvSpPr/>
          <p:nvPr/>
        </p:nvSpPr>
        <p:spPr>
          <a:xfrm>
            <a:off x="3718563" y="12500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7"/>
          <p:cNvSpPr/>
          <p:nvPr/>
        </p:nvSpPr>
        <p:spPr>
          <a:xfrm>
            <a:off x="6774138" y="12683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2" name="Google Shape;332;p57"/>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33" name="Google Shape;333;p57"/>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Prior to usefulness learning</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34" name="Google Shape;334;p57"/>
          <p:cNvSpPr txBox="1"/>
          <p:nvPr/>
        </p:nvSpPr>
        <p:spPr>
          <a:xfrm>
            <a:off x="6506700" y="853300"/>
            <a:ext cx="23538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Later of usefulness learning</a:t>
            </a:r>
            <a:endParaRPr sz="1200">
              <a:solidFill>
                <a:srgbClr val="34A853"/>
              </a:solidFill>
              <a:latin typeface="Open Sans"/>
              <a:ea typeface="Open Sans"/>
              <a:cs typeface="Open Sans"/>
              <a:sym typeface="Open Sans"/>
            </a:endParaRPr>
          </a:p>
          <a:p>
            <a:pPr marL="0" lvl="0" indent="0" algn="ctr" rtl="0">
              <a:spcBef>
                <a:spcPts val="0"/>
              </a:spcBef>
              <a:spcAft>
                <a:spcPts val="0"/>
              </a:spcAft>
              <a:buNone/>
            </a:pP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pic>
        <p:nvPicPr>
          <p:cNvPr id="335" name="Google Shape;335;p57"/>
          <p:cNvPicPr preferRelativeResize="0"/>
          <p:nvPr/>
        </p:nvPicPr>
        <p:blipFill>
          <a:blip r:embed="rId3">
            <a:alphaModFix/>
          </a:blip>
          <a:stretch>
            <a:fillRect/>
          </a:stretch>
        </p:blipFill>
        <p:spPr>
          <a:xfrm>
            <a:off x="3718575" y="1250000"/>
            <a:ext cx="1818902" cy="3174300"/>
          </a:xfrm>
          <a:prstGeom prst="rect">
            <a:avLst/>
          </a:prstGeom>
          <a:noFill/>
          <a:ln>
            <a:noFill/>
          </a:ln>
        </p:spPr>
      </p:pic>
      <p:pic>
        <p:nvPicPr>
          <p:cNvPr id="336" name="Google Shape;336;p57"/>
          <p:cNvPicPr preferRelativeResize="0"/>
          <p:nvPr/>
        </p:nvPicPr>
        <p:blipFill>
          <a:blip r:embed="rId4">
            <a:alphaModFix/>
          </a:blip>
          <a:stretch>
            <a:fillRect/>
          </a:stretch>
        </p:blipFill>
        <p:spPr>
          <a:xfrm>
            <a:off x="6774150" y="1250000"/>
            <a:ext cx="1818900" cy="31743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8"/>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SmartMockups</a:t>
            </a:r>
            <a:endParaRPr sz="2400">
              <a:solidFill>
                <a:srgbClr val="5F6368"/>
              </a:solidFill>
              <a:latin typeface="Open Sans"/>
              <a:ea typeface="Open Sans"/>
              <a:cs typeface="Open Sans"/>
              <a:sym typeface="Open Sans"/>
            </a:endParaRPr>
          </a:p>
        </p:txBody>
      </p:sp>
      <p:sp>
        <p:nvSpPr>
          <p:cNvPr id="342" name="Google Shape;342;p58"/>
          <p:cNvSpPr/>
          <p:nvPr/>
        </p:nvSpPr>
        <p:spPr>
          <a:xfrm>
            <a:off x="531000" y="1391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8"/>
          <p:cNvSpPr/>
          <p:nvPr/>
        </p:nvSpPr>
        <p:spPr>
          <a:xfrm>
            <a:off x="2601788" y="1413675"/>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8"/>
          <p:cNvSpPr/>
          <p:nvPr/>
        </p:nvSpPr>
        <p:spPr>
          <a:xfrm>
            <a:off x="4697950" y="1447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8"/>
          <p:cNvSpPr/>
          <p:nvPr/>
        </p:nvSpPr>
        <p:spPr>
          <a:xfrm>
            <a:off x="6794100" y="1447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8"/>
          <p:cNvSpPr txBox="1"/>
          <p:nvPr/>
        </p:nvSpPr>
        <p:spPr>
          <a:xfrm>
            <a:off x="505720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7" name="Google Shape;347;p58"/>
          <p:cNvSpPr txBox="1"/>
          <p:nvPr/>
        </p:nvSpPr>
        <p:spPr>
          <a:xfrm>
            <a:off x="7160550" y="2757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pic>
        <p:nvPicPr>
          <p:cNvPr id="348" name="Google Shape;348;p58"/>
          <p:cNvPicPr preferRelativeResize="0"/>
          <p:nvPr/>
        </p:nvPicPr>
        <p:blipFill>
          <a:blip r:embed="rId3">
            <a:alphaModFix/>
          </a:blip>
          <a:stretch>
            <a:fillRect/>
          </a:stretch>
        </p:blipFill>
        <p:spPr>
          <a:xfrm>
            <a:off x="505650" y="1391850"/>
            <a:ext cx="1818902" cy="3174300"/>
          </a:xfrm>
          <a:prstGeom prst="rect">
            <a:avLst/>
          </a:prstGeom>
          <a:noFill/>
          <a:ln>
            <a:noFill/>
          </a:ln>
        </p:spPr>
      </p:pic>
      <p:pic>
        <p:nvPicPr>
          <p:cNvPr id="349" name="Google Shape;349;p58"/>
          <p:cNvPicPr preferRelativeResize="0"/>
          <p:nvPr/>
        </p:nvPicPr>
        <p:blipFill>
          <a:blip r:embed="rId3">
            <a:alphaModFix/>
          </a:blip>
          <a:stretch>
            <a:fillRect/>
          </a:stretch>
        </p:blipFill>
        <p:spPr>
          <a:xfrm>
            <a:off x="4697950" y="1447850"/>
            <a:ext cx="1818902" cy="3174300"/>
          </a:xfrm>
          <a:prstGeom prst="rect">
            <a:avLst/>
          </a:prstGeom>
          <a:noFill/>
          <a:ln>
            <a:noFill/>
          </a:ln>
        </p:spPr>
      </p:pic>
      <p:pic>
        <p:nvPicPr>
          <p:cNvPr id="350" name="Google Shape;350;p58"/>
          <p:cNvPicPr preferRelativeResize="0"/>
          <p:nvPr/>
        </p:nvPicPr>
        <p:blipFill>
          <a:blip r:embed="rId4">
            <a:alphaModFix/>
          </a:blip>
          <a:stretch>
            <a:fillRect/>
          </a:stretch>
        </p:blipFill>
        <p:spPr>
          <a:xfrm>
            <a:off x="2601800" y="1447850"/>
            <a:ext cx="1818900" cy="3174302"/>
          </a:xfrm>
          <a:prstGeom prst="rect">
            <a:avLst/>
          </a:prstGeom>
          <a:noFill/>
          <a:ln>
            <a:noFill/>
          </a:ln>
        </p:spPr>
      </p:pic>
      <p:pic>
        <p:nvPicPr>
          <p:cNvPr id="351" name="Google Shape;351;p58"/>
          <p:cNvPicPr preferRelativeResize="0"/>
          <p:nvPr/>
        </p:nvPicPr>
        <p:blipFill>
          <a:blip r:embed="rId4">
            <a:alphaModFix/>
          </a:blip>
          <a:stretch>
            <a:fillRect/>
          </a:stretch>
        </p:blipFill>
        <p:spPr>
          <a:xfrm>
            <a:off x="6794100" y="1447850"/>
            <a:ext cx="1818900" cy="31743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1"/>
          <p:cNvSpPr/>
          <p:nvPr/>
        </p:nvSpPr>
        <p:spPr>
          <a:xfrm>
            <a:off x="5517175" y="638725"/>
            <a:ext cx="3380400" cy="41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1"/>
          <p:cNvSpPr txBox="1"/>
          <p:nvPr/>
        </p:nvSpPr>
        <p:spPr>
          <a:xfrm>
            <a:off x="1231076" y="944225"/>
            <a:ext cx="4243800" cy="244679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outcome: </a:t>
            </a:r>
            <a:endParaRPr>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dirty="0">
                <a:solidFill>
                  <a:srgbClr val="5F6368"/>
                </a:solidFill>
                <a:latin typeface="Open Sans"/>
                <a:ea typeface="Open Sans"/>
                <a:cs typeface="Open Sans"/>
                <a:sym typeface="Open Sans"/>
              </a:rPr>
              <a:t>Snow Ice cream  is a </a:t>
            </a:r>
            <a:r>
              <a:rPr lang="en" sz="1200" dirty="0" smtClean="0">
                <a:solidFill>
                  <a:srgbClr val="5F6368"/>
                </a:solidFill>
                <a:latin typeface="Open Sans"/>
                <a:ea typeface="Open Sans"/>
                <a:cs typeface="Open Sans"/>
                <a:sym typeface="Open Sans"/>
              </a:rPr>
              <a:t>known</a:t>
            </a:r>
            <a:r>
              <a:rPr lang="en" sz="1200" dirty="0" smtClean="0">
                <a:solidFill>
                  <a:srgbClr val="5F6368"/>
                </a:solidFill>
                <a:latin typeface="Open Sans"/>
                <a:ea typeface="Open Sans"/>
                <a:cs typeface="Open Sans"/>
                <a:sym typeface="Open Sans"/>
              </a:rPr>
              <a:t> </a:t>
            </a:r>
            <a:r>
              <a:rPr lang="en" sz="1200" dirty="0">
                <a:solidFill>
                  <a:srgbClr val="5F6368"/>
                </a:solidFill>
                <a:latin typeface="Open Sans"/>
                <a:ea typeface="Open Sans"/>
                <a:cs typeface="Open Sans"/>
                <a:sym typeface="Open Sans"/>
              </a:rPr>
              <a:t>Ice cream  distributors </a:t>
            </a:r>
            <a:r>
              <a:rPr lang="en" sz="1200" dirty="0" smtClean="0">
                <a:solidFill>
                  <a:srgbClr val="5F6368"/>
                </a:solidFill>
                <a:latin typeface="Open Sans"/>
                <a:ea typeface="Open Sans"/>
                <a:cs typeface="Open Sans"/>
                <a:sym typeface="Open Sans"/>
              </a:rPr>
              <a:t>found</a:t>
            </a:r>
            <a:r>
              <a:rPr lang="en" sz="1200" dirty="0" smtClean="0">
                <a:solidFill>
                  <a:srgbClr val="5F6368"/>
                </a:solidFill>
                <a:latin typeface="Open Sans"/>
                <a:ea typeface="Open Sans"/>
                <a:cs typeface="Open Sans"/>
                <a:sym typeface="Open Sans"/>
              </a:rPr>
              <a:t> </a:t>
            </a:r>
            <a:r>
              <a:rPr lang="en" sz="1200" dirty="0">
                <a:solidFill>
                  <a:srgbClr val="5F6368"/>
                </a:solidFill>
                <a:latin typeface="Open Sans"/>
                <a:ea typeface="Open Sans"/>
                <a:cs typeface="Open Sans"/>
                <a:sym typeface="Open Sans"/>
              </a:rPr>
              <a:t>in all cities of a town area. Snow Ice cream is trying to give out services which is good and Ice cream with different flavour. They offer a </a:t>
            </a:r>
            <a:r>
              <a:rPr lang="en" sz="1200" dirty="0" smtClean="0">
                <a:solidFill>
                  <a:srgbClr val="5F6368"/>
                </a:solidFill>
                <a:latin typeface="Open Sans"/>
                <a:ea typeface="Open Sans"/>
                <a:cs typeface="Open Sans"/>
                <a:sym typeface="Open Sans"/>
              </a:rPr>
              <a:t>really goog</a:t>
            </a:r>
            <a:r>
              <a:rPr lang="en" sz="1200" dirty="0" smtClean="0">
                <a:solidFill>
                  <a:srgbClr val="5F6368"/>
                </a:solidFill>
                <a:latin typeface="Open Sans"/>
                <a:ea typeface="Open Sans"/>
                <a:cs typeface="Open Sans"/>
                <a:sym typeface="Open Sans"/>
              </a:rPr>
              <a:t> price for everyone to afford. </a:t>
            </a:r>
            <a:r>
              <a:rPr lang="en" sz="1200" dirty="0">
                <a:solidFill>
                  <a:srgbClr val="5F6368"/>
                </a:solidFill>
                <a:latin typeface="Open Sans"/>
                <a:ea typeface="Open Sans"/>
                <a:cs typeface="Open Sans"/>
                <a:sym typeface="Open Sans"/>
              </a:rPr>
              <a:t>Snow Ice cream targets customers who are neighborhood to their stores.. </a:t>
            </a:r>
            <a:endParaRPr sz="1200" b="1">
              <a:solidFill>
                <a:srgbClr val="1967D2"/>
              </a:solidFill>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endParaRPr sz="1200">
              <a:solidFill>
                <a:srgbClr val="5F6368"/>
              </a:solidFill>
              <a:latin typeface="Open Sans"/>
              <a:ea typeface="Open Sans"/>
              <a:cs typeface="Open Sans"/>
              <a:sym typeface="Open Sans"/>
            </a:endParaRPr>
          </a:p>
        </p:txBody>
      </p:sp>
      <p:sp>
        <p:nvSpPr>
          <p:cNvPr id="163" name="Google Shape;163;p41"/>
          <p:cNvSpPr txBox="1"/>
          <p:nvPr/>
        </p:nvSpPr>
        <p:spPr>
          <a:xfrm>
            <a:off x="517675" y="2761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Forecast evaluation</a:t>
            </a:r>
            <a:endParaRPr sz="2400">
              <a:solidFill>
                <a:srgbClr val="5F6368"/>
              </a:solidFill>
              <a:latin typeface="Open Sans"/>
              <a:ea typeface="Open Sans"/>
              <a:cs typeface="Open Sans"/>
              <a:sym typeface="Open Sans"/>
            </a:endParaRPr>
          </a:p>
        </p:txBody>
      </p:sp>
      <p:sp>
        <p:nvSpPr>
          <p:cNvPr id="164" name="Google Shape;164;p41"/>
          <p:cNvSpPr/>
          <p:nvPr/>
        </p:nvSpPr>
        <p:spPr>
          <a:xfrm>
            <a:off x="517675" y="16042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1"/>
          <p:cNvSpPr txBox="1"/>
          <p:nvPr/>
        </p:nvSpPr>
        <p:spPr>
          <a:xfrm>
            <a:off x="1231075" y="3172985"/>
            <a:ext cx="3446100" cy="692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4285F4"/>
                </a:solidFill>
                <a:latin typeface="Open Sans SemiBold"/>
                <a:ea typeface="Open Sans SemiBold"/>
                <a:cs typeface="Open Sans SemiBold"/>
                <a:sym typeface="Open Sans SemiBold"/>
              </a:rPr>
              <a:t>Forecast time:</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August 2021 to August 2022</a:t>
            </a:r>
            <a:endParaRPr sz="1200" b="1">
              <a:solidFill>
                <a:srgbClr val="4285F4"/>
              </a:solidFill>
              <a:latin typeface="Open Sans"/>
              <a:ea typeface="Open Sans"/>
              <a:cs typeface="Open Sans"/>
              <a:sym typeface="Open Sans"/>
            </a:endParaRPr>
          </a:p>
        </p:txBody>
      </p:sp>
      <p:sp>
        <p:nvSpPr>
          <p:cNvPr id="166" name="Google Shape;166;p41"/>
          <p:cNvSpPr/>
          <p:nvPr/>
        </p:nvSpPr>
        <p:spPr>
          <a:xfrm>
            <a:off x="517675" y="3172985"/>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1"/>
          <p:cNvSpPr/>
          <p:nvPr/>
        </p:nvSpPr>
        <p:spPr>
          <a:xfrm>
            <a:off x="643388" y="3299236"/>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68" name="Google Shape;168;p41"/>
          <p:cNvSpPr/>
          <p:nvPr/>
        </p:nvSpPr>
        <p:spPr>
          <a:xfrm>
            <a:off x="610514" y="1752262"/>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69" name="Google Shape;169;p41"/>
          <p:cNvSpPr txBox="1"/>
          <p:nvPr/>
        </p:nvSpPr>
        <p:spPr>
          <a:xfrm>
            <a:off x="6301825" y="2412325"/>
            <a:ext cx="18111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Preview of selected polished designs.</a:t>
            </a:r>
            <a:endParaRPr sz="1200">
              <a:solidFill>
                <a:srgbClr val="5F6368"/>
              </a:solidFill>
              <a:latin typeface="Open Sans"/>
              <a:ea typeface="Open Sans"/>
              <a:cs typeface="Open Sans"/>
              <a:sym typeface="Open Sans"/>
            </a:endParaRPr>
          </a:p>
        </p:txBody>
      </p:sp>
      <p:pic>
        <p:nvPicPr>
          <p:cNvPr id="170" name="Google Shape;170;p41"/>
          <p:cNvPicPr preferRelativeResize="0"/>
          <p:nvPr/>
        </p:nvPicPr>
        <p:blipFill>
          <a:blip r:embed="rId3">
            <a:alphaModFix/>
          </a:blip>
          <a:stretch>
            <a:fillRect/>
          </a:stretch>
        </p:blipFill>
        <p:spPr>
          <a:xfrm>
            <a:off x="5474875" y="638725"/>
            <a:ext cx="3446102" cy="4101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9"/>
          <p:cNvSpPr/>
          <p:nvPr/>
        </p:nvSpPr>
        <p:spPr>
          <a:xfrm>
            <a:off x="4211875" y="524350"/>
            <a:ext cx="4682700" cy="42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9"/>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Final stage pictures</a:t>
            </a:r>
            <a:endParaRPr sz="2400">
              <a:solidFill>
                <a:srgbClr val="5F6368"/>
              </a:solidFill>
              <a:latin typeface="Open Sans"/>
              <a:ea typeface="Open Sans"/>
              <a:cs typeface="Open Sans"/>
              <a:sym typeface="Open Sans"/>
            </a:endParaRPr>
          </a:p>
        </p:txBody>
      </p:sp>
      <p:sp>
        <p:nvSpPr>
          <p:cNvPr id="358" name="Google Shape;358;p59"/>
          <p:cNvSpPr txBox="1"/>
          <p:nvPr/>
        </p:nvSpPr>
        <p:spPr>
          <a:xfrm>
            <a:off x="532875" y="1793800"/>
            <a:ext cx="2224200" cy="1369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The final stage pictures which shows completely flow of the website operations</a:t>
            </a:r>
            <a:endParaRPr>
              <a:latin typeface="Open Sans"/>
              <a:ea typeface="Open Sans"/>
              <a:cs typeface="Open Sans"/>
              <a:sym typeface="Open Sans"/>
            </a:endParaRPr>
          </a:p>
        </p:txBody>
      </p:sp>
      <p:pic>
        <p:nvPicPr>
          <p:cNvPr id="359" name="Google Shape;359;p59"/>
          <p:cNvPicPr preferRelativeResize="0"/>
          <p:nvPr/>
        </p:nvPicPr>
        <p:blipFill>
          <a:blip r:embed="rId3">
            <a:alphaModFix/>
          </a:blip>
          <a:stretch>
            <a:fillRect/>
          </a:stretch>
        </p:blipFill>
        <p:spPr>
          <a:xfrm>
            <a:off x="4211875" y="573550"/>
            <a:ext cx="4682700" cy="42149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Availability reflections </a:t>
            </a:r>
            <a:endParaRPr sz="2400">
              <a:solidFill>
                <a:srgbClr val="5F6368"/>
              </a:solidFill>
              <a:latin typeface="Open Sans"/>
              <a:ea typeface="Open Sans"/>
              <a:cs typeface="Open Sans"/>
              <a:sym typeface="Open Sans"/>
            </a:endParaRPr>
          </a:p>
        </p:txBody>
      </p:sp>
      <p:sp>
        <p:nvSpPr>
          <p:cNvPr id="365" name="Google Shape;365;p60"/>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60"/>
          <p:cNvSpPr txBox="1"/>
          <p:nvPr/>
        </p:nvSpPr>
        <p:spPr>
          <a:xfrm>
            <a:off x="711325" y="1917800"/>
            <a:ext cx="2049000" cy="117567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dirty="0" smtClean="0">
                <a:solidFill>
                  <a:srgbClr val="5F6368"/>
                </a:solidFill>
                <a:latin typeface="Open Sans"/>
                <a:ea typeface="Open Sans"/>
                <a:cs typeface="Open Sans"/>
                <a:sym typeface="Open Sans"/>
              </a:rPr>
              <a:t>The website should have maximum features so everyone can see clearly</a:t>
            </a:r>
            <a:endParaRPr sz="1200">
              <a:solidFill>
                <a:srgbClr val="5F6368"/>
              </a:solidFill>
              <a:latin typeface="Open Sans"/>
              <a:ea typeface="Open Sans"/>
              <a:cs typeface="Open Sans"/>
              <a:sym typeface="Open Sans"/>
            </a:endParaRPr>
          </a:p>
        </p:txBody>
      </p:sp>
      <p:sp>
        <p:nvSpPr>
          <p:cNvPr id="367" name="Google Shape;367;p60"/>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60"/>
          <p:cNvSpPr txBox="1"/>
          <p:nvPr/>
        </p:nvSpPr>
        <p:spPr>
          <a:xfrm>
            <a:off x="3368925" y="1917800"/>
            <a:ext cx="2049000" cy="13608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Apply colored layouts to </a:t>
            </a:r>
            <a:br>
              <a:rPr lang="en">
                <a:solidFill>
                  <a:srgbClr val="5F6368"/>
                </a:solidFill>
                <a:latin typeface="Open Sans"/>
                <a:ea typeface="Open Sans"/>
                <a:cs typeface="Open Sans"/>
                <a:sym typeface="Open Sans"/>
              </a:rPr>
            </a:br>
            <a:r>
              <a:rPr lang="en">
                <a:solidFill>
                  <a:srgbClr val="5F6368"/>
                </a:solidFill>
                <a:latin typeface="Open Sans"/>
                <a:ea typeface="Open Sans"/>
                <a:cs typeface="Open Sans"/>
                <a:sym typeface="Open Sans"/>
              </a:rPr>
              <a:t>help them make </a:t>
            </a:r>
            <a:br>
              <a:rPr lang="en">
                <a:solidFill>
                  <a:srgbClr val="5F6368"/>
                </a:solidFill>
                <a:latin typeface="Open Sans"/>
                <a:ea typeface="Open Sans"/>
                <a:cs typeface="Open Sans"/>
                <a:sym typeface="Open Sans"/>
              </a:rPr>
            </a:br>
            <a:r>
              <a:rPr lang="en">
                <a:solidFill>
                  <a:srgbClr val="5F6368"/>
                </a:solidFill>
                <a:latin typeface="Open Sans"/>
                <a:ea typeface="Open Sans"/>
                <a:cs typeface="Open Sans"/>
                <a:sym typeface="Open Sans"/>
              </a:rPr>
              <a:t>animation easier.</a:t>
            </a:r>
            <a:endParaRPr>
              <a:solidFill>
                <a:schemeClr val="dk1"/>
              </a:solidFill>
            </a:endParaRPr>
          </a:p>
          <a:p>
            <a:pPr marL="0" lvl="0" indent="0" algn="ctr" rtl="0">
              <a:lnSpc>
                <a:spcPct val="115000"/>
              </a:lnSpc>
              <a:spcBef>
                <a:spcPts val="0"/>
              </a:spcBef>
              <a:spcAft>
                <a:spcPts val="0"/>
              </a:spcAft>
              <a:buNone/>
            </a:pPr>
            <a:endParaRPr sz="1200">
              <a:solidFill>
                <a:srgbClr val="5F6368"/>
              </a:solidFill>
              <a:latin typeface="Open Sans"/>
              <a:ea typeface="Open Sans"/>
              <a:cs typeface="Open Sans"/>
              <a:sym typeface="Open Sans"/>
            </a:endParaRPr>
          </a:p>
        </p:txBody>
      </p:sp>
      <p:sp>
        <p:nvSpPr>
          <p:cNvPr id="369" name="Google Shape;369;p60"/>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0"/>
          <p:cNvSpPr txBox="1"/>
          <p:nvPr/>
        </p:nvSpPr>
        <p:spPr>
          <a:xfrm>
            <a:off x="6026525" y="1917800"/>
            <a:ext cx="2049000" cy="1112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Simple language used everyone can understand</a:t>
            </a:r>
            <a:endParaRPr>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None/>
            </a:pPr>
            <a:endParaRPr sz="1200">
              <a:solidFill>
                <a:srgbClr val="5F6368"/>
              </a:solidFill>
              <a:latin typeface="Open Sans"/>
              <a:ea typeface="Open Sans"/>
              <a:cs typeface="Open Sans"/>
              <a:sym typeface="Open Sans"/>
            </a:endParaRPr>
          </a:p>
        </p:txBody>
      </p:sp>
      <p:sp>
        <p:nvSpPr>
          <p:cNvPr id="371" name="Google Shape;371;p60"/>
          <p:cNvSpPr/>
          <p:nvPr/>
        </p:nvSpPr>
        <p:spPr>
          <a:xfrm>
            <a:off x="14791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72" name="Google Shape;372;p60"/>
          <p:cNvSpPr/>
          <p:nvPr/>
        </p:nvSpPr>
        <p:spPr>
          <a:xfrm>
            <a:off x="41367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73" name="Google Shape;373;p60"/>
          <p:cNvSpPr/>
          <p:nvPr/>
        </p:nvSpPr>
        <p:spPr>
          <a:xfrm>
            <a:off x="67943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F6368"/>
        </a:solidFill>
        <a:effectLst/>
      </p:bgPr>
    </p:bg>
    <p:spTree>
      <p:nvGrpSpPr>
        <p:cNvPr id="1" name="Shape 377"/>
        <p:cNvGrpSpPr/>
        <p:nvPr/>
      </p:nvGrpSpPr>
      <p:grpSpPr>
        <a:xfrm>
          <a:off x="0" y="0"/>
          <a:ext cx="0" cy="0"/>
          <a:chOff x="0" y="0"/>
          <a:chExt cx="0" cy="0"/>
        </a:xfrm>
      </p:grpSpPr>
      <p:sp>
        <p:nvSpPr>
          <p:cNvPr id="378" name="Google Shape;378;p61"/>
          <p:cNvSpPr txBox="1"/>
          <p:nvPr/>
        </p:nvSpPr>
        <p:spPr>
          <a:xfrm>
            <a:off x="3721275" y="2210100"/>
            <a:ext cx="22755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Noted points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Following  paces</a:t>
            </a:r>
            <a:endParaRPr>
              <a:solidFill>
                <a:srgbClr val="FFFFFF"/>
              </a:solidFill>
              <a:latin typeface="Open Sans"/>
              <a:ea typeface="Open Sans"/>
              <a:cs typeface="Open Sans"/>
              <a:sym typeface="Open Sans"/>
            </a:endParaRPr>
          </a:p>
        </p:txBody>
      </p:sp>
      <p:sp>
        <p:nvSpPr>
          <p:cNvPr id="379" name="Google Shape;379;p61"/>
          <p:cNvSpPr txBox="1"/>
          <p:nvPr/>
        </p:nvSpPr>
        <p:spPr>
          <a:xfrm>
            <a:off x="-468875" y="2294700"/>
            <a:ext cx="3704400" cy="554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Keep moving</a:t>
            </a:r>
            <a:endParaRPr sz="2400">
              <a:solidFill>
                <a:srgbClr val="FFFFFF"/>
              </a:solidFill>
              <a:latin typeface="Open Sans"/>
              <a:ea typeface="Open Sans"/>
              <a:cs typeface="Open Sans"/>
              <a:sym typeface="Open Sans"/>
            </a:endParaRPr>
          </a:p>
        </p:txBody>
      </p:sp>
      <p:cxnSp>
        <p:nvCxnSpPr>
          <p:cNvPr id="380" name="Google Shape;380;p61"/>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2"/>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Noted points</a:t>
            </a:r>
            <a:endParaRPr sz="2400">
              <a:solidFill>
                <a:srgbClr val="5F6368"/>
              </a:solidFill>
              <a:latin typeface="Open Sans"/>
              <a:ea typeface="Open Sans"/>
              <a:cs typeface="Open Sans"/>
              <a:sym typeface="Open Sans"/>
            </a:endParaRPr>
          </a:p>
        </p:txBody>
      </p:sp>
      <p:sp>
        <p:nvSpPr>
          <p:cNvPr id="386" name="Google Shape;386;p62"/>
          <p:cNvSpPr txBox="1"/>
          <p:nvPr/>
        </p:nvSpPr>
        <p:spPr>
          <a:xfrm>
            <a:off x="853100" y="2047300"/>
            <a:ext cx="3446100" cy="304695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Benefits: </a:t>
            </a:r>
            <a:endParaRPr>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The website </a:t>
            </a:r>
            <a:r>
              <a:rPr lang="en" sz="1200" dirty="0" smtClean="0">
                <a:solidFill>
                  <a:srgbClr val="5F6368"/>
                </a:solidFill>
                <a:latin typeface="Open Sans"/>
                <a:ea typeface="Open Sans"/>
                <a:cs typeface="Open Sans"/>
                <a:sym typeface="Open Sans"/>
              </a:rPr>
              <a:t>become a major impact for them realizing that  the problem has been solved.</a:t>
            </a:r>
            <a:endParaRPr sz="120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sz="120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The noted words from results:</a:t>
            </a:r>
            <a:endParaRPr sz="120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r>
              <a:rPr lang="en" sz="1200" i="1" dirty="0">
                <a:solidFill>
                  <a:srgbClr val="5F6368"/>
                </a:solidFill>
                <a:latin typeface="Open Sans"/>
                <a:ea typeface="Open Sans"/>
                <a:cs typeface="Open Sans"/>
                <a:sym typeface="Open Sans"/>
              </a:rPr>
              <a:t>“The website made it so </a:t>
            </a:r>
            <a:r>
              <a:rPr lang="en" sz="1200" i="1" dirty="0" smtClean="0">
                <a:solidFill>
                  <a:srgbClr val="5F6368"/>
                </a:solidFill>
                <a:latin typeface="Open Sans"/>
                <a:ea typeface="Open Sans"/>
                <a:cs typeface="Open Sans"/>
                <a:sym typeface="Open Sans"/>
              </a:rPr>
              <a:t>simple to reach out any </a:t>
            </a:r>
            <a:r>
              <a:rPr lang="en" sz="1200" i="1" dirty="0">
                <a:solidFill>
                  <a:srgbClr val="5F6368"/>
                </a:solidFill>
                <a:latin typeface="Open Sans"/>
                <a:ea typeface="Open Sans"/>
                <a:cs typeface="Open Sans"/>
                <a:sym typeface="Open Sans"/>
              </a:rPr>
              <a:t>store! </a:t>
            </a:r>
            <a:r>
              <a:rPr lang="en-US" sz="1200" i="1" dirty="0" smtClean="0">
                <a:solidFill>
                  <a:srgbClr val="5F6368"/>
                </a:solidFill>
                <a:latin typeface="Open Sans"/>
                <a:ea typeface="Open Sans"/>
                <a:cs typeface="Open Sans"/>
                <a:sym typeface="Open Sans"/>
              </a:rPr>
              <a:t>H</a:t>
            </a:r>
            <a:r>
              <a:rPr lang="en" sz="1200" i="1" dirty="0" smtClean="0">
                <a:solidFill>
                  <a:srgbClr val="5F6368"/>
                </a:solidFill>
                <a:latin typeface="Open Sans"/>
                <a:ea typeface="Open Sans"/>
                <a:cs typeface="Open Sans"/>
                <a:sym typeface="Open Sans"/>
              </a:rPr>
              <a:t>e will</a:t>
            </a:r>
            <a:r>
              <a:rPr lang="en" sz="1200" i="1" dirty="0" smtClean="0">
                <a:solidFill>
                  <a:srgbClr val="5F6368"/>
                </a:solidFill>
                <a:latin typeface="Open Sans"/>
                <a:ea typeface="Open Sans"/>
                <a:cs typeface="Open Sans"/>
                <a:sym typeface="Open Sans"/>
              </a:rPr>
              <a:t> </a:t>
            </a:r>
            <a:r>
              <a:rPr lang="en" sz="1200" i="1" dirty="0">
                <a:solidFill>
                  <a:srgbClr val="5F6368"/>
                </a:solidFill>
                <a:latin typeface="Open Sans"/>
                <a:ea typeface="Open Sans"/>
                <a:cs typeface="Open Sans"/>
                <a:sym typeface="Open Sans"/>
              </a:rPr>
              <a:t>really utilize  this website as to </a:t>
            </a:r>
            <a:r>
              <a:rPr lang="en" sz="1200" i="1" dirty="0" smtClean="0">
                <a:solidFill>
                  <a:srgbClr val="5F6368"/>
                </a:solidFill>
                <a:latin typeface="Open Sans"/>
                <a:ea typeface="Open Sans"/>
                <a:cs typeface="Open Sans"/>
                <a:sym typeface="Open Sans"/>
              </a:rPr>
              <a:t>reach</a:t>
            </a:r>
            <a:r>
              <a:rPr lang="en" sz="1200" i="1" dirty="0" smtClean="0">
                <a:solidFill>
                  <a:srgbClr val="5F6368"/>
                </a:solidFill>
                <a:latin typeface="Open Sans"/>
                <a:ea typeface="Open Sans"/>
                <a:cs typeface="Open Sans"/>
                <a:sym typeface="Open Sans"/>
              </a:rPr>
              <a:t> </a:t>
            </a:r>
            <a:r>
              <a:rPr lang="en" sz="1200" i="1" dirty="0">
                <a:solidFill>
                  <a:srgbClr val="5F6368"/>
                </a:solidFill>
                <a:latin typeface="Open Sans"/>
                <a:ea typeface="Open Sans"/>
                <a:cs typeface="Open Sans"/>
                <a:sym typeface="Open Sans"/>
              </a:rPr>
              <a:t>a nearest store and get </a:t>
            </a:r>
            <a:r>
              <a:rPr lang="en" sz="1200" i="1" dirty="0" smtClean="0">
                <a:solidFill>
                  <a:srgbClr val="5F6368"/>
                </a:solidFill>
                <a:latin typeface="Open Sans"/>
                <a:ea typeface="Open Sans"/>
                <a:cs typeface="Open Sans"/>
                <a:sym typeface="Open Sans"/>
              </a:rPr>
              <a:t>his </a:t>
            </a:r>
            <a:r>
              <a:rPr lang="en" sz="1200" i="1" dirty="0" smtClean="0">
                <a:solidFill>
                  <a:srgbClr val="5F6368"/>
                </a:solidFill>
                <a:latin typeface="Open Sans"/>
                <a:ea typeface="Open Sans"/>
                <a:cs typeface="Open Sans"/>
                <a:sym typeface="Open Sans"/>
              </a:rPr>
              <a:t>favorite </a:t>
            </a:r>
            <a:r>
              <a:rPr lang="en" sz="1200" i="1" dirty="0">
                <a:solidFill>
                  <a:srgbClr val="5F6368"/>
                </a:solidFill>
                <a:latin typeface="Open Sans"/>
                <a:ea typeface="Open Sans"/>
                <a:cs typeface="Open Sans"/>
                <a:sym typeface="Open Sans"/>
              </a:rPr>
              <a:t>ice cream”.</a:t>
            </a:r>
            <a:r>
              <a:rPr lang="en" sz="1200" dirty="0">
                <a:solidFill>
                  <a:srgbClr val="5F6368"/>
                </a:solidFill>
                <a:latin typeface="Open Sans"/>
                <a:ea typeface="Open Sans"/>
                <a:cs typeface="Open Sans"/>
                <a:sym typeface="Open Sans"/>
              </a:rPr>
              <a:t/>
            </a:r>
            <a:br>
              <a:rPr lang="en" sz="1200" dirty="0">
                <a:solidFill>
                  <a:srgbClr val="5F6368"/>
                </a:solidFill>
                <a:latin typeface="Open Sans"/>
                <a:ea typeface="Open Sans"/>
                <a:cs typeface="Open Sans"/>
                <a:sym typeface="Open Sans"/>
              </a:rPr>
            </a:br>
            <a:endParaRPr sz="1200" b="1">
              <a:solidFill>
                <a:srgbClr val="1967D2"/>
              </a:solidFill>
              <a:latin typeface="Open Sans"/>
              <a:ea typeface="Open Sans"/>
              <a:cs typeface="Open Sans"/>
              <a:sym typeface="Open Sans"/>
            </a:endParaRPr>
          </a:p>
          <a:p>
            <a:pPr marL="0" lvl="0" indent="0" algn="l" rtl="0">
              <a:lnSpc>
                <a:spcPct val="150000"/>
              </a:lnSpc>
              <a:spcBef>
                <a:spcPts val="0"/>
              </a:spcBef>
              <a:spcAft>
                <a:spcPts val="0"/>
              </a:spcAft>
              <a:buNone/>
            </a:pPr>
            <a:endParaRPr>
              <a:solidFill>
                <a:srgbClr val="5F6368"/>
              </a:solidFill>
              <a:latin typeface="Open Sans SemiBold"/>
              <a:ea typeface="Open Sans SemiBold"/>
              <a:cs typeface="Open Sans SemiBold"/>
              <a:sym typeface="Open Sans SemiBold"/>
            </a:endParaRPr>
          </a:p>
        </p:txBody>
      </p:sp>
      <p:sp>
        <p:nvSpPr>
          <p:cNvPr id="387" name="Google Shape;387;p62"/>
          <p:cNvSpPr/>
          <p:nvPr/>
        </p:nvSpPr>
        <p:spPr>
          <a:xfrm>
            <a:off x="5396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2"/>
          <p:cNvSpPr txBox="1"/>
          <p:nvPr/>
        </p:nvSpPr>
        <p:spPr>
          <a:xfrm>
            <a:off x="4495800" y="2237975"/>
            <a:ext cx="3446100" cy="2169794"/>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What I studied:</a:t>
            </a:r>
            <a:endParaRPr>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dirty="0">
                <a:solidFill>
                  <a:srgbClr val="5F6368"/>
                </a:solidFill>
                <a:latin typeface="Open Sans"/>
                <a:ea typeface="Open Sans"/>
                <a:cs typeface="Open Sans"/>
                <a:sym typeface="Open Sans"/>
              </a:rPr>
              <a:t>When designing the Snow Ice cream website, I </a:t>
            </a:r>
            <a:r>
              <a:rPr lang="en" sz="1200" dirty="0" smtClean="0">
                <a:solidFill>
                  <a:srgbClr val="5F6368"/>
                </a:solidFill>
                <a:latin typeface="Open Sans"/>
                <a:ea typeface="Open Sans"/>
                <a:cs typeface="Open Sans"/>
                <a:sym typeface="Open Sans"/>
              </a:rPr>
              <a:t>studied </a:t>
            </a:r>
            <a:r>
              <a:rPr lang="en" sz="1200" dirty="0">
                <a:solidFill>
                  <a:srgbClr val="5F6368"/>
                </a:solidFill>
                <a:latin typeface="Open Sans"/>
                <a:ea typeface="Open Sans"/>
                <a:cs typeface="Open Sans"/>
                <a:sym typeface="Open Sans"/>
              </a:rPr>
              <a:t>that the first ideas for the website are only starting point of the process. </a:t>
            </a:r>
            <a:r>
              <a:rPr lang="en-US" sz="1200" dirty="0" smtClean="0">
                <a:solidFill>
                  <a:srgbClr val="5F6368"/>
                </a:solidFill>
                <a:latin typeface="Open Sans"/>
                <a:ea typeface="Open Sans"/>
                <a:cs typeface="Open Sans"/>
                <a:sym typeface="Open Sans"/>
              </a:rPr>
              <a:t>U</a:t>
            </a:r>
            <a:r>
              <a:rPr lang="en" sz="1200" dirty="0" smtClean="0">
                <a:solidFill>
                  <a:srgbClr val="5F6368"/>
                </a:solidFill>
                <a:latin typeface="Open Sans"/>
                <a:ea typeface="Open Sans"/>
                <a:cs typeface="Open Sans"/>
                <a:sym typeface="Open Sans"/>
              </a:rPr>
              <a:t>sefulness learning and fellow desiners comments </a:t>
            </a:r>
            <a:r>
              <a:rPr lang="en" sz="1200" dirty="0">
                <a:solidFill>
                  <a:srgbClr val="5F6368"/>
                </a:solidFill>
                <a:latin typeface="Open Sans"/>
                <a:ea typeface="Open Sans"/>
                <a:cs typeface="Open Sans"/>
                <a:sym typeface="Open Sans"/>
              </a:rPr>
              <a:t>motivated each steps of the website’s designs.</a:t>
            </a:r>
            <a:endParaRPr sz="1200" b="1">
              <a:solidFill>
                <a:schemeClr val="accent1"/>
              </a:solidFill>
              <a:latin typeface="Open Sans"/>
              <a:ea typeface="Open Sans"/>
              <a:cs typeface="Open Sans"/>
              <a:sym typeface="Open Sans"/>
            </a:endParaRPr>
          </a:p>
          <a:p>
            <a:pPr marL="0" lvl="0" indent="0" algn="l" rtl="0">
              <a:lnSpc>
                <a:spcPct val="150000"/>
              </a:lnSpc>
              <a:spcBef>
                <a:spcPts val="0"/>
              </a:spcBef>
              <a:spcAft>
                <a:spcPts val="0"/>
              </a:spcAft>
              <a:buNone/>
            </a:pPr>
            <a:endParaRPr sz="1200">
              <a:solidFill>
                <a:srgbClr val="5F6368"/>
              </a:solidFill>
              <a:latin typeface="Open Sans"/>
              <a:ea typeface="Open Sans"/>
              <a:cs typeface="Open Sans"/>
              <a:sym typeface="Open Sans"/>
            </a:endParaRPr>
          </a:p>
        </p:txBody>
      </p:sp>
      <p:sp>
        <p:nvSpPr>
          <p:cNvPr id="389" name="Google Shape;389;p62"/>
          <p:cNvSpPr/>
          <p:nvPr/>
        </p:nvSpPr>
        <p:spPr>
          <a:xfrm>
            <a:off x="44958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2"/>
          <p:cNvSpPr/>
          <p:nvPr/>
        </p:nvSpPr>
        <p:spPr>
          <a:xfrm>
            <a:off x="679050" y="1660250"/>
            <a:ext cx="234394" cy="260801"/>
          </a:xfrm>
          <a:custGeom>
            <a:avLst/>
            <a:gdLst/>
            <a:ahLst/>
            <a:cxnLst/>
            <a:rect l="l" t="t" r="r" b="b"/>
            <a:pathLst>
              <a:path w="941" h="1045" extrusionOk="0">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nvGrpSpPr>
          <p:cNvPr id="391" name="Google Shape;391;p62"/>
          <p:cNvGrpSpPr/>
          <p:nvPr/>
        </p:nvGrpSpPr>
        <p:grpSpPr>
          <a:xfrm>
            <a:off x="4605678" y="1676963"/>
            <a:ext cx="293543" cy="227362"/>
            <a:chOff x="420350" y="238125"/>
            <a:chExt cx="6779275" cy="5238750"/>
          </a:xfrm>
        </p:grpSpPr>
        <p:sp>
          <p:nvSpPr>
            <p:cNvPr id="392" name="Google Shape;392;p62"/>
            <p:cNvSpPr/>
            <p:nvPr/>
          </p:nvSpPr>
          <p:spPr>
            <a:xfrm>
              <a:off x="420350" y="238125"/>
              <a:ext cx="6779275" cy="5238750"/>
            </a:xfrm>
            <a:custGeom>
              <a:avLst/>
              <a:gdLst/>
              <a:ahLst/>
              <a:cxnLst/>
              <a:rect l="l" t="t" r="r" b="b"/>
              <a:pathLst>
                <a:path w="271171" h="209550" extrusionOk="0">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2"/>
            <p:cNvSpPr/>
            <p:nvPr/>
          </p:nvSpPr>
          <p:spPr>
            <a:xfrm>
              <a:off x="4118525" y="1625500"/>
              <a:ext cx="2157675" cy="765850"/>
            </a:xfrm>
            <a:custGeom>
              <a:avLst/>
              <a:gdLst/>
              <a:ahLst/>
              <a:cxnLst/>
              <a:rect l="l" t="t" r="r" b="b"/>
              <a:pathLst>
                <a:path w="86307" h="30634" extrusionOk="0">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2"/>
            <p:cNvSpPr/>
            <p:nvPr/>
          </p:nvSpPr>
          <p:spPr>
            <a:xfrm>
              <a:off x="4118525" y="2444600"/>
              <a:ext cx="2157675" cy="768075"/>
            </a:xfrm>
            <a:custGeom>
              <a:avLst/>
              <a:gdLst/>
              <a:ahLst/>
              <a:cxnLst/>
              <a:rect l="l" t="t" r="r" b="b"/>
              <a:pathLst>
                <a:path w="86307" h="30723" extrusionOk="0">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2"/>
            <p:cNvSpPr/>
            <p:nvPr/>
          </p:nvSpPr>
          <p:spPr>
            <a:xfrm>
              <a:off x="4118525" y="3268150"/>
              <a:ext cx="2157675" cy="765850"/>
            </a:xfrm>
            <a:custGeom>
              <a:avLst/>
              <a:gdLst/>
              <a:ahLst/>
              <a:cxnLst/>
              <a:rect l="l" t="t" r="r" b="b"/>
              <a:pathLst>
                <a:path w="86307" h="30634" extrusionOk="0">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3"/>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Following paces</a:t>
            </a:r>
            <a:endParaRPr sz="2400">
              <a:solidFill>
                <a:srgbClr val="5F6368"/>
              </a:solidFill>
              <a:latin typeface="Open Sans"/>
              <a:ea typeface="Open Sans"/>
              <a:cs typeface="Open Sans"/>
              <a:sym typeface="Open Sans"/>
            </a:endParaRPr>
          </a:p>
        </p:txBody>
      </p:sp>
      <p:sp>
        <p:nvSpPr>
          <p:cNvPr id="401" name="Google Shape;401;p63"/>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3"/>
          <p:cNvSpPr txBox="1"/>
          <p:nvPr/>
        </p:nvSpPr>
        <p:spPr>
          <a:xfrm>
            <a:off x="711325" y="1917800"/>
            <a:ext cx="2049000" cy="142343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dirty="0" smtClean="0">
                <a:solidFill>
                  <a:srgbClr val="5F6368"/>
                </a:solidFill>
                <a:latin typeface="Open Sans"/>
                <a:ea typeface="Open Sans"/>
                <a:cs typeface="Open Sans"/>
                <a:sym typeface="Open Sans"/>
              </a:rPr>
              <a:t>Take another measure steps to solve all problem occurred during observation.</a:t>
            </a:r>
            <a:endParaRPr sz="1200">
              <a:solidFill>
                <a:srgbClr val="5F6368"/>
              </a:solidFill>
              <a:latin typeface="Open Sans"/>
              <a:ea typeface="Open Sans"/>
              <a:cs typeface="Open Sans"/>
              <a:sym typeface="Open Sans"/>
            </a:endParaRPr>
          </a:p>
        </p:txBody>
      </p:sp>
      <p:sp>
        <p:nvSpPr>
          <p:cNvPr id="403" name="Google Shape;403;p63"/>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3"/>
          <p:cNvSpPr txBox="1"/>
          <p:nvPr/>
        </p:nvSpPr>
        <p:spPr>
          <a:xfrm>
            <a:off x="3368925" y="1917800"/>
            <a:ext cx="2049000" cy="1608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dirty="0">
                <a:solidFill>
                  <a:srgbClr val="5F6368"/>
                </a:solidFill>
                <a:latin typeface="Open Sans"/>
                <a:ea typeface="Open Sans"/>
                <a:cs typeface="Open Sans"/>
                <a:sym typeface="Open Sans"/>
              </a:rPr>
              <a:t>Take time to test again customer observation to examine any new places of needed to.</a:t>
            </a:r>
            <a:endParaRPr/>
          </a:p>
          <a:p>
            <a:pPr marL="0" lvl="0" indent="0" algn="ctr" rtl="0">
              <a:lnSpc>
                <a:spcPct val="115000"/>
              </a:lnSpc>
              <a:spcBef>
                <a:spcPts val="0"/>
              </a:spcBef>
              <a:spcAft>
                <a:spcPts val="0"/>
              </a:spcAft>
              <a:buNone/>
            </a:pPr>
            <a:endParaRPr sz="1200">
              <a:solidFill>
                <a:srgbClr val="5F6368"/>
              </a:solidFill>
              <a:latin typeface="Open Sans"/>
              <a:ea typeface="Open Sans"/>
              <a:cs typeface="Open Sans"/>
              <a:sym typeface="Open Sans"/>
            </a:endParaRPr>
          </a:p>
        </p:txBody>
      </p:sp>
      <p:sp>
        <p:nvSpPr>
          <p:cNvPr id="405" name="Google Shape;405;p63"/>
          <p:cNvSpPr/>
          <p:nvPr/>
        </p:nvSpPr>
        <p:spPr>
          <a:xfrm>
            <a:off x="14791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06" name="Google Shape;406;p63"/>
          <p:cNvSpPr/>
          <p:nvPr/>
        </p:nvSpPr>
        <p:spPr>
          <a:xfrm>
            <a:off x="41367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4"/>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Attachment information</a:t>
            </a:r>
            <a:endParaRPr sz="2400">
              <a:solidFill>
                <a:srgbClr val="5F6368"/>
              </a:solidFill>
              <a:latin typeface="Open Sans"/>
              <a:ea typeface="Open Sans"/>
              <a:cs typeface="Open Sans"/>
              <a:sym typeface="Open Sans"/>
            </a:endParaRPr>
          </a:p>
        </p:txBody>
      </p:sp>
      <p:sp>
        <p:nvSpPr>
          <p:cNvPr id="412" name="Google Shape;412;p64"/>
          <p:cNvSpPr txBox="1"/>
          <p:nvPr/>
        </p:nvSpPr>
        <p:spPr>
          <a:xfrm>
            <a:off x="3064600" y="-1016100"/>
            <a:ext cx="65094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Insert a few sentences summarizing the next steps you would take with this project and why. Feel free to organize next steps in a bullet point list. </a:t>
            </a:r>
            <a:endParaRPr>
              <a:solidFill>
                <a:srgbClr val="5F6368"/>
              </a:solidFill>
              <a:latin typeface="Open Sans"/>
              <a:ea typeface="Open Sans"/>
              <a:cs typeface="Open Sans"/>
              <a:sym typeface="Open Sans"/>
            </a:endParaRPr>
          </a:p>
        </p:txBody>
      </p:sp>
      <p:sp>
        <p:nvSpPr>
          <p:cNvPr id="413" name="Google Shape;413;p64"/>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4"/>
          <p:cNvSpPr txBox="1"/>
          <p:nvPr/>
        </p:nvSpPr>
        <p:spPr>
          <a:xfrm>
            <a:off x="919075" y="2461800"/>
            <a:ext cx="7136100" cy="1175676"/>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dirty="0" smtClean="0">
                <a:solidFill>
                  <a:srgbClr val="5F6368"/>
                </a:solidFill>
                <a:latin typeface="Open Sans"/>
                <a:ea typeface="Open Sans"/>
                <a:cs typeface="Open Sans"/>
                <a:sym typeface="Open Sans"/>
              </a:rPr>
              <a:t>T</a:t>
            </a:r>
            <a:r>
              <a:rPr lang="en" dirty="0" smtClean="0">
                <a:solidFill>
                  <a:srgbClr val="5F6368"/>
                </a:solidFill>
                <a:latin typeface="Open Sans"/>
                <a:ea typeface="Open Sans"/>
                <a:cs typeface="Open Sans"/>
                <a:sym typeface="Open Sans"/>
              </a:rPr>
              <a:t>hanks each one of you , </a:t>
            </a:r>
            <a:r>
              <a:rPr lang="en" dirty="0">
                <a:solidFill>
                  <a:srgbClr val="5F6368"/>
                </a:solidFill>
                <a:latin typeface="Open Sans"/>
                <a:ea typeface="Open Sans"/>
                <a:cs typeface="Open Sans"/>
                <a:sym typeface="Open Sans"/>
              </a:rPr>
              <a:t>if you want to get in touch, catch me </a:t>
            </a:r>
            <a:r>
              <a:rPr lang="en" dirty="0" smtClean="0">
                <a:solidFill>
                  <a:srgbClr val="5F6368"/>
                </a:solidFill>
                <a:latin typeface="Open Sans"/>
                <a:ea typeface="Open Sans"/>
                <a:cs typeface="Open Sans"/>
                <a:sym typeface="Open Sans"/>
              </a:rPr>
              <a:t>through</a:t>
            </a:r>
            <a:r>
              <a:rPr lang="en" dirty="0" smtClean="0">
                <a:solidFill>
                  <a:srgbClr val="5F6368"/>
                </a:solidFill>
                <a:latin typeface="Open Sans"/>
                <a:ea typeface="Open Sans"/>
                <a:cs typeface="Open Sans"/>
                <a:sym typeface="Open Sans"/>
              </a:rPr>
              <a:t>.</a:t>
            </a:r>
            <a:endParaRPr>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endParaRPr>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Email: </a:t>
            </a:r>
            <a:r>
              <a:rPr lang="en" u="sng" dirty="0">
                <a:solidFill>
                  <a:schemeClr val="hlink"/>
                </a:solidFill>
                <a:latin typeface="Open Sans"/>
                <a:ea typeface="Open Sans"/>
                <a:cs typeface="Open Sans"/>
                <a:sym typeface="Open Sans"/>
                <a:hlinkClick r:id="rId3"/>
              </a:rPr>
              <a:t>akhatib@gitam.in</a:t>
            </a:r>
            <a:endParaRPr>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endParaRPr>
              <a:solidFill>
                <a:srgbClr val="5F6368"/>
              </a:solidFill>
              <a:latin typeface="Open Sans"/>
              <a:ea typeface="Open Sans"/>
              <a:cs typeface="Open Sans"/>
              <a:sym typeface="Open Sans"/>
            </a:endParaRPr>
          </a:p>
        </p:txBody>
      </p:sp>
      <p:sp>
        <p:nvSpPr>
          <p:cNvPr id="415" name="Google Shape;415;p64"/>
          <p:cNvSpPr/>
          <p:nvPr/>
        </p:nvSpPr>
        <p:spPr>
          <a:xfrm>
            <a:off x="4230475" y="1602212"/>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4"/>
          <p:cNvSpPr/>
          <p:nvPr/>
        </p:nvSpPr>
        <p:spPr>
          <a:xfrm>
            <a:off x="4361825" y="1734124"/>
            <a:ext cx="250599" cy="249449"/>
          </a:xfrm>
          <a:custGeom>
            <a:avLst/>
            <a:gdLst/>
            <a:ahLst/>
            <a:cxnLst/>
            <a:rect l="l" t="t" r="r" b="b"/>
            <a:pathLst>
              <a:path w="964" h="962" extrusionOk="0">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2"/>
          <p:cNvSpPr txBox="1"/>
          <p:nvPr/>
        </p:nvSpPr>
        <p:spPr>
          <a:xfrm>
            <a:off x="517675" y="2237975"/>
            <a:ext cx="3446100" cy="1246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4285F4"/>
                </a:solidFill>
                <a:latin typeface="Open Sans SemiBold"/>
                <a:ea typeface="Open Sans SemiBold"/>
                <a:cs typeface="Open Sans SemiBold"/>
                <a:sym typeface="Open Sans SemiBold"/>
              </a:rPr>
              <a:t>The challenge: </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a:solidFill>
                  <a:srgbClr val="5F6368"/>
                </a:solidFill>
                <a:latin typeface="Open Sans"/>
                <a:ea typeface="Open Sans"/>
                <a:cs typeface="Open Sans"/>
                <a:sym typeface="Open Sans"/>
              </a:rPr>
              <a:t>To those neighbor who have lack of ice cream stores in their city and young children who likely to eat ice cream.</a:t>
            </a:r>
            <a:endParaRPr sz="1200" b="1">
              <a:solidFill>
                <a:srgbClr val="4285F4"/>
              </a:solidFill>
              <a:latin typeface="Open Sans"/>
              <a:ea typeface="Open Sans"/>
              <a:cs typeface="Open Sans"/>
              <a:sym typeface="Open Sans"/>
            </a:endParaRPr>
          </a:p>
        </p:txBody>
      </p:sp>
      <p:sp>
        <p:nvSpPr>
          <p:cNvPr id="176" name="Google Shape;176;p4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Forecast evaluation</a:t>
            </a:r>
            <a:endParaRPr sz="2400">
              <a:solidFill>
                <a:srgbClr val="5F6368"/>
              </a:solidFill>
              <a:latin typeface="Open Sans"/>
              <a:ea typeface="Open Sans"/>
              <a:cs typeface="Open Sans"/>
              <a:sym typeface="Open Sans"/>
            </a:endParaRPr>
          </a:p>
        </p:txBody>
      </p:sp>
      <p:sp>
        <p:nvSpPr>
          <p:cNvPr id="177" name="Google Shape;177;p42"/>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2"/>
          <p:cNvSpPr txBox="1"/>
          <p:nvPr/>
        </p:nvSpPr>
        <p:spPr>
          <a:xfrm>
            <a:off x="4572000" y="2237975"/>
            <a:ext cx="3446100" cy="133879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objective: </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Construct a website which will help those in need to </a:t>
            </a:r>
            <a:r>
              <a:rPr lang="en" sz="1200" dirty="0" smtClean="0">
                <a:solidFill>
                  <a:srgbClr val="5F6368"/>
                </a:solidFill>
                <a:latin typeface="Open Sans"/>
                <a:ea typeface="Open Sans"/>
                <a:cs typeface="Open Sans"/>
                <a:sym typeface="Open Sans"/>
              </a:rPr>
              <a:t> </a:t>
            </a:r>
            <a:r>
              <a:rPr lang="en" sz="1200" dirty="0" smtClean="0">
                <a:solidFill>
                  <a:srgbClr val="5F6368"/>
                </a:solidFill>
                <a:latin typeface="Open Sans"/>
                <a:ea typeface="Open Sans"/>
                <a:cs typeface="Open Sans"/>
                <a:sym typeface="Open Sans"/>
              </a:rPr>
              <a:t>reach out  </a:t>
            </a:r>
            <a:r>
              <a:rPr lang="en" sz="1200" dirty="0" smtClean="0">
                <a:solidFill>
                  <a:srgbClr val="5F6368"/>
                </a:solidFill>
                <a:latin typeface="Open Sans"/>
                <a:ea typeface="Open Sans"/>
                <a:cs typeface="Open Sans"/>
                <a:sym typeface="Open Sans"/>
              </a:rPr>
              <a:t>location </a:t>
            </a:r>
            <a:r>
              <a:rPr lang="en" sz="1200" dirty="0">
                <a:solidFill>
                  <a:srgbClr val="5F6368"/>
                </a:solidFill>
                <a:latin typeface="Open Sans"/>
                <a:ea typeface="Open Sans"/>
                <a:cs typeface="Open Sans"/>
                <a:sym typeface="Open Sans"/>
              </a:rPr>
              <a:t>easily to get the product.</a:t>
            </a:r>
            <a:endParaRPr sz="1200" b="1">
              <a:solidFill>
                <a:srgbClr val="4285F4"/>
              </a:solidFill>
              <a:latin typeface="Open Sans"/>
              <a:ea typeface="Open Sans"/>
              <a:cs typeface="Open Sans"/>
              <a:sym typeface="Open Sans"/>
            </a:endParaRPr>
          </a:p>
        </p:txBody>
      </p:sp>
      <p:sp>
        <p:nvSpPr>
          <p:cNvPr id="179" name="Google Shape;179;p42"/>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2"/>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1" name="Google Shape;181;p42"/>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3"/>
          <p:cNvSpPr txBox="1"/>
          <p:nvPr/>
        </p:nvSpPr>
        <p:spPr>
          <a:xfrm>
            <a:off x="517675" y="2237975"/>
            <a:ext cx="3446100" cy="1246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My part: </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A designer who is designing a website for Snow Ice cream from the idea of  location detection.</a:t>
            </a:r>
            <a:endParaRPr sz="1200" b="1">
              <a:solidFill>
                <a:schemeClr val="accent1"/>
              </a:solidFill>
              <a:latin typeface="Open Sans"/>
              <a:ea typeface="Open Sans"/>
              <a:cs typeface="Open Sans"/>
              <a:sym typeface="Open Sans"/>
            </a:endParaRPr>
          </a:p>
          <a:p>
            <a:pPr marL="0" lvl="0" indent="0" algn="l" rtl="0">
              <a:lnSpc>
                <a:spcPct val="150000"/>
              </a:lnSpc>
              <a:spcBef>
                <a:spcPts val="0"/>
              </a:spcBef>
              <a:spcAft>
                <a:spcPts val="0"/>
              </a:spcAft>
              <a:buNone/>
            </a:pPr>
            <a:endParaRPr sz="1200">
              <a:solidFill>
                <a:srgbClr val="5F6368"/>
              </a:solidFill>
              <a:latin typeface="Open Sans"/>
              <a:ea typeface="Open Sans"/>
              <a:cs typeface="Open Sans"/>
              <a:sym typeface="Open Sans"/>
            </a:endParaRPr>
          </a:p>
        </p:txBody>
      </p:sp>
      <p:sp>
        <p:nvSpPr>
          <p:cNvPr id="187" name="Google Shape;187;p43"/>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Forecast evaluation</a:t>
            </a:r>
            <a:endParaRPr sz="2400">
              <a:solidFill>
                <a:srgbClr val="5F6368"/>
              </a:solidFill>
              <a:latin typeface="Open Sans"/>
              <a:ea typeface="Open Sans"/>
              <a:cs typeface="Open Sans"/>
              <a:sym typeface="Open Sans"/>
            </a:endParaRPr>
          </a:p>
        </p:txBody>
      </p:sp>
      <p:sp>
        <p:nvSpPr>
          <p:cNvPr id="188" name="Google Shape;188;p43"/>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3"/>
          <p:cNvSpPr txBox="1"/>
          <p:nvPr/>
        </p:nvSpPr>
        <p:spPr>
          <a:xfrm>
            <a:off x="4572000" y="2237975"/>
            <a:ext cx="3446100" cy="1523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4285F4"/>
                </a:solidFill>
                <a:latin typeface="Open Sans SemiBold"/>
                <a:ea typeface="Open Sans SemiBold"/>
                <a:cs typeface="Open Sans SemiBold"/>
                <a:sym typeface="Open Sans SemiBold"/>
              </a:rPr>
              <a:t>Duties</a:t>
            </a:r>
            <a:r>
              <a:rPr lang="en">
                <a:solidFill>
                  <a:srgbClr val="1967D2"/>
                </a:solidFill>
                <a:latin typeface="Open Sans SemiBold"/>
                <a:ea typeface="Open Sans SemiBold"/>
                <a:cs typeface="Open Sans SemiBold"/>
                <a:sym typeface="Open Sans SemiBold"/>
              </a:rPr>
              <a:t>: </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Preparing an observation, hand  paper drawing, analog blueprint, first and final stage pictures, preparing usefulness learning.</a:t>
            </a:r>
            <a:endParaRPr sz="1200" b="1">
              <a:solidFill>
                <a:schemeClr val="accent1"/>
              </a:solidFill>
              <a:latin typeface="Open Sans"/>
              <a:ea typeface="Open Sans"/>
              <a:cs typeface="Open Sans"/>
              <a:sym typeface="Open Sans"/>
            </a:endParaRPr>
          </a:p>
          <a:p>
            <a:pPr marL="0" lvl="0" indent="0" algn="l" rtl="0">
              <a:lnSpc>
                <a:spcPct val="150000"/>
              </a:lnSpc>
              <a:spcBef>
                <a:spcPts val="0"/>
              </a:spcBef>
              <a:spcAft>
                <a:spcPts val="0"/>
              </a:spcAft>
              <a:buNone/>
            </a:pPr>
            <a:endParaRPr sz="1200">
              <a:solidFill>
                <a:srgbClr val="5F6368"/>
              </a:solidFill>
              <a:latin typeface="Open Sans"/>
              <a:ea typeface="Open Sans"/>
              <a:cs typeface="Open Sans"/>
              <a:sym typeface="Open Sans"/>
            </a:endParaRPr>
          </a:p>
        </p:txBody>
      </p:sp>
      <p:sp>
        <p:nvSpPr>
          <p:cNvPr id="190" name="Google Shape;190;p43"/>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3"/>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92" name="Google Shape;192;p43"/>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4335"/>
        </a:solidFill>
        <a:effectLst/>
      </p:bgPr>
    </p:bg>
    <p:spTree>
      <p:nvGrpSpPr>
        <p:cNvPr id="1" name="Shape 196"/>
        <p:cNvGrpSpPr/>
        <p:nvPr/>
      </p:nvGrpSpPr>
      <p:grpSpPr>
        <a:xfrm>
          <a:off x="0" y="0"/>
          <a:ext cx="0" cy="0"/>
          <a:chOff x="0" y="0"/>
          <a:chExt cx="0" cy="0"/>
        </a:xfrm>
      </p:grpSpPr>
      <p:sp>
        <p:nvSpPr>
          <p:cNvPr id="197" name="Google Shape;197;p44"/>
          <p:cNvSpPr txBox="1"/>
          <p:nvPr/>
        </p:nvSpPr>
        <p:spPr>
          <a:xfrm>
            <a:off x="-46002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Perceptioning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customers</a:t>
            </a:r>
            <a:endParaRPr sz="2400">
              <a:solidFill>
                <a:srgbClr val="FFFFFF"/>
              </a:solidFill>
              <a:latin typeface="Open Sans"/>
              <a:ea typeface="Open Sans"/>
              <a:cs typeface="Open Sans"/>
              <a:sym typeface="Open Sans"/>
            </a:endParaRPr>
          </a:p>
        </p:txBody>
      </p:sp>
      <p:sp>
        <p:nvSpPr>
          <p:cNvPr id="198" name="Google Shape;198;p44"/>
          <p:cNvSpPr txBox="1"/>
          <p:nvPr/>
        </p:nvSpPr>
        <p:spPr>
          <a:xfrm>
            <a:off x="3712425" y="1886850"/>
            <a:ext cx="39465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Customer testing </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Challenges revelations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Customer tour charts</a:t>
            </a:r>
            <a:endParaRPr>
              <a:solidFill>
                <a:srgbClr val="FFFFFF"/>
              </a:solidFill>
              <a:latin typeface="Open Sans"/>
              <a:ea typeface="Open Sans"/>
              <a:cs typeface="Open Sans"/>
              <a:sym typeface="Open Sans"/>
            </a:endParaRPr>
          </a:p>
        </p:txBody>
      </p:sp>
      <p:cxnSp>
        <p:nvCxnSpPr>
          <p:cNvPr id="199" name="Google Shape;199;p44"/>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5"/>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Customer testing: resume</a:t>
            </a:r>
            <a:endParaRPr sz="2400">
              <a:solidFill>
                <a:srgbClr val="5F6368"/>
              </a:solidFill>
              <a:latin typeface="Open Sans"/>
              <a:ea typeface="Open Sans"/>
              <a:cs typeface="Open Sans"/>
              <a:sym typeface="Open Sans"/>
            </a:endParaRPr>
          </a:p>
        </p:txBody>
      </p:sp>
      <p:sp>
        <p:nvSpPr>
          <p:cNvPr id="206" name="Google Shape;206;p45"/>
          <p:cNvSpPr txBox="1"/>
          <p:nvPr/>
        </p:nvSpPr>
        <p:spPr>
          <a:xfrm>
            <a:off x="919075" y="2461800"/>
            <a:ext cx="7136100" cy="129263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Clr>
                <a:schemeClr val="dk1"/>
              </a:buClr>
              <a:buSzPts val="1100"/>
              <a:buFont typeface="Arial"/>
              <a:buNone/>
            </a:pPr>
            <a:r>
              <a:rPr lang="en-US" sz="1200" dirty="0" smtClean="0">
                <a:solidFill>
                  <a:srgbClr val="5F6368"/>
                </a:solidFill>
                <a:latin typeface="Open Sans"/>
                <a:ea typeface="Open Sans"/>
                <a:cs typeface="Open Sans"/>
                <a:sym typeface="Open Sans"/>
              </a:rPr>
              <a:t>I was the one who came up with idea of testing our website to the customers to get their compliments which will help us to see if its helpful to them or there some features needed to corrected either to remove them or keep, we got information through our target members who were elders and young children.</a:t>
            </a:r>
            <a:endParaRPr sz="1200">
              <a:solidFill>
                <a:srgbClr val="5F6368"/>
              </a:solidFill>
              <a:latin typeface="Open Sans"/>
              <a:ea typeface="Open Sans"/>
              <a:cs typeface="Open Sans"/>
              <a:sym typeface="Open Sans"/>
            </a:endParaRPr>
          </a:p>
        </p:txBody>
      </p:sp>
      <p:sp>
        <p:nvSpPr>
          <p:cNvPr id="207" name="Google Shape;207;p45"/>
          <p:cNvSpPr/>
          <p:nvPr/>
        </p:nvSpPr>
        <p:spPr>
          <a:xfrm>
            <a:off x="4230475" y="1602212"/>
            <a:ext cx="513300" cy="5133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5"/>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6"/>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Customer testing: struggling keys</a:t>
            </a:r>
            <a:endParaRPr sz="2400">
              <a:solidFill>
                <a:srgbClr val="5F6368"/>
              </a:solidFill>
              <a:latin typeface="Open Sans"/>
              <a:ea typeface="Open Sans"/>
              <a:cs typeface="Open Sans"/>
              <a:sym typeface="Open Sans"/>
            </a:endParaRPr>
          </a:p>
        </p:txBody>
      </p:sp>
      <p:sp>
        <p:nvSpPr>
          <p:cNvPr id="214" name="Google Shape;214;p46"/>
          <p:cNvSpPr txBox="1"/>
          <p:nvPr/>
        </p:nvSpPr>
        <p:spPr>
          <a:xfrm>
            <a:off x="441463" y="20088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Location</a:t>
            </a:r>
            <a:endParaRPr>
              <a:solidFill>
                <a:srgbClr val="4285F4"/>
              </a:solidFill>
              <a:latin typeface="Open Sans SemiBold"/>
              <a:ea typeface="Open Sans SemiBold"/>
              <a:cs typeface="Open Sans SemiBold"/>
              <a:sym typeface="Open Sans SemiBold"/>
            </a:endParaRPr>
          </a:p>
        </p:txBody>
      </p:sp>
      <p:sp>
        <p:nvSpPr>
          <p:cNvPr id="215" name="Google Shape;215;p46"/>
          <p:cNvSpPr txBox="1"/>
          <p:nvPr/>
        </p:nvSpPr>
        <p:spPr>
          <a:xfrm>
            <a:off x="441475" y="2522475"/>
            <a:ext cx="1872600" cy="821733"/>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smtClean="0">
                <a:solidFill>
                  <a:srgbClr val="5F6368"/>
                </a:solidFill>
                <a:latin typeface="Open Sans"/>
                <a:ea typeface="Open Sans"/>
                <a:cs typeface="Open Sans"/>
                <a:sym typeface="Open Sans"/>
              </a:rPr>
              <a:t>L</a:t>
            </a:r>
            <a:r>
              <a:rPr lang="en" sz="1200" dirty="0" smtClean="0">
                <a:solidFill>
                  <a:srgbClr val="5F6368"/>
                </a:solidFill>
                <a:latin typeface="Open Sans"/>
                <a:ea typeface="Open Sans"/>
                <a:cs typeface="Open Sans"/>
                <a:sym typeface="Open Sans"/>
              </a:rPr>
              <a:t>ooking </a:t>
            </a:r>
            <a:r>
              <a:rPr lang="en" sz="1200" dirty="0" smtClean="0">
                <a:solidFill>
                  <a:srgbClr val="5F6368"/>
                </a:solidFill>
                <a:latin typeface="Open Sans"/>
                <a:ea typeface="Open Sans"/>
                <a:cs typeface="Open Sans"/>
                <a:sym typeface="Open Sans"/>
              </a:rPr>
              <a:t>the </a:t>
            </a:r>
            <a:r>
              <a:rPr lang="en" sz="1200" dirty="0">
                <a:solidFill>
                  <a:srgbClr val="5F6368"/>
                </a:solidFill>
                <a:latin typeface="Open Sans"/>
                <a:ea typeface="Open Sans"/>
                <a:cs typeface="Open Sans"/>
                <a:sym typeface="Open Sans"/>
              </a:rPr>
              <a:t>place where stores are located was very hard for them.</a:t>
            </a:r>
            <a:endParaRPr sz="1200"/>
          </a:p>
        </p:txBody>
      </p:sp>
      <p:sp>
        <p:nvSpPr>
          <p:cNvPr id="216" name="Google Shape;216;p46"/>
          <p:cNvSpPr txBox="1"/>
          <p:nvPr/>
        </p:nvSpPr>
        <p:spPr>
          <a:xfrm>
            <a:off x="2582713" y="20088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Accountability</a:t>
            </a:r>
            <a:endParaRPr>
              <a:solidFill>
                <a:srgbClr val="4285F4"/>
              </a:solidFill>
              <a:latin typeface="Open Sans SemiBold"/>
              <a:ea typeface="Open Sans SemiBold"/>
              <a:cs typeface="Open Sans SemiBold"/>
              <a:sym typeface="Open Sans SemiBold"/>
            </a:endParaRPr>
          </a:p>
        </p:txBody>
      </p:sp>
      <p:sp>
        <p:nvSpPr>
          <p:cNvPr id="217" name="Google Shape;217;p46"/>
          <p:cNvSpPr txBox="1"/>
          <p:nvPr/>
        </p:nvSpPr>
        <p:spPr>
          <a:xfrm>
            <a:off x="2582725" y="2522475"/>
            <a:ext cx="1872600" cy="103409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The customers </a:t>
            </a:r>
            <a:r>
              <a:rPr lang="en" sz="1200" dirty="0" smtClean="0">
                <a:solidFill>
                  <a:srgbClr val="5F6368"/>
                </a:solidFill>
                <a:latin typeface="Open Sans"/>
                <a:ea typeface="Open Sans"/>
                <a:cs typeface="Open Sans"/>
                <a:sym typeface="Open Sans"/>
              </a:rPr>
              <a:t>met diffuculties on reaching out the website to do their staff.</a:t>
            </a:r>
            <a:endParaRPr sz="1200"/>
          </a:p>
        </p:txBody>
      </p:sp>
      <p:sp>
        <p:nvSpPr>
          <p:cNvPr id="218" name="Google Shape;218;p46"/>
          <p:cNvSpPr txBox="1"/>
          <p:nvPr/>
        </p:nvSpPr>
        <p:spPr>
          <a:xfrm>
            <a:off x="4723969" y="20088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vision</a:t>
            </a:r>
            <a:endParaRPr>
              <a:solidFill>
                <a:srgbClr val="4285F4"/>
              </a:solidFill>
              <a:latin typeface="Open Sans SemiBold"/>
              <a:ea typeface="Open Sans SemiBold"/>
              <a:cs typeface="Open Sans SemiBold"/>
              <a:sym typeface="Open Sans SemiBold"/>
            </a:endParaRPr>
          </a:p>
        </p:txBody>
      </p:sp>
      <p:sp>
        <p:nvSpPr>
          <p:cNvPr id="219" name="Google Shape;219;p46"/>
          <p:cNvSpPr txBox="1"/>
          <p:nvPr/>
        </p:nvSpPr>
        <p:spPr>
          <a:xfrm>
            <a:off x="4723969" y="2522475"/>
            <a:ext cx="1872600" cy="1006500"/>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200">
                <a:solidFill>
                  <a:srgbClr val="5F6368"/>
                </a:solidFill>
                <a:latin typeface="Open Sans"/>
                <a:ea typeface="Open Sans"/>
                <a:cs typeface="Open Sans"/>
                <a:sym typeface="Open Sans"/>
              </a:rPr>
              <a:t>The brightness was too much for them to handle so they find  it hard to use website.</a:t>
            </a:r>
            <a:endParaRPr sz="1200"/>
          </a:p>
        </p:txBody>
      </p:sp>
      <p:sp>
        <p:nvSpPr>
          <p:cNvPr id="220" name="Google Shape;220;p46"/>
          <p:cNvSpPr/>
          <p:nvPr/>
        </p:nvSpPr>
        <p:spPr>
          <a:xfrm>
            <a:off x="11211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21" name="Google Shape;221;p46"/>
          <p:cNvSpPr/>
          <p:nvPr/>
        </p:nvSpPr>
        <p:spPr>
          <a:xfrm>
            <a:off x="326237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22" name="Google Shape;222;p46"/>
          <p:cNvSpPr/>
          <p:nvPr/>
        </p:nvSpPr>
        <p:spPr>
          <a:xfrm>
            <a:off x="54036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7"/>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Person: </a:t>
            </a:r>
            <a:r>
              <a:rPr lang="en" sz="2400" b="1">
                <a:solidFill>
                  <a:srgbClr val="5F6368"/>
                </a:solidFill>
                <a:latin typeface="Open Sans"/>
                <a:ea typeface="Open Sans"/>
                <a:cs typeface="Open Sans"/>
                <a:sym typeface="Open Sans"/>
              </a:rPr>
              <a:t>Ibrahim Khatib</a:t>
            </a:r>
            <a:endParaRPr sz="2400" b="1">
              <a:solidFill>
                <a:srgbClr val="5F6368"/>
              </a:solidFill>
              <a:latin typeface="Open Sans"/>
              <a:ea typeface="Open Sans"/>
              <a:cs typeface="Open Sans"/>
              <a:sym typeface="Open Sans"/>
            </a:endParaRPr>
          </a:p>
        </p:txBody>
      </p:sp>
      <p:pic>
        <p:nvPicPr>
          <p:cNvPr id="228" name="Google Shape;228;p47"/>
          <p:cNvPicPr preferRelativeResize="0"/>
          <p:nvPr/>
        </p:nvPicPr>
        <p:blipFill>
          <a:blip r:embed="rId3">
            <a:alphaModFix/>
          </a:blip>
          <a:stretch>
            <a:fillRect/>
          </a:stretch>
        </p:blipFill>
        <p:spPr>
          <a:xfrm>
            <a:off x="3703201" y="1083375"/>
            <a:ext cx="5265248" cy="2976750"/>
          </a:xfrm>
          <a:prstGeom prst="rect">
            <a:avLst/>
          </a:prstGeom>
          <a:noFill/>
          <a:ln>
            <a:noFill/>
          </a:ln>
        </p:spPr>
      </p:pic>
      <p:sp>
        <p:nvSpPr>
          <p:cNvPr id="229" name="Google Shape;229;p47"/>
          <p:cNvSpPr txBox="1"/>
          <p:nvPr/>
        </p:nvSpPr>
        <p:spPr>
          <a:xfrm>
            <a:off x="517675" y="1674400"/>
            <a:ext cx="2184600" cy="2016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Challenge revelation:</a:t>
            </a:r>
            <a:endParaRPr>
              <a:solidFill>
                <a:srgbClr val="EA4335"/>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Ibrahim Khatib is a high school student who has not enjoy the combo of cream for long now.</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p>
        </p:txBody>
      </p:sp>
      <p:pic>
        <p:nvPicPr>
          <p:cNvPr id="230" name="Google Shape;230;p47"/>
          <p:cNvPicPr preferRelativeResize="0"/>
          <p:nvPr/>
        </p:nvPicPr>
        <p:blipFill>
          <a:blip r:embed="rId4">
            <a:alphaModFix/>
          </a:blip>
          <a:stretch>
            <a:fillRect/>
          </a:stretch>
        </p:blipFill>
        <p:spPr>
          <a:xfrm>
            <a:off x="3775150" y="1083375"/>
            <a:ext cx="5193301" cy="29500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8"/>
          <p:cNvSpPr/>
          <p:nvPr/>
        </p:nvSpPr>
        <p:spPr>
          <a:xfrm>
            <a:off x="4211875" y="524350"/>
            <a:ext cx="4682700" cy="42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8"/>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Customer tour chart</a:t>
            </a:r>
            <a:endParaRPr sz="2400">
              <a:solidFill>
                <a:srgbClr val="5F6368"/>
              </a:solidFill>
              <a:latin typeface="Open Sans"/>
              <a:ea typeface="Open Sans"/>
              <a:cs typeface="Open Sans"/>
              <a:sym typeface="Open Sans"/>
            </a:endParaRPr>
          </a:p>
        </p:txBody>
      </p:sp>
      <p:sp>
        <p:nvSpPr>
          <p:cNvPr id="237" name="Google Shape;237;p48"/>
          <p:cNvSpPr txBox="1"/>
          <p:nvPr/>
        </p:nvSpPr>
        <p:spPr>
          <a:xfrm>
            <a:off x="517675" y="1522550"/>
            <a:ext cx="2421300" cy="244679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Chart </a:t>
            </a:r>
            <a:r>
              <a:rPr lang="en" dirty="0" smtClean="0">
                <a:solidFill>
                  <a:srgbClr val="5F6368"/>
                </a:solidFill>
                <a:latin typeface="Open Sans"/>
                <a:ea typeface="Open Sans"/>
                <a:cs typeface="Open Sans"/>
                <a:sym typeface="Open Sans"/>
              </a:rPr>
              <a:t>of one of our customer </a:t>
            </a:r>
            <a:r>
              <a:rPr lang="en" dirty="0">
                <a:solidFill>
                  <a:srgbClr val="5F6368"/>
                </a:solidFill>
                <a:latin typeface="Open Sans"/>
                <a:ea typeface="Open Sans"/>
                <a:cs typeface="Open Sans"/>
                <a:sym typeface="Open Sans"/>
              </a:rPr>
              <a:t>tour shows how it can help for </a:t>
            </a:r>
            <a:br>
              <a:rPr lang="en" dirty="0">
                <a:solidFill>
                  <a:srgbClr val="5F6368"/>
                </a:solidFill>
                <a:latin typeface="Open Sans"/>
                <a:ea typeface="Open Sans"/>
                <a:cs typeface="Open Sans"/>
                <a:sym typeface="Open Sans"/>
              </a:rPr>
            </a:br>
            <a:r>
              <a:rPr lang="en" dirty="0">
                <a:solidFill>
                  <a:srgbClr val="5F6368"/>
                </a:solidFill>
                <a:latin typeface="Open Sans"/>
                <a:ea typeface="Open Sans"/>
                <a:cs typeface="Open Sans"/>
                <a:sym typeface="Open Sans"/>
              </a:rPr>
              <a:t>customers have access to the Snow Ice cream website.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p>
        </p:txBody>
      </p:sp>
      <p:pic>
        <p:nvPicPr>
          <p:cNvPr id="238" name="Google Shape;238;p48"/>
          <p:cNvPicPr preferRelativeResize="0"/>
          <p:nvPr/>
        </p:nvPicPr>
        <p:blipFill>
          <a:blip r:embed="rId3">
            <a:alphaModFix/>
          </a:blip>
          <a:stretch>
            <a:fillRect/>
          </a:stretch>
        </p:blipFill>
        <p:spPr>
          <a:xfrm>
            <a:off x="4211875" y="524350"/>
            <a:ext cx="4682700" cy="42150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896</Words>
  <PresentationFormat>On-screen Show (16:9)</PresentationFormat>
  <Paragraphs>119</Paragraphs>
  <Slides>25</Slides>
  <Notes>25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Open Sans SemiBold</vt:lpstr>
      <vt:lpstr>Open Sans</vt:lpstr>
      <vt:lpstr>Calibri</vt:lpstr>
      <vt:lpstr>Google Sans Medium</vt:lpstr>
      <vt:lpstr>Simple Light</vt:lpstr>
      <vt:lpstr>Simple Light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user4</cp:lastModifiedBy>
  <cp:revision>9</cp:revision>
  <dcterms:modified xsi:type="dcterms:W3CDTF">2021-08-17T06:11:06Z</dcterms:modified>
</cp:coreProperties>
</file>