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1" r:id="rId2"/>
    <p:sldId id="283" r:id="rId3"/>
    <p:sldId id="262" r:id="rId4"/>
    <p:sldId id="267" r:id="rId5"/>
    <p:sldId id="263" r:id="rId6"/>
    <p:sldId id="264" r:id="rId7"/>
    <p:sldId id="265" r:id="rId8"/>
    <p:sldId id="266" r:id="rId9"/>
    <p:sldId id="268" r:id="rId10"/>
    <p:sldId id="275" r:id="rId11"/>
    <p:sldId id="276" r:id="rId12"/>
    <p:sldId id="277" r:id="rId13"/>
    <p:sldId id="274" r:id="rId14"/>
    <p:sldId id="278" r:id="rId15"/>
    <p:sldId id="279" r:id="rId16"/>
    <p:sldId id="280" r:id="rId17"/>
    <p:sldId id="281" r:id="rId18"/>
    <p:sldId id="282" r:id="rId19"/>
    <p:sldId id="273" r:id="rId20"/>
    <p:sldId id="272" r:id="rId21"/>
    <p:sldId id="271" r:id="rId22"/>
    <p:sldId id="284" r:id="rId23"/>
    <p:sldId id="270" r:id="rId24"/>
    <p:sldId id="285" r:id="rId25"/>
    <p:sldId id="269" r:id="rId26"/>
    <p:sldId id="286" r:id="rId27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853" autoAdjust="0"/>
    <p:restoredTop sz="94660"/>
  </p:normalViewPr>
  <p:slideViewPr>
    <p:cSldViewPr>
      <p:cViewPr varScale="1">
        <p:scale>
          <a:sx n="70" d="100"/>
          <a:sy n="70" d="100"/>
        </p:scale>
        <p:origin x="1416" y="7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1EB680-5BED-4682-B66C-50707E0A0DC5}" type="datetimeFigureOut">
              <a:rPr lang="en-US" smtClean="0"/>
              <a:pPr/>
              <a:t>14/08/2023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34D2481-BD86-425F-860C-4A9845DFC65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Chapter One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b="1" dirty="0" smtClean="0"/>
              <a:t>Introduction to Emerging Technologies</a:t>
            </a:r>
          </a:p>
          <a:p>
            <a:pPr>
              <a:buNone/>
            </a:pPr>
            <a:endParaRPr lang="en-US" dirty="0"/>
          </a:p>
          <a:p>
            <a:pPr>
              <a:buNone/>
            </a:pPr>
            <a:endParaRPr lang="en-US" dirty="0" smtClean="0"/>
          </a:p>
          <a:p>
            <a:pPr>
              <a:buNone/>
            </a:pPr>
            <a:endParaRPr lang="en-US" dirty="0"/>
          </a:p>
          <a:p>
            <a:pPr>
              <a:buNone/>
            </a:pPr>
            <a:r>
              <a:rPr lang="en-US" dirty="0" smtClean="0"/>
              <a:t> </a:t>
            </a:r>
          </a:p>
          <a:p>
            <a:pPr>
              <a:buNone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IR 2.0-Technological Revolution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4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New </a:t>
            </a:r>
            <a:r>
              <a:rPr lang="en-US" sz="2400" dirty="0">
                <a:solidFill>
                  <a:srgbClr val="002060"/>
                </a:solidFill>
              </a:rPr>
              <a:t>technological systems were introduced, such as electrical power </a:t>
            </a:r>
            <a:r>
              <a:rPr lang="en-US" sz="2400" dirty="0" smtClean="0">
                <a:solidFill>
                  <a:srgbClr val="002060"/>
                </a:solidFill>
              </a:rPr>
              <a:t>and telephones</a:t>
            </a:r>
            <a:endParaRPr lang="en-US" sz="2400" b="1" dirty="0">
              <a:solidFill>
                <a:srgbClr val="002060"/>
              </a:solidFill>
            </a:endParaRPr>
          </a:p>
        </p:txBody>
      </p:sp>
      <p:pic>
        <p:nvPicPr>
          <p:cNvPr id="2050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143000"/>
            <a:ext cx="8229600" cy="396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TextBox 7"/>
          <p:cNvSpPr txBox="1"/>
          <p:nvPr/>
        </p:nvSpPr>
        <p:spPr>
          <a:xfrm>
            <a:off x="609600" y="12954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FF00"/>
                </a:solidFill>
              </a:rPr>
              <a:t>Fig2. </a:t>
            </a:r>
            <a:r>
              <a:rPr lang="en-US" sz="2400" b="1" dirty="0">
                <a:solidFill>
                  <a:srgbClr val="FFFF00"/>
                </a:solidFill>
              </a:rPr>
              <a:t>Electricity transmission line 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IR 3.0-Digital Revolution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334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Transition from mechanical and analog electronic technology to digital electronics </a:t>
            </a:r>
            <a:endParaRPr lang="en-US" sz="2400" dirty="0">
              <a:solidFill>
                <a:srgbClr val="002060"/>
              </a:solidFill>
            </a:endParaRPr>
          </a:p>
        </p:txBody>
      </p:sp>
      <p:pic>
        <p:nvPicPr>
          <p:cNvPr id="307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95400"/>
            <a:ext cx="8153400" cy="3886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TextBox 8"/>
          <p:cNvSpPr txBox="1"/>
          <p:nvPr/>
        </p:nvSpPr>
        <p:spPr>
          <a:xfrm>
            <a:off x="6400800" y="914400"/>
            <a:ext cx="27432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C00000"/>
                </a:solidFill>
              </a:rPr>
              <a:t>Fig3. High Tech Electronics </a:t>
            </a:r>
            <a:endParaRPr lang="en-US" sz="2400" b="1" dirty="0">
              <a:solidFill>
                <a:srgbClr val="C00000"/>
              </a:solidFill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IR 4.0-Robotics and </a:t>
            </a:r>
            <a:r>
              <a:rPr lang="en-US" sz="2800" b="1" dirty="0" err="1" smtClean="0"/>
              <a:t>IoT</a:t>
            </a:r>
            <a:r>
              <a:rPr lang="en-US" sz="2800" b="1" dirty="0" smtClean="0"/>
              <a:t>-Cyber physical system</a:t>
            </a:r>
            <a:endParaRPr lang="en-US" sz="2800" b="1" dirty="0"/>
          </a:p>
        </p:txBody>
      </p:sp>
      <p:sp>
        <p:nvSpPr>
          <p:cNvPr id="5" name="TextBox 4"/>
          <p:cNvSpPr txBox="1"/>
          <p:nvPr/>
        </p:nvSpPr>
        <p:spPr>
          <a:xfrm>
            <a:off x="457200" y="5562600"/>
            <a:ext cx="83820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002060"/>
                </a:solidFill>
              </a:rPr>
              <a:t>A cyber-physical system is a mechanism that is controlled or monitored by computer-based algorithms, tightly integrated with the Internet and its </a:t>
            </a:r>
            <a:r>
              <a:rPr lang="en-US" sz="2400" dirty="0" smtClean="0">
                <a:solidFill>
                  <a:srgbClr val="002060"/>
                </a:solidFill>
              </a:rPr>
              <a:t>users-</a:t>
            </a:r>
            <a:r>
              <a:rPr lang="en-US" sz="2400" dirty="0" err="1" smtClean="0">
                <a:solidFill>
                  <a:srgbClr val="002060"/>
                </a:solidFill>
              </a:rPr>
              <a:t>Eg</a:t>
            </a:r>
            <a:r>
              <a:rPr lang="en-US" sz="2400" dirty="0" smtClean="0">
                <a:solidFill>
                  <a:srgbClr val="002060"/>
                </a:solidFill>
              </a:rPr>
              <a:t>-AI.</a:t>
            </a:r>
            <a:endParaRPr lang="en-US" sz="2400" dirty="0">
              <a:solidFill>
                <a:srgbClr val="002060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idx="1"/>
          </p:nvPr>
        </p:nvSpPr>
        <p:spPr>
          <a:xfrm>
            <a:off x="457200" y="1066801"/>
            <a:ext cx="8229600" cy="3200399"/>
          </a:xfrm>
        </p:spPr>
        <p:txBody>
          <a:bodyPr/>
          <a:lstStyle/>
          <a:p>
            <a:endParaRPr 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533400" y="1219201"/>
            <a:ext cx="8153400" cy="289559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10" name="TextBox 9"/>
          <p:cNvSpPr txBox="1"/>
          <p:nvPr/>
        </p:nvSpPr>
        <p:spPr>
          <a:xfrm>
            <a:off x="533400" y="4419600"/>
            <a:ext cx="78486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Fig4. Anybody connected device-</a:t>
            </a:r>
            <a:r>
              <a:rPr lang="en-US" sz="2400" b="1" dirty="0" err="1" smtClean="0">
                <a:solidFill>
                  <a:srgbClr val="FF0000"/>
                </a:solidFill>
              </a:rPr>
              <a:t>Eg</a:t>
            </a:r>
            <a:r>
              <a:rPr lang="en-US" sz="2400" b="1" dirty="0" smtClean="0">
                <a:solidFill>
                  <a:srgbClr val="FF0000"/>
                </a:solidFill>
              </a:rPr>
              <a:t>. Computer Numerical Control (by Instruction) </a:t>
            </a:r>
            <a:endParaRPr lang="en-US" sz="2400" b="1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Role of Data for Emerging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Data is regarded as the new oil and strategic asset since we are living in the age of big data, and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drives </a:t>
            </a:r>
            <a:r>
              <a:rPr lang="en-US" sz="2400" dirty="0"/>
              <a:t>or even determines the future of science, technology, the economy, and possibly everything in our world today and tomorrow.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More importantly presents </a:t>
            </a:r>
            <a:r>
              <a:rPr lang="en-US" sz="2400" dirty="0"/>
              <a:t>enormous challenges that in turn bring incredible innovation and economic </a:t>
            </a:r>
            <a:r>
              <a:rPr lang="en-US" sz="2400" dirty="0" smtClean="0"/>
              <a:t>opportunities</a:t>
            </a:r>
            <a:r>
              <a:rPr lang="en-US" sz="2400" dirty="0"/>
              <a:t> </a:t>
            </a:r>
            <a:r>
              <a:rPr lang="en-US" sz="2400" dirty="0" smtClean="0"/>
              <a:t>by </a:t>
            </a:r>
            <a:r>
              <a:rPr lang="en-US" sz="2400" dirty="0"/>
              <a:t>understanding, exploring, and utilizing data.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Enabling devices and network (Programmable devices)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2578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In the world of digital electronic systems, there are four basic kinds of devices: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Memory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 microprocessors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logic, and 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networks.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Memory</a:t>
            </a:r>
            <a:r>
              <a:rPr lang="en-US" sz="2400" dirty="0"/>
              <a:t> </a:t>
            </a:r>
            <a:r>
              <a:rPr lang="en-US" sz="2400" dirty="0" smtClean="0"/>
              <a:t>:stores </a:t>
            </a:r>
            <a:r>
              <a:rPr lang="en-US" sz="2400" dirty="0"/>
              <a:t>random information such as the contents of a spreadsheet or database. 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… Continued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lnSpcReduction="10000"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>
                <a:solidFill>
                  <a:srgbClr val="FF0000"/>
                </a:solidFill>
              </a:rPr>
              <a:t>Microprocessors</a:t>
            </a:r>
            <a:r>
              <a:rPr lang="en-US" sz="2400" dirty="0" smtClean="0"/>
              <a:t>: execute </a:t>
            </a:r>
            <a:r>
              <a:rPr lang="en-US" sz="2400" dirty="0"/>
              <a:t>software instructions to perform a wide variety of tasks such as running a word processing program or video game.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Logic </a:t>
            </a:r>
            <a:r>
              <a:rPr lang="en-US" sz="2400" dirty="0" smtClean="0">
                <a:solidFill>
                  <a:srgbClr val="FF0000"/>
                </a:solidFill>
              </a:rPr>
              <a:t>devices</a:t>
            </a:r>
            <a:r>
              <a:rPr lang="en-US" sz="2400" dirty="0" smtClean="0"/>
              <a:t>: provide </a:t>
            </a:r>
            <a:r>
              <a:rPr lang="en-US" sz="2400" dirty="0"/>
              <a:t>specific functions, including device-to-device interfacing, data communication, signal processing, data display, timing and control operations, and almost every other function a system must perform.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>
                <a:solidFill>
                  <a:srgbClr val="FF0000"/>
                </a:solidFill>
              </a:rPr>
              <a:t>Network</a:t>
            </a:r>
            <a:r>
              <a:rPr lang="en-US" sz="2400" dirty="0" smtClean="0"/>
              <a:t>: </a:t>
            </a:r>
            <a:r>
              <a:rPr lang="en-US" sz="2400" dirty="0"/>
              <a:t>is a collection of computers, servers, mainframes, network devices, peripherals, or other devices connected to one another to allow the sharing of data. </a:t>
            </a:r>
            <a:r>
              <a:rPr lang="en-US" sz="2400" dirty="0" err="1" smtClean="0"/>
              <a:t>Eg</a:t>
            </a:r>
            <a:r>
              <a:rPr lang="en-US" sz="2400" dirty="0" smtClean="0"/>
              <a:t>. </a:t>
            </a:r>
            <a:r>
              <a:rPr lang="en-US" sz="2400" b="1" dirty="0" smtClean="0">
                <a:solidFill>
                  <a:srgbClr val="0070C0"/>
                </a:solidFill>
              </a:rPr>
              <a:t>Internet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sz="2800" dirty="0"/>
              <a:t>Why is a computer referred to as a programmable device? 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Because what makes a computer a computer is that it follows a set of instructions. </a:t>
            </a: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Many electronic devices are computers that perform only one operation, but they are still following instructions that reside permanently in the unit. </a:t>
            </a:r>
            <a:endParaRPr lang="en-US" sz="2400" b="1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/>
              <a:t>List of some Programmable devices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</a:pPr>
            <a:r>
              <a:rPr lang="en-US" sz="2400" dirty="0" err="1" smtClean="0">
                <a:solidFill>
                  <a:schemeClr val="tx1"/>
                </a:solidFill>
              </a:rPr>
              <a:t>Achronix</a:t>
            </a:r>
            <a:r>
              <a:rPr lang="en-US" sz="2400" dirty="0" smtClean="0">
                <a:solidFill>
                  <a:schemeClr val="tx1"/>
                </a:solidFill>
              </a:rPr>
              <a:t> </a:t>
            </a:r>
            <a:r>
              <a:rPr lang="en-US" sz="2400" dirty="0">
                <a:solidFill>
                  <a:schemeClr val="tx1"/>
                </a:solidFill>
              </a:rPr>
              <a:t>Speedster SPD60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• </a:t>
            </a:r>
            <a:r>
              <a:rPr lang="en-US" sz="2400" dirty="0" err="1">
                <a:solidFill>
                  <a:schemeClr val="tx1"/>
                </a:solidFill>
              </a:rPr>
              <a:t>Actel’s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• </a:t>
            </a:r>
            <a:r>
              <a:rPr lang="en-US" sz="2400" dirty="0" err="1">
                <a:solidFill>
                  <a:schemeClr val="tx1"/>
                </a:solidFill>
              </a:rPr>
              <a:t>Altera</a:t>
            </a:r>
            <a:r>
              <a:rPr lang="en-US" sz="2400" dirty="0">
                <a:solidFill>
                  <a:schemeClr val="tx1"/>
                </a:solidFill>
              </a:rPr>
              <a:t> </a:t>
            </a:r>
            <a:r>
              <a:rPr lang="en-US" sz="2400" dirty="0" err="1">
                <a:solidFill>
                  <a:schemeClr val="tx1"/>
                </a:solidFill>
              </a:rPr>
              <a:t>Stratix</a:t>
            </a:r>
            <a:r>
              <a:rPr lang="en-US" sz="2400" dirty="0">
                <a:solidFill>
                  <a:schemeClr val="tx1"/>
                </a:solidFill>
              </a:rPr>
              <a:t> IV GT and </a:t>
            </a:r>
            <a:r>
              <a:rPr lang="en-US" sz="2400" dirty="0" err="1">
                <a:solidFill>
                  <a:schemeClr val="tx1"/>
                </a:solidFill>
              </a:rPr>
              <a:t>Arria</a:t>
            </a:r>
            <a:r>
              <a:rPr lang="en-US" sz="2400" dirty="0">
                <a:solidFill>
                  <a:schemeClr val="tx1"/>
                </a:solidFill>
              </a:rPr>
              <a:t> II GX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• Atmel’s AT91CAP7L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>
                <a:solidFill>
                  <a:schemeClr val="tx1"/>
                </a:solidFill>
              </a:rPr>
              <a:t>• Cypress Semiconductor’s programmable system-on-chip (</a:t>
            </a:r>
            <a:r>
              <a:rPr lang="en-US" sz="2400" dirty="0" err="1">
                <a:solidFill>
                  <a:schemeClr val="tx1"/>
                </a:solidFill>
              </a:rPr>
              <a:t>PSoC</a:t>
            </a:r>
            <a:r>
              <a:rPr lang="en-US" sz="2400" dirty="0">
                <a:solidFill>
                  <a:schemeClr val="tx1"/>
                </a:solidFill>
              </a:rPr>
              <a:t>) family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• Lattice Semiconductor’s ECP3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• Lime Microsystems’ LMS6002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• Silicon Blue Technologies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 smtClean="0">
                <a:solidFill>
                  <a:schemeClr val="tx1"/>
                </a:solidFill>
              </a:rPr>
              <a:t>• Xilinx </a:t>
            </a:r>
            <a:r>
              <a:rPr lang="en-US" sz="2400" dirty="0" err="1" smtClean="0">
                <a:solidFill>
                  <a:schemeClr val="tx1"/>
                </a:solidFill>
              </a:rPr>
              <a:t>Virtex</a:t>
            </a:r>
            <a:r>
              <a:rPr lang="en-US" sz="2400" dirty="0" smtClean="0">
                <a:solidFill>
                  <a:schemeClr val="tx1"/>
                </a:solidFill>
              </a:rPr>
              <a:t> 6 and Spartan 6 and  </a:t>
            </a:r>
            <a:r>
              <a:rPr lang="en-US" sz="2400" dirty="0" err="1" smtClean="0">
                <a:solidFill>
                  <a:schemeClr val="tx1"/>
                </a:solidFill>
              </a:rPr>
              <a:t>Xmos</a:t>
            </a:r>
            <a:r>
              <a:rPr lang="en-US" sz="2400" dirty="0" smtClean="0">
                <a:solidFill>
                  <a:schemeClr val="tx1"/>
                </a:solidFill>
              </a:rPr>
              <a:t> Semiconductor L series </a:t>
            </a: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4800" y="274638"/>
            <a:ext cx="8382000" cy="639762"/>
          </a:xfr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… Continued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54864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r>
              <a:rPr lang="en-US" sz="2400" b="1" dirty="0">
                <a:solidFill>
                  <a:srgbClr val="00B050"/>
                </a:solidFill>
              </a:rPr>
              <a:t>A full range of network-related equipment referred to as Service Enabling Devices (SEDs), which can include</a:t>
            </a:r>
            <a:r>
              <a:rPr lang="en-US" sz="2400" b="1" dirty="0" smtClean="0">
                <a:solidFill>
                  <a:srgbClr val="00B050"/>
                </a:solidFill>
              </a:rPr>
              <a:t>: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Traditional channel service unit (CSU) and data service unit (DSU)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Modems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Routers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Switches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Conferencing </a:t>
            </a:r>
            <a:r>
              <a:rPr lang="en-US" sz="2400" dirty="0">
                <a:solidFill>
                  <a:schemeClr val="tx1"/>
                </a:solidFill>
              </a:rPr>
              <a:t>equipment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Network </a:t>
            </a:r>
            <a:r>
              <a:rPr lang="en-US" sz="2400" dirty="0">
                <a:solidFill>
                  <a:schemeClr val="tx1"/>
                </a:solidFill>
              </a:rPr>
              <a:t>appliances (NIDs and SIDs) </a:t>
            </a:r>
            <a:endParaRPr lang="en-US" sz="2400" dirty="0" smtClean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 smtClean="0">
                <a:solidFill>
                  <a:schemeClr val="tx1"/>
                </a:solidFill>
              </a:rPr>
              <a:t>Hosting </a:t>
            </a:r>
            <a:r>
              <a:rPr lang="en-US" sz="2400" dirty="0">
                <a:solidFill>
                  <a:schemeClr val="tx1"/>
                </a:solidFill>
              </a:rPr>
              <a:t>equipment and servers </a:t>
            </a:r>
          </a:p>
          <a:p>
            <a:pPr>
              <a:lnSpc>
                <a:spcPct val="150000"/>
              </a:lnSpc>
              <a:spcBef>
                <a:spcPct val="0"/>
              </a:spcBef>
              <a:buFont typeface="Wingdings" pitchFamily="2" charset="2"/>
              <a:buChar char="Ø"/>
            </a:pPr>
            <a:endParaRPr lang="en-US" sz="24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Human to Machine Interaction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HMI </a:t>
            </a:r>
            <a:r>
              <a:rPr lang="en-US" sz="2400" dirty="0"/>
              <a:t>refers to the communication and interaction between a human and a machine via </a:t>
            </a:r>
            <a:r>
              <a:rPr lang="en-US" sz="2400" dirty="0" smtClean="0"/>
              <a:t>a </a:t>
            </a:r>
            <a:r>
              <a:rPr lang="en-US" sz="2400" dirty="0"/>
              <a:t>user interface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Nowadays, natural user interfaces such as gestures have gained increasing attention as they allow humans to control machines through natural and intuitive </a:t>
            </a:r>
            <a:r>
              <a:rPr lang="en-US" sz="2400" dirty="0" smtClean="0"/>
              <a:t>behaviors</a:t>
            </a:r>
          </a:p>
          <a:p>
            <a:pPr>
              <a:lnSpc>
                <a:spcPct val="150000"/>
              </a:lnSpc>
              <a:buNone/>
            </a:pPr>
            <a:endParaRPr lang="en-US" sz="24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3"/>
          </a:lnRef>
          <a:fillRef idx="3">
            <a:schemeClr val="accent3"/>
          </a:fillRef>
          <a:effectRef idx="2">
            <a:schemeClr val="accent3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Activity 1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What is Emerging Technology?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What is Technology?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>
                <a:solidFill>
                  <a:srgbClr val="FF0000"/>
                </a:solidFill>
              </a:rPr>
              <a:t>What is Evolution?</a:t>
            </a:r>
            <a:endParaRPr lang="en-US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What is interaction in human-computer interaction?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HCI </a:t>
            </a:r>
            <a:r>
              <a:rPr lang="en-US" sz="2400" dirty="0" smtClean="0"/>
              <a:t>is </a:t>
            </a:r>
            <a:r>
              <a:rPr lang="en-US" sz="2400" dirty="0"/>
              <a:t>the study of how people interact with computers and to what extent computers are or are not developed for successful interaction with human beings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/>
              <a:t>As its name implies, HCI consists of three parts: the user, the computer itself, and the ways they work together.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How do users interact with computers?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user interacts directly with hardware for the human input and output such as </a:t>
            </a:r>
            <a:r>
              <a:rPr lang="en-US" dirty="0" smtClean="0"/>
              <a:t>displays,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dirty="0" smtClean="0"/>
              <a:t>e.g</a:t>
            </a:r>
            <a:r>
              <a:rPr lang="en-US" dirty="0"/>
              <a:t>. </a:t>
            </a:r>
            <a:r>
              <a:rPr lang="en-US" dirty="0" smtClean="0"/>
              <a:t>through </a:t>
            </a:r>
            <a:r>
              <a:rPr lang="en-US" dirty="0"/>
              <a:t>a graphical user interface</a:t>
            </a:r>
            <a:r>
              <a:rPr lang="en-US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dirty="0"/>
              <a:t>The user interacts with the computer over this software interface using the given input and output (I/O) hardware.</a:t>
            </a:r>
            <a:endParaRPr lang="en-US" dirty="0" smtClean="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How important is human-computer interaction?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goal of HCI is to improve the interaction between users and computers by making computers more user-friendly and receptive to the user's needs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/>
              <a:t>The main advantages of HCI are simplicity, ease of deployment &amp; operations and cost savings for smaller </a:t>
            </a:r>
            <a:r>
              <a:rPr lang="en-US" sz="2400" dirty="0" smtClean="0"/>
              <a:t>set-ups.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They </a:t>
            </a:r>
            <a:r>
              <a:rPr lang="en-US" sz="2400" dirty="0"/>
              <a:t>also reduce solution design time and integration complexity.</a:t>
            </a:r>
            <a:endParaRPr lang="en-US" sz="2400" dirty="0" smtClean="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/>
              <a:t>Disciplines Contributing to </a:t>
            </a:r>
            <a:r>
              <a:rPr lang="en-US" sz="2800" dirty="0" smtClean="0"/>
              <a:t>(</a:t>
            </a:r>
            <a:r>
              <a:rPr lang="en-US" sz="2800" dirty="0"/>
              <a:t>HCI)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85000" lnSpcReduction="10000"/>
          </a:bodyPr>
          <a:lstStyle/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Cognitive </a:t>
            </a:r>
            <a:r>
              <a:rPr lang="en-US" sz="3000" dirty="0"/>
              <a:t>psychology: Limitations, information processing, performance prediction, cooperative working, and capabilities. </a:t>
            </a:r>
            <a:endParaRPr lang="en-US" sz="3000" dirty="0" smtClean="0"/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Computer </a:t>
            </a:r>
            <a:r>
              <a:rPr lang="en-US" sz="3000" dirty="0"/>
              <a:t>science: Including graphics, technology, prototyping tools, user interface management systems. </a:t>
            </a:r>
            <a:endParaRPr lang="en-US" sz="3000" dirty="0" smtClean="0"/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Linguistics</a:t>
            </a:r>
            <a:r>
              <a:rPr lang="en-US" sz="3000" dirty="0"/>
              <a:t>. </a:t>
            </a:r>
            <a:endParaRPr lang="en-US" sz="3000" dirty="0" smtClean="0"/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Engineering </a:t>
            </a:r>
            <a:r>
              <a:rPr lang="en-US" sz="3000" dirty="0"/>
              <a:t>and design. </a:t>
            </a:r>
            <a:endParaRPr lang="en-US" sz="3000" dirty="0" smtClean="0"/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Artificial </a:t>
            </a:r>
            <a:r>
              <a:rPr lang="en-US" sz="3000" dirty="0"/>
              <a:t>intelligence. </a:t>
            </a:r>
            <a:endParaRPr lang="en-US" sz="3000" dirty="0" smtClean="0"/>
          </a:p>
          <a:p>
            <a:pPr>
              <a:lnSpc>
                <a:spcPct val="160000"/>
              </a:lnSpc>
              <a:spcBef>
                <a:spcPct val="0"/>
              </a:spcBef>
              <a:buFont typeface="Wingdings" pitchFamily="2" charset="2"/>
              <a:buChar char="v"/>
            </a:pPr>
            <a:r>
              <a:rPr lang="en-US" sz="3000" dirty="0" smtClean="0"/>
              <a:t>Human </a:t>
            </a:r>
            <a:r>
              <a:rPr lang="en-US" sz="3000" dirty="0"/>
              <a:t>factors. </a:t>
            </a:r>
          </a:p>
          <a:p>
            <a:endParaRPr lang="en-US" dirty="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Current and Future </a:t>
            </a:r>
            <a:r>
              <a:rPr lang="en-US" sz="2800" dirty="0"/>
              <a:t>Trends in Emerging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5715000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buFont typeface="Wingdings" pitchFamily="2" charset="2"/>
              <a:buChar char="ü"/>
            </a:pPr>
            <a:r>
              <a:rPr lang="en-US" dirty="0">
                <a:solidFill>
                  <a:srgbClr val="FF0000"/>
                </a:solidFill>
              </a:rPr>
              <a:t>Emerging technology </a:t>
            </a:r>
            <a:r>
              <a:rPr lang="en-US" dirty="0" smtClean="0">
                <a:solidFill>
                  <a:srgbClr val="FF0000"/>
                </a:solidFill>
              </a:rPr>
              <a:t>trends:</a:t>
            </a:r>
            <a:endParaRPr lang="en-US" sz="2800" dirty="0">
              <a:solidFill>
                <a:srgbClr val="FF0000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400" dirty="0">
                <a:solidFill>
                  <a:schemeClr val="tx1"/>
                </a:solidFill>
              </a:rPr>
              <a:t>5G Networks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 </a:t>
            </a:r>
            <a:r>
              <a:rPr lang="en-US" sz="2800" dirty="0">
                <a:solidFill>
                  <a:schemeClr val="tx1"/>
                </a:solidFill>
              </a:rPr>
              <a:t>Artificial Intelligence (AI)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Autonomous </a:t>
            </a:r>
            <a:r>
              <a:rPr lang="en-US" sz="2800" dirty="0">
                <a:solidFill>
                  <a:schemeClr val="tx1"/>
                </a:solidFill>
              </a:rPr>
              <a:t>Devices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err="1" smtClean="0">
                <a:solidFill>
                  <a:schemeClr val="tx1"/>
                </a:solidFill>
              </a:rPr>
              <a:t>Blockchain</a:t>
            </a:r>
            <a:r>
              <a:rPr lang="en-US" sz="2800" dirty="0" smtClean="0">
                <a:solidFill>
                  <a:schemeClr val="tx1"/>
                </a:solidFill>
              </a:rPr>
              <a:t> </a:t>
            </a: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Augmented </a:t>
            </a:r>
            <a:r>
              <a:rPr lang="en-US" sz="2800" dirty="0">
                <a:solidFill>
                  <a:schemeClr val="tx1"/>
                </a:solidFill>
              </a:rPr>
              <a:t>Analytics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Digital </a:t>
            </a:r>
            <a:r>
              <a:rPr lang="en-US" sz="2800" dirty="0">
                <a:solidFill>
                  <a:schemeClr val="tx1"/>
                </a:solidFill>
              </a:rPr>
              <a:t>Twins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Enhanced </a:t>
            </a:r>
            <a:r>
              <a:rPr lang="en-US" sz="2800" dirty="0">
                <a:solidFill>
                  <a:schemeClr val="tx1"/>
                </a:solidFill>
              </a:rPr>
              <a:t>Edge Computing and </a:t>
            </a:r>
            <a:endParaRPr lang="en-US" dirty="0">
              <a:solidFill>
                <a:schemeClr val="tx1"/>
              </a:solidFill>
            </a:endParaRPr>
          </a:p>
          <a:p>
            <a:pPr lvl="1">
              <a:lnSpc>
                <a:spcPct val="150000"/>
              </a:lnSpc>
              <a:spcBef>
                <a:spcPct val="0"/>
              </a:spcBef>
            </a:pPr>
            <a:r>
              <a:rPr lang="en-US" sz="2800" dirty="0" smtClean="0">
                <a:solidFill>
                  <a:schemeClr val="tx1"/>
                </a:solidFill>
              </a:rPr>
              <a:t>Immersive </a:t>
            </a:r>
            <a:r>
              <a:rPr lang="en-US" sz="2800" dirty="0">
                <a:solidFill>
                  <a:schemeClr val="tx1"/>
                </a:solidFill>
              </a:rPr>
              <a:t>Experiences in Smart Spaces 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Chapter One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38200"/>
            <a:ext cx="8229600" cy="54102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Where did the Industrial Revolution start and why did it begin there?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does “emerging” mean, emerging technologies and how are they found? </a:t>
            </a:r>
            <a:endParaRPr lang="en-US" sz="1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makes “emerging technologies” happen and what impact will they have on Individuals, Society, and Environment?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Discussed the economic and ideological causes of the American, the French, and the Chinese Revolutions, and to see the larger historical contexts in which these events took place?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Discuss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and compare the course of the American, the French, and the Chinese revolutions and analyze the reasons for and significance of the different outcomes of these three revolutions?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Discuss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successes and the shortcomings of the conservative reaction to the French Revolution as seen in the actions of the Congress of Vienna and the Holy Alliance? 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How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do recent approaches to “embodied interaction” differ from earlier accounts of the role of cognition in human-computer interaction? </a:t>
            </a: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8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What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is the reason for taking care of design a good computer-human </a:t>
            </a: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interface?</a:t>
            </a:r>
          </a:p>
          <a:p>
            <a:pPr marL="514350" indent="-514350">
              <a:buFont typeface="+mj-lt"/>
              <a:buAutoNum type="arabicPeriod"/>
            </a:pPr>
            <a:r>
              <a:rPr lang="en-US" sz="1800" dirty="0" smtClean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Discuss </a:t>
            </a:r>
            <a:r>
              <a:rPr lang="en-US" sz="1800" dirty="0">
                <a:latin typeface="Times New Roman" panose="02020603050405020304" pitchFamily="18" charset="0"/>
                <a:ea typeface="Tahoma" panose="020B0604030504040204" pitchFamily="34" charset="0"/>
                <a:cs typeface="Times New Roman" panose="02020603050405020304" pitchFamily="18" charset="0"/>
              </a:rPr>
              <a:t>the pros and cons of human-computer interaction technology?</a:t>
            </a:r>
            <a:endParaRPr lang="en-US" sz="1800" dirty="0" smtClean="0">
              <a:latin typeface="Times New Roman" panose="02020603050405020304" pitchFamily="18" charset="0"/>
              <a:ea typeface="Tahoma" panose="020B060403050404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3">
            <a:schemeClr val="lt1"/>
          </a:lnRef>
          <a:fillRef idx="1">
            <a:schemeClr val="accent2"/>
          </a:fillRef>
          <a:effectRef idx="1">
            <a:schemeClr val="accent2"/>
          </a:effectRef>
          <a:fontRef idx="minor">
            <a:schemeClr val="lt1"/>
          </a:fontRef>
        </p:style>
        <p:txBody>
          <a:bodyPr/>
          <a:lstStyle/>
          <a:p>
            <a:r>
              <a:rPr lang="en-US" dirty="0" smtClean="0"/>
              <a:t>Chapter One Review Questions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endParaRPr lang="en-US" dirty="0"/>
          </a:p>
          <a:p>
            <a:pPr algn="ctr">
              <a:buNone/>
            </a:pPr>
            <a:endParaRPr lang="en-US" dirty="0" smtClean="0"/>
          </a:p>
          <a:p>
            <a:pPr algn="ctr">
              <a:buNone/>
            </a:pPr>
            <a:r>
              <a:rPr lang="en-US" sz="6600" b="1" dirty="0" smtClean="0">
                <a:solidFill>
                  <a:srgbClr val="00B050"/>
                </a:solidFill>
              </a:rPr>
              <a:t>Thank You !!!</a:t>
            </a:r>
            <a:endParaRPr lang="en-US" sz="6600" b="1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670503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Evolution of Technologies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>
                <a:solidFill>
                  <a:srgbClr val="FF0000"/>
                </a:solidFill>
              </a:rPr>
              <a:t>What is Emerging Technology?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New technology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the continuing </a:t>
            </a:r>
            <a:r>
              <a:rPr lang="en-US" sz="2400" dirty="0"/>
              <a:t>development of existing </a:t>
            </a:r>
            <a:r>
              <a:rPr lang="en-US" sz="2400" dirty="0" smtClean="0"/>
              <a:t>technology 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smtClean="0">
                <a:solidFill>
                  <a:srgbClr val="FF0000"/>
                </a:solidFill>
              </a:rPr>
              <a:t>Technology?</a:t>
            </a:r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Science of the mechanical and industrial arts.</a:t>
            </a:r>
          </a:p>
          <a:p>
            <a:pPr marL="342900" lvl="1" indent="-342900"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>
                <a:solidFill>
                  <a:srgbClr val="FF0000"/>
                </a:solidFill>
              </a:rPr>
              <a:t>What is </a:t>
            </a:r>
            <a:r>
              <a:rPr lang="en-US" sz="2400" dirty="0" smtClean="0">
                <a:solidFill>
                  <a:srgbClr val="FF0000"/>
                </a:solidFill>
              </a:rPr>
              <a:t>Evolution?</a:t>
            </a:r>
            <a:endParaRPr lang="en-US" sz="2400" dirty="0"/>
          </a:p>
          <a:p>
            <a:pPr lvl="1">
              <a:lnSpc>
                <a:spcPct val="150000"/>
              </a:lnSpc>
              <a:buFont typeface="Courier New" pitchFamily="49" charset="0"/>
              <a:buChar char="o"/>
            </a:pPr>
            <a:r>
              <a:rPr lang="en-US" sz="2400" dirty="0" smtClean="0"/>
              <a:t>The process of developing by gradual changes.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/>
              <a:t>List of some currently available emerged technologies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 fontScale="92500" lnSpcReduction="10000"/>
          </a:bodyPr>
          <a:lstStyle/>
          <a:p>
            <a:pPr>
              <a:lnSpc>
                <a:spcPct val="150000"/>
              </a:lnSpc>
            </a:pPr>
            <a:r>
              <a:rPr lang="en-US" sz="2400" dirty="0" smtClean="0"/>
              <a:t>Artificial </a:t>
            </a:r>
            <a:r>
              <a:rPr lang="en-US" sz="2400" dirty="0"/>
              <a:t>Intelligence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Blockchain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Augmented </a:t>
            </a:r>
            <a:r>
              <a:rPr lang="en-US" sz="2400" dirty="0"/>
              <a:t>Reality and Virtual Reality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Cloud </a:t>
            </a:r>
            <a:r>
              <a:rPr lang="en-US" sz="2400" dirty="0"/>
              <a:t>Computing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Angular </a:t>
            </a:r>
            <a:r>
              <a:rPr lang="en-US" sz="2400" dirty="0"/>
              <a:t>and React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err="1" smtClean="0"/>
              <a:t>DevOps</a:t>
            </a:r>
            <a:r>
              <a:rPr lang="en-US" sz="2400" dirty="0" smtClean="0"/>
              <a:t> </a:t>
            </a:r>
          </a:p>
          <a:p>
            <a:pPr>
              <a:lnSpc>
                <a:spcPct val="150000"/>
              </a:lnSpc>
            </a:pPr>
            <a:r>
              <a:rPr lang="en-US" sz="2400" dirty="0" smtClean="0"/>
              <a:t>Internet </a:t>
            </a:r>
            <a:r>
              <a:rPr lang="en-US" sz="2400" dirty="0"/>
              <a:t>of Things (</a:t>
            </a:r>
            <a:r>
              <a:rPr lang="en-US" sz="2400" dirty="0" err="1"/>
              <a:t>IoT</a:t>
            </a:r>
            <a:r>
              <a:rPr lang="en-US" sz="2400" dirty="0"/>
              <a:t>)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 </a:t>
            </a:r>
            <a:r>
              <a:rPr lang="en-US" sz="2400" dirty="0"/>
              <a:t>Intelligent Apps (I-Apps) </a:t>
            </a:r>
            <a:endParaRPr lang="en-US" sz="2400" dirty="0" smtClean="0"/>
          </a:p>
          <a:p>
            <a:pPr>
              <a:lnSpc>
                <a:spcPct val="150000"/>
              </a:lnSpc>
            </a:pPr>
            <a:r>
              <a:rPr lang="en-US" sz="2400" dirty="0" smtClean="0"/>
              <a:t>Big </a:t>
            </a:r>
            <a:r>
              <a:rPr lang="en-US" sz="2400" dirty="0"/>
              <a:t>Data </a:t>
            </a:r>
            <a:r>
              <a:rPr lang="en-US" sz="2400" dirty="0" smtClean="0"/>
              <a:t>Robotic </a:t>
            </a:r>
            <a:r>
              <a:rPr lang="en-US" sz="2400" dirty="0"/>
              <a:t>Processor Automation (RPA)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>
            <a:normAutofit fontScale="90000"/>
          </a:bodyPr>
          <a:lstStyle/>
          <a:p>
            <a:r>
              <a:rPr lang="en-US" dirty="0"/>
              <a:t>Introduction to the Industrial Revolution (IR)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876800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 period of </a:t>
            </a:r>
            <a:r>
              <a:rPr lang="en-US" sz="2400" dirty="0"/>
              <a:t>major industrialization and innovation </a:t>
            </a:r>
            <a:r>
              <a:rPr lang="en-US" sz="2400" dirty="0" smtClean="0"/>
              <a:t>(</a:t>
            </a:r>
            <a:r>
              <a:rPr lang="en-US" sz="2400" dirty="0"/>
              <a:t>late 1700s and early 1800s. </a:t>
            </a:r>
            <a:r>
              <a:rPr lang="en-US" sz="2400" dirty="0" smtClean="0"/>
              <a:t>)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IR is Occurred </a:t>
            </a:r>
            <a:r>
              <a:rPr lang="en-US" sz="2400" dirty="0"/>
              <a:t>when a society shifts from using tools to make products to use new sources of energy, such as coal, to power machines in </a:t>
            </a:r>
            <a:r>
              <a:rPr lang="en-US" sz="2400" dirty="0" smtClean="0"/>
              <a:t>factories (started at England). 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IR was a </a:t>
            </a:r>
            <a:r>
              <a:rPr lang="en-US" sz="2400" dirty="0"/>
              <a:t>time when the manufacturing of goods moved from small shops and homes to large factories </a:t>
            </a:r>
            <a:r>
              <a:rPr lang="en-US" sz="2400" dirty="0" smtClean="0"/>
              <a:t>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r>
              <a:rPr lang="en-US" sz="2400" dirty="0" smtClean="0"/>
              <a:t>American IR is the 2</a:t>
            </a:r>
            <a:r>
              <a:rPr lang="en-US" sz="2400" baseline="30000" dirty="0" smtClean="0"/>
              <a:t>nd</a:t>
            </a:r>
            <a:r>
              <a:rPr lang="en-US" sz="2400" dirty="0" smtClean="0"/>
              <a:t> </a:t>
            </a:r>
            <a:r>
              <a:rPr lang="en-US" sz="2400" dirty="0"/>
              <a:t> </a:t>
            </a:r>
            <a:r>
              <a:rPr lang="en-US" sz="2400" dirty="0" smtClean="0"/>
              <a:t>IR (between 1820&amp;1870).</a:t>
            </a:r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sz="2400" dirty="0" smtClean="0"/>
          </a:p>
          <a:p>
            <a:pPr>
              <a:lnSpc>
                <a:spcPct val="150000"/>
              </a:lnSpc>
              <a:buFont typeface="Wingdings" pitchFamily="2" charset="2"/>
              <a:buChar char="Ø"/>
            </a:pP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4873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 fontScale="90000"/>
          </a:bodyPr>
          <a:lstStyle/>
          <a:p>
            <a:r>
              <a:rPr lang="en-US" dirty="0" smtClean="0"/>
              <a:t>---continued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pPr>
              <a:lnSpc>
                <a:spcPct val="150000"/>
              </a:lnSpc>
              <a:buFont typeface="Wingdings" pitchFamily="2" charset="2"/>
              <a:buChar char="v"/>
            </a:pPr>
            <a:r>
              <a:rPr lang="en-US" sz="2400" dirty="0" smtClean="0"/>
              <a:t>The following </a:t>
            </a:r>
            <a:r>
              <a:rPr lang="en-US" sz="2400" dirty="0"/>
              <a:t>industrial revolutions fundamentally changed and transfer the world around us into modern society. </a:t>
            </a:r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000" dirty="0"/>
              <a:t>The steam engine, </a:t>
            </a:r>
            <a:endParaRPr lang="en-US" sz="20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 </a:t>
            </a:r>
            <a:r>
              <a:rPr lang="en-US" sz="2400" dirty="0"/>
              <a:t>The age of science and mass production, and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The </a:t>
            </a:r>
            <a:r>
              <a:rPr lang="en-US" sz="2400" dirty="0"/>
              <a:t>rise of digital technology </a:t>
            </a:r>
            <a:endParaRPr lang="en-US" sz="2400" dirty="0" smtClean="0"/>
          </a:p>
          <a:p>
            <a:pPr lvl="1">
              <a:lnSpc>
                <a:spcPct val="150000"/>
              </a:lnSpc>
              <a:buFont typeface="Wingdings" pitchFamily="2" charset="2"/>
              <a:buChar char="ü"/>
            </a:pPr>
            <a:r>
              <a:rPr lang="en-US" sz="2400" dirty="0" smtClean="0"/>
              <a:t>Smart </a:t>
            </a:r>
            <a:r>
              <a:rPr lang="en-US" sz="2400" dirty="0"/>
              <a:t>and autonomous systems fueled by data and machine learning. </a:t>
            </a:r>
          </a:p>
          <a:p>
            <a:pPr>
              <a:lnSpc>
                <a:spcPct val="150000"/>
              </a:lnSpc>
            </a:pP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>
            <a:normAutofit/>
          </a:bodyPr>
          <a:lstStyle/>
          <a:p>
            <a:r>
              <a:rPr lang="en-US" sz="2800" dirty="0" smtClean="0"/>
              <a:t>What are the Most Important Inventions </a:t>
            </a:r>
            <a:r>
              <a:rPr lang="en-US" sz="2800" dirty="0"/>
              <a:t>of the </a:t>
            </a:r>
            <a:r>
              <a:rPr lang="en-US" sz="2800" dirty="0" smtClean="0"/>
              <a:t>IR ?</a:t>
            </a:r>
            <a:endParaRPr lang="en-US" sz="28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lnSpc>
                <a:spcPct val="150000"/>
              </a:lnSpc>
            </a:pPr>
            <a:r>
              <a:rPr lang="en-US" sz="2400" dirty="0" smtClean="0">
                <a:solidFill>
                  <a:srgbClr val="FF0000"/>
                </a:solidFill>
              </a:rPr>
              <a:t>Transportation</a:t>
            </a:r>
            <a:r>
              <a:rPr lang="en-US" sz="2400" dirty="0">
                <a:solidFill>
                  <a:srgbClr val="FF0000"/>
                </a:solidFill>
              </a:rPr>
              <a:t>: </a:t>
            </a:r>
            <a:r>
              <a:rPr lang="en-US" sz="2400" dirty="0" smtClean="0"/>
              <a:t>The </a:t>
            </a:r>
            <a:r>
              <a:rPr lang="en-US" sz="2400" dirty="0"/>
              <a:t>Steam Engine, The Railroad, The Diesel Engine, The Airplane.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Communication: </a:t>
            </a:r>
            <a:r>
              <a:rPr lang="en-US" sz="2400" dirty="0" smtClean="0"/>
              <a:t>The </a:t>
            </a:r>
            <a:r>
              <a:rPr lang="en-US" sz="2400" dirty="0"/>
              <a:t>Telegraph. The Transatlantic Cable. The Phonograph. The Telephone. 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rgbClr val="FF0000"/>
                </a:solidFill>
              </a:rPr>
              <a:t>Industry: </a:t>
            </a:r>
            <a:r>
              <a:rPr lang="en-US" sz="2400" dirty="0"/>
              <a:t>The Cotton Gin. The Sewing Machine. Electric Lights. 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" presetClass="entr" presetSubtype="4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" presetClass="entr" presetSubtype="16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iterate type="lt">
                                    <p:tmPct val="0"/>
                                  </p:iterate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5635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The four types of Industries</a:t>
            </a:r>
            <a:endParaRPr lang="en-US" sz="2800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066800"/>
            <a:ext cx="8229600" cy="5059363"/>
          </a:xfr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/>
          <a:lstStyle/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800" dirty="0"/>
              <a:t>• </a:t>
            </a:r>
            <a:r>
              <a:rPr lang="en-US" sz="2400" b="1" dirty="0">
                <a:solidFill>
                  <a:srgbClr val="00B050"/>
                </a:solidFill>
              </a:rPr>
              <a:t>The primary industry </a:t>
            </a:r>
            <a:r>
              <a:rPr lang="en-US" sz="2400" dirty="0"/>
              <a:t>involves getting raw materials e.g. mining, farming, and fishing.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/>
              <a:t>• </a:t>
            </a:r>
            <a:r>
              <a:rPr lang="en-US" sz="2400" b="1" dirty="0">
                <a:solidFill>
                  <a:srgbClr val="00B050"/>
                </a:solidFill>
              </a:rPr>
              <a:t>The secondary industry </a:t>
            </a:r>
            <a:r>
              <a:rPr lang="en-US" sz="2400" dirty="0"/>
              <a:t>involves manufacturing e.g. making cars and steel.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/>
              <a:t>• </a:t>
            </a:r>
            <a:r>
              <a:rPr lang="en-US" sz="2400" b="1" dirty="0">
                <a:solidFill>
                  <a:srgbClr val="00B050"/>
                </a:solidFill>
              </a:rPr>
              <a:t>Tertiary industries </a:t>
            </a:r>
            <a:r>
              <a:rPr lang="en-US" sz="2400" dirty="0"/>
              <a:t>provide a service e.g. teaching and nursing. </a:t>
            </a:r>
          </a:p>
          <a:p>
            <a:pPr>
              <a:lnSpc>
                <a:spcPct val="150000"/>
              </a:lnSpc>
              <a:spcBef>
                <a:spcPct val="0"/>
              </a:spcBef>
              <a:buNone/>
            </a:pPr>
            <a:r>
              <a:rPr lang="en-US" sz="2400" dirty="0"/>
              <a:t>• </a:t>
            </a:r>
            <a:r>
              <a:rPr lang="en-US" sz="2400" b="1" dirty="0">
                <a:solidFill>
                  <a:srgbClr val="00B050"/>
                </a:solidFill>
              </a:rPr>
              <a:t>The quaternary industry </a:t>
            </a:r>
            <a:r>
              <a:rPr lang="en-US" sz="2400" dirty="0"/>
              <a:t>involves research and development industries e.g. IT. </a:t>
            </a:r>
          </a:p>
          <a:p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>
            <a:normAutofit/>
          </a:bodyPr>
          <a:lstStyle/>
          <a:p>
            <a:r>
              <a:rPr lang="en-US" sz="2800" b="1" dirty="0" smtClean="0"/>
              <a:t>IR 1.0-transition to new manufacturing process</a:t>
            </a:r>
            <a:endParaRPr lang="en-US" sz="2800" b="1" dirty="0"/>
          </a:p>
        </p:txBody>
      </p:sp>
      <p:pic>
        <p:nvPicPr>
          <p:cNvPr id="1026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/>
          <a:srcRect/>
          <a:stretch>
            <a:fillRect/>
          </a:stretch>
        </p:blipFill>
        <p:spPr bwMode="auto">
          <a:xfrm>
            <a:off x="457200" y="1219200"/>
            <a:ext cx="8229600" cy="3581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5" name="TextBox 4"/>
          <p:cNvSpPr txBox="1"/>
          <p:nvPr/>
        </p:nvSpPr>
        <p:spPr>
          <a:xfrm>
            <a:off x="457200" y="5334000"/>
            <a:ext cx="8382000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>
                <a:solidFill>
                  <a:srgbClr val="002060"/>
                </a:solidFill>
              </a:rPr>
              <a:t>The </a:t>
            </a:r>
            <a:r>
              <a:rPr lang="en-US" sz="2400" dirty="0">
                <a:solidFill>
                  <a:srgbClr val="002060"/>
                </a:solidFill>
              </a:rPr>
              <a:t>development of machine tools and the rise of the factory </a:t>
            </a:r>
            <a:r>
              <a:rPr lang="en-US" sz="2400" dirty="0" smtClean="0">
                <a:solidFill>
                  <a:srgbClr val="002060"/>
                </a:solidFill>
              </a:rPr>
              <a:t>system</a:t>
            </a:r>
            <a:endParaRPr lang="en-US" sz="2400" b="1" dirty="0">
              <a:solidFill>
                <a:srgbClr val="002060"/>
              </a:solidFill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791200" y="1524000"/>
            <a:ext cx="2514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>
                <a:solidFill>
                  <a:srgbClr val="FF0000"/>
                </a:solidFill>
              </a:rPr>
              <a:t>Fig1.Steam Engine</a:t>
            </a:r>
            <a:endParaRPr lang="en-US" sz="2400" dirty="0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</TotalTime>
  <Words>1332</Words>
  <Application>Microsoft Office PowerPoint</Application>
  <PresentationFormat>On-screen Show (4:3)</PresentationFormat>
  <Paragraphs>144</Paragraphs>
  <Slides>26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3" baseType="lpstr">
      <vt:lpstr>Arial</vt:lpstr>
      <vt:lpstr>Calibri</vt:lpstr>
      <vt:lpstr>Courier New</vt:lpstr>
      <vt:lpstr>Tahoma</vt:lpstr>
      <vt:lpstr>Times New Roman</vt:lpstr>
      <vt:lpstr>Wingdings</vt:lpstr>
      <vt:lpstr>Office Theme</vt:lpstr>
      <vt:lpstr>Chapter One</vt:lpstr>
      <vt:lpstr>Activity 1</vt:lpstr>
      <vt:lpstr>Evolution of Technologies</vt:lpstr>
      <vt:lpstr>List of some currently available emerged technologies </vt:lpstr>
      <vt:lpstr>Introduction to the Industrial Revolution (IR) </vt:lpstr>
      <vt:lpstr>---continued</vt:lpstr>
      <vt:lpstr>What are the Most Important Inventions of the IR ?</vt:lpstr>
      <vt:lpstr>The four types of Industries</vt:lpstr>
      <vt:lpstr>IR 1.0-transition to new manufacturing process</vt:lpstr>
      <vt:lpstr>IR 2.0-Technological Revolution</vt:lpstr>
      <vt:lpstr>IR 3.0-Digital Revolution</vt:lpstr>
      <vt:lpstr>IR 4.0-Robotics and IoT-Cyber physical system</vt:lpstr>
      <vt:lpstr>Role of Data for Emerging Technologies </vt:lpstr>
      <vt:lpstr>Enabling devices and network (Programmable devices) </vt:lpstr>
      <vt:lpstr>… Continued</vt:lpstr>
      <vt:lpstr>Why is a computer referred to as a programmable device? </vt:lpstr>
      <vt:lpstr>List of some Programmable devices </vt:lpstr>
      <vt:lpstr>… Continued</vt:lpstr>
      <vt:lpstr>Human to Machine Interaction</vt:lpstr>
      <vt:lpstr>What is interaction in human-computer interaction? </vt:lpstr>
      <vt:lpstr>How do users interact with computers? </vt:lpstr>
      <vt:lpstr>How important is human-computer interaction?</vt:lpstr>
      <vt:lpstr>Disciplines Contributing to (HCI) </vt:lpstr>
      <vt:lpstr>Current and Future Trends in Emerging Technologies </vt:lpstr>
      <vt:lpstr>Chapter One Review Questions</vt:lpstr>
      <vt:lpstr>Chapter One Review Questions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One</dc:title>
  <cp:lastModifiedBy>Microsoft account</cp:lastModifiedBy>
  <cp:revision>2</cp:revision>
  <dcterms:created xsi:type="dcterms:W3CDTF">2020-03-10T06:16:10Z</dcterms:created>
  <dcterms:modified xsi:type="dcterms:W3CDTF">2023-08-14T14:37:42Z</dcterms:modified>
</cp:coreProperties>
</file>