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83" r:id="rId3"/>
    <p:sldId id="262" r:id="rId4"/>
    <p:sldId id="267" r:id="rId5"/>
    <p:sldId id="263" r:id="rId6"/>
    <p:sldId id="264" r:id="rId7"/>
    <p:sldId id="286" r:id="rId8"/>
    <p:sldId id="287" r:id="rId9"/>
    <p:sldId id="265" r:id="rId10"/>
    <p:sldId id="288" r:id="rId11"/>
    <p:sldId id="266" r:id="rId12"/>
    <p:sldId id="289" r:id="rId13"/>
    <p:sldId id="274" r:id="rId14"/>
    <p:sldId id="278" r:id="rId15"/>
    <p:sldId id="279" r:id="rId16"/>
    <p:sldId id="280" r:id="rId17"/>
    <p:sldId id="281" r:id="rId18"/>
    <p:sldId id="282" r:id="rId19"/>
    <p:sldId id="290" r:id="rId20"/>
    <p:sldId id="273" r:id="rId21"/>
    <p:sldId id="291" r:id="rId22"/>
    <p:sldId id="292" r:id="rId23"/>
    <p:sldId id="272" r:id="rId24"/>
    <p:sldId id="271" r:id="rId25"/>
    <p:sldId id="284" r:id="rId26"/>
    <p:sldId id="269" r:id="rId27"/>
    <p:sldId id="29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70" d="100"/>
          <a:sy n="70"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EB680-5BED-4682-B66C-50707E0A0DC5}" type="datetimeFigureOut">
              <a:rPr lang="en-US" smtClean="0"/>
              <a:pPr/>
              <a:t>25/08/2023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D2481-BD86-425F-860C-4A9845DFC6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smtClean="0"/>
              <a:t>Chapter Two</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ctr">
              <a:buNone/>
            </a:pPr>
            <a:endParaRPr lang="en-US" dirty="0" smtClean="0"/>
          </a:p>
          <a:p>
            <a:pPr algn="ctr">
              <a:buNone/>
            </a:pPr>
            <a:endParaRPr lang="en-US" b="1" dirty="0" smtClean="0"/>
          </a:p>
          <a:p>
            <a:pPr algn="ctr">
              <a:buNone/>
            </a:pPr>
            <a:r>
              <a:rPr lang="en-US" b="1" dirty="0" smtClean="0"/>
              <a:t>Data Science</a:t>
            </a:r>
          </a:p>
          <a:p>
            <a:pPr>
              <a:buNone/>
            </a:pPr>
            <a:endParaRPr lang="en-US" dirty="0"/>
          </a:p>
          <a:p>
            <a:pPr>
              <a:buNone/>
            </a:pPr>
            <a:endParaRPr lang="en-US" dirty="0" smtClean="0"/>
          </a:p>
          <a:p>
            <a:pPr>
              <a:buNone/>
            </a:pPr>
            <a:endParaRPr lang="en-US" dirty="0"/>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dirty="0" smtClean="0"/>
              <a:t>Fig3: Examples of Metadata</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143001"/>
            <a:ext cx="8001000" cy="4862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Data  value Chain</a:t>
            </a:r>
            <a:endParaRPr lang="en-US" sz="2800" b="1" dirty="0"/>
          </a:p>
        </p:txBody>
      </p:sp>
      <p:sp>
        <p:nvSpPr>
          <p:cNvPr id="3" name="Content Placeholder 2"/>
          <p:cNvSpPr>
            <a:spLocks noGrp="1"/>
          </p:cNvSpPr>
          <p:nvPr>
            <p:ph idx="1"/>
          </p:nvPr>
        </p:nvSpPr>
        <p:spPr>
          <a:xfrm>
            <a:off x="457200" y="838200"/>
            <a:ext cx="8229600" cy="5867400"/>
          </a:xfrm>
        </p:spPr>
        <p:style>
          <a:lnRef idx="2">
            <a:schemeClr val="accent1"/>
          </a:lnRef>
          <a:fillRef idx="1">
            <a:schemeClr val="lt1"/>
          </a:fillRef>
          <a:effectRef idx="0">
            <a:schemeClr val="accent1"/>
          </a:effectRef>
          <a:fontRef idx="minor">
            <a:schemeClr val="dk1"/>
          </a:fontRef>
        </p:style>
        <p:txBody>
          <a:bodyPr>
            <a:noAutofit/>
          </a:bodyPr>
          <a:lstStyle/>
          <a:p>
            <a:pPr>
              <a:lnSpc>
                <a:spcPct val="160000"/>
              </a:lnSpc>
              <a:spcBef>
                <a:spcPct val="0"/>
              </a:spcBef>
              <a:buFont typeface="Wingdings" pitchFamily="2" charset="2"/>
              <a:buChar char="Ø"/>
            </a:pPr>
            <a:r>
              <a:rPr lang="en-US" sz="2400" dirty="0" smtClean="0"/>
              <a:t> The </a:t>
            </a:r>
            <a:r>
              <a:rPr lang="en-US" sz="2400" dirty="0" smtClean="0">
                <a:solidFill>
                  <a:srgbClr val="FF0000"/>
                </a:solidFill>
              </a:rPr>
              <a:t>Data Value Chain </a:t>
            </a:r>
            <a:r>
              <a:rPr lang="en-US" sz="2400" dirty="0" smtClean="0"/>
              <a:t>is the information flow within a big data system as a series of steps needed to generate value and useful insights from data. </a:t>
            </a:r>
          </a:p>
          <a:p>
            <a:pPr lvl="1">
              <a:lnSpc>
                <a:spcPct val="160000"/>
              </a:lnSpc>
              <a:spcBef>
                <a:spcPct val="0"/>
              </a:spcBef>
              <a:buFont typeface="Wingdings" pitchFamily="2" charset="2"/>
              <a:buChar char="ü"/>
            </a:pPr>
            <a:r>
              <a:rPr lang="en-US" sz="2400" b="1" dirty="0" smtClean="0">
                <a:solidFill>
                  <a:srgbClr val="00B050"/>
                </a:solidFill>
              </a:rPr>
              <a:t>Data Acquisition </a:t>
            </a:r>
            <a:r>
              <a:rPr lang="en-US" sz="2400" dirty="0" smtClean="0"/>
              <a:t>: the process of gathering, filtering, and cleaning data before it is put in a data warehouse or any other storage solution .</a:t>
            </a:r>
          </a:p>
          <a:p>
            <a:pPr lvl="1">
              <a:lnSpc>
                <a:spcPct val="160000"/>
              </a:lnSpc>
              <a:spcBef>
                <a:spcPct val="0"/>
              </a:spcBef>
              <a:buFont typeface="Wingdings" pitchFamily="2" charset="2"/>
              <a:buChar char="ü"/>
            </a:pPr>
            <a:r>
              <a:rPr lang="en-US" sz="2400" b="1" dirty="0" smtClean="0">
                <a:solidFill>
                  <a:srgbClr val="00B050"/>
                </a:solidFill>
              </a:rPr>
              <a:t>Data Analysis</a:t>
            </a:r>
            <a:r>
              <a:rPr lang="en-US" sz="2400" dirty="0" smtClean="0"/>
              <a:t>: involves exploring, transforming, and modeling data with the goal of highlighting relevant data, synthesizing and extracting useful hidden information with high potential from a business point of view. </a:t>
            </a:r>
            <a:r>
              <a:rPr lang="en-US" sz="2400" dirty="0" err="1" smtClean="0"/>
              <a:t>Eg</a:t>
            </a:r>
            <a:r>
              <a:rPr lang="en-US" sz="2400" dirty="0" smtClean="0"/>
              <a:t>. DM,AI-ML</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 Continued</a:t>
            </a:r>
            <a:endParaRPr lang="en-US" sz="2800" b="1" dirty="0"/>
          </a:p>
        </p:txBody>
      </p:sp>
      <p:sp>
        <p:nvSpPr>
          <p:cNvPr id="3" name="Content Placeholder 2"/>
          <p:cNvSpPr>
            <a:spLocks noGrp="1"/>
          </p:cNvSpPr>
          <p:nvPr>
            <p:ph idx="1"/>
          </p:nvPr>
        </p:nvSpPr>
        <p:spPr>
          <a:xfrm>
            <a:off x="457200" y="1066800"/>
            <a:ext cx="8229600" cy="56388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spcBef>
                <a:spcPct val="0"/>
              </a:spcBef>
              <a:buFont typeface="Wingdings" pitchFamily="2" charset="2"/>
              <a:buChar char="Ø"/>
            </a:pPr>
            <a:r>
              <a:rPr lang="en-US" sz="2400" b="1" dirty="0" smtClean="0">
                <a:solidFill>
                  <a:srgbClr val="00B050"/>
                </a:solidFill>
              </a:rPr>
              <a:t>Data </a:t>
            </a:r>
            <a:r>
              <a:rPr lang="en-US" sz="2400" b="1" dirty="0" err="1" smtClean="0">
                <a:solidFill>
                  <a:srgbClr val="00B050"/>
                </a:solidFill>
              </a:rPr>
              <a:t>Curation</a:t>
            </a:r>
            <a:r>
              <a:rPr lang="en-US" sz="2400" dirty="0" smtClean="0"/>
              <a:t>: categorized in to creation, selection, classification, transformation, validation, and preservation. It is performed by expert curators that are responsible for improving the accessibility and quality of data.</a:t>
            </a:r>
          </a:p>
          <a:p>
            <a:pPr>
              <a:lnSpc>
                <a:spcPct val="150000"/>
              </a:lnSpc>
              <a:spcBef>
                <a:spcPct val="0"/>
              </a:spcBef>
              <a:buFont typeface="Wingdings" pitchFamily="2" charset="2"/>
              <a:buChar char="Ø"/>
            </a:pPr>
            <a:r>
              <a:rPr lang="en-US" sz="2400" b="1" dirty="0" smtClean="0">
                <a:solidFill>
                  <a:srgbClr val="00B050"/>
                </a:solidFill>
              </a:rPr>
              <a:t>Data Storage</a:t>
            </a:r>
            <a:r>
              <a:rPr lang="en-US" sz="2400" dirty="0" smtClean="0"/>
              <a:t>: It is the persistence and management of data in a scalable way that satisfies the needs of applications that require fast access to the data. </a:t>
            </a:r>
            <a:r>
              <a:rPr lang="en-US" sz="2400" dirty="0" err="1" smtClean="0"/>
              <a:t>Eg</a:t>
            </a:r>
            <a:r>
              <a:rPr lang="en-US" sz="2400" dirty="0" smtClean="0"/>
              <a:t>. RDBMS.</a:t>
            </a:r>
          </a:p>
          <a:p>
            <a:pPr>
              <a:lnSpc>
                <a:spcPct val="150000"/>
              </a:lnSpc>
              <a:spcBef>
                <a:spcPct val="0"/>
              </a:spcBef>
              <a:buFont typeface="Wingdings" pitchFamily="2" charset="2"/>
              <a:buChar char="Ø"/>
            </a:pPr>
            <a:r>
              <a:rPr lang="en-US" sz="2400" b="1" dirty="0" smtClean="0">
                <a:solidFill>
                  <a:srgbClr val="00B050"/>
                </a:solidFill>
              </a:rPr>
              <a:t>Data Usage</a:t>
            </a:r>
            <a:r>
              <a:rPr lang="en-US" sz="2400" dirty="0" smtClean="0"/>
              <a:t>: It covers the data-driven business activities that need access to data, its analysis, and the tools needed to integrate the data analysis within the business activity.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2"/>
          </a:lnRef>
          <a:fillRef idx="3">
            <a:schemeClr val="accent2"/>
          </a:fillRef>
          <a:effectRef idx="2">
            <a:schemeClr val="accent2"/>
          </a:effectRef>
          <a:fontRef idx="minor">
            <a:schemeClr val="lt1"/>
          </a:fontRef>
        </p:style>
        <p:txBody>
          <a:bodyPr>
            <a:normAutofit/>
          </a:bodyPr>
          <a:lstStyle/>
          <a:p>
            <a:r>
              <a:rPr lang="en-US" sz="2800" dirty="0" smtClean="0"/>
              <a:t>Basic concepts of big data</a:t>
            </a:r>
            <a:endParaRPr lang="en-US" sz="2800" b="1" dirty="0"/>
          </a:p>
        </p:txBody>
      </p:sp>
      <p:sp>
        <p:nvSpPr>
          <p:cNvPr id="3" name="Content Placeholder 2"/>
          <p:cNvSpPr>
            <a:spLocks noGrp="1"/>
          </p:cNvSpPr>
          <p:nvPr>
            <p:ph idx="1"/>
          </p:nvPr>
        </p:nvSpPr>
        <p:spPr>
          <a:xfrm>
            <a:off x="457200" y="1143000"/>
            <a:ext cx="8229600" cy="52578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Ø"/>
            </a:pPr>
            <a:r>
              <a:rPr lang="en-US" sz="2400" dirty="0" smtClean="0">
                <a:solidFill>
                  <a:srgbClr val="FF0000"/>
                </a:solidFill>
              </a:rPr>
              <a:t>What is Big Data </a:t>
            </a:r>
            <a:r>
              <a:rPr lang="en-US" sz="2400" dirty="0" smtClean="0"/>
              <a:t>?</a:t>
            </a:r>
          </a:p>
          <a:p>
            <a:pPr lvl="1">
              <a:lnSpc>
                <a:spcPct val="150000"/>
              </a:lnSpc>
              <a:buFont typeface="Wingdings" pitchFamily="2" charset="2"/>
              <a:buChar char="ü"/>
            </a:pPr>
            <a:r>
              <a:rPr lang="en-US" sz="2400" dirty="0" smtClean="0"/>
              <a:t>is the term for a collection of data sets so large and complex that it becomes difficult to process using on-hand database management tools or traditional data processing applications.</a:t>
            </a:r>
          </a:p>
          <a:p>
            <a:pPr lvl="1">
              <a:lnSpc>
                <a:spcPct val="150000"/>
              </a:lnSpc>
              <a:buFont typeface="Wingdings" pitchFamily="2" charset="2"/>
              <a:buChar char="ü"/>
            </a:pPr>
            <a:r>
              <a:rPr lang="en-US" sz="2400" dirty="0" smtClean="0"/>
              <a:t>It is a blanket term for the non-traditional strategies and technologies needed to gather, organize, process, and gather insights from large datasets.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smtClean="0"/>
              <a:t>Big Data is Characterized </a:t>
            </a:r>
            <a:r>
              <a:rPr lang="en-US" sz="2800" b="1" smtClean="0"/>
              <a:t>by 4V</a:t>
            </a:r>
            <a:r>
              <a:rPr lang="en-US" sz="2800" b="1" dirty="0" smtClean="0"/>
              <a:t>:</a:t>
            </a:r>
            <a:endParaRPr lang="en-US" sz="2800" b="1" dirty="0"/>
          </a:p>
        </p:txBody>
      </p:sp>
      <p:sp>
        <p:nvSpPr>
          <p:cNvPr id="3" name="Content Placeholder 2"/>
          <p:cNvSpPr>
            <a:spLocks noGrp="1"/>
          </p:cNvSpPr>
          <p:nvPr>
            <p:ph idx="1"/>
          </p:nvPr>
        </p:nvSpPr>
        <p:spPr>
          <a:xfrm>
            <a:off x="457200" y="1143000"/>
            <a:ext cx="8229600" cy="5257800"/>
          </a:xfrm>
        </p:spPr>
        <p:style>
          <a:lnRef idx="2">
            <a:schemeClr val="accent2"/>
          </a:lnRef>
          <a:fillRef idx="1">
            <a:schemeClr val="lt1"/>
          </a:fillRef>
          <a:effectRef idx="0">
            <a:schemeClr val="accent2"/>
          </a:effectRef>
          <a:fontRef idx="minor">
            <a:schemeClr val="dk1"/>
          </a:fontRef>
        </p:style>
        <p:txBody>
          <a:bodyPr>
            <a:normAutofit/>
          </a:bodyPr>
          <a:lstStyle/>
          <a:p>
            <a:pPr>
              <a:lnSpc>
                <a:spcPct val="150000"/>
              </a:lnSpc>
              <a:spcBef>
                <a:spcPct val="0"/>
              </a:spcBef>
            </a:pPr>
            <a:r>
              <a:rPr lang="en-US" sz="2400" b="1" dirty="0" smtClean="0">
                <a:solidFill>
                  <a:srgbClr val="00B050"/>
                </a:solidFill>
              </a:rPr>
              <a:t>Volume</a:t>
            </a:r>
            <a:r>
              <a:rPr lang="en-US" sz="2400" dirty="0" smtClean="0">
                <a:solidFill>
                  <a:schemeClr val="tx1"/>
                </a:solidFill>
              </a:rPr>
              <a:t>: large amounts of data Zeta bytes/Massive datasets </a:t>
            </a:r>
          </a:p>
          <a:p>
            <a:pPr>
              <a:lnSpc>
                <a:spcPct val="150000"/>
              </a:lnSpc>
              <a:spcBef>
                <a:spcPct val="0"/>
              </a:spcBef>
            </a:pPr>
            <a:r>
              <a:rPr lang="en-US" sz="2400" dirty="0" smtClean="0">
                <a:solidFill>
                  <a:schemeClr val="tx1"/>
                </a:solidFill>
              </a:rPr>
              <a:t> </a:t>
            </a:r>
            <a:r>
              <a:rPr lang="en-US" sz="2400" b="1" dirty="0" smtClean="0">
                <a:solidFill>
                  <a:srgbClr val="00B050"/>
                </a:solidFill>
              </a:rPr>
              <a:t>Velocity</a:t>
            </a:r>
            <a:r>
              <a:rPr lang="en-US" sz="2400" dirty="0" smtClean="0">
                <a:solidFill>
                  <a:schemeClr val="tx1"/>
                </a:solidFill>
              </a:rPr>
              <a:t>: Data is live streaming or in motion </a:t>
            </a:r>
          </a:p>
          <a:p>
            <a:pPr>
              <a:lnSpc>
                <a:spcPct val="150000"/>
              </a:lnSpc>
              <a:spcBef>
                <a:spcPct val="0"/>
              </a:spcBef>
            </a:pPr>
            <a:r>
              <a:rPr lang="en-US" sz="2400" b="1" dirty="0" smtClean="0">
                <a:solidFill>
                  <a:srgbClr val="00B050"/>
                </a:solidFill>
              </a:rPr>
              <a:t>Variety</a:t>
            </a:r>
            <a:r>
              <a:rPr lang="en-US" sz="2400" dirty="0" smtClean="0">
                <a:solidFill>
                  <a:schemeClr val="tx1"/>
                </a:solidFill>
              </a:rPr>
              <a:t>: data comes in many different forms from diverse sources </a:t>
            </a:r>
          </a:p>
          <a:p>
            <a:pPr>
              <a:lnSpc>
                <a:spcPct val="150000"/>
              </a:lnSpc>
              <a:spcBef>
                <a:spcPct val="0"/>
              </a:spcBef>
            </a:pPr>
            <a:r>
              <a:rPr lang="en-US" sz="2400" b="1" dirty="0" smtClean="0">
                <a:solidFill>
                  <a:srgbClr val="00B050"/>
                </a:solidFill>
              </a:rPr>
              <a:t>Veracity</a:t>
            </a:r>
            <a:r>
              <a:rPr lang="en-US" sz="2400" dirty="0" smtClean="0">
                <a:solidFill>
                  <a:schemeClr val="tx1"/>
                </a:solidFill>
              </a:rPr>
              <a:t>: can we trust the data? How accurate is it? etc.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smtClean="0"/>
              <a:t>… Continued</a:t>
            </a:r>
            <a:endParaRPr lang="en-US" sz="2800" b="1" dirty="0"/>
          </a:p>
        </p:txBody>
      </p:sp>
      <p:pic>
        <p:nvPicPr>
          <p:cNvPr id="3074" name="Picture 2"/>
          <p:cNvPicPr>
            <a:picLocks noGrp="1" noChangeAspect="1" noChangeArrowheads="1"/>
          </p:cNvPicPr>
          <p:nvPr>
            <p:ph idx="1"/>
          </p:nvPr>
        </p:nvPicPr>
        <p:blipFill>
          <a:blip r:embed="rId2"/>
          <a:srcRect/>
          <a:stretch>
            <a:fillRect/>
          </a:stretch>
        </p:blipFill>
        <p:spPr bwMode="auto">
          <a:xfrm>
            <a:off x="304800" y="1371601"/>
            <a:ext cx="8458200" cy="3505200"/>
          </a:xfrm>
          <a:prstGeom prst="rect">
            <a:avLst/>
          </a:prstGeom>
          <a:noFill/>
          <a:ln w="9525">
            <a:noFill/>
            <a:miter lim="800000"/>
            <a:headEnd/>
            <a:tailEnd/>
          </a:ln>
          <a:effectLst/>
        </p:spPr>
      </p:pic>
      <p:sp>
        <p:nvSpPr>
          <p:cNvPr id="4" name="TextBox 3"/>
          <p:cNvSpPr txBox="1"/>
          <p:nvPr/>
        </p:nvSpPr>
        <p:spPr>
          <a:xfrm>
            <a:off x="1524000" y="5334000"/>
            <a:ext cx="5486400" cy="461665"/>
          </a:xfrm>
          <a:prstGeom prst="rect">
            <a:avLst/>
          </a:prstGeom>
          <a:noFill/>
        </p:spPr>
        <p:txBody>
          <a:bodyPr wrap="square" rtlCol="0">
            <a:spAutoFit/>
          </a:bodyPr>
          <a:lstStyle/>
          <a:p>
            <a:pPr algn="ctr"/>
            <a:r>
              <a:rPr lang="en-US" sz="2400" dirty="0" smtClean="0"/>
              <a:t>Fig4: Characteristics of big data</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Clustered Computing and </a:t>
            </a:r>
            <a:r>
              <a:rPr lang="en-US" sz="2800" dirty="0" err="1" smtClean="0"/>
              <a:t>Hadoop</a:t>
            </a:r>
            <a:r>
              <a:rPr lang="en-US" sz="2800" dirty="0" smtClean="0"/>
              <a:t> Ecosystem </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Ø"/>
            </a:pPr>
            <a:r>
              <a:rPr lang="en-US" sz="2400" dirty="0" smtClean="0">
                <a:solidFill>
                  <a:srgbClr val="FF0000"/>
                </a:solidFill>
              </a:rPr>
              <a:t>Clustered Computing </a:t>
            </a:r>
          </a:p>
          <a:p>
            <a:pPr lvl="1">
              <a:lnSpc>
                <a:spcPct val="150000"/>
              </a:lnSpc>
              <a:buFont typeface="Arial" pitchFamily="34" charset="0"/>
              <a:buChar char="•"/>
            </a:pPr>
            <a:r>
              <a:rPr lang="en-US" sz="2400" dirty="0" smtClean="0"/>
              <a:t>Because of the qualities of big data, individual computers are often inadequate for handling the data at most stages. </a:t>
            </a:r>
            <a:endParaRPr lang="en-US" sz="2400" b="1" dirty="0">
              <a:solidFill>
                <a:schemeClr val="tx1"/>
              </a:solidFill>
            </a:endParaRPr>
          </a:p>
          <a:p>
            <a:pPr lvl="1">
              <a:lnSpc>
                <a:spcPct val="150000"/>
              </a:lnSpc>
              <a:buFont typeface="Arial" pitchFamily="34" charset="0"/>
              <a:buChar char="•"/>
            </a:pPr>
            <a:r>
              <a:rPr lang="en-US" sz="2400" dirty="0" smtClean="0"/>
              <a:t>To better address the high storage and computational needs of big data, computer clusters are a better fit. </a:t>
            </a:r>
          </a:p>
          <a:p>
            <a:pPr lvl="1">
              <a:lnSpc>
                <a:spcPct val="150000"/>
              </a:lnSpc>
              <a:buFont typeface="Arial" pitchFamily="34" charset="0"/>
              <a:buChar char="•"/>
            </a:pPr>
            <a:r>
              <a:rPr lang="en-US" sz="2400" dirty="0" smtClean="0"/>
              <a:t>Big data clustering software combines the resources of many smaller machines, seeking to provide a number of benefits: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921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2800" b="1" dirty="0" smtClean="0"/>
              <a:t>… Continued </a:t>
            </a:r>
            <a:endParaRPr lang="en-US" sz="2800" b="1" dirty="0"/>
          </a:p>
        </p:txBody>
      </p:sp>
      <p:sp>
        <p:nvSpPr>
          <p:cNvPr id="3" name="Content Placeholder 2"/>
          <p:cNvSpPr>
            <a:spLocks noGrp="1"/>
          </p:cNvSpPr>
          <p:nvPr>
            <p:ph idx="1"/>
          </p:nvPr>
        </p:nvSpPr>
        <p:spPr>
          <a:xfrm>
            <a:off x="457200" y="1219200"/>
            <a:ext cx="8229600" cy="54102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spcBef>
                <a:spcPct val="0"/>
              </a:spcBef>
            </a:pPr>
            <a:r>
              <a:rPr lang="en-US" sz="2400" b="1" dirty="0" smtClean="0">
                <a:solidFill>
                  <a:srgbClr val="00B050"/>
                </a:solidFill>
              </a:rPr>
              <a:t>Resource Pooling</a:t>
            </a:r>
            <a:r>
              <a:rPr lang="en-US" sz="2400" dirty="0" smtClean="0">
                <a:solidFill>
                  <a:schemeClr val="tx1"/>
                </a:solidFill>
              </a:rPr>
              <a:t>: Combining the available storage space to hold data is a clear benefit, but CPU and memory pooling are also extremely important. Processing large datasets requires large amounts of all three of these resources. </a:t>
            </a:r>
          </a:p>
          <a:p>
            <a:pPr>
              <a:lnSpc>
                <a:spcPct val="150000"/>
              </a:lnSpc>
              <a:spcBef>
                <a:spcPct val="0"/>
              </a:spcBef>
            </a:pPr>
            <a:r>
              <a:rPr lang="en-US" sz="2400" b="1" dirty="0" smtClean="0">
                <a:solidFill>
                  <a:srgbClr val="00B050"/>
                </a:solidFill>
              </a:rPr>
              <a:t>High Availability</a:t>
            </a:r>
            <a:r>
              <a:rPr lang="en-US" sz="2400" dirty="0" smtClean="0">
                <a:solidFill>
                  <a:schemeClr val="tx1"/>
                </a:solidFill>
              </a:rPr>
              <a:t>: Clusters can provide varying levels of fault tolerance and availability guarantees to prevent hardware or software failures from affecting access to data and processing. This becomes increasingly important as we continue to emphasize the importance of real-time analytics.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2800" b="1" dirty="0" smtClean="0"/>
              <a:t>… Continued</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spcBef>
                <a:spcPct val="0"/>
              </a:spcBef>
            </a:pPr>
            <a:r>
              <a:rPr lang="en-US" sz="2400" b="1" dirty="0" smtClean="0">
                <a:solidFill>
                  <a:srgbClr val="00B050"/>
                </a:solidFill>
              </a:rPr>
              <a:t>Easy Scalability: </a:t>
            </a:r>
            <a:r>
              <a:rPr lang="en-US" sz="2400" dirty="0" smtClean="0">
                <a:solidFill>
                  <a:schemeClr val="tx1"/>
                </a:solidFill>
              </a:rPr>
              <a:t>Clusters make it easy to scale horizontally by adding additional machines to the group. This means the system can react to changes in resource requirements without expanding the physical resources on a machine. </a:t>
            </a:r>
          </a:p>
          <a:p>
            <a:pPr>
              <a:lnSpc>
                <a:spcPct val="150000"/>
              </a:lnSpc>
              <a:spcBef>
                <a:spcPct val="0"/>
              </a:spcBef>
              <a:buFont typeface="Wingdings" pitchFamily="2" charset="2"/>
              <a:buChar char="ü"/>
            </a:pPr>
            <a:r>
              <a:rPr lang="en-US" sz="2400" dirty="0" smtClean="0"/>
              <a:t>Cluster membership and resource allocation can be handled by software like </a:t>
            </a:r>
            <a:r>
              <a:rPr lang="en-US" sz="2400" b="1" dirty="0" err="1" smtClean="0"/>
              <a:t>Hadoop’s</a:t>
            </a:r>
            <a:r>
              <a:rPr lang="en-US" sz="2400" b="1" dirty="0" smtClean="0"/>
              <a:t> YARN (which stands for Yet Another Resource Negotiator). </a:t>
            </a:r>
            <a:endParaRPr lang="en-US" sz="2400" dirty="0">
              <a:solidFill>
                <a:schemeClr val="tx1"/>
              </a:solidFill>
            </a:endParaRPr>
          </a:p>
          <a:p>
            <a:pPr>
              <a:lnSpc>
                <a:spcPct val="150000"/>
              </a:lnSpc>
              <a:spcBef>
                <a:spcPct val="0"/>
              </a:spcBef>
              <a:buNone/>
            </a:pP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2800" b="1" dirty="0" smtClean="0"/>
              <a:t>… Continued</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spcBef>
                <a:spcPct val="0"/>
              </a:spcBef>
              <a:buFont typeface="Wingdings" pitchFamily="2" charset="2"/>
              <a:buChar char="Ø"/>
            </a:pPr>
            <a:r>
              <a:rPr lang="en-US" sz="2400" dirty="0" err="1" smtClean="0">
                <a:solidFill>
                  <a:srgbClr val="FF0000"/>
                </a:solidFill>
              </a:rPr>
              <a:t>Hadoop</a:t>
            </a:r>
            <a:r>
              <a:rPr lang="en-US" sz="2400" dirty="0" smtClean="0">
                <a:solidFill>
                  <a:srgbClr val="FF0000"/>
                </a:solidFill>
              </a:rPr>
              <a:t> and Its Ecosystem</a:t>
            </a:r>
          </a:p>
          <a:p>
            <a:pPr lvl="1">
              <a:lnSpc>
                <a:spcPct val="150000"/>
              </a:lnSpc>
              <a:spcBef>
                <a:spcPct val="0"/>
              </a:spcBef>
              <a:buFont typeface="Arial" pitchFamily="34" charset="0"/>
              <a:buChar char="•"/>
            </a:pPr>
            <a:r>
              <a:rPr lang="en-US" sz="2400" dirty="0" smtClean="0">
                <a:solidFill>
                  <a:schemeClr val="tx1"/>
                </a:solidFill>
              </a:rPr>
              <a:t> </a:t>
            </a:r>
            <a:r>
              <a:rPr lang="en-US" sz="2400" dirty="0" err="1" smtClean="0"/>
              <a:t>Hadoop</a:t>
            </a:r>
            <a:r>
              <a:rPr lang="en-US" sz="2400" dirty="0" smtClean="0"/>
              <a:t> is an open-source framework intended to make interaction with big data easier. </a:t>
            </a:r>
          </a:p>
          <a:p>
            <a:pPr lvl="1">
              <a:lnSpc>
                <a:spcPct val="150000"/>
              </a:lnSpc>
              <a:spcBef>
                <a:spcPct val="0"/>
              </a:spcBef>
              <a:buFont typeface="Arial" pitchFamily="34" charset="0"/>
              <a:buChar char="•"/>
            </a:pPr>
            <a:r>
              <a:rPr lang="en-US" sz="2400" dirty="0" smtClean="0"/>
              <a:t>It is a framework that allows for the distributed processing of large datasets across clusters of computers using simple programming models. </a:t>
            </a:r>
          </a:p>
          <a:p>
            <a:pPr lvl="1">
              <a:lnSpc>
                <a:spcPct val="150000"/>
              </a:lnSpc>
              <a:spcBef>
                <a:spcPct val="0"/>
              </a:spcBef>
              <a:buFont typeface="Arial" pitchFamily="34" charset="0"/>
              <a:buChar char="•"/>
            </a:pPr>
            <a:r>
              <a:rPr lang="en-US" sz="2400" dirty="0" smtClean="0"/>
              <a:t>It is inspired by a technical document published by Google.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dirty="0" smtClean="0"/>
              <a:t>Activity 2</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ü"/>
            </a:pPr>
            <a:r>
              <a:rPr lang="en-US" dirty="0" smtClean="0">
                <a:solidFill>
                  <a:srgbClr val="FF0000"/>
                </a:solidFill>
              </a:rPr>
              <a:t>What is Data Science?</a:t>
            </a:r>
          </a:p>
          <a:p>
            <a:pPr>
              <a:lnSpc>
                <a:spcPct val="150000"/>
              </a:lnSpc>
              <a:buFont typeface="Wingdings" pitchFamily="2" charset="2"/>
              <a:buChar char="ü"/>
            </a:pPr>
            <a:r>
              <a:rPr lang="en-US" dirty="0" smtClean="0">
                <a:solidFill>
                  <a:srgbClr val="FF0000"/>
                </a:solidFill>
              </a:rPr>
              <a:t>What are Data and Information?</a:t>
            </a:r>
          </a:p>
          <a:p>
            <a:pPr>
              <a:lnSpc>
                <a:spcPct val="150000"/>
              </a:lnSpc>
              <a:buFont typeface="Wingdings" pitchFamily="2" charset="2"/>
              <a:buChar char="ü"/>
            </a:pPr>
            <a:r>
              <a:rPr lang="en-US" dirty="0" smtClean="0">
                <a:solidFill>
                  <a:srgbClr val="FF0000"/>
                </a:solidFill>
              </a:rPr>
              <a:t>What is Big Data?</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The four key characteristics of </a:t>
            </a:r>
            <a:r>
              <a:rPr lang="en-US" sz="2800" b="1" dirty="0" err="1" smtClean="0"/>
              <a:t>Hadoop</a:t>
            </a:r>
            <a:r>
              <a:rPr lang="en-US" sz="2800" b="1" dirty="0" smtClean="0"/>
              <a:t> are</a:t>
            </a:r>
            <a:r>
              <a:rPr lang="en-US" sz="2800" dirty="0" smtClean="0"/>
              <a:t>: </a:t>
            </a:r>
            <a:endParaRPr lang="en-US" sz="2800" b="1" dirty="0"/>
          </a:p>
        </p:txBody>
      </p:sp>
      <p:sp>
        <p:nvSpPr>
          <p:cNvPr id="3" name="Content Placeholder 2"/>
          <p:cNvSpPr>
            <a:spLocks noGrp="1"/>
          </p:cNvSpPr>
          <p:nvPr>
            <p:ph idx="1"/>
          </p:nvPr>
        </p:nvSpPr>
        <p:spPr>
          <a:xfrm>
            <a:off x="457200" y="1219200"/>
            <a:ext cx="8229600" cy="4906963"/>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spcBef>
                <a:spcPct val="0"/>
              </a:spcBef>
            </a:pPr>
            <a:r>
              <a:rPr lang="en-US" sz="2400" b="1" dirty="0" smtClean="0">
                <a:solidFill>
                  <a:srgbClr val="00B050"/>
                </a:solidFill>
              </a:rPr>
              <a:t>Economical</a:t>
            </a:r>
            <a:r>
              <a:rPr lang="en-US" sz="2400" dirty="0" smtClean="0"/>
              <a:t>: Its systems are highly economical as ordinary computers can be used for data processing. </a:t>
            </a:r>
          </a:p>
          <a:p>
            <a:pPr>
              <a:lnSpc>
                <a:spcPct val="150000"/>
              </a:lnSpc>
              <a:spcBef>
                <a:spcPct val="0"/>
              </a:spcBef>
            </a:pPr>
            <a:r>
              <a:rPr lang="en-US" sz="2400" b="1" dirty="0" smtClean="0">
                <a:solidFill>
                  <a:srgbClr val="00B050"/>
                </a:solidFill>
              </a:rPr>
              <a:t>Reliable</a:t>
            </a:r>
            <a:r>
              <a:rPr lang="en-US" sz="2400" dirty="0" smtClean="0"/>
              <a:t>: It is reliable as it stores copies of the data on different machines and is resistant to hardware failure. </a:t>
            </a:r>
          </a:p>
          <a:p>
            <a:pPr>
              <a:lnSpc>
                <a:spcPct val="150000"/>
              </a:lnSpc>
              <a:spcBef>
                <a:spcPct val="0"/>
              </a:spcBef>
            </a:pPr>
            <a:r>
              <a:rPr lang="en-US" sz="2400" b="1" dirty="0" smtClean="0">
                <a:solidFill>
                  <a:srgbClr val="00B050"/>
                </a:solidFill>
              </a:rPr>
              <a:t>Scalable</a:t>
            </a:r>
            <a:r>
              <a:rPr lang="en-US" sz="2400" dirty="0" smtClean="0"/>
              <a:t>: It is easily scalable both, horizontally and vertically. A few extra nodes help in scaling up the framework. </a:t>
            </a:r>
          </a:p>
          <a:p>
            <a:pPr>
              <a:lnSpc>
                <a:spcPct val="150000"/>
              </a:lnSpc>
              <a:spcBef>
                <a:spcPct val="0"/>
              </a:spcBef>
            </a:pPr>
            <a:r>
              <a:rPr lang="en-US" sz="2400" b="1" dirty="0" smtClean="0">
                <a:solidFill>
                  <a:srgbClr val="00B050"/>
                </a:solidFill>
              </a:rPr>
              <a:t>Flexible</a:t>
            </a:r>
            <a:r>
              <a:rPr lang="en-US" sz="2400" dirty="0" smtClean="0"/>
              <a:t>: It is flexible and you can store as much structured and unstructured data as you need to and decide to use them later. </a:t>
            </a:r>
          </a:p>
          <a:p>
            <a:pPr>
              <a:lnSpc>
                <a:spcPct val="150000"/>
              </a:lnSpc>
              <a:buNone/>
            </a:pP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 Continued</a:t>
            </a:r>
            <a:r>
              <a:rPr lang="en-US" sz="2800" dirty="0" smtClean="0"/>
              <a:t> </a:t>
            </a:r>
            <a:endParaRPr lang="en-US" sz="2800" b="1" dirty="0"/>
          </a:p>
        </p:txBody>
      </p:sp>
      <p:sp>
        <p:nvSpPr>
          <p:cNvPr id="3" name="Content Placeholder 2"/>
          <p:cNvSpPr>
            <a:spLocks noGrp="1"/>
          </p:cNvSpPr>
          <p:nvPr>
            <p:ph idx="1"/>
          </p:nvPr>
        </p:nvSpPr>
        <p:spPr>
          <a:xfrm>
            <a:off x="457200" y="1066800"/>
            <a:ext cx="8229600" cy="55626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buFont typeface="Wingdings" pitchFamily="2" charset="2"/>
              <a:buChar char="v"/>
            </a:pPr>
            <a:r>
              <a:rPr lang="en-US" sz="2400" dirty="0" err="1" smtClean="0"/>
              <a:t>Hadoop</a:t>
            </a:r>
            <a:r>
              <a:rPr lang="en-US" sz="2400" dirty="0" smtClean="0"/>
              <a:t> has an ecosystem that has evolved from its four core components: data management, access, processing, and storage. </a:t>
            </a:r>
          </a:p>
          <a:p>
            <a:pPr>
              <a:lnSpc>
                <a:spcPct val="150000"/>
              </a:lnSpc>
              <a:buFont typeface="Wingdings" pitchFamily="2" charset="2"/>
              <a:buChar char="v"/>
            </a:pPr>
            <a:r>
              <a:rPr lang="en-US" sz="2400" dirty="0" smtClean="0"/>
              <a:t>It is continuously growing to meet the needs of Big Data.</a:t>
            </a:r>
          </a:p>
          <a:p>
            <a:pPr>
              <a:lnSpc>
                <a:spcPct val="150000"/>
              </a:lnSpc>
              <a:buFont typeface="Wingdings" pitchFamily="2" charset="2"/>
              <a:buChar char="v"/>
            </a:pPr>
            <a:r>
              <a:rPr lang="en-US" sz="2400" dirty="0" smtClean="0"/>
              <a:t> It comprises the following components and many others: </a:t>
            </a:r>
          </a:p>
          <a:p>
            <a:pPr lvl="1">
              <a:lnSpc>
                <a:spcPct val="160000"/>
              </a:lnSpc>
              <a:spcBef>
                <a:spcPct val="0"/>
              </a:spcBef>
              <a:buFont typeface="Courier New" pitchFamily="49" charset="0"/>
              <a:buChar char="o"/>
            </a:pPr>
            <a:r>
              <a:rPr lang="en-US" sz="2400" b="1" dirty="0" smtClean="0">
                <a:solidFill>
                  <a:srgbClr val="00B050"/>
                </a:solidFill>
              </a:rPr>
              <a:t>HDFS</a:t>
            </a:r>
            <a:r>
              <a:rPr lang="en-US" sz="2400" dirty="0" smtClean="0"/>
              <a:t>: </a:t>
            </a:r>
            <a:r>
              <a:rPr lang="en-US" sz="2400" dirty="0" err="1" smtClean="0"/>
              <a:t>Hadoop</a:t>
            </a:r>
            <a:r>
              <a:rPr lang="en-US" sz="2400" dirty="0" smtClean="0"/>
              <a:t> Distributed File System </a:t>
            </a:r>
          </a:p>
          <a:p>
            <a:pPr lvl="1">
              <a:lnSpc>
                <a:spcPct val="160000"/>
              </a:lnSpc>
              <a:spcBef>
                <a:spcPct val="0"/>
              </a:spcBef>
              <a:buFont typeface="Courier New" pitchFamily="49" charset="0"/>
              <a:buChar char="o"/>
            </a:pPr>
            <a:r>
              <a:rPr lang="en-US" sz="2400" b="1" dirty="0" smtClean="0">
                <a:solidFill>
                  <a:srgbClr val="00B050"/>
                </a:solidFill>
              </a:rPr>
              <a:t>YARN</a:t>
            </a:r>
            <a:r>
              <a:rPr lang="en-US" sz="2400" dirty="0" smtClean="0"/>
              <a:t>: Yet Another Resource Negotiator </a:t>
            </a:r>
          </a:p>
          <a:p>
            <a:pPr lvl="1">
              <a:lnSpc>
                <a:spcPct val="160000"/>
              </a:lnSpc>
              <a:spcBef>
                <a:spcPct val="0"/>
              </a:spcBef>
              <a:buFont typeface="Courier New" pitchFamily="49" charset="0"/>
              <a:buChar char="o"/>
            </a:pPr>
            <a:r>
              <a:rPr lang="en-US" sz="2400" dirty="0" smtClean="0"/>
              <a:t> </a:t>
            </a:r>
            <a:r>
              <a:rPr lang="en-US" sz="2400" b="1" dirty="0" err="1" smtClean="0">
                <a:solidFill>
                  <a:srgbClr val="00B050"/>
                </a:solidFill>
              </a:rPr>
              <a:t>MapReduce</a:t>
            </a:r>
            <a:r>
              <a:rPr lang="en-US" sz="2400" b="1" dirty="0" smtClean="0">
                <a:solidFill>
                  <a:srgbClr val="00B050"/>
                </a:solidFill>
              </a:rPr>
              <a:t>: </a:t>
            </a:r>
            <a:r>
              <a:rPr lang="en-US" sz="2400" dirty="0" smtClean="0"/>
              <a:t>Programming based Data Processing </a:t>
            </a:r>
          </a:p>
          <a:p>
            <a:pPr lvl="1">
              <a:lnSpc>
                <a:spcPct val="160000"/>
              </a:lnSpc>
              <a:spcBef>
                <a:spcPct val="0"/>
              </a:spcBef>
              <a:buFont typeface="Courier New" pitchFamily="49" charset="0"/>
              <a:buChar char="o"/>
            </a:pPr>
            <a:r>
              <a:rPr lang="en-US" sz="2400" b="1" dirty="0" smtClean="0">
                <a:solidFill>
                  <a:srgbClr val="00B050"/>
                </a:solidFill>
              </a:rPr>
              <a:t>Spark:</a:t>
            </a:r>
            <a:r>
              <a:rPr lang="en-US" sz="2400" dirty="0" smtClean="0"/>
              <a:t> In-Memory data processing </a:t>
            </a:r>
          </a:p>
          <a:p>
            <a:pPr lvl="1">
              <a:lnSpc>
                <a:spcPct val="160000"/>
              </a:lnSpc>
              <a:spcBef>
                <a:spcPct val="0"/>
              </a:spcBef>
              <a:buFont typeface="Courier New" pitchFamily="49" charset="0"/>
              <a:buChar char="o"/>
            </a:pPr>
            <a:r>
              <a:rPr lang="en-US" sz="2400" dirty="0" smtClean="0"/>
              <a:t> </a:t>
            </a:r>
            <a:r>
              <a:rPr lang="en-US" sz="2400" b="1" dirty="0" smtClean="0">
                <a:solidFill>
                  <a:srgbClr val="00B050"/>
                </a:solidFill>
              </a:rPr>
              <a:t>PIG, HIVE</a:t>
            </a:r>
            <a:r>
              <a:rPr lang="en-US" sz="2400" dirty="0" smtClean="0"/>
              <a:t>: Query-based processing of data services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 Continued</a:t>
            </a:r>
            <a:r>
              <a:rPr lang="en-US" sz="2800" dirty="0" smtClean="0"/>
              <a:t> </a:t>
            </a:r>
            <a:endParaRPr lang="en-US" sz="2800" b="1" dirty="0"/>
          </a:p>
        </p:txBody>
      </p:sp>
      <p:sp>
        <p:nvSpPr>
          <p:cNvPr id="3" name="Content Placeholder 2"/>
          <p:cNvSpPr>
            <a:spLocks noGrp="1"/>
          </p:cNvSpPr>
          <p:nvPr>
            <p:ph idx="1"/>
          </p:nvPr>
        </p:nvSpPr>
        <p:spPr>
          <a:xfrm>
            <a:off x="457200" y="1066800"/>
            <a:ext cx="8229600" cy="5562600"/>
          </a:xfrm>
        </p:spPr>
        <p:style>
          <a:lnRef idx="2">
            <a:schemeClr val="accent1"/>
          </a:lnRef>
          <a:fillRef idx="1">
            <a:schemeClr val="lt1"/>
          </a:fillRef>
          <a:effectRef idx="0">
            <a:schemeClr val="accent1"/>
          </a:effectRef>
          <a:fontRef idx="minor">
            <a:schemeClr val="dk1"/>
          </a:fontRef>
        </p:style>
        <p:txBody>
          <a:bodyPr>
            <a:normAutofit/>
          </a:bodyPr>
          <a:lstStyle/>
          <a:p>
            <a:pPr lvl="1">
              <a:lnSpc>
                <a:spcPct val="150000"/>
              </a:lnSpc>
              <a:spcBef>
                <a:spcPct val="0"/>
              </a:spcBef>
              <a:buFont typeface="Courier New" pitchFamily="49" charset="0"/>
              <a:buChar char="o"/>
            </a:pPr>
            <a:r>
              <a:rPr lang="en-US" sz="2400" b="1" dirty="0" err="1" smtClean="0">
                <a:solidFill>
                  <a:srgbClr val="00B050"/>
                </a:solidFill>
              </a:rPr>
              <a:t>HBase</a:t>
            </a:r>
            <a:r>
              <a:rPr lang="en-US" sz="2400" dirty="0" smtClean="0"/>
              <a:t>: </a:t>
            </a:r>
            <a:r>
              <a:rPr lang="en-US" sz="2400" dirty="0" err="1" smtClean="0"/>
              <a:t>NoSQL</a:t>
            </a:r>
            <a:r>
              <a:rPr lang="en-US" sz="2400" dirty="0" smtClean="0"/>
              <a:t> Database </a:t>
            </a:r>
          </a:p>
          <a:p>
            <a:pPr lvl="1">
              <a:lnSpc>
                <a:spcPct val="150000"/>
              </a:lnSpc>
              <a:spcBef>
                <a:spcPct val="0"/>
              </a:spcBef>
              <a:buFont typeface="Courier New" pitchFamily="49" charset="0"/>
              <a:buChar char="o"/>
            </a:pPr>
            <a:r>
              <a:rPr lang="en-US" sz="2400" b="1" dirty="0" smtClean="0">
                <a:solidFill>
                  <a:srgbClr val="00B050"/>
                </a:solidFill>
              </a:rPr>
              <a:t>Mahout, Spark </a:t>
            </a:r>
            <a:r>
              <a:rPr lang="en-US" sz="2400" b="1" dirty="0" err="1" smtClean="0">
                <a:solidFill>
                  <a:srgbClr val="00B050"/>
                </a:solidFill>
              </a:rPr>
              <a:t>MLLib</a:t>
            </a:r>
            <a:r>
              <a:rPr lang="en-US" sz="2400" dirty="0" smtClean="0"/>
              <a:t>: Machine Learning algorithm libraries </a:t>
            </a:r>
          </a:p>
          <a:p>
            <a:pPr lvl="1">
              <a:lnSpc>
                <a:spcPct val="150000"/>
              </a:lnSpc>
              <a:spcBef>
                <a:spcPct val="0"/>
              </a:spcBef>
              <a:buFont typeface="Courier New" pitchFamily="49" charset="0"/>
              <a:buChar char="o"/>
            </a:pPr>
            <a:r>
              <a:rPr lang="en-US" sz="2400" dirty="0" smtClean="0"/>
              <a:t> </a:t>
            </a:r>
            <a:r>
              <a:rPr lang="en-US" sz="2400" b="1" dirty="0" smtClean="0">
                <a:solidFill>
                  <a:srgbClr val="00B050"/>
                </a:solidFill>
              </a:rPr>
              <a:t>Solar, </a:t>
            </a:r>
            <a:r>
              <a:rPr lang="en-US" sz="2400" b="1" dirty="0" err="1" smtClean="0">
                <a:solidFill>
                  <a:srgbClr val="00B050"/>
                </a:solidFill>
              </a:rPr>
              <a:t>Lucene</a:t>
            </a:r>
            <a:r>
              <a:rPr lang="en-US" sz="2400" dirty="0" smtClean="0"/>
              <a:t>: Searching and Indexing </a:t>
            </a:r>
          </a:p>
          <a:p>
            <a:pPr lvl="1">
              <a:lnSpc>
                <a:spcPct val="150000"/>
              </a:lnSpc>
              <a:spcBef>
                <a:spcPct val="0"/>
              </a:spcBef>
              <a:buFont typeface="Courier New" pitchFamily="49" charset="0"/>
              <a:buChar char="o"/>
            </a:pPr>
            <a:r>
              <a:rPr lang="en-US" sz="2400" b="1" dirty="0" smtClean="0">
                <a:solidFill>
                  <a:srgbClr val="00B050"/>
                </a:solidFill>
              </a:rPr>
              <a:t>Zookeeper: </a:t>
            </a:r>
            <a:r>
              <a:rPr lang="en-US" sz="2400" dirty="0" smtClean="0"/>
              <a:t>Managing cluster </a:t>
            </a:r>
          </a:p>
          <a:p>
            <a:pPr lvl="1">
              <a:lnSpc>
                <a:spcPct val="150000"/>
              </a:lnSpc>
              <a:spcBef>
                <a:spcPct val="0"/>
              </a:spcBef>
              <a:buFont typeface="Courier New" pitchFamily="49" charset="0"/>
              <a:buChar char="o"/>
            </a:pPr>
            <a:r>
              <a:rPr lang="en-US" sz="2400" b="1" dirty="0" err="1" smtClean="0">
                <a:solidFill>
                  <a:srgbClr val="00B050"/>
                </a:solidFill>
              </a:rPr>
              <a:t>Oozie</a:t>
            </a:r>
            <a:r>
              <a:rPr lang="en-US" sz="2400" b="1" dirty="0" smtClean="0">
                <a:solidFill>
                  <a:srgbClr val="00B050"/>
                </a:solidFill>
              </a:rPr>
              <a:t>: </a:t>
            </a:r>
            <a:r>
              <a:rPr lang="en-US" sz="2400" dirty="0" smtClean="0"/>
              <a:t>Job Scheduling </a:t>
            </a:r>
          </a:p>
          <a:p>
            <a:pPr>
              <a:lnSpc>
                <a:spcPct val="150000"/>
              </a:lnSpc>
              <a:buFont typeface="Wingdings" pitchFamily="2" charset="2"/>
              <a:buChar char="v"/>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81000" y="381000"/>
            <a:ext cx="8382000" cy="5562600"/>
          </a:xfrm>
          <a:prstGeom prst="rect">
            <a:avLst/>
          </a:prstGeom>
          <a:noFill/>
          <a:ln w="9525">
            <a:noFill/>
            <a:miter lim="800000"/>
            <a:headEnd/>
            <a:tailEnd/>
          </a:ln>
          <a:effectLst/>
        </p:spPr>
      </p:pic>
      <p:sp>
        <p:nvSpPr>
          <p:cNvPr id="6" name="TextBox 5"/>
          <p:cNvSpPr txBox="1"/>
          <p:nvPr/>
        </p:nvSpPr>
        <p:spPr>
          <a:xfrm>
            <a:off x="1600200" y="6172200"/>
            <a:ext cx="5029200" cy="461665"/>
          </a:xfrm>
          <a:prstGeom prst="rect">
            <a:avLst/>
          </a:prstGeom>
          <a:noFill/>
        </p:spPr>
        <p:txBody>
          <a:bodyPr wrap="square" rtlCol="0">
            <a:spAutoFit/>
          </a:bodyPr>
          <a:lstStyle/>
          <a:p>
            <a:pPr algn="ctr"/>
            <a:r>
              <a:rPr lang="en-US" sz="2400" dirty="0" smtClean="0"/>
              <a:t>Fig6: </a:t>
            </a:r>
            <a:r>
              <a:rPr lang="en-US" sz="2400" dirty="0" err="1" smtClean="0"/>
              <a:t>Hadoop</a:t>
            </a:r>
            <a:r>
              <a:rPr lang="en-US" sz="2400" dirty="0" smtClean="0"/>
              <a:t> Ecosystem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Big Data Life Cycle with </a:t>
            </a:r>
            <a:r>
              <a:rPr lang="en-US" sz="2800" dirty="0" err="1" smtClean="0"/>
              <a:t>Hadoop</a:t>
            </a:r>
            <a:r>
              <a:rPr lang="en-US" sz="2800" dirty="0" smtClean="0"/>
              <a:t> </a:t>
            </a:r>
            <a:endParaRPr lang="en-US" sz="2800" dirty="0"/>
          </a:p>
        </p:txBody>
      </p:sp>
      <p:sp>
        <p:nvSpPr>
          <p:cNvPr id="3" name="Content Placeholder 2"/>
          <p:cNvSpPr>
            <a:spLocks noGrp="1"/>
          </p:cNvSpPr>
          <p:nvPr>
            <p:ph idx="1"/>
          </p:nvPr>
        </p:nvSpPr>
        <p:spPr>
          <a:xfrm>
            <a:off x="457200" y="685800"/>
            <a:ext cx="8229600" cy="61722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buFont typeface="Wingdings" pitchFamily="2" charset="2"/>
              <a:buChar char="Ø"/>
            </a:pPr>
            <a:r>
              <a:rPr lang="en-US" sz="2400" dirty="0" smtClean="0">
                <a:solidFill>
                  <a:srgbClr val="FF0000"/>
                </a:solidFill>
              </a:rPr>
              <a:t>Ingesting data into the system </a:t>
            </a:r>
          </a:p>
          <a:p>
            <a:pPr lvl="1">
              <a:lnSpc>
                <a:spcPct val="150000"/>
              </a:lnSpc>
              <a:buFont typeface="Arial" pitchFamily="34" charset="0"/>
              <a:buChar char="•"/>
            </a:pPr>
            <a:r>
              <a:rPr lang="en-US" sz="2400" dirty="0" smtClean="0"/>
              <a:t>The first stage of Big Data processing is Ingest. </a:t>
            </a:r>
          </a:p>
          <a:p>
            <a:pPr lvl="1">
              <a:lnSpc>
                <a:spcPct val="150000"/>
              </a:lnSpc>
              <a:buFont typeface="Arial" pitchFamily="34" charset="0"/>
              <a:buChar char="•"/>
            </a:pPr>
            <a:r>
              <a:rPr lang="en-US" sz="2400" dirty="0" smtClean="0"/>
              <a:t>The data is ingested or transferred to </a:t>
            </a:r>
            <a:r>
              <a:rPr lang="en-US" sz="2400" dirty="0" err="1" smtClean="0"/>
              <a:t>Hadoop</a:t>
            </a:r>
            <a:r>
              <a:rPr lang="en-US" sz="2400" dirty="0" smtClean="0"/>
              <a:t> from various sources such as relational databases, systems, or local files.</a:t>
            </a:r>
          </a:p>
          <a:p>
            <a:pPr lvl="1">
              <a:lnSpc>
                <a:spcPct val="150000"/>
              </a:lnSpc>
              <a:buFont typeface="Arial" pitchFamily="34" charset="0"/>
              <a:buChar char="•"/>
            </a:pPr>
            <a:r>
              <a:rPr lang="en-US" sz="2400" dirty="0" err="1" smtClean="0"/>
              <a:t>Sqoop</a:t>
            </a:r>
            <a:r>
              <a:rPr lang="en-US" sz="2400" dirty="0" smtClean="0"/>
              <a:t> transfers data from RDBMS to HDFS, whereas Flume transfers event data. </a:t>
            </a:r>
          </a:p>
          <a:p>
            <a:pPr marL="342900" lvl="1" indent="-342900">
              <a:lnSpc>
                <a:spcPct val="150000"/>
              </a:lnSpc>
              <a:buFont typeface="Wingdings" pitchFamily="2" charset="2"/>
              <a:buChar char="Ø"/>
            </a:pPr>
            <a:r>
              <a:rPr lang="en-US" sz="2400" dirty="0" smtClean="0">
                <a:solidFill>
                  <a:srgbClr val="FF0000"/>
                </a:solidFill>
              </a:rPr>
              <a:t>Processing the data in storage </a:t>
            </a:r>
          </a:p>
          <a:p>
            <a:pPr lvl="1">
              <a:lnSpc>
                <a:spcPct val="150000"/>
              </a:lnSpc>
              <a:buFont typeface="Arial" pitchFamily="34" charset="0"/>
              <a:buChar char="•"/>
            </a:pPr>
            <a:r>
              <a:rPr lang="en-US" sz="2400" dirty="0" smtClean="0"/>
              <a:t>The second stage is Processing. In this stage, the data is stored and processed. The data is stored in the distributed file system, HDFS, and the </a:t>
            </a:r>
            <a:r>
              <a:rPr lang="en-US" sz="2400" dirty="0" err="1" smtClean="0"/>
              <a:t>NoSQL</a:t>
            </a:r>
            <a:r>
              <a:rPr lang="en-US" sz="2400" dirty="0" smtClean="0"/>
              <a:t> distributed data, </a:t>
            </a:r>
            <a:r>
              <a:rPr lang="en-US" sz="2400" dirty="0" err="1" smtClean="0"/>
              <a:t>HBase</a:t>
            </a:r>
            <a:r>
              <a:rPr lang="en-US" sz="2400" dirty="0" smtClean="0"/>
              <a:t>. Spark and </a:t>
            </a:r>
            <a:r>
              <a:rPr lang="en-US" sz="2400" dirty="0" err="1" smtClean="0"/>
              <a:t>MapReduce</a:t>
            </a:r>
            <a:r>
              <a:rPr lang="en-US" sz="2400" dirty="0" smtClean="0"/>
              <a:t> perform data processing.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 Continued</a:t>
            </a:r>
            <a:endParaRPr lang="en-US" sz="2800" dirty="0"/>
          </a:p>
        </p:txBody>
      </p:sp>
      <p:sp>
        <p:nvSpPr>
          <p:cNvPr id="3" name="Content Placeholder 2"/>
          <p:cNvSpPr>
            <a:spLocks noGrp="1"/>
          </p:cNvSpPr>
          <p:nvPr>
            <p:ph idx="1"/>
          </p:nvPr>
        </p:nvSpPr>
        <p:spPr>
          <a:xfrm>
            <a:off x="457200" y="990600"/>
            <a:ext cx="8229600" cy="56388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buFont typeface="Wingdings" pitchFamily="2" charset="2"/>
              <a:buChar char="Ø"/>
            </a:pPr>
            <a:r>
              <a:rPr lang="en-US" sz="2400" dirty="0" smtClean="0">
                <a:solidFill>
                  <a:srgbClr val="FF0000"/>
                </a:solidFill>
              </a:rPr>
              <a:t>Computing and analyzing data </a:t>
            </a:r>
          </a:p>
          <a:p>
            <a:pPr lvl="1">
              <a:lnSpc>
                <a:spcPct val="150000"/>
              </a:lnSpc>
              <a:buFont typeface="Arial" pitchFamily="34" charset="0"/>
              <a:buChar char="•"/>
            </a:pPr>
            <a:r>
              <a:rPr lang="en-US" sz="2400" dirty="0" smtClean="0"/>
              <a:t>The third stage is to Analyze. Here, the data is analyzed by processing frameworks such as Pig, Hive, and Impala. Pig converts the data using a map and reduce and then analyzes it. Hive is also based on the map and reduce programming and is most suitable for structured data. </a:t>
            </a:r>
          </a:p>
          <a:p>
            <a:pPr marL="342900" lvl="1" indent="-342900">
              <a:lnSpc>
                <a:spcPct val="150000"/>
              </a:lnSpc>
              <a:buFont typeface="Wingdings" pitchFamily="2" charset="2"/>
              <a:buChar char="Ø"/>
            </a:pPr>
            <a:r>
              <a:rPr lang="en-US" sz="2400" dirty="0" smtClean="0">
                <a:solidFill>
                  <a:srgbClr val="FF0000"/>
                </a:solidFill>
              </a:rPr>
              <a:t>Visualizing the results </a:t>
            </a:r>
          </a:p>
          <a:p>
            <a:pPr lvl="1">
              <a:lnSpc>
                <a:spcPct val="160000"/>
              </a:lnSpc>
              <a:buFont typeface="Arial" pitchFamily="34" charset="0"/>
              <a:buChar char="•"/>
            </a:pPr>
            <a:r>
              <a:rPr lang="en-US" sz="2400" dirty="0" smtClean="0"/>
              <a:t>The fourth stage is Access, which is performed by tools such as Hue and </a:t>
            </a:r>
            <a:r>
              <a:rPr lang="en-US" sz="2400" dirty="0" err="1" smtClean="0"/>
              <a:t>Cloudera</a:t>
            </a:r>
            <a:r>
              <a:rPr lang="en-US" sz="2400" dirty="0" smtClean="0"/>
              <a:t> Search. In this stage, the analyzed data can be accessed by users.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Chapter Two Review Questions</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Define </a:t>
            </a:r>
            <a:r>
              <a:rPr lang="en-US" sz="2400" dirty="0">
                <a:latin typeface="Times New Roman" panose="02020603050405020304" pitchFamily="18" charset="0"/>
                <a:cs typeface="Times New Roman" panose="02020603050405020304" pitchFamily="18" charset="0"/>
              </a:rPr>
              <a:t>data science; what are the roles of a data scientist?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Discuss data and its types from computer programming and data analytics perspectives?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Discuss </a:t>
            </a:r>
            <a:r>
              <a:rPr lang="en-US" sz="2400" dirty="0">
                <a:latin typeface="Times New Roman" panose="02020603050405020304" pitchFamily="18" charset="0"/>
                <a:cs typeface="Times New Roman" panose="02020603050405020304" pitchFamily="18" charset="0"/>
              </a:rPr>
              <a:t>a series of steps needed to generate value and useful insights from data?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the principal goal of data science?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List out and discuss the characteristics of Big Data? </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we ingest streaming data into Hadoop Cluster? </a:t>
            </a:r>
            <a:endParaRPr lang="en-US" sz="2400" dirty="0" smtClean="0">
              <a:latin typeface="Times New Roman" panose="02020603050405020304" pitchFamily="18" charset="0"/>
              <a:cs typeface="Times New Roman" panose="02020603050405020304" pitchFamily="18" charset="0"/>
            </a:endParaRPr>
          </a:p>
          <a:p>
            <a:pPr algn="ctr">
              <a:buNone/>
            </a:pPr>
            <a:endParaRPr lang="en-US" dirty="0"/>
          </a:p>
          <a:p>
            <a:pPr algn="ctr">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End</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algn="ctr">
              <a:buNone/>
            </a:pPr>
            <a:endParaRPr lang="en-US" dirty="0" smtClean="0"/>
          </a:p>
          <a:p>
            <a:pPr algn="ctr">
              <a:buNone/>
            </a:pPr>
            <a:endParaRPr lang="en-US" dirty="0"/>
          </a:p>
          <a:p>
            <a:pPr algn="ctr">
              <a:buNone/>
            </a:pPr>
            <a:endParaRPr lang="en-US" dirty="0" smtClean="0"/>
          </a:p>
          <a:p>
            <a:pPr algn="ctr">
              <a:buNone/>
            </a:pPr>
            <a:r>
              <a:rPr lang="en-US" sz="6600" b="1" dirty="0" smtClean="0">
                <a:solidFill>
                  <a:srgbClr val="00B050"/>
                </a:solidFill>
              </a:rPr>
              <a:t>Thank You !!!</a:t>
            </a:r>
            <a:endParaRPr lang="en-US" sz="6600" b="1" dirty="0">
              <a:solidFill>
                <a:srgbClr val="00B050"/>
              </a:solidFill>
            </a:endParaRPr>
          </a:p>
        </p:txBody>
      </p:sp>
    </p:spTree>
    <p:extLst>
      <p:ext uri="{BB962C8B-B14F-4D97-AF65-F5344CB8AC3E}">
        <p14:creationId xmlns:p14="http://schemas.microsoft.com/office/powerpoint/2010/main" val="3876256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An Overview of Data Science</a:t>
            </a:r>
            <a:endParaRPr lang="en-US" sz="2800" b="1" dirty="0"/>
          </a:p>
        </p:txBody>
      </p:sp>
      <p:sp>
        <p:nvSpPr>
          <p:cNvPr id="3" name="Content Placeholder 2"/>
          <p:cNvSpPr>
            <a:spLocks noGrp="1"/>
          </p:cNvSpPr>
          <p:nvPr>
            <p:ph idx="1"/>
          </p:nvPr>
        </p:nvSpPr>
        <p:spPr>
          <a:xfrm>
            <a:off x="457200" y="762000"/>
            <a:ext cx="8229600" cy="59436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buFont typeface="Wingdings" pitchFamily="2" charset="2"/>
              <a:buChar char="v"/>
            </a:pPr>
            <a:r>
              <a:rPr lang="en-US" sz="2400" dirty="0" smtClean="0">
                <a:solidFill>
                  <a:srgbClr val="FF0000"/>
                </a:solidFill>
              </a:rPr>
              <a:t>What is Data Science?</a:t>
            </a:r>
          </a:p>
          <a:p>
            <a:pPr lvl="1">
              <a:lnSpc>
                <a:spcPct val="150000"/>
              </a:lnSpc>
              <a:buFont typeface="Courier New" pitchFamily="49" charset="0"/>
              <a:buChar char="o"/>
            </a:pPr>
            <a:r>
              <a:rPr lang="en-US" sz="2400" dirty="0" smtClean="0"/>
              <a:t>Multi disciplinary field that uses scientific methods, processes, algorithms and systems to extract  knowledge and insights from structured, semi-structured and unstructured data</a:t>
            </a:r>
            <a:r>
              <a:rPr lang="en-US" sz="2400" smtClean="0"/>
              <a:t>. </a:t>
            </a:r>
            <a:endParaRPr lang="en-US" sz="2400" dirty="0" smtClean="0"/>
          </a:p>
          <a:p>
            <a:pPr marL="342900" lvl="1" indent="-342900">
              <a:lnSpc>
                <a:spcPct val="150000"/>
              </a:lnSpc>
              <a:buFont typeface="Wingdings" pitchFamily="2" charset="2"/>
              <a:buChar char="v"/>
            </a:pPr>
            <a:r>
              <a:rPr lang="en-US" sz="2400" dirty="0" smtClean="0">
                <a:solidFill>
                  <a:srgbClr val="FF0000"/>
                </a:solidFill>
              </a:rPr>
              <a:t>What are Data and Information?</a:t>
            </a:r>
          </a:p>
          <a:p>
            <a:pPr lvl="1">
              <a:lnSpc>
                <a:spcPct val="150000"/>
              </a:lnSpc>
              <a:buFont typeface="Courier New" pitchFamily="49" charset="0"/>
              <a:buChar char="o"/>
            </a:pPr>
            <a:r>
              <a:rPr lang="en-US" sz="2400" b="1" dirty="0" smtClean="0"/>
              <a:t>Data</a:t>
            </a:r>
            <a:r>
              <a:rPr lang="en-US" sz="2400" dirty="0" smtClean="0"/>
              <a:t>: representation of facts, concepts, or instructions in a formalized manner</a:t>
            </a:r>
          </a:p>
          <a:p>
            <a:pPr lvl="1">
              <a:lnSpc>
                <a:spcPct val="150000"/>
              </a:lnSpc>
              <a:buFont typeface="Courier New" pitchFamily="49" charset="0"/>
              <a:buChar char="o"/>
            </a:pPr>
            <a:r>
              <a:rPr lang="en-US" sz="2400" b="1" dirty="0" smtClean="0"/>
              <a:t>Information</a:t>
            </a:r>
            <a:r>
              <a:rPr lang="en-US" sz="2400" dirty="0" smtClean="0"/>
              <a:t>: processed data that decisions are based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Data Processing Cycle</a:t>
            </a:r>
            <a:endParaRPr lang="en-US" sz="2800" b="1" dirty="0"/>
          </a:p>
        </p:txBody>
      </p:sp>
      <p:sp>
        <p:nvSpPr>
          <p:cNvPr id="3" name="Content Placeholder 2"/>
          <p:cNvSpPr>
            <a:spLocks noGrp="1"/>
          </p:cNvSpPr>
          <p:nvPr>
            <p:ph idx="1"/>
          </p:nvPr>
        </p:nvSpPr>
        <p:spPr>
          <a:xfrm>
            <a:off x="457200" y="1066800"/>
            <a:ext cx="8229600" cy="54102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None/>
            </a:pPr>
            <a:endParaRPr lang="en-US" sz="2400" dirty="0" smtClean="0"/>
          </a:p>
          <a:p>
            <a:pPr>
              <a:lnSpc>
                <a:spcPct val="150000"/>
              </a:lnSpc>
              <a:buNone/>
            </a:pPr>
            <a:endParaRPr lang="en-US" sz="2400" dirty="0" smtClean="0"/>
          </a:p>
          <a:p>
            <a:pPr>
              <a:lnSpc>
                <a:spcPct val="150000"/>
              </a:lnSpc>
              <a:buNone/>
            </a:pPr>
            <a:endParaRPr lang="en-US" sz="2400" dirty="0" smtClean="0"/>
          </a:p>
          <a:p>
            <a:pPr algn="ctr">
              <a:lnSpc>
                <a:spcPct val="150000"/>
              </a:lnSpc>
              <a:buNone/>
            </a:pPr>
            <a:r>
              <a:rPr lang="en-US" sz="2400" dirty="0" smtClean="0"/>
              <a:t>    Figure1: Data Processing  Cycle</a:t>
            </a:r>
          </a:p>
          <a:p>
            <a:pPr>
              <a:lnSpc>
                <a:spcPct val="150000"/>
              </a:lnSpc>
              <a:buNone/>
            </a:pPr>
            <a:r>
              <a:rPr lang="en-US" sz="2400" b="1" dirty="0" smtClean="0">
                <a:solidFill>
                  <a:srgbClr val="FF0000"/>
                </a:solidFill>
              </a:rPr>
              <a:t>Examples</a:t>
            </a:r>
            <a:r>
              <a:rPr lang="en-US" sz="2400" b="1" dirty="0" smtClean="0"/>
              <a:t>:</a:t>
            </a:r>
          </a:p>
          <a:p>
            <a:pPr>
              <a:lnSpc>
                <a:spcPct val="150000"/>
              </a:lnSpc>
              <a:buNone/>
            </a:pPr>
            <a:r>
              <a:rPr lang="en-US" sz="2400" b="1" dirty="0" smtClean="0"/>
              <a:t>Input</a:t>
            </a:r>
            <a:r>
              <a:rPr lang="en-US" sz="2400" dirty="0" smtClean="0"/>
              <a:t>: input data is storage on hard disk, flash disk.</a:t>
            </a:r>
          </a:p>
          <a:p>
            <a:pPr>
              <a:lnSpc>
                <a:spcPct val="150000"/>
              </a:lnSpc>
              <a:buNone/>
            </a:pPr>
            <a:r>
              <a:rPr lang="en-US" sz="2400" b="1" dirty="0" smtClean="0"/>
              <a:t>Processing</a:t>
            </a:r>
            <a:r>
              <a:rPr lang="en-US" sz="2400" dirty="0" smtClean="0"/>
              <a:t>: Interest can be calculated on deposit to a bank.</a:t>
            </a:r>
          </a:p>
          <a:p>
            <a:pPr>
              <a:lnSpc>
                <a:spcPct val="150000"/>
              </a:lnSpc>
              <a:buNone/>
            </a:pPr>
            <a:r>
              <a:rPr lang="en-US" sz="2400" b="1" dirty="0" smtClean="0"/>
              <a:t>Output</a:t>
            </a:r>
            <a:r>
              <a:rPr lang="en-US" sz="2400" dirty="0" smtClean="0"/>
              <a:t>: payroll for employees.</a:t>
            </a:r>
          </a:p>
          <a:p>
            <a:endParaRPr lang="en-US" sz="2400" dirty="0" smtClean="0"/>
          </a:p>
          <a:p>
            <a:pPr>
              <a:lnSpc>
                <a:spcPct val="150000"/>
              </a:lnSpc>
              <a:buNone/>
            </a:pPr>
            <a:endParaRPr lang="en-US" sz="2400" dirty="0"/>
          </a:p>
        </p:txBody>
      </p:sp>
      <p:sp>
        <p:nvSpPr>
          <p:cNvPr id="4" name="Rectangle 3"/>
          <p:cNvSpPr/>
          <p:nvPr/>
        </p:nvSpPr>
        <p:spPr>
          <a:xfrm>
            <a:off x="914400" y="1295400"/>
            <a:ext cx="2209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6" name="Rectangle 5"/>
          <p:cNvSpPr/>
          <p:nvPr/>
        </p:nvSpPr>
        <p:spPr>
          <a:xfrm>
            <a:off x="3581400" y="1371600"/>
            <a:ext cx="2133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endParaRPr lang="en-US" dirty="0"/>
          </a:p>
        </p:txBody>
      </p:sp>
      <p:sp>
        <p:nvSpPr>
          <p:cNvPr id="9" name="Rectangle 8"/>
          <p:cNvSpPr/>
          <p:nvPr/>
        </p:nvSpPr>
        <p:spPr>
          <a:xfrm>
            <a:off x="6172200" y="1371600"/>
            <a:ext cx="2209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cxnSp>
        <p:nvCxnSpPr>
          <p:cNvPr id="11" name="Straight Arrow Connector 10"/>
          <p:cNvCxnSpPr/>
          <p:nvPr/>
        </p:nvCxnSpPr>
        <p:spPr>
          <a:xfrm>
            <a:off x="3124200" y="190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638800" y="1905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Data Types and their representation</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lnSpc>
                <a:spcPct val="170000"/>
              </a:lnSpc>
              <a:buFont typeface="Wingdings" pitchFamily="2" charset="2"/>
              <a:buChar char="Ø"/>
            </a:pPr>
            <a:r>
              <a:rPr lang="en-US" sz="2800" dirty="0" smtClean="0">
                <a:solidFill>
                  <a:srgbClr val="FF0000"/>
                </a:solidFill>
              </a:rPr>
              <a:t>Data types from Computer programming perspective</a:t>
            </a:r>
            <a:r>
              <a:rPr lang="en-US" sz="2400" dirty="0" smtClean="0">
                <a:solidFill>
                  <a:srgbClr val="FF0000"/>
                </a:solidFill>
              </a:rPr>
              <a:t>:</a:t>
            </a:r>
            <a:endParaRPr lang="en-US" sz="2800" dirty="0" smtClean="0">
              <a:solidFill>
                <a:schemeClr val="tx1"/>
              </a:solidFill>
            </a:endParaRPr>
          </a:p>
          <a:p>
            <a:pPr lvl="1">
              <a:lnSpc>
                <a:spcPct val="170000"/>
              </a:lnSpc>
              <a:spcBef>
                <a:spcPct val="0"/>
              </a:spcBef>
              <a:buFont typeface="Courier New" pitchFamily="49" charset="0"/>
              <a:buChar char="o"/>
            </a:pPr>
            <a:r>
              <a:rPr lang="en-US" b="1" dirty="0" smtClean="0">
                <a:solidFill>
                  <a:schemeClr val="tx1"/>
                </a:solidFill>
              </a:rPr>
              <a:t>Integers(</a:t>
            </a:r>
            <a:r>
              <a:rPr lang="en-US" b="1" dirty="0" err="1" smtClean="0">
                <a:solidFill>
                  <a:schemeClr val="tx1"/>
                </a:solidFill>
              </a:rPr>
              <a:t>int</a:t>
            </a:r>
            <a:r>
              <a:rPr lang="en-US" b="1" dirty="0" smtClean="0">
                <a:solidFill>
                  <a:schemeClr val="tx1"/>
                </a:solidFill>
              </a:rPr>
              <a:t>)</a:t>
            </a:r>
            <a:r>
              <a:rPr lang="en-US" dirty="0" smtClean="0">
                <a:solidFill>
                  <a:schemeClr val="tx1"/>
                </a:solidFill>
              </a:rPr>
              <a:t>- is used to store whole numbers, mathematically known as integers </a:t>
            </a:r>
          </a:p>
          <a:p>
            <a:pPr lvl="1">
              <a:lnSpc>
                <a:spcPct val="170000"/>
              </a:lnSpc>
              <a:spcBef>
                <a:spcPct val="0"/>
              </a:spcBef>
              <a:buFont typeface="Courier New" pitchFamily="49" charset="0"/>
              <a:buChar char="o"/>
            </a:pPr>
            <a:r>
              <a:rPr lang="en-US" sz="2800" dirty="0" smtClean="0">
                <a:solidFill>
                  <a:schemeClr val="tx1"/>
                </a:solidFill>
              </a:rPr>
              <a:t> </a:t>
            </a:r>
            <a:r>
              <a:rPr lang="en-US" sz="2800" b="1" dirty="0" smtClean="0">
                <a:solidFill>
                  <a:schemeClr val="tx1"/>
                </a:solidFill>
              </a:rPr>
              <a:t>Booleans(</a:t>
            </a:r>
            <a:r>
              <a:rPr lang="en-US" sz="2800" b="1" dirty="0" err="1" smtClean="0">
                <a:solidFill>
                  <a:schemeClr val="tx1"/>
                </a:solidFill>
              </a:rPr>
              <a:t>bool</a:t>
            </a:r>
            <a:r>
              <a:rPr lang="en-US" sz="2800" dirty="0" smtClean="0">
                <a:solidFill>
                  <a:schemeClr val="tx1"/>
                </a:solidFill>
              </a:rPr>
              <a:t>)- is used to represent restricted to one of two values: true or false </a:t>
            </a:r>
          </a:p>
          <a:p>
            <a:pPr lvl="1">
              <a:lnSpc>
                <a:spcPct val="170000"/>
              </a:lnSpc>
              <a:spcBef>
                <a:spcPct val="0"/>
              </a:spcBef>
              <a:buFont typeface="Courier New" pitchFamily="49" charset="0"/>
              <a:buChar char="o"/>
            </a:pPr>
            <a:r>
              <a:rPr lang="en-US" sz="2800" b="1" dirty="0" smtClean="0">
                <a:solidFill>
                  <a:schemeClr val="tx1"/>
                </a:solidFill>
              </a:rPr>
              <a:t>Characters(char)- </a:t>
            </a:r>
            <a:r>
              <a:rPr lang="en-US" sz="2800" dirty="0" smtClean="0">
                <a:solidFill>
                  <a:schemeClr val="tx1"/>
                </a:solidFill>
              </a:rPr>
              <a:t>is used to store a single character </a:t>
            </a:r>
          </a:p>
          <a:p>
            <a:pPr lvl="1">
              <a:lnSpc>
                <a:spcPct val="170000"/>
              </a:lnSpc>
              <a:spcBef>
                <a:spcPct val="0"/>
              </a:spcBef>
              <a:buFont typeface="Courier New" pitchFamily="49" charset="0"/>
              <a:buChar char="o"/>
            </a:pPr>
            <a:r>
              <a:rPr lang="en-US" sz="2800" b="1" dirty="0" smtClean="0">
                <a:solidFill>
                  <a:schemeClr val="tx1"/>
                </a:solidFill>
              </a:rPr>
              <a:t>Floating-point numbers(float</a:t>
            </a:r>
            <a:r>
              <a:rPr lang="en-US" sz="2800" dirty="0" smtClean="0">
                <a:solidFill>
                  <a:schemeClr val="tx1"/>
                </a:solidFill>
              </a:rPr>
              <a:t>)- is used to store real numbers </a:t>
            </a:r>
          </a:p>
          <a:p>
            <a:pPr lvl="1">
              <a:lnSpc>
                <a:spcPct val="170000"/>
              </a:lnSpc>
              <a:spcBef>
                <a:spcPct val="0"/>
              </a:spcBef>
              <a:buFont typeface="Courier New" pitchFamily="49" charset="0"/>
              <a:buChar char="o"/>
            </a:pPr>
            <a:r>
              <a:rPr lang="en-US" sz="2800" dirty="0" smtClean="0">
                <a:solidFill>
                  <a:schemeClr val="tx1"/>
                </a:solidFill>
              </a:rPr>
              <a:t> </a:t>
            </a:r>
            <a:r>
              <a:rPr lang="en-US" sz="2800" b="1" dirty="0" smtClean="0">
                <a:solidFill>
                  <a:schemeClr val="tx1"/>
                </a:solidFill>
              </a:rPr>
              <a:t>Alphanumeric strings(string</a:t>
            </a:r>
            <a:r>
              <a:rPr lang="en-US" sz="2800" dirty="0" smtClean="0">
                <a:solidFill>
                  <a:schemeClr val="tx1"/>
                </a:solidFill>
              </a:rPr>
              <a:t>)- used to store a combination of characters and numbers </a:t>
            </a:r>
          </a:p>
          <a:p>
            <a:pPr>
              <a:lnSpc>
                <a:spcPct val="170000"/>
              </a:lnSpc>
              <a:buFont typeface="Wingdings" pitchFamily="2" charset="2"/>
              <a:buChar char="Ø"/>
            </a:pPr>
            <a:endParaRPr lang="en-US" sz="2400" b="1" dirty="0" smtClean="0"/>
          </a:p>
          <a:p>
            <a:pPr>
              <a:lnSpc>
                <a:spcPct val="150000"/>
              </a:lnSpc>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457200" y="1066800"/>
            <a:ext cx="8229600" cy="55626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v"/>
            </a:pPr>
            <a:r>
              <a:rPr lang="en-US" sz="2400" dirty="0" smtClean="0"/>
              <a:t>A data type makes the values that expression, such as a variable or a function, might take.</a:t>
            </a:r>
          </a:p>
          <a:p>
            <a:pPr lvl="1">
              <a:lnSpc>
                <a:spcPct val="150000"/>
              </a:lnSpc>
              <a:buFont typeface="Wingdings" pitchFamily="2" charset="2"/>
              <a:buChar char="ü"/>
            </a:pPr>
            <a:r>
              <a:rPr lang="en-US" sz="2400" b="1" dirty="0" smtClean="0"/>
              <a:t>Variable</a:t>
            </a:r>
            <a:r>
              <a:rPr lang="en-US" sz="2400" dirty="0" smtClean="0"/>
              <a:t>: a memory location that can hold values of  a specific type.</a:t>
            </a:r>
          </a:p>
          <a:p>
            <a:pPr lvl="1">
              <a:lnSpc>
                <a:spcPct val="150000"/>
              </a:lnSpc>
              <a:buFont typeface="Wingdings" pitchFamily="2" charset="2"/>
              <a:buChar char="ü"/>
            </a:pPr>
            <a:r>
              <a:rPr lang="en-US" sz="2400" b="1" dirty="0" smtClean="0"/>
              <a:t>Function</a:t>
            </a:r>
            <a:r>
              <a:rPr lang="en-US" sz="2400" dirty="0" smtClean="0"/>
              <a:t>: a group of statements that  together performs a task and method or subroutine or procedure.</a:t>
            </a:r>
          </a:p>
          <a:p>
            <a:pPr>
              <a:lnSpc>
                <a:spcPct val="150000"/>
              </a:lnSpc>
              <a:buFont typeface="Wingdings" pitchFamily="2" charset="2"/>
              <a:buChar char="v"/>
            </a:pPr>
            <a:r>
              <a:rPr lang="en-US" sz="2400" dirty="0" smtClean="0"/>
              <a:t>It defines the operations that can be done on the data, the meaning of the data, and the way values of that type can be stored.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457200" y="1066800"/>
            <a:ext cx="8229600" cy="55626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v"/>
            </a:pPr>
            <a:r>
              <a:rPr lang="en-US" sz="2400" dirty="0" smtClean="0">
                <a:solidFill>
                  <a:srgbClr val="FF0000"/>
                </a:solidFill>
              </a:rPr>
              <a:t>Data types from Data Analytics perspective</a:t>
            </a:r>
            <a:r>
              <a:rPr lang="en-US" sz="2400" dirty="0" smtClean="0"/>
              <a:t>:</a:t>
            </a:r>
          </a:p>
          <a:p>
            <a:pPr lvl="1">
              <a:lnSpc>
                <a:spcPct val="150000"/>
              </a:lnSpc>
              <a:buFont typeface="Wingdings" pitchFamily="2" charset="2"/>
              <a:buChar char="§"/>
            </a:pPr>
            <a:r>
              <a:rPr lang="en-US" sz="2400" b="1" dirty="0" smtClean="0"/>
              <a:t>Structured Data</a:t>
            </a:r>
            <a:r>
              <a:rPr lang="en-US" sz="2000" dirty="0" smtClean="0"/>
              <a:t>: </a:t>
            </a:r>
            <a:r>
              <a:rPr lang="en-US" sz="2400" dirty="0" smtClean="0"/>
              <a:t>adheres to a pre-defined data model and is straightforward to analyze. </a:t>
            </a:r>
            <a:r>
              <a:rPr lang="en-US" sz="2400" dirty="0" err="1" smtClean="0"/>
              <a:t>Eg</a:t>
            </a:r>
            <a:r>
              <a:rPr lang="en-US" sz="2400" dirty="0" smtClean="0"/>
              <a:t>. Excel files and SQL databases.</a:t>
            </a:r>
          </a:p>
          <a:p>
            <a:pPr lvl="1">
              <a:lnSpc>
                <a:spcPct val="150000"/>
              </a:lnSpc>
              <a:buFont typeface="Wingdings" pitchFamily="2" charset="2"/>
              <a:buChar char="§"/>
            </a:pPr>
            <a:r>
              <a:rPr lang="en-US" sz="2400" b="1" dirty="0" smtClean="0"/>
              <a:t>Semi-Structured Data</a:t>
            </a:r>
            <a:r>
              <a:rPr lang="en-US" sz="2400" dirty="0" smtClean="0"/>
              <a:t>: contains tags or other markers to separate semantic elements . </a:t>
            </a:r>
            <a:r>
              <a:rPr lang="en-US" sz="2400" dirty="0" err="1" smtClean="0"/>
              <a:t>Eg</a:t>
            </a:r>
            <a:r>
              <a:rPr lang="en-US" sz="2400" dirty="0" smtClean="0"/>
              <a:t>. JSON and XML .</a:t>
            </a:r>
          </a:p>
          <a:p>
            <a:pPr lvl="1">
              <a:lnSpc>
                <a:spcPct val="150000"/>
              </a:lnSpc>
              <a:buFont typeface="Wingdings" pitchFamily="2" charset="2"/>
              <a:buChar char="§"/>
            </a:pPr>
            <a:r>
              <a:rPr lang="en-US" sz="2400" b="1" dirty="0" smtClean="0"/>
              <a:t>Unstructured Data</a:t>
            </a:r>
            <a:r>
              <a:rPr lang="en-US" sz="2400" dirty="0" smtClean="0"/>
              <a:t>: it is information typically text heavy may contains data such as dates, numbers and facts .  </a:t>
            </a:r>
            <a:r>
              <a:rPr lang="en-US" sz="2400" dirty="0" err="1" smtClean="0"/>
              <a:t>Eg</a:t>
            </a:r>
            <a:r>
              <a:rPr lang="en-US" sz="2400" dirty="0" smtClean="0"/>
              <a:t>. Audio, Video files or Non SQL database.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smtClean="0"/>
              <a:t>---continued</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066800"/>
            <a:ext cx="8305800" cy="3352800"/>
          </a:xfrm>
          <a:prstGeom prst="rect">
            <a:avLst/>
          </a:prstGeom>
          <a:noFill/>
          <a:ln w="9525">
            <a:noFill/>
            <a:miter lim="800000"/>
            <a:headEnd/>
            <a:tailEnd/>
          </a:ln>
          <a:effectLst/>
        </p:spPr>
      </p:pic>
      <p:sp>
        <p:nvSpPr>
          <p:cNvPr id="6" name="TextBox 5"/>
          <p:cNvSpPr txBox="1"/>
          <p:nvPr/>
        </p:nvSpPr>
        <p:spPr>
          <a:xfrm>
            <a:off x="762000" y="4953000"/>
            <a:ext cx="7467600" cy="461665"/>
          </a:xfrm>
          <a:prstGeom prst="rect">
            <a:avLst/>
          </a:prstGeom>
          <a:noFill/>
        </p:spPr>
        <p:txBody>
          <a:bodyPr wrap="square" rtlCol="0">
            <a:spAutoFit/>
          </a:bodyPr>
          <a:lstStyle/>
          <a:p>
            <a:r>
              <a:rPr lang="en-US" sz="2400" dirty="0" smtClean="0"/>
              <a:t>Figure2 : Data types from a data analytics perspective </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dirty="0" smtClean="0"/>
              <a:t>Metadata – Data about Data</a:t>
            </a:r>
            <a:endParaRPr lang="en-US" sz="2800" dirty="0"/>
          </a:p>
        </p:txBody>
      </p:sp>
      <p:sp>
        <p:nvSpPr>
          <p:cNvPr id="3" name="Content Placeholder 2"/>
          <p:cNvSpPr>
            <a:spLocks noGrp="1"/>
          </p:cNvSpPr>
          <p:nvPr>
            <p:ph idx="1"/>
          </p:nvPr>
        </p:nvSpPr>
        <p:spPr>
          <a:xfrm>
            <a:off x="457200" y="1219200"/>
            <a:ext cx="8229600" cy="5257800"/>
          </a:xfrm>
        </p:spPr>
        <p:txBody>
          <a:bodyPr>
            <a:normAutofit/>
          </a:bodyPr>
          <a:lstStyle/>
          <a:p>
            <a:pPr>
              <a:lnSpc>
                <a:spcPct val="150000"/>
              </a:lnSpc>
              <a:buFont typeface="Wingdings" pitchFamily="2" charset="2"/>
              <a:buChar char="Ø"/>
            </a:pPr>
            <a:r>
              <a:rPr lang="en-US" sz="2400" dirty="0" smtClean="0"/>
              <a:t>Metadata is data about data. </a:t>
            </a:r>
          </a:p>
          <a:p>
            <a:pPr>
              <a:lnSpc>
                <a:spcPct val="150000"/>
              </a:lnSpc>
              <a:buFont typeface="Wingdings" pitchFamily="2" charset="2"/>
              <a:buChar char="Ø"/>
            </a:pPr>
            <a:r>
              <a:rPr lang="en-US" sz="2400" dirty="0" smtClean="0"/>
              <a:t>It provides additional information about a specific set of data.</a:t>
            </a:r>
          </a:p>
          <a:p>
            <a:pPr>
              <a:lnSpc>
                <a:spcPct val="150000"/>
              </a:lnSpc>
              <a:buFont typeface="Wingdings" pitchFamily="2" charset="2"/>
              <a:buChar char="Ø"/>
            </a:pPr>
            <a:r>
              <a:rPr lang="en-US" sz="2400" dirty="0" smtClean="0"/>
              <a:t>In a set of photographs, for example, metadata could describe when and where the photos were taken. </a:t>
            </a:r>
          </a:p>
          <a:p>
            <a:pPr>
              <a:lnSpc>
                <a:spcPct val="150000"/>
              </a:lnSpc>
              <a:buFont typeface="Wingdings" pitchFamily="2" charset="2"/>
              <a:buChar char="Ø"/>
            </a:pPr>
            <a:r>
              <a:rPr lang="en-US" sz="2400" dirty="0" smtClean="0"/>
              <a:t>It then provides fields for dates and locations which, by themselves, can be considered structured data. </a:t>
            </a:r>
          </a:p>
          <a:p>
            <a:pPr>
              <a:lnSpc>
                <a:spcPct val="150000"/>
              </a:lnSpc>
              <a:buFont typeface="Wingdings" pitchFamily="2" charset="2"/>
              <a:buChar char="Ø"/>
            </a:pPr>
            <a:r>
              <a:rPr lang="en-US" sz="2400" dirty="0" smtClean="0"/>
              <a:t>Because of this reason, metadata is frequently used by Big Data solutions for initial analysis.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1554</Words>
  <Application>Microsoft Office PowerPoint</Application>
  <PresentationFormat>On-screen Show (4:3)</PresentationFormat>
  <Paragraphs>136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Times New Roman</vt:lpstr>
      <vt:lpstr>Wingdings</vt:lpstr>
      <vt:lpstr>Office Theme</vt:lpstr>
      <vt:lpstr>Chapter Two</vt:lpstr>
      <vt:lpstr>Activity 2</vt:lpstr>
      <vt:lpstr>An Overview of Data Science</vt:lpstr>
      <vt:lpstr>Data Processing Cycle</vt:lpstr>
      <vt:lpstr>Data Types and their representation</vt:lpstr>
      <vt:lpstr>---continued</vt:lpstr>
      <vt:lpstr>---continued</vt:lpstr>
      <vt:lpstr>---continued</vt:lpstr>
      <vt:lpstr>Metadata – Data about Data</vt:lpstr>
      <vt:lpstr>Fig3: Examples of Metadata</vt:lpstr>
      <vt:lpstr>Data  value Chain</vt:lpstr>
      <vt:lpstr>… Continued</vt:lpstr>
      <vt:lpstr>Basic concepts of big data</vt:lpstr>
      <vt:lpstr>Big Data is Characterized by 4V:</vt:lpstr>
      <vt:lpstr>… Continued</vt:lpstr>
      <vt:lpstr>Clustered Computing and Hadoop Ecosystem </vt:lpstr>
      <vt:lpstr>… Continued </vt:lpstr>
      <vt:lpstr>… Continued</vt:lpstr>
      <vt:lpstr>… Continued</vt:lpstr>
      <vt:lpstr>The four key characteristics of Hadoop are: </vt:lpstr>
      <vt:lpstr>… Continued </vt:lpstr>
      <vt:lpstr>… Continued </vt:lpstr>
      <vt:lpstr>PowerPoint Presentation</vt:lpstr>
      <vt:lpstr>Big Data Life Cycle with Hadoop </vt:lpstr>
      <vt:lpstr>… Continued</vt:lpstr>
      <vt:lpstr>Chapter Two Review Questions</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account</cp:lastModifiedBy>
  <cp:revision>295</cp:revision>
  <dcterms:created xsi:type="dcterms:W3CDTF">2020-03-10T06:16:10Z</dcterms:created>
  <dcterms:modified xsi:type="dcterms:W3CDTF">2023-08-24T21:34:57Z</dcterms:modified>
</cp:coreProperties>
</file>