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83" r:id="rId3"/>
    <p:sldId id="262" r:id="rId4"/>
    <p:sldId id="267" r:id="rId5"/>
    <p:sldId id="293" r:id="rId6"/>
    <p:sldId id="294" r:id="rId7"/>
    <p:sldId id="295" r:id="rId8"/>
    <p:sldId id="296" r:id="rId9"/>
    <p:sldId id="263" r:id="rId10"/>
    <p:sldId id="297" r:id="rId11"/>
    <p:sldId id="298" r:id="rId12"/>
    <p:sldId id="264" r:id="rId13"/>
    <p:sldId id="286" r:id="rId14"/>
    <p:sldId id="287" r:id="rId15"/>
    <p:sldId id="299" r:id="rId16"/>
    <p:sldId id="265" r:id="rId17"/>
    <p:sldId id="288" r:id="rId18"/>
    <p:sldId id="300" r:id="rId19"/>
    <p:sldId id="266" r:id="rId20"/>
    <p:sldId id="289" r:id="rId21"/>
    <p:sldId id="301" r:id="rId22"/>
    <p:sldId id="302" r:id="rId23"/>
    <p:sldId id="274" r:id="rId24"/>
    <p:sldId id="308" r:id="rId25"/>
    <p:sldId id="309" r:id="rId26"/>
    <p:sldId id="278" r:id="rId27"/>
    <p:sldId id="303" r:id="rId28"/>
    <p:sldId id="279" r:id="rId29"/>
    <p:sldId id="280" r:id="rId30"/>
    <p:sldId id="281" r:id="rId31"/>
    <p:sldId id="304" r:id="rId32"/>
    <p:sldId id="305" r:id="rId33"/>
    <p:sldId id="306" r:id="rId34"/>
    <p:sldId id="282" r:id="rId35"/>
    <p:sldId id="290" r:id="rId36"/>
    <p:sldId id="307" r:id="rId37"/>
    <p:sldId id="273" r:id="rId38"/>
    <p:sldId id="269" r:id="rId39"/>
    <p:sldId id="311" r:id="rId40"/>
    <p:sldId id="310"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p:cViewPr varScale="1">
        <p:scale>
          <a:sx n="70" d="100"/>
          <a:sy n="70"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1EB680-5BED-4682-B66C-50707E0A0DC5}" type="datetimeFigureOut">
              <a:rPr lang="en-US" smtClean="0"/>
              <a:pPr/>
              <a:t>25/08/2023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4D2481-BD86-425F-860C-4A9845DFC6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1EB680-5BED-4682-B66C-50707E0A0DC5}" type="datetimeFigureOut">
              <a:rPr lang="en-US" smtClean="0"/>
              <a:pPr/>
              <a:t>25/08/2023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D2481-BD86-425F-860C-4A9845DFC6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lstStyle/>
          <a:p>
            <a:r>
              <a:rPr lang="en-US" dirty="0" smtClean="0"/>
              <a:t>Chapter Three</a:t>
            </a:r>
            <a:endParaRPr lang="en-US"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lgn="ctr">
              <a:buNone/>
            </a:pPr>
            <a:endParaRPr lang="en-US" dirty="0" smtClean="0"/>
          </a:p>
          <a:p>
            <a:pPr algn="ctr">
              <a:buNone/>
            </a:pPr>
            <a:endParaRPr lang="en-US" b="1" dirty="0" smtClean="0"/>
          </a:p>
          <a:p>
            <a:pPr algn="ctr">
              <a:buNone/>
            </a:pPr>
            <a:r>
              <a:rPr lang="en-US" b="1" dirty="0" smtClean="0"/>
              <a:t>Artificial Intelligence (AI)</a:t>
            </a:r>
          </a:p>
          <a:p>
            <a:pPr>
              <a:buNone/>
            </a:pPr>
            <a:endParaRPr lang="en-US" dirty="0"/>
          </a:p>
          <a:p>
            <a:pPr>
              <a:buNone/>
            </a:pPr>
            <a:endParaRPr lang="en-US" dirty="0" smtClean="0"/>
          </a:p>
          <a:p>
            <a:pPr>
              <a:buNone/>
            </a:pPr>
            <a:endParaRPr lang="en-US" dirty="0"/>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3"/>
          </a:lnRef>
          <a:fillRef idx="3">
            <a:schemeClr val="accent3"/>
          </a:fillRef>
          <a:effectRef idx="2">
            <a:schemeClr val="accent3"/>
          </a:effectRef>
          <a:fontRef idx="minor">
            <a:schemeClr val="lt1"/>
          </a:fontRef>
        </p:style>
        <p:txBody>
          <a:bodyPr>
            <a:normAutofit/>
          </a:bodyPr>
          <a:lstStyle/>
          <a:p>
            <a:r>
              <a:rPr lang="en-US" sz="2800" dirty="0" smtClean="0"/>
              <a:t>Goals of Artificial Intelligence</a:t>
            </a:r>
            <a:endParaRPr lang="en-US" sz="2800" dirty="0"/>
          </a:p>
        </p:txBody>
      </p:sp>
      <p:sp>
        <p:nvSpPr>
          <p:cNvPr id="3" name="Content Placeholder 2"/>
          <p:cNvSpPr>
            <a:spLocks noGrp="1"/>
          </p:cNvSpPr>
          <p:nvPr>
            <p:ph idx="1"/>
          </p:nvPr>
        </p:nvSpPr>
        <p:spPr>
          <a:xfrm>
            <a:off x="457200" y="914400"/>
            <a:ext cx="8229600" cy="5715000"/>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514350" indent="-514350" algn="just">
              <a:lnSpc>
                <a:spcPct val="150000"/>
              </a:lnSpc>
              <a:buFont typeface="+mj-lt"/>
              <a:buAutoNum type="arabicPeriod"/>
            </a:pPr>
            <a:r>
              <a:rPr lang="en-US" sz="2800" dirty="0" smtClean="0"/>
              <a:t>Replicate human intelligence</a:t>
            </a:r>
          </a:p>
          <a:p>
            <a:pPr marL="514350" indent="-514350" algn="just">
              <a:lnSpc>
                <a:spcPct val="150000"/>
              </a:lnSpc>
              <a:buFont typeface="+mj-lt"/>
              <a:buAutoNum type="arabicPeriod"/>
            </a:pPr>
            <a:r>
              <a:rPr lang="en-US" sz="2800" dirty="0" smtClean="0"/>
              <a:t>Solve knowledge-intensive tasks</a:t>
            </a:r>
          </a:p>
          <a:p>
            <a:pPr marL="514350" indent="-514350" algn="just">
              <a:lnSpc>
                <a:spcPct val="150000"/>
              </a:lnSpc>
              <a:buFont typeface="+mj-lt"/>
              <a:buAutoNum type="arabicPeriod"/>
            </a:pPr>
            <a:r>
              <a:rPr lang="en-US" sz="2800" dirty="0" smtClean="0"/>
              <a:t>An intelligent connection of perception and action</a:t>
            </a:r>
          </a:p>
          <a:p>
            <a:pPr marL="514350" indent="-514350" algn="just">
              <a:lnSpc>
                <a:spcPct val="150000"/>
              </a:lnSpc>
              <a:buFont typeface="+mj-lt"/>
              <a:buAutoNum type="arabicPeriod"/>
            </a:pPr>
            <a:r>
              <a:rPr lang="en-US" sz="2800" dirty="0" smtClean="0"/>
              <a:t>Building a machine which can perform tasks that requires human intelligence such as:</a:t>
            </a:r>
          </a:p>
          <a:p>
            <a:pPr marL="1314450" lvl="2" indent="-514350" algn="just">
              <a:lnSpc>
                <a:spcPct val="150000"/>
              </a:lnSpc>
              <a:buFont typeface="Courier New" pitchFamily="49" charset="0"/>
              <a:buChar char="o"/>
            </a:pPr>
            <a:r>
              <a:rPr lang="en-US" sz="2800" dirty="0" smtClean="0"/>
              <a:t>Proving a theorem</a:t>
            </a:r>
          </a:p>
          <a:p>
            <a:pPr marL="1314450" lvl="2" indent="-514350" algn="just">
              <a:lnSpc>
                <a:spcPct val="150000"/>
              </a:lnSpc>
              <a:buFont typeface="Courier New" pitchFamily="49" charset="0"/>
              <a:buChar char="o"/>
            </a:pPr>
            <a:r>
              <a:rPr lang="en-US" sz="2800" dirty="0" smtClean="0"/>
              <a:t>Playing chess</a:t>
            </a:r>
          </a:p>
          <a:p>
            <a:pPr marL="1314450" lvl="2" indent="-514350" algn="just">
              <a:lnSpc>
                <a:spcPct val="150000"/>
              </a:lnSpc>
              <a:buFont typeface="Courier New" pitchFamily="49" charset="0"/>
              <a:buChar char="o"/>
            </a:pPr>
            <a:r>
              <a:rPr lang="en-US" sz="2800" dirty="0" smtClean="0"/>
              <a:t>Plan some surgical operation</a:t>
            </a:r>
          </a:p>
          <a:p>
            <a:pPr marL="1314450" lvl="2" indent="-514350" algn="just">
              <a:lnSpc>
                <a:spcPct val="150000"/>
              </a:lnSpc>
              <a:buFont typeface="Courier New" pitchFamily="49" charset="0"/>
              <a:buChar char="o"/>
            </a:pPr>
            <a:r>
              <a:rPr lang="en-US" sz="2800" dirty="0" smtClean="0"/>
              <a:t> Driving a car in traffic</a:t>
            </a:r>
          </a:p>
          <a:p>
            <a:pPr marL="514350" indent="-514350" algn="just">
              <a:lnSpc>
                <a:spcPct val="150000"/>
              </a:lnSpc>
              <a:buNone/>
            </a:pPr>
            <a:endParaRPr lang="en-US" sz="4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3"/>
          </a:lnRef>
          <a:fillRef idx="3">
            <a:schemeClr val="accent3"/>
          </a:fillRef>
          <a:effectRef idx="2">
            <a:schemeClr val="accent3"/>
          </a:effectRef>
          <a:fontRef idx="minor">
            <a:schemeClr val="lt1"/>
          </a:fontRef>
        </p:style>
        <p:txBody>
          <a:bodyPr>
            <a:normAutofit/>
          </a:bodyPr>
          <a:lstStyle/>
          <a:p>
            <a:r>
              <a:rPr lang="en-US" sz="2800" dirty="0" smtClean="0"/>
              <a:t>…continued</a:t>
            </a:r>
            <a:endParaRPr lang="en-US" sz="2800" dirty="0"/>
          </a:p>
        </p:txBody>
      </p:sp>
      <p:sp>
        <p:nvSpPr>
          <p:cNvPr id="3" name="Content Placeholder 2"/>
          <p:cNvSpPr>
            <a:spLocks noGrp="1"/>
          </p:cNvSpPr>
          <p:nvPr>
            <p:ph idx="1"/>
          </p:nvPr>
        </p:nvSpPr>
        <p:spPr>
          <a:xfrm>
            <a:off x="457200" y="914400"/>
            <a:ext cx="8229600" cy="5715000"/>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lgn="just">
              <a:lnSpc>
                <a:spcPct val="140000"/>
              </a:lnSpc>
              <a:buNone/>
            </a:pPr>
            <a:r>
              <a:rPr lang="en-US" sz="2600" dirty="0" smtClean="0"/>
              <a:t>5. Creating some system which can exhibit intelligent behavior, learn new things by itself, demonstrate, explain, and can advise to its user.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style>
          <a:lnRef idx="2">
            <a:schemeClr val="accent2"/>
          </a:lnRef>
          <a:fillRef idx="1">
            <a:schemeClr val="lt1"/>
          </a:fillRef>
          <a:effectRef idx="0">
            <a:schemeClr val="accent2"/>
          </a:effectRef>
          <a:fontRef idx="minor">
            <a:schemeClr val="dk1"/>
          </a:fontRef>
        </p:style>
        <p:txBody>
          <a:bodyPr>
            <a:noAutofit/>
          </a:bodyPr>
          <a:lstStyle/>
          <a:p>
            <a:r>
              <a:rPr lang="en-US" sz="3200" dirty="0" smtClean="0"/>
              <a:t>What Comprises to AI</a:t>
            </a:r>
            <a:endParaRPr lang="en-US" sz="3200" dirty="0"/>
          </a:p>
        </p:txBody>
      </p:sp>
      <p:sp>
        <p:nvSpPr>
          <p:cNvPr id="3" name="Content Placeholder 2"/>
          <p:cNvSpPr>
            <a:spLocks noGrp="1"/>
          </p:cNvSpPr>
          <p:nvPr>
            <p:ph idx="1"/>
          </p:nvPr>
        </p:nvSpPr>
        <p:spPr>
          <a:xfrm>
            <a:off x="457200" y="838200"/>
            <a:ext cx="8229600" cy="5791200"/>
          </a:xfrm>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buFont typeface="Wingdings" pitchFamily="2" charset="2"/>
              <a:buChar char="v"/>
            </a:pPr>
            <a:r>
              <a:rPr lang="en-US" sz="2400" b="1" dirty="0" smtClean="0"/>
              <a:t>AI</a:t>
            </a:r>
            <a:r>
              <a:rPr lang="en-US" sz="2400" dirty="0" smtClean="0"/>
              <a:t> is not jus Cs even so vast and requires lots of other factors that ca  contribute to it. </a:t>
            </a:r>
          </a:p>
          <a:p>
            <a:pPr>
              <a:lnSpc>
                <a:spcPct val="150000"/>
              </a:lnSpc>
              <a:buFont typeface="Wingdings" pitchFamily="2" charset="2"/>
              <a:buChar char="v"/>
            </a:pPr>
            <a:r>
              <a:rPr lang="en-US" sz="2400" dirty="0" smtClean="0"/>
              <a:t>It requires the following disciplines:</a:t>
            </a:r>
          </a:p>
          <a:p>
            <a:pPr lvl="1">
              <a:lnSpc>
                <a:spcPct val="150000"/>
              </a:lnSpc>
              <a:buFont typeface="Courier New" pitchFamily="49" charset="0"/>
              <a:buChar char="o"/>
            </a:pPr>
            <a:r>
              <a:rPr lang="en-US" sz="2400" dirty="0" smtClean="0"/>
              <a:t>Mathematics</a:t>
            </a:r>
          </a:p>
          <a:p>
            <a:pPr lvl="1">
              <a:lnSpc>
                <a:spcPct val="150000"/>
              </a:lnSpc>
              <a:buFont typeface="Courier New" pitchFamily="49" charset="0"/>
              <a:buChar char="o"/>
            </a:pPr>
            <a:r>
              <a:rPr lang="en-US" sz="2400" dirty="0" smtClean="0"/>
              <a:t>Biology</a:t>
            </a:r>
          </a:p>
          <a:p>
            <a:pPr lvl="1">
              <a:lnSpc>
                <a:spcPct val="150000"/>
              </a:lnSpc>
              <a:buFont typeface="Courier New" pitchFamily="49" charset="0"/>
              <a:buChar char="o"/>
            </a:pPr>
            <a:r>
              <a:rPr lang="en-US" sz="2400" dirty="0" smtClean="0"/>
              <a:t> psychology</a:t>
            </a:r>
          </a:p>
          <a:p>
            <a:pPr lvl="1">
              <a:lnSpc>
                <a:spcPct val="150000"/>
              </a:lnSpc>
              <a:buFont typeface="Courier New" pitchFamily="49" charset="0"/>
              <a:buChar char="o"/>
            </a:pPr>
            <a:r>
              <a:rPr lang="en-US" sz="2400" dirty="0" smtClean="0"/>
              <a:t>Sociology</a:t>
            </a:r>
          </a:p>
          <a:p>
            <a:pPr lvl="1">
              <a:lnSpc>
                <a:spcPct val="150000"/>
              </a:lnSpc>
              <a:buFont typeface="Courier New" pitchFamily="49" charset="0"/>
              <a:buChar char="o"/>
            </a:pPr>
            <a:r>
              <a:rPr lang="en-US" sz="2400" dirty="0" smtClean="0"/>
              <a:t>computer science</a:t>
            </a:r>
          </a:p>
          <a:p>
            <a:pPr lvl="1">
              <a:lnSpc>
                <a:spcPct val="150000"/>
              </a:lnSpc>
              <a:buFont typeface="Courier New" pitchFamily="49" charset="0"/>
              <a:buChar char="o"/>
            </a:pPr>
            <a:r>
              <a:rPr lang="en-US" sz="2400" dirty="0" smtClean="0"/>
              <a:t>Neurons Study and statistics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dirty="0" smtClean="0"/>
              <a:t>---continued</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905000" y="1066800"/>
            <a:ext cx="5910262" cy="4495800"/>
          </a:xfrm>
          <a:prstGeom prst="rect">
            <a:avLst/>
          </a:prstGeom>
          <a:noFill/>
          <a:ln w="9525">
            <a:noFill/>
            <a:miter lim="800000"/>
            <a:headEnd/>
            <a:tailEnd/>
          </a:ln>
          <a:effectLst/>
        </p:spPr>
      </p:pic>
      <p:sp>
        <p:nvSpPr>
          <p:cNvPr id="5" name="TextBox 4"/>
          <p:cNvSpPr txBox="1"/>
          <p:nvPr/>
        </p:nvSpPr>
        <p:spPr>
          <a:xfrm>
            <a:off x="838200" y="5943600"/>
            <a:ext cx="7620000" cy="461665"/>
          </a:xfrm>
          <a:prstGeom prst="rect">
            <a:avLst/>
          </a:prstGeom>
          <a:noFill/>
        </p:spPr>
        <p:txBody>
          <a:bodyPr wrap="square" rtlCol="0">
            <a:spAutoFit/>
          </a:bodyPr>
          <a:lstStyle/>
          <a:p>
            <a:r>
              <a:rPr lang="en-US" sz="2400" dirty="0" smtClean="0"/>
              <a:t>Figure 3.2 Artificial Intelligence is multidisciplinary</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style>
          <a:lnRef idx="2">
            <a:schemeClr val="accent2"/>
          </a:lnRef>
          <a:fillRef idx="1">
            <a:schemeClr val="lt1"/>
          </a:fillRef>
          <a:effectRef idx="0">
            <a:schemeClr val="accent2"/>
          </a:effectRef>
          <a:fontRef idx="minor">
            <a:schemeClr val="dk1"/>
          </a:fontRef>
        </p:style>
        <p:txBody>
          <a:bodyPr>
            <a:noAutofit/>
          </a:bodyPr>
          <a:lstStyle/>
          <a:p>
            <a:r>
              <a:rPr lang="en-US" sz="3200" dirty="0" smtClean="0"/>
              <a:t>Advantages of Artificial Intelligence</a:t>
            </a:r>
            <a:endParaRPr lang="en-US" sz="3200" dirty="0"/>
          </a:p>
        </p:txBody>
      </p:sp>
      <p:sp>
        <p:nvSpPr>
          <p:cNvPr id="7" name="Content Placeholder 6"/>
          <p:cNvSpPr>
            <a:spLocks noGrp="1"/>
          </p:cNvSpPr>
          <p:nvPr>
            <p:ph idx="1"/>
          </p:nvPr>
        </p:nvSpPr>
        <p:spPr>
          <a:xfrm>
            <a:off x="457200" y="685800"/>
            <a:ext cx="8229600" cy="5867400"/>
          </a:xfrm>
        </p:spPr>
        <p:txBody>
          <a:bodyPr>
            <a:normAutofit lnSpcReduction="10000"/>
          </a:bodyPr>
          <a:lstStyle/>
          <a:p>
            <a:pPr algn="just">
              <a:lnSpc>
                <a:spcPct val="150000"/>
              </a:lnSpc>
            </a:pPr>
            <a:r>
              <a:rPr lang="en-US" sz="2400" dirty="0" smtClean="0">
                <a:solidFill>
                  <a:schemeClr val="dk1"/>
                </a:solidFill>
              </a:rPr>
              <a:t>High accuracy with fewer errors</a:t>
            </a:r>
          </a:p>
          <a:p>
            <a:pPr algn="just">
              <a:lnSpc>
                <a:spcPct val="150000"/>
              </a:lnSpc>
            </a:pPr>
            <a:r>
              <a:rPr lang="en-US" sz="2400" dirty="0" smtClean="0">
                <a:solidFill>
                  <a:schemeClr val="dk1"/>
                </a:solidFill>
              </a:rPr>
              <a:t>High speed</a:t>
            </a:r>
          </a:p>
          <a:p>
            <a:pPr algn="just">
              <a:lnSpc>
                <a:spcPct val="150000"/>
              </a:lnSpc>
            </a:pPr>
            <a:r>
              <a:rPr lang="en-US" sz="2400" dirty="0" smtClean="0">
                <a:solidFill>
                  <a:schemeClr val="dk1"/>
                </a:solidFill>
              </a:rPr>
              <a:t>High reliability</a:t>
            </a:r>
          </a:p>
          <a:p>
            <a:pPr algn="just">
              <a:lnSpc>
                <a:spcPct val="150000"/>
              </a:lnSpc>
            </a:pPr>
            <a:r>
              <a:rPr lang="en-US" sz="2400" dirty="0" smtClean="0">
                <a:solidFill>
                  <a:schemeClr val="dk1"/>
                </a:solidFill>
              </a:rPr>
              <a:t>Useful for risky areas</a:t>
            </a:r>
          </a:p>
          <a:p>
            <a:pPr algn="just">
              <a:lnSpc>
                <a:spcPct val="150000"/>
              </a:lnSpc>
            </a:pPr>
            <a:r>
              <a:rPr lang="en-US" sz="2400" b="1" dirty="0" smtClean="0">
                <a:solidFill>
                  <a:schemeClr val="dk1"/>
                </a:solidFill>
              </a:rPr>
              <a:t>Digital assistant</a:t>
            </a:r>
            <a:r>
              <a:rPr lang="en-US" sz="2400" dirty="0" smtClean="0">
                <a:solidFill>
                  <a:schemeClr val="dk1"/>
                </a:solidFill>
              </a:rPr>
              <a:t>: E-Commerce websites</a:t>
            </a:r>
          </a:p>
          <a:p>
            <a:pPr algn="just">
              <a:lnSpc>
                <a:spcPct val="150000"/>
              </a:lnSpc>
            </a:pPr>
            <a:r>
              <a:rPr lang="en-US" sz="2400" b="1" dirty="0" smtClean="0">
                <a:solidFill>
                  <a:schemeClr val="dk1"/>
                </a:solidFill>
              </a:rPr>
              <a:t>Useful as public utility</a:t>
            </a:r>
            <a:r>
              <a:rPr lang="en-US" sz="2400" dirty="0" smtClean="0">
                <a:solidFill>
                  <a:schemeClr val="dk1"/>
                </a:solidFill>
              </a:rPr>
              <a:t>: such as a self-driving car which can make our journey safer and hassle-free, facial recognition for security  purposes,  Natural  language  processing  (for  search  engines,  for  spelling checker, for assistant like </a:t>
            </a:r>
            <a:r>
              <a:rPr lang="en-US" sz="2400" dirty="0" err="1" smtClean="0">
                <a:solidFill>
                  <a:schemeClr val="dk1"/>
                </a:solidFill>
              </a:rPr>
              <a:t>Siri</a:t>
            </a:r>
            <a:r>
              <a:rPr lang="en-US" sz="2400" dirty="0" smtClean="0">
                <a:solidFill>
                  <a:schemeClr val="dk1"/>
                </a:solidFill>
              </a:rPr>
              <a:t>, for translation like Google translate), etc.</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style>
          <a:lnRef idx="2">
            <a:schemeClr val="accent2"/>
          </a:lnRef>
          <a:fillRef idx="1">
            <a:schemeClr val="lt1"/>
          </a:fillRef>
          <a:effectRef idx="0">
            <a:schemeClr val="accent2"/>
          </a:effectRef>
          <a:fontRef idx="minor">
            <a:schemeClr val="dk1"/>
          </a:fontRef>
        </p:style>
        <p:txBody>
          <a:bodyPr>
            <a:noAutofit/>
          </a:bodyPr>
          <a:lstStyle/>
          <a:p>
            <a:r>
              <a:rPr lang="en-US" sz="3200" dirty="0" smtClean="0"/>
              <a:t>Disadvantages of Artificial Intelligence</a:t>
            </a:r>
            <a:endParaRPr lang="en-US" sz="3200" dirty="0"/>
          </a:p>
        </p:txBody>
      </p:sp>
      <p:sp>
        <p:nvSpPr>
          <p:cNvPr id="7" name="Content Placeholder 6"/>
          <p:cNvSpPr>
            <a:spLocks noGrp="1"/>
          </p:cNvSpPr>
          <p:nvPr>
            <p:ph idx="1"/>
          </p:nvPr>
        </p:nvSpPr>
        <p:spPr>
          <a:xfrm>
            <a:off x="457200" y="685800"/>
            <a:ext cx="8229600" cy="5867400"/>
          </a:xfrm>
        </p:spPr>
        <p:txBody>
          <a:bodyPr>
            <a:normAutofit/>
          </a:bodyPr>
          <a:lstStyle/>
          <a:p>
            <a:pPr algn="just">
              <a:lnSpc>
                <a:spcPct val="150000"/>
              </a:lnSpc>
            </a:pPr>
            <a:r>
              <a:rPr lang="en-US" sz="2400" dirty="0" smtClean="0">
                <a:solidFill>
                  <a:schemeClr val="dk1"/>
                </a:solidFill>
              </a:rPr>
              <a:t>High cost</a:t>
            </a:r>
          </a:p>
          <a:p>
            <a:pPr algn="just">
              <a:lnSpc>
                <a:spcPct val="150000"/>
              </a:lnSpc>
            </a:pPr>
            <a:r>
              <a:rPr lang="en-US" sz="2400" b="1" dirty="0" smtClean="0">
                <a:solidFill>
                  <a:schemeClr val="dk1"/>
                </a:solidFill>
              </a:rPr>
              <a:t>Cannot think out of the box</a:t>
            </a:r>
            <a:r>
              <a:rPr lang="en-US" sz="2400" dirty="0" smtClean="0">
                <a:solidFill>
                  <a:schemeClr val="dk1"/>
                </a:solidFill>
              </a:rPr>
              <a:t>: work only for which they are trained.</a:t>
            </a:r>
          </a:p>
          <a:p>
            <a:pPr algn="just">
              <a:lnSpc>
                <a:spcPct val="150000"/>
              </a:lnSpc>
            </a:pPr>
            <a:r>
              <a:rPr lang="en-US" sz="2400" b="1" dirty="0" smtClean="0">
                <a:solidFill>
                  <a:schemeClr val="dk1"/>
                </a:solidFill>
              </a:rPr>
              <a:t>No feelings and emotions</a:t>
            </a:r>
            <a:r>
              <a:rPr lang="en-US" sz="2400" dirty="0" smtClean="0">
                <a:solidFill>
                  <a:schemeClr val="dk1"/>
                </a:solidFill>
              </a:rPr>
              <a:t>: only harmful for users if the proper care is not taken.</a:t>
            </a:r>
          </a:p>
          <a:p>
            <a:pPr algn="just">
              <a:lnSpc>
                <a:spcPct val="150000"/>
              </a:lnSpc>
            </a:pPr>
            <a:r>
              <a:rPr lang="en-US" sz="2400" b="1" dirty="0" smtClean="0">
                <a:solidFill>
                  <a:schemeClr val="dk1"/>
                </a:solidFill>
              </a:rPr>
              <a:t>Increase dependence on machines</a:t>
            </a:r>
            <a:r>
              <a:rPr lang="en-US" sz="2400" dirty="0" smtClean="0">
                <a:solidFill>
                  <a:schemeClr val="dk1"/>
                </a:solidFill>
              </a:rPr>
              <a:t>: humans are losing mental capabilities because of dependency on machines.</a:t>
            </a:r>
          </a:p>
          <a:p>
            <a:pPr algn="just">
              <a:lnSpc>
                <a:spcPct val="150000"/>
              </a:lnSpc>
            </a:pPr>
            <a:r>
              <a:rPr lang="en-US" sz="2400" b="1" dirty="0" smtClean="0">
                <a:solidFill>
                  <a:schemeClr val="dk1"/>
                </a:solidFill>
              </a:rPr>
              <a:t>No Original Creativity</a:t>
            </a:r>
            <a:r>
              <a:rPr lang="en-US" sz="2400" dirty="0" smtClean="0">
                <a:solidFill>
                  <a:schemeClr val="dk1"/>
                </a:solidFill>
              </a:rPr>
              <a:t>: cannot be creative and imaginative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457200" y="1"/>
            <a:ext cx="8229600" cy="3124199"/>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33400" y="3200400"/>
            <a:ext cx="8305800" cy="2743200"/>
          </a:xfrm>
          <a:prstGeom prst="rect">
            <a:avLst/>
          </a:prstGeom>
          <a:noFill/>
          <a:ln w="9525">
            <a:noFill/>
            <a:miter lim="800000"/>
            <a:headEnd/>
            <a:tailEnd/>
          </a:ln>
          <a:effectLst/>
        </p:spPr>
      </p:pic>
      <p:sp>
        <p:nvSpPr>
          <p:cNvPr id="7" name="TextBox 6"/>
          <p:cNvSpPr txBox="1"/>
          <p:nvPr/>
        </p:nvSpPr>
        <p:spPr>
          <a:xfrm>
            <a:off x="533400" y="6019800"/>
            <a:ext cx="8229600" cy="461665"/>
          </a:xfrm>
          <a:prstGeom prst="rect">
            <a:avLst/>
          </a:prstGeom>
          <a:noFill/>
        </p:spPr>
        <p:txBody>
          <a:bodyPr wrap="square" rtlCol="0">
            <a:spAutoFit/>
          </a:bodyPr>
          <a:lstStyle/>
          <a:p>
            <a:pPr algn="ctr"/>
            <a:r>
              <a:rPr lang="en-US" sz="2400" dirty="0" smtClean="0"/>
              <a:t>Figure 3.3 History of Artificial Intelligence (AI</a:t>
            </a:r>
            <a:r>
              <a:rPr lang="en-US" dirty="0" smtClean="0"/>
              <a: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style>
          <a:lnRef idx="1">
            <a:schemeClr val="accent1"/>
          </a:lnRef>
          <a:fillRef idx="3">
            <a:schemeClr val="accent1"/>
          </a:fillRef>
          <a:effectRef idx="2">
            <a:schemeClr val="accent1"/>
          </a:effectRef>
          <a:fontRef idx="minor">
            <a:schemeClr val="lt1"/>
          </a:fontRef>
        </p:style>
        <p:txBody>
          <a:bodyPr>
            <a:normAutofit/>
          </a:bodyPr>
          <a:lstStyle/>
          <a:p>
            <a:r>
              <a:rPr lang="en-US" sz="2800" b="1" dirty="0" smtClean="0"/>
              <a:t>Levels of AI</a:t>
            </a:r>
            <a:endParaRPr lang="en-US" sz="2800" dirty="0"/>
          </a:p>
        </p:txBody>
      </p:sp>
      <p:sp>
        <p:nvSpPr>
          <p:cNvPr id="4" name="Content Placeholder 3"/>
          <p:cNvSpPr>
            <a:spLocks noGrp="1"/>
          </p:cNvSpPr>
          <p:nvPr>
            <p:ph idx="1"/>
          </p:nvPr>
        </p:nvSpPr>
        <p:spPr>
          <a:xfrm>
            <a:off x="457200" y="914400"/>
            <a:ext cx="8229600" cy="5715000"/>
          </a:xfrm>
        </p:spPr>
        <p:txBody>
          <a:bodyPr>
            <a:normAutofit fontScale="92500" lnSpcReduction="20000"/>
          </a:bodyPr>
          <a:lstStyle/>
          <a:p>
            <a:pPr>
              <a:lnSpc>
                <a:spcPct val="150000"/>
              </a:lnSpc>
              <a:buFont typeface="Wingdings" pitchFamily="2" charset="2"/>
              <a:buChar char="Ø"/>
            </a:pPr>
            <a:r>
              <a:rPr lang="en-US" sz="2600" b="1" dirty="0" smtClean="0"/>
              <a:t>Stage 1-Rule Based Systems</a:t>
            </a:r>
            <a:r>
              <a:rPr lang="en-US" sz="2600" dirty="0" smtClean="0"/>
              <a:t>: E.g., Robotic Process Automation and domestic appliances to aircraft autopilots.</a:t>
            </a:r>
          </a:p>
          <a:p>
            <a:pPr>
              <a:lnSpc>
                <a:spcPct val="150000"/>
              </a:lnSpc>
              <a:buFont typeface="Wingdings" pitchFamily="2" charset="2"/>
              <a:buChar char="Ø"/>
            </a:pPr>
            <a:r>
              <a:rPr lang="en-US" sz="2600" b="1" dirty="0" smtClean="0"/>
              <a:t>Stage 2 – Context Awareness and Retention</a:t>
            </a:r>
            <a:r>
              <a:rPr lang="en-US" sz="2600" dirty="0" smtClean="0"/>
              <a:t>: are trained on the knowledge and experience of the best human. E.g., </a:t>
            </a:r>
            <a:r>
              <a:rPr lang="en-US" sz="2600" dirty="0" err="1" smtClean="0"/>
              <a:t>chatbots</a:t>
            </a:r>
            <a:r>
              <a:rPr lang="en-US" sz="2600" dirty="0" smtClean="0"/>
              <a:t> and “</a:t>
            </a:r>
            <a:r>
              <a:rPr lang="en-US" sz="2600" dirty="0" err="1" smtClean="0"/>
              <a:t>roboadvisors</a:t>
            </a:r>
            <a:endParaRPr lang="en-US" sz="2600" dirty="0" smtClean="0"/>
          </a:p>
          <a:p>
            <a:pPr>
              <a:lnSpc>
                <a:spcPct val="150000"/>
              </a:lnSpc>
              <a:buFont typeface="Wingdings" pitchFamily="2" charset="2"/>
              <a:buChar char="Ø"/>
            </a:pPr>
            <a:r>
              <a:rPr lang="en-US" sz="2600" b="1" dirty="0" smtClean="0"/>
              <a:t>Stage 3 – Domain-Specific Expertise</a:t>
            </a:r>
            <a:r>
              <a:rPr lang="en-US" sz="2600" dirty="0" smtClean="0"/>
              <a:t>: Builds up expertise in a specific context and Successful use cases have been seen in cancer diagnosis and the well-known Google </a:t>
            </a:r>
            <a:r>
              <a:rPr lang="en-US" sz="2600" dirty="0" err="1" smtClean="0"/>
              <a:t>Deepmind’s</a:t>
            </a:r>
            <a:r>
              <a:rPr lang="en-US" sz="2600" dirty="0" smtClean="0"/>
              <a:t> </a:t>
            </a:r>
            <a:r>
              <a:rPr lang="en-US" sz="2600" dirty="0" err="1" smtClean="0"/>
              <a:t>AlphaGo</a:t>
            </a:r>
            <a:r>
              <a:rPr lang="en-US" sz="2600" dirty="0" smtClean="0"/>
              <a:t>.</a:t>
            </a:r>
          </a:p>
          <a:p>
            <a:pPr>
              <a:lnSpc>
                <a:spcPct val="150000"/>
              </a:lnSpc>
              <a:buFont typeface="Wingdings" pitchFamily="2" charset="2"/>
              <a:buChar char="Ø"/>
            </a:pPr>
            <a:r>
              <a:rPr lang="en-US" sz="2600" b="1" dirty="0" smtClean="0"/>
              <a:t>Stage 4 – Reasoning Machines</a:t>
            </a:r>
            <a:r>
              <a:rPr lang="en-US" sz="2600" dirty="0" smtClean="0"/>
              <a:t>: They could reason or negotiate with humans and other machines.</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style>
          <a:lnRef idx="1">
            <a:schemeClr val="accent1"/>
          </a:lnRef>
          <a:fillRef idx="3">
            <a:schemeClr val="accent1"/>
          </a:fillRef>
          <a:effectRef idx="2">
            <a:schemeClr val="accent1"/>
          </a:effectRef>
          <a:fontRef idx="minor">
            <a:schemeClr val="lt1"/>
          </a:fontRef>
        </p:style>
        <p:txBody>
          <a:bodyPr>
            <a:normAutofit fontScale="90000"/>
          </a:bodyPr>
          <a:lstStyle/>
          <a:p>
            <a:r>
              <a:rPr lang="en-US" sz="2800" b="1" dirty="0" smtClean="0"/>
              <a:t>…Continued</a:t>
            </a:r>
            <a:endParaRPr lang="en-US" sz="2800" dirty="0"/>
          </a:p>
        </p:txBody>
      </p:sp>
      <p:sp>
        <p:nvSpPr>
          <p:cNvPr id="4" name="Content Placeholder 3"/>
          <p:cNvSpPr>
            <a:spLocks noGrp="1"/>
          </p:cNvSpPr>
          <p:nvPr>
            <p:ph idx="1"/>
          </p:nvPr>
        </p:nvSpPr>
        <p:spPr>
          <a:xfrm>
            <a:off x="304800" y="533400"/>
            <a:ext cx="8610600" cy="6096000"/>
          </a:xfrm>
        </p:spPr>
        <p:txBody>
          <a:bodyPr>
            <a:noAutofit/>
          </a:bodyPr>
          <a:lstStyle/>
          <a:p>
            <a:pPr algn="just">
              <a:lnSpc>
                <a:spcPct val="150000"/>
              </a:lnSpc>
              <a:buFont typeface="Wingdings" pitchFamily="2" charset="2"/>
              <a:buChar char="Ø"/>
            </a:pPr>
            <a:r>
              <a:rPr lang="en-US" sz="2400" b="1" dirty="0" smtClean="0"/>
              <a:t>Stage 5-Self Aware Systems / Artificial General Intelligence (AGI)</a:t>
            </a:r>
            <a:r>
              <a:rPr lang="en-US" sz="2400" dirty="0" smtClean="0"/>
              <a:t>: These  systems  have  human-like  intelligence  –  the  most  commonly  portrayed  AI  in media</a:t>
            </a:r>
          </a:p>
          <a:p>
            <a:pPr algn="just">
              <a:lnSpc>
                <a:spcPct val="150000"/>
              </a:lnSpc>
              <a:buFont typeface="Wingdings" pitchFamily="2" charset="2"/>
              <a:buChar char="Ø"/>
            </a:pPr>
            <a:r>
              <a:rPr lang="en-US" sz="2400" b="1" dirty="0" smtClean="0"/>
              <a:t>Stage 6 – Artificial </a:t>
            </a:r>
            <a:r>
              <a:rPr lang="en-US" sz="2400" b="1" dirty="0" err="1" smtClean="0"/>
              <a:t>Superintelligence</a:t>
            </a:r>
            <a:r>
              <a:rPr lang="en-US" sz="2400" b="1" dirty="0" smtClean="0"/>
              <a:t> (ASI)</a:t>
            </a:r>
            <a:r>
              <a:rPr lang="en-US" sz="2400" dirty="0" smtClean="0"/>
              <a:t>:AI  algorithms  can  outsmart  even  the  most  intelligent  humans  in  every  domain. Fiction has tackled this idea  for a long time, for example in the film Ex </a:t>
            </a:r>
            <a:r>
              <a:rPr lang="en-US" sz="2400" dirty="0" err="1" smtClean="0"/>
              <a:t>Machina</a:t>
            </a:r>
            <a:r>
              <a:rPr lang="en-US" sz="2400" dirty="0" smtClean="0"/>
              <a:t> or Terminator.</a:t>
            </a:r>
          </a:p>
          <a:p>
            <a:pPr algn="just">
              <a:lnSpc>
                <a:spcPct val="150000"/>
              </a:lnSpc>
              <a:buFont typeface="Wingdings" pitchFamily="2" charset="2"/>
              <a:buChar char="Ø"/>
            </a:pPr>
            <a:r>
              <a:rPr lang="en-US" sz="2400" b="1" dirty="0" smtClean="0"/>
              <a:t>Stage 3 – Singularity and Transcendence</a:t>
            </a:r>
            <a:r>
              <a:rPr lang="en-US" sz="2400" dirty="0" smtClean="0"/>
              <a:t>: Human augmentation could connect our brains to each other and to a future successor of the current internet, creating a “hive mind” that shares ideas,  solves  problems .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style>
          <a:lnRef idx="2">
            <a:schemeClr val="accent2"/>
          </a:lnRef>
          <a:fillRef idx="1">
            <a:schemeClr val="lt1"/>
          </a:fillRef>
          <a:effectRef idx="0">
            <a:schemeClr val="accent2"/>
          </a:effectRef>
          <a:fontRef idx="minor">
            <a:schemeClr val="dk1"/>
          </a:fontRef>
        </p:style>
        <p:txBody>
          <a:bodyPr>
            <a:noAutofit/>
          </a:bodyPr>
          <a:lstStyle/>
          <a:p>
            <a:r>
              <a:rPr lang="en-US" sz="2800" b="1" dirty="0" smtClean="0"/>
              <a:t>The Seven Levels of AI Maturity</a:t>
            </a:r>
            <a:endParaRPr lang="en-US" sz="2800" b="1" dirty="0"/>
          </a:p>
        </p:txBody>
      </p:sp>
      <p:pic>
        <p:nvPicPr>
          <p:cNvPr id="4098" name="Picture 2"/>
          <p:cNvPicPr>
            <a:picLocks noGrp="1" noChangeAspect="1" noChangeArrowheads="1"/>
          </p:cNvPicPr>
          <p:nvPr>
            <p:ph idx="1"/>
          </p:nvPr>
        </p:nvPicPr>
        <p:blipFill>
          <a:blip r:embed="rId2"/>
          <a:srcRect/>
          <a:stretch>
            <a:fillRect/>
          </a:stretch>
        </p:blipFill>
        <p:spPr bwMode="auto">
          <a:xfrm>
            <a:off x="457200" y="838201"/>
            <a:ext cx="8229600" cy="4648199"/>
          </a:xfrm>
          <a:prstGeom prst="rect">
            <a:avLst/>
          </a:prstGeom>
          <a:noFill/>
          <a:ln w="9525">
            <a:noFill/>
            <a:miter lim="800000"/>
            <a:headEnd/>
            <a:tailEnd/>
          </a:ln>
          <a:effectLst/>
        </p:spPr>
      </p:pic>
      <p:sp>
        <p:nvSpPr>
          <p:cNvPr id="5" name="TextBox 4"/>
          <p:cNvSpPr txBox="1"/>
          <p:nvPr/>
        </p:nvSpPr>
        <p:spPr>
          <a:xfrm>
            <a:off x="533400" y="5867400"/>
            <a:ext cx="7848600" cy="461665"/>
          </a:xfrm>
          <a:prstGeom prst="rect">
            <a:avLst/>
          </a:prstGeom>
          <a:noFill/>
        </p:spPr>
        <p:txBody>
          <a:bodyPr wrap="square" rtlCol="0">
            <a:spAutoFit/>
          </a:bodyPr>
          <a:lstStyle/>
          <a:p>
            <a:pPr algn="ctr"/>
            <a:r>
              <a:rPr lang="en-US" sz="2400" dirty="0" smtClean="0"/>
              <a:t>Figure 3.4 The seven layers of AI maturity</a:t>
            </a:r>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3">
            <a:schemeClr val="accent3"/>
          </a:fillRef>
          <a:effectRef idx="2">
            <a:schemeClr val="accent3"/>
          </a:effectRef>
          <a:fontRef idx="minor">
            <a:schemeClr val="lt1"/>
          </a:fontRef>
        </p:style>
        <p:txBody>
          <a:bodyPr/>
          <a:lstStyle/>
          <a:p>
            <a:r>
              <a:rPr lang="en-US" dirty="0" smtClean="0"/>
              <a:t>Activity 3.1</a:t>
            </a:r>
            <a:endParaRPr lang="en-US"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buFont typeface="Wingdings" pitchFamily="2" charset="2"/>
              <a:buChar char="ü"/>
            </a:pPr>
            <a:r>
              <a:rPr lang="en-US" dirty="0" smtClean="0">
                <a:solidFill>
                  <a:srgbClr val="FF0000"/>
                </a:solidFill>
              </a:rPr>
              <a:t>What is Artificial?</a:t>
            </a:r>
          </a:p>
          <a:p>
            <a:pPr>
              <a:lnSpc>
                <a:spcPct val="150000"/>
              </a:lnSpc>
              <a:buFont typeface="Wingdings" pitchFamily="2" charset="2"/>
              <a:buChar char="ü"/>
            </a:pPr>
            <a:r>
              <a:rPr lang="en-US" dirty="0" smtClean="0">
                <a:solidFill>
                  <a:srgbClr val="FF0000"/>
                </a:solidFill>
              </a:rPr>
              <a:t>What is Intelligent?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style>
          <a:lnRef idx="2">
            <a:schemeClr val="accent2"/>
          </a:lnRef>
          <a:fillRef idx="1">
            <a:schemeClr val="lt1"/>
          </a:fillRef>
          <a:effectRef idx="0">
            <a:schemeClr val="accent2"/>
          </a:effectRef>
          <a:fontRef idx="minor">
            <a:schemeClr val="dk1"/>
          </a:fontRef>
        </p:style>
        <p:txBody>
          <a:bodyPr>
            <a:noAutofit/>
          </a:bodyPr>
          <a:lstStyle/>
          <a:p>
            <a:r>
              <a:rPr lang="en-US" sz="2800" b="1" dirty="0" smtClean="0"/>
              <a:t>Types of AI</a:t>
            </a:r>
            <a:endParaRPr lang="en-US" sz="2800" b="1" dirty="0"/>
          </a:p>
        </p:txBody>
      </p:sp>
      <p:pic>
        <p:nvPicPr>
          <p:cNvPr id="5122" name="Picture 2"/>
          <p:cNvPicPr>
            <a:picLocks noGrp="1" noChangeAspect="1" noChangeArrowheads="1"/>
          </p:cNvPicPr>
          <p:nvPr>
            <p:ph idx="1"/>
          </p:nvPr>
        </p:nvPicPr>
        <p:blipFill>
          <a:blip r:embed="rId2"/>
          <a:srcRect/>
          <a:stretch>
            <a:fillRect/>
          </a:stretch>
        </p:blipFill>
        <p:spPr bwMode="auto">
          <a:xfrm>
            <a:off x="457200" y="838201"/>
            <a:ext cx="8229600" cy="4114799"/>
          </a:xfrm>
          <a:prstGeom prst="rect">
            <a:avLst/>
          </a:prstGeom>
          <a:noFill/>
          <a:ln w="9525">
            <a:noFill/>
            <a:miter lim="800000"/>
            <a:headEnd/>
            <a:tailEnd/>
          </a:ln>
          <a:effectLst/>
        </p:spPr>
      </p:pic>
      <p:sp>
        <p:nvSpPr>
          <p:cNvPr id="5" name="TextBox 4"/>
          <p:cNvSpPr txBox="1"/>
          <p:nvPr/>
        </p:nvSpPr>
        <p:spPr>
          <a:xfrm>
            <a:off x="1219200" y="5410200"/>
            <a:ext cx="7010400" cy="461665"/>
          </a:xfrm>
          <a:prstGeom prst="rect">
            <a:avLst/>
          </a:prstGeom>
          <a:noFill/>
        </p:spPr>
        <p:txBody>
          <a:bodyPr wrap="square" rtlCol="0">
            <a:spAutoFit/>
          </a:bodyPr>
          <a:lstStyle/>
          <a:p>
            <a:pPr algn="ctr"/>
            <a:r>
              <a:rPr lang="en-US" sz="2400" dirty="0" smtClean="0"/>
              <a:t>Figure 3.5 types of Artificial Intelligence (AI</a:t>
            </a:r>
            <a:r>
              <a:rPr lang="en-US" dirty="0" smtClean="0"/>
              <a: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04800"/>
          </a:xfrm>
        </p:spPr>
        <p:style>
          <a:lnRef idx="2">
            <a:schemeClr val="accent2"/>
          </a:lnRef>
          <a:fillRef idx="1">
            <a:schemeClr val="lt1"/>
          </a:fillRef>
          <a:effectRef idx="0">
            <a:schemeClr val="accent2"/>
          </a:effectRef>
          <a:fontRef idx="minor">
            <a:schemeClr val="dk1"/>
          </a:fontRef>
        </p:style>
        <p:txBody>
          <a:bodyPr>
            <a:noAutofit/>
          </a:bodyPr>
          <a:lstStyle/>
          <a:p>
            <a:r>
              <a:rPr lang="en-US" sz="2800" b="1" dirty="0" smtClean="0"/>
              <a:t>…continued</a:t>
            </a:r>
            <a:endParaRPr lang="en-US" sz="2800" b="1" dirty="0"/>
          </a:p>
        </p:txBody>
      </p:sp>
      <p:sp>
        <p:nvSpPr>
          <p:cNvPr id="7" name="Content Placeholder 6"/>
          <p:cNvSpPr>
            <a:spLocks noGrp="1"/>
          </p:cNvSpPr>
          <p:nvPr>
            <p:ph idx="1"/>
          </p:nvPr>
        </p:nvSpPr>
        <p:spPr>
          <a:xfrm>
            <a:off x="457200" y="609600"/>
            <a:ext cx="8229600" cy="5516563"/>
          </a:xfrm>
        </p:spPr>
        <p:txBody>
          <a:bodyPr>
            <a:normAutofit/>
          </a:bodyPr>
          <a:lstStyle/>
          <a:p>
            <a:pPr marL="514350" indent="-514350">
              <a:buAutoNum type="alphaUcPeriod"/>
            </a:pPr>
            <a:r>
              <a:rPr lang="en-US" sz="2400" b="1" dirty="0" smtClean="0"/>
              <a:t>Based on the Capabilities</a:t>
            </a:r>
          </a:p>
          <a:p>
            <a:pPr marL="914400" lvl="1" indent="-514350" algn="just"/>
            <a:r>
              <a:rPr lang="en-US" sz="2400" dirty="0" smtClean="0">
                <a:solidFill>
                  <a:srgbClr val="0070C0"/>
                </a:solidFill>
              </a:rPr>
              <a:t>Weak AI or Narrow AI</a:t>
            </a:r>
            <a:r>
              <a:rPr lang="en-US" sz="2400" dirty="0" smtClean="0"/>
              <a:t>: currently available and only trained for one specific tasks. E.g., Apple </a:t>
            </a:r>
            <a:r>
              <a:rPr lang="en-US" sz="2400" dirty="0" err="1" smtClean="0"/>
              <a:t>Siri</a:t>
            </a:r>
            <a:r>
              <a:rPr lang="en-US" sz="2400" dirty="0" smtClean="0"/>
              <a:t>, IBM’s Watson, Google translate, playing chess, purchasing suggestion on e-commerce sites, self-driving cars, speech recognition, and image recognition.</a:t>
            </a:r>
          </a:p>
          <a:p>
            <a:pPr marL="914400" lvl="1" indent="-514350" algn="just"/>
            <a:r>
              <a:rPr lang="en-US" sz="2400" dirty="0" smtClean="0">
                <a:solidFill>
                  <a:srgbClr val="0070C0"/>
                </a:solidFill>
              </a:rPr>
              <a:t>General AI</a:t>
            </a:r>
            <a:r>
              <a:rPr lang="en-US" sz="2400" dirty="0" smtClean="0"/>
              <a:t>: perform any intellectual task with efficiency and like a human.</a:t>
            </a:r>
          </a:p>
          <a:p>
            <a:pPr marL="914400" lvl="1" indent="-514350" algn="just"/>
            <a:r>
              <a:rPr lang="en-US" sz="2400" dirty="0" smtClean="0">
                <a:solidFill>
                  <a:srgbClr val="0070C0"/>
                </a:solidFill>
              </a:rPr>
              <a:t>Super AI</a:t>
            </a:r>
            <a:r>
              <a:rPr lang="en-US" sz="2400" dirty="0" smtClean="0"/>
              <a:t>: machines could surpass human intelligence, and can perform any task better than a human with cognitive properties. E.g., ability to think, to reason, solve the puzzle, make judgments, plan, learn, and communicate on its own are characteristics of strong AI. Super AI is still a hypothetical concept of AI.</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304800"/>
          </a:xfrm>
        </p:spPr>
        <p:style>
          <a:lnRef idx="2">
            <a:schemeClr val="accent2"/>
          </a:lnRef>
          <a:fillRef idx="1">
            <a:schemeClr val="lt1"/>
          </a:fillRef>
          <a:effectRef idx="0">
            <a:schemeClr val="accent2"/>
          </a:effectRef>
          <a:fontRef idx="minor">
            <a:schemeClr val="dk1"/>
          </a:fontRef>
        </p:style>
        <p:txBody>
          <a:bodyPr>
            <a:noAutofit/>
          </a:bodyPr>
          <a:lstStyle/>
          <a:p>
            <a:r>
              <a:rPr lang="en-US" sz="2800" b="1" dirty="0" smtClean="0"/>
              <a:t>…continued</a:t>
            </a:r>
            <a:endParaRPr lang="en-US" sz="2800" b="1" dirty="0"/>
          </a:p>
        </p:txBody>
      </p:sp>
      <p:sp>
        <p:nvSpPr>
          <p:cNvPr id="7" name="Content Placeholder 6"/>
          <p:cNvSpPr>
            <a:spLocks noGrp="1"/>
          </p:cNvSpPr>
          <p:nvPr>
            <p:ph idx="1"/>
          </p:nvPr>
        </p:nvSpPr>
        <p:spPr>
          <a:xfrm>
            <a:off x="457200" y="609600"/>
            <a:ext cx="8229600" cy="5516563"/>
          </a:xfrm>
        </p:spPr>
        <p:txBody>
          <a:bodyPr>
            <a:normAutofit/>
          </a:bodyPr>
          <a:lstStyle/>
          <a:p>
            <a:pPr marL="514350" indent="-514350">
              <a:buNone/>
            </a:pPr>
            <a:r>
              <a:rPr lang="en-US" sz="2400" b="1" dirty="0" smtClean="0"/>
              <a:t>B. Based on the Functionality</a:t>
            </a:r>
          </a:p>
          <a:p>
            <a:pPr marL="914400" lvl="1" indent="-514350" algn="just"/>
            <a:r>
              <a:rPr lang="en-US" sz="2400" dirty="0" smtClean="0">
                <a:solidFill>
                  <a:srgbClr val="0070C0"/>
                </a:solidFill>
              </a:rPr>
              <a:t>Reactive Machines</a:t>
            </a:r>
            <a:r>
              <a:rPr lang="en-US" sz="2400" dirty="0" smtClean="0"/>
              <a:t>: do not store memories or past experiences for future actions. E.g., IBM's Deep Blue system Google's </a:t>
            </a:r>
            <a:r>
              <a:rPr lang="en-US" sz="2400" dirty="0" err="1" smtClean="0"/>
              <a:t>AlphaGo</a:t>
            </a:r>
            <a:r>
              <a:rPr lang="en-US" sz="2400" dirty="0" smtClean="0"/>
              <a:t>.</a:t>
            </a:r>
          </a:p>
          <a:p>
            <a:pPr marL="914400" lvl="1" indent="-514350" algn="just"/>
            <a:r>
              <a:rPr lang="en-US" sz="2400" dirty="0" smtClean="0">
                <a:solidFill>
                  <a:srgbClr val="0070C0"/>
                </a:solidFill>
              </a:rPr>
              <a:t>Limited Memory</a:t>
            </a:r>
            <a:r>
              <a:rPr lang="en-US" sz="2400" dirty="0" smtClean="0"/>
              <a:t>: store  past  experiences  or  some  data  for  a  short period of time. E.g., Self driving  cars.</a:t>
            </a:r>
          </a:p>
          <a:p>
            <a:pPr marL="914400" lvl="1" indent="-514350" algn="just"/>
            <a:r>
              <a:rPr lang="en-US" sz="2400" dirty="0" smtClean="0">
                <a:solidFill>
                  <a:srgbClr val="0070C0"/>
                </a:solidFill>
              </a:rPr>
              <a:t>Theory of Mind</a:t>
            </a:r>
            <a:r>
              <a:rPr lang="en-US" sz="2400" dirty="0" smtClean="0"/>
              <a:t>: understand human emotions, people, beliefs, and be able to interact socially like humans. This is still not developed, but researchers are making lots of efforts and improvements for developing such AI machines.</a:t>
            </a:r>
          </a:p>
          <a:p>
            <a:pPr marL="914400" lvl="1" indent="-514350" algn="just"/>
            <a:r>
              <a:rPr lang="en-US" sz="2400" dirty="0" smtClean="0">
                <a:solidFill>
                  <a:srgbClr val="0070C0"/>
                </a:solidFill>
              </a:rPr>
              <a:t>Self-Awareness</a:t>
            </a:r>
            <a:r>
              <a:rPr lang="en-US" sz="2400" dirty="0" smtClean="0"/>
              <a:t>: It is future AI and smarter than the human mind.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2"/>
          </a:lnRef>
          <a:fillRef idx="3">
            <a:schemeClr val="accent2"/>
          </a:fillRef>
          <a:effectRef idx="2">
            <a:schemeClr val="accent2"/>
          </a:effectRef>
          <a:fontRef idx="minor">
            <a:schemeClr val="lt1"/>
          </a:fontRef>
        </p:style>
        <p:txBody>
          <a:bodyPr>
            <a:normAutofit/>
          </a:bodyPr>
          <a:lstStyle/>
          <a:p>
            <a:r>
              <a:rPr lang="en-US" sz="2800" dirty="0" smtClean="0"/>
              <a:t>How Humans Think</a:t>
            </a:r>
            <a:endParaRPr lang="en-US" sz="2800" b="1" dirty="0"/>
          </a:p>
        </p:txBody>
      </p:sp>
      <p:sp>
        <p:nvSpPr>
          <p:cNvPr id="3" name="Content Placeholder 2"/>
          <p:cNvSpPr>
            <a:spLocks noGrp="1"/>
          </p:cNvSpPr>
          <p:nvPr>
            <p:ph idx="1"/>
          </p:nvPr>
        </p:nvSpPr>
        <p:spPr>
          <a:xfrm>
            <a:off x="457200" y="1143000"/>
            <a:ext cx="8229600" cy="5257800"/>
          </a:xfrm>
        </p:spPr>
        <p:style>
          <a:lnRef idx="2">
            <a:schemeClr val="accent1"/>
          </a:lnRef>
          <a:fillRef idx="1">
            <a:schemeClr val="lt1"/>
          </a:fillRef>
          <a:effectRef idx="0">
            <a:schemeClr val="accent1"/>
          </a:effectRef>
          <a:fontRef idx="minor">
            <a:schemeClr val="dk1"/>
          </a:fontRef>
        </p:style>
        <p:txBody>
          <a:bodyPr>
            <a:normAutofit lnSpcReduction="10000"/>
          </a:bodyPr>
          <a:lstStyle/>
          <a:p>
            <a:pPr>
              <a:lnSpc>
                <a:spcPct val="150000"/>
              </a:lnSpc>
              <a:buNone/>
            </a:pPr>
            <a:r>
              <a:rPr lang="en-US" sz="2400" dirty="0" smtClean="0"/>
              <a:t>How does a human being think? Intelligence or the cognitive process is composed of three main stages:</a:t>
            </a:r>
          </a:p>
          <a:p>
            <a:pPr>
              <a:lnSpc>
                <a:spcPct val="150000"/>
              </a:lnSpc>
              <a:buFont typeface="Wingdings" pitchFamily="2" charset="2"/>
              <a:buChar char="Ø"/>
            </a:pPr>
            <a:r>
              <a:rPr lang="en-US" sz="2400" dirty="0" smtClean="0"/>
              <a:t>Observe and input the information or data in the brain.</a:t>
            </a:r>
          </a:p>
          <a:p>
            <a:pPr>
              <a:lnSpc>
                <a:spcPct val="150000"/>
              </a:lnSpc>
              <a:buFont typeface="Wingdings" pitchFamily="2" charset="2"/>
              <a:buChar char="Ø"/>
            </a:pPr>
            <a:r>
              <a:rPr lang="en-US" sz="2400" dirty="0" smtClean="0"/>
              <a:t>Interpret and evaluate the input that is received from the surrounding environment.</a:t>
            </a:r>
          </a:p>
          <a:p>
            <a:pPr>
              <a:lnSpc>
                <a:spcPct val="150000"/>
              </a:lnSpc>
              <a:buFont typeface="Wingdings" pitchFamily="2" charset="2"/>
              <a:buChar char="Ø"/>
            </a:pPr>
            <a:r>
              <a:rPr lang="en-US" sz="2400" dirty="0" smtClean="0"/>
              <a:t>Make  decisions  as  a  reaction  towards  what  you  received  as  input  and  interpreted  and evaluated.</a:t>
            </a:r>
          </a:p>
          <a:p>
            <a:pPr>
              <a:lnSpc>
                <a:spcPct val="150000"/>
              </a:lnSpc>
              <a:buNone/>
            </a:pPr>
            <a:r>
              <a:rPr lang="en-US" sz="2400" b="1" dirty="0" smtClean="0">
                <a:solidFill>
                  <a:srgbClr val="FF0000"/>
                </a:solidFill>
              </a:rPr>
              <a:t>Note</a:t>
            </a:r>
            <a:r>
              <a:rPr lang="en-US" sz="2400" dirty="0" smtClean="0"/>
              <a:t>: It is possible to map the human thinking stages to the layers or components of AI systems.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2"/>
          </a:lnRef>
          <a:fillRef idx="3">
            <a:schemeClr val="accent2"/>
          </a:fillRef>
          <a:effectRef idx="2">
            <a:schemeClr val="accent2"/>
          </a:effectRef>
          <a:fontRef idx="minor">
            <a:schemeClr val="lt1"/>
          </a:fontRef>
        </p:style>
        <p:txBody>
          <a:bodyPr>
            <a:normAutofit/>
          </a:bodyPr>
          <a:lstStyle/>
          <a:p>
            <a:r>
              <a:rPr lang="en-US" sz="2800" b="1" dirty="0" smtClean="0"/>
              <a:t>… stages to the layer of AI systems</a:t>
            </a:r>
            <a:endParaRPr lang="en-US" sz="2800" b="1" dirty="0"/>
          </a:p>
        </p:txBody>
      </p:sp>
      <p:sp>
        <p:nvSpPr>
          <p:cNvPr id="3" name="Content Placeholder 2"/>
          <p:cNvSpPr>
            <a:spLocks noGrp="1"/>
          </p:cNvSpPr>
          <p:nvPr>
            <p:ph idx="1"/>
          </p:nvPr>
        </p:nvSpPr>
        <p:spPr>
          <a:xfrm>
            <a:off x="457200" y="1143000"/>
            <a:ext cx="8229600" cy="5257800"/>
          </a:xfrm>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buNone/>
            </a:pPr>
            <a:r>
              <a:rPr lang="en-US" sz="2400" dirty="0" smtClean="0">
                <a:solidFill>
                  <a:srgbClr val="FF0000"/>
                </a:solidFill>
              </a:rPr>
              <a:t>1</a:t>
            </a:r>
            <a:r>
              <a:rPr lang="en-US" sz="2400" baseline="30000" dirty="0" smtClean="0">
                <a:solidFill>
                  <a:srgbClr val="FF0000"/>
                </a:solidFill>
              </a:rPr>
              <a:t>st</a:t>
            </a:r>
            <a:r>
              <a:rPr lang="en-US" sz="2400" dirty="0" smtClean="0">
                <a:solidFill>
                  <a:srgbClr val="FF0000"/>
                </a:solidFill>
              </a:rPr>
              <a:t> Stage (Sensing layer)</a:t>
            </a:r>
            <a:r>
              <a:rPr lang="en-US" sz="2400" dirty="0" smtClean="0"/>
              <a:t>: humans  acquire information from their surrounding environments through human senses, such as sight, hearing, smell, taste, and touch, through human organs, such as eyes, ears, and other sensing organs, for example, the hands.</a:t>
            </a:r>
          </a:p>
          <a:p>
            <a:pPr>
              <a:lnSpc>
                <a:spcPct val="150000"/>
              </a:lnSpc>
              <a:buFont typeface="Wingdings" pitchFamily="2" charset="2"/>
              <a:buChar char="v"/>
            </a:pPr>
            <a:r>
              <a:rPr lang="en-US" sz="2400" dirty="0" smtClean="0"/>
              <a:t>In AI models, this stage is represented by the sensing layer, which perceives information from the  surrounding environment. This information is specific to the AI application.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2"/>
          </a:lnRef>
          <a:fillRef idx="3">
            <a:schemeClr val="accent2"/>
          </a:fillRef>
          <a:effectRef idx="2">
            <a:schemeClr val="accent2"/>
          </a:effectRef>
          <a:fontRef idx="minor">
            <a:schemeClr val="lt1"/>
          </a:fontRef>
        </p:style>
        <p:txBody>
          <a:bodyPr>
            <a:normAutofit/>
          </a:bodyPr>
          <a:lstStyle/>
          <a:p>
            <a:r>
              <a:rPr lang="en-US" sz="2800" b="1" dirty="0" smtClean="0"/>
              <a:t>… continued</a:t>
            </a:r>
            <a:endParaRPr lang="en-US" sz="2800" b="1" dirty="0"/>
          </a:p>
        </p:txBody>
      </p:sp>
      <p:sp>
        <p:nvSpPr>
          <p:cNvPr id="3" name="Content Placeholder 2"/>
          <p:cNvSpPr>
            <a:spLocks noGrp="1"/>
          </p:cNvSpPr>
          <p:nvPr>
            <p:ph idx="1"/>
          </p:nvPr>
        </p:nvSpPr>
        <p:spPr>
          <a:xfrm>
            <a:off x="457200" y="1143000"/>
            <a:ext cx="8229600" cy="5486400"/>
          </a:xfrm>
        </p:spPr>
        <p:style>
          <a:lnRef idx="2">
            <a:schemeClr val="accent1"/>
          </a:lnRef>
          <a:fillRef idx="1">
            <a:schemeClr val="lt1"/>
          </a:fillRef>
          <a:effectRef idx="0">
            <a:schemeClr val="accent1"/>
          </a:effectRef>
          <a:fontRef idx="minor">
            <a:schemeClr val="dk1"/>
          </a:fontRef>
        </p:style>
        <p:txBody>
          <a:bodyPr>
            <a:normAutofit lnSpcReduction="10000"/>
          </a:bodyPr>
          <a:lstStyle/>
          <a:p>
            <a:pPr>
              <a:lnSpc>
                <a:spcPct val="150000"/>
              </a:lnSpc>
              <a:buFont typeface="Wingdings" pitchFamily="2" charset="2"/>
              <a:buChar char="v"/>
            </a:pPr>
            <a:r>
              <a:rPr lang="en-US" sz="2400" dirty="0" smtClean="0">
                <a:solidFill>
                  <a:schemeClr val="tx1"/>
                </a:solidFill>
              </a:rPr>
              <a:t>For example, there are sensing agents such as voice recognition for sensing voice and visual imaging recognition for sensing  images.  Thus,  these  agents  or  sensors  take  the  role  of  the  hearing  and  sight  senses  in humans.</a:t>
            </a:r>
          </a:p>
          <a:p>
            <a:pPr>
              <a:lnSpc>
                <a:spcPct val="150000"/>
              </a:lnSpc>
              <a:buNone/>
            </a:pPr>
            <a:r>
              <a:rPr lang="en-US" sz="2400" dirty="0" smtClean="0">
                <a:solidFill>
                  <a:srgbClr val="FF0000"/>
                </a:solidFill>
              </a:rPr>
              <a:t>2</a:t>
            </a:r>
            <a:r>
              <a:rPr lang="en-US" sz="2400" baseline="30000" dirty="0" smtClean="0">
                <a:solidFill>
                  <a:srgbClr val="FF0000"/>
                </a:solidFill>
              </a:rPr>
              <a:t>nd</a:t>
            </a:r>
            <a:r>
              <a:rPr lang="en-US" sz="2400" dirty="0" smtClean="0">
                <a:solidFill>
                  <a:srgbClr val="FF0000"/>
                </a:solidFill>
              </a:rPr>
              <a:t> Stage (Interpretation layer)</a:t>
            </a:r>
            <a:r>
              <a:rPr lang="en-US" sz="2400" dirty="0" smtClean="0">
                <a:solidFill>
                  <a:schemeClr val="tx1"/>
                </a:solidFill>
              </a:rPr>
              <a:t>: interpreting and evaluating input data.</a:t>
            </a:r>
          </a:p>
          <a:p>
            <a:pPr>
              <a:lnSpc>
                <a:spcPct val="150000"/>
              </a:lnSpc>
              <a:buNone/>
            </a:pPr>
            <a:r>
              <a:rPr lang="en-US" sz="2400" dirty="0" smtClean="0">
                <a:solidFill>
                  <a:srgbClr val="FF0000"/>
                </a:solidFill>
              </a:rPr>
              <a:t>3</a:t>
            </a:r>
            <a:r>
              <a:rPr lang="en-US" sz="2400" baseline="30000" dirty="0" smtClean="0">
                <a:solidFill>
                  <a:srgbClr val="FF0000"/>
                </a:solidFill>
              </a:rPr>
              <a:t>rd</a:t>
            </a:r>
            <a:r>
              <a:rPr lang="en-US" sz="2400" dirty="0" smtClean="0">
                <a:solidFill>
                  <a:srgbClr val="FF0000"/>
                </a:solidFill>
              </a:rPr>
              <a:t> Stage (Interacting layer)</a:t>
            </a:r>
            <a:r>
              <a:rPr lang="en-US" sz="2400" dirty="0" smtClean="0">
                <a:solidFill>
                  <a:schemeClr val="tx1"/>
                </a:solidFill>
              </a:rPr>
              <a:t>: taking action or making decisions. Robotic movement control  and speech generation are examples of functions that are implemented in the </a:t>
            </a:r>
            <a:r>
              <a:rPr lang="en-US" sz="2400" dirty="0" smtClean="0">
                <a:solidFill>
                  <a:srgbClr val="00B050"/>
                </a:solidFill>
              </a:rPr>
              <a:t>interacting layer</a:t>
            </a:r>
            <a:r>
              <a:rPr lang="en-US" sz="2400" dirty="0" smtClean="0">
                <a:solidFill>
                  <a:schemeClr val="tx1"/>
                </a:solidFill>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6397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2800" b="1" dirty="0" smtClean="0"/>
              <a:t>Influencers of artificial intelligence</a:t>
            </a:r>
            <a:endParaRPr lang="en-US" sz="2800" b="1" dirty="0"/>
          </a:p>
        </p:txBody>
      </p:sp>
      <p:sp>
        <p:nvSpPr>
          <p:cNvPr id="3" name="Content Placeholder 2"/>
          <p:cNvSpPr>
            <a:spLocks noGrp="1"/>
          </p:cNvSpPr>
          <p:nvPr>
            <p:ph idx="1"/>
          </p:nvPr>
        </p:nvSpPr>
        <p:spPr>
          <a:xfrm>
            <a:off x="457200" y="1143000"/>
            <a:ext cx="8229600" cy="5257800"/>
          </a:xfrm>
        </p:spPr>
        <p:style>
          <a:lnRef idx="2">
            <a:schemeClr val="accent2"/>
          </a:lnRef>
          <a:fillRef idx="1">
            <a:schemeClr val="lt1"/>
          </a:fillRef>
          <a:effectRef idx="0">
            <a:schemeClr val="accent2"/>
          </a:effectRef>
          <a:fontRef idx="minor">
            <a:schemeClr val="dk1"/>
          </a:fontRef>
        </p:style>
        <p:txBody>
          <a:bodyPr>
            <a:normAutofit/>
          </a:bodyPr>
          <a:lstStyle/>
          <a:p>
            <a:pPr>
              <a:lnSpc>
                <a:spcPct val="150000"/>
              </a:lnSpc>
              <a:spcBef>
                <a:spcPct val="0"/>
              </a:spcBef>
              <a:buFont typeface="Wingdings" pitchFamily="2" charset="2"/>
              <a:buChar char="ü"/>
            </a:pPr>
            <a:r>
              <a:rPr lang="en-US" sz="2400" dirty="0" smtClean="0">
                <a:solidFill>
                  <a:schemeClr val="tx1"/>
                </a:solidFill>
              </a:rPr>
              <a:t>Big data: Structured data versus unstructured data</a:t>
            </a:r>
          </a:p>
          <a:p>
            <a:pPr>
              <a:lnSpc>
                <a:spcPct val="150000"/>
              </a:lnSpc>
              <a:spcBef>
                <a:spcPct val="0"/>
              </a:spcBef>
              <a:buFont typeface="Wingdings" pitchFamily="2" charset="2"/>
              <a:buChar char="ü"/>
            </a:pPr>
            <a:r>
              <a:rPr lang="en-US" sz="2400" dirty="0" smtClean="0">
                <a:solidFill>
                  <a:schemeClr val="tx1"/>
                </a:solidFill>
              </a:rPr>
              <a:t>Advancements in computer processing speed and new chip architectures</a:t>
            </a:r>
          </a:p>
          <a:p>
            <a:pPr>
              <a:lnSpc>
                <a:spcPct val="150000"/>
              </a:lnSpc>
              <a:spcBef>
                <a:spcPct val="0"/>
              </a:spcBef>
              <a:buFont typeface="Wingdings" pitchFamily="2" charset="2"/>
              <a:buChar char="ü"/>
            </a:pPr>
            <a:r>
              <a:rPr lang="en-US" sz="2400" dirty="0" smtClean="0">
                <a:solidFill>
                  <a:schemeClr val="tx1"/>
                </a:solidFill>
              </a:rPr>
              <a:t> Cloud computing and APIs</a:t>
            </a:r>
          </a:p>
          <a:p>
            <a:pPr>
              <a:lnSpc>
                <a:spcPct val="150000"/>
              </a:lnSpc>
              <a:spcBef>
                <a:spcPct val="0"/>
              </a:spcBef>
              <a:buFont typeface="Wingdings" pitchFamily="2" charset="2"/>
              <a:buChar char="ü"/>
            </a:pPr>
            <a:r>
              <a:rPr lang="en-US" sz="2400" dirty="0" smtClean="0">
                <a:solidFill>
                  <a:schemeClr val="tx1"/>
                </a:solidFill>
              </a:rPr>
              <a:t>The emergence of data science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30480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en-US" sz="2800" b="1" dirty="0" smtClean="0"/>
              <a:t>…continued</a:t>
            </a:r>
            <a:endParaRPr lang="en-US" sz="2800" b="1" dirty="0"/>
          </a:p>
        </p:txBody>
      </p:sp>
      <p:sp>
        <p:nvSpPr>
          <p:cNvPr id="3" name="Content Placeholder 2"/>
          <p:cNvSpPr>
            <a:spLocks noGrp="1"/>
          </p:cNvSpPr>
          <p:nvPr>
            <p:ph idx="1"/>
          </p:nvPr>
        </p:nvSpPr>
        <p:spPr>
          <a:xfrm>
            <a:off x="457200" y="762000"/>
            <a:ext cx="8229600" cy="5638800"/>
          </a:xfrm>
        </p:spPr>
        <p:style>
          <a:lnRef idx="2">
            <a:schemeClr val="accent2"/>
          </a:lnRef>
          <a:fillRef idx="1">
            <a:schemeClr val="lt1"/>
          </a:fillRef>
          <a:effectRef idx="0">
            <a:schemeClr val="accent2"/>
          </a:effectRef>
          <a:fontRef idx="minor">
            <a:schemeClr val="dk1"/>
          </a:fontRef>
        </p:style>
        <p:txBody>
          <a:bodyPr>
            <a:normAutofit/>
          </a:bodyPr>
          <a:lstStyle/>
          <a:p>
            <a:pPr>
              <a:lnSpc>
                <a:spcPct val="150000"/>
              </a:lnSpc>
              <a:spcBef>
                <a:spcPct val="0"/>
              </a:spcBef>
              <a:buFont typeface="Wingdings" pitchFamily="2" charset="2"/>
              <a:buChar char="ü"/>
            </a:pPr>
            <a:r>
              <a:rPr lang="en-US" sz="2400" b="1" dirty="0" smtClean="0">
                <a:solidFill>
                  <a:srgbClr val="00B050"/>
                </a:solidFill>
              </a:rPr>
              <a:t>Big data</a:t>
            </a:r>
            <a:r>
              <a:rPr lang="en-US" sz="2400" dirty="0" smtClean="0">
                <a:solidFill>
                  <a:schemeClr val="tx1"/>
                </a:solidFill>
              </a:rPr>
              <a:t>:  refers to huge amounts of data and requires innovative  forms  of  information processing  to  draw  insights,  automate  processes,  and  help  decision  making.  Big  data  can  be structured data that corresponds to a formal pattern, such as traditional data sets and databases. It also includes semi-structured  and  unstructured  formats,  such  as  word-processing documents, videos, images, audio, presentations, social media interactions, streams, web pages, and many other kinds of content.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639762"/>
          </a:xfrm>
        </p:spPr>
        <p:style>
          <a:lnRef idx="2">
            <a:schemeClr val="accent1">
              <a:shade val="50000"/>
            </a:schemeClr>
          </a:lnRef>
          <a:fillRef idx="1">
            <a:schemeClr val="accent1"/>
          </a:fillRef>
          <a:effectRef idx="0">
            <a:schemeClr val="accent1"/>
          </a:effectRef>
          <a:fontRef idx="minor">
            <a:schemeClr val="lt1"/>
          </a:fontRef>
        </p:style>
        <p:txBody>
          <a:bodyPr>
            <a:normAutofit/>
          </a:bodyPr>
          <a:lstStyle/>
          <a:p>
            <a:r>
              <a:rPr lang="en-US" sz="2800" b="1" dirty="0" smtClean="0"/>
              <a:t>… Continued</a:t>
            </a:r>
            <a:endParaRPr lang="en-US" sz="2800" b="1" dirty="0"/>
          </a:p>
        </p:txBody>
      </p:sp>
      <p:pic>
        <p:nvPicPr>
          <p:cNvPr id="6146" name="Picture 2"/>
          <p:cNvPicPr>
            <a:picLocks noGrp="1" noChangeAspect="1" noChangeArrowheads="1"/>
          </p:cNvPicPr>
          <p:nvPr>
            <p:ph idx="1"/>
          </p:nvPr>
        </p:nvPicPr>
        <p:blipFill>
          <a:blip r:embed="rId2"/>
          <a:srcRect/>
          <a:stretch>
            <a:fillRect/>
          </a:stretch>
        </p:blipFill>
        <p:spPr bwMode="auto">
          <a:xfrm>
            <a:off x="228600" y="990600"/>
            <a:ext cx="8610600" cy="4724400"/>
          </a:xfrm>
          <a:prstGeom prst="rect">
            <a:avLst/>
          </a:prstGeom>
          <a:noFill/>
          <a:ln w="9525">
            <a:noFill/>
            <a:miter lim="800000"/>
            <a:headEnd/>
            <a:tailEnd/>
          </a:ln>
          <a:effectLst/>
        </p:spPr>
      </p:pic>
      <p:sp>
        <p:nvSpPr>
          <p:cNvPr id="10" name="TextBox 9"/>
          <p:cNvSpPr txBox="1"/>
          <p:nvPr/>
        </p:nvSpPr>
        <p:spPr>
          <a:xfrm>
            <a:off x="914400" y="5943600"/>
            <a:ext cx="7924800" cy="461665"/>
          </a:xfrm>
          <a:prstGeom prst="rect">
            <a:avLst/>
          </a:prstGeom>
          <a:noFill/>
        </p:spPr>
        <p:txBody>
          <a:bodyPr wrap="square" rtlCol="0">
            <a:spAutoFit/>
          </a:bodyPr>
          <a:lstStyle/>
          <a:p>
            <a:pPr algn="ctr"/>
            <a:r>
              <a:rPr lang="en-US" sz="2400" dirty="0" smtClean="0"/>
              <a:t>Figure 3.6 Current changes in the data landscape</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639762"/>
          </a:xfrm>
        </p:spPr>
        <p:style>
          <a:lnRef idx="1">
            <a:schemeClr val="accent3"/>
          </a:lnRef>
          <a:fillRef idx="3">
            <a:schemeClr val="accent3"/>
          </a:fillRef>
          <a:effectRef idx="2">
            <a:schemeClr val="accent3"/>
          </a:effectRef>
          <a:fontRef idx="minor">
            <a:schemeClr val="lt1"/>
          </a:fontRef>
        </p:style>
        <p:txBody>
          <a:bodyPr>
            <a:normAutofit/>
          </a:bodyPr>
          <a:lstStyle/>
          <a:p>
            <a:r>
              <a:rPr lang="en-US" sz="2800" b="1" dirty="0" smtClean="0"/>
              <a:t>Structured data versus unstructured data</a:t>
            </a:r>
            <a:endParaRPr lang="en-US" sz="2800" b="1" dirty="0"/>
          </a:p>
        </p:txBody>
      </p:sp>
      <p:sp>
        <p:nvSpPr>
          <p:cNvPr id="3" name="Content Placeholder 2"/>
          <p:cNvSpPr>
            <a:spLocks noGrp="1"/>
          </p:cNvSpPr>
          <p:nvPr>
            <p:ph idx="1"/>
          </p:nvPr>
        </p:nvSpPr>
        <p:spPr>
          <a:xfrm>
            <a:off x="457200" y="1143000"/>
            <a:ext cx="8229600" cy="5486400"/>
          </a:xfrm>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pPr>
            <a:r>
              <a:rPr lang="en-US" sz="2400" b="1" dirty="0" smtClean="0">
                <a:solidFill>
                  <a:srgbClr val="00B050"/>
                </a:solidFill>
              </a:rPr>
              <a:t>structured data- </a:t>
            </a:r>
            <a:r>
              <a:rPr lang="en-US" sz="2400" dirty="0" smtClean="0"/>
              <a:t>is information with an organized structure, such as a relational database that is searchable by simple and straightforward search  engine algorithms or SQL statements.</a:t>
            </a:r>
          </a:p>
          <a:p>
            <a:pPr>
              <a:lnSpc>
                <a:spcPct val="150000"/>
              </a:lnSpc>
            </a:pPr>
            <a:r>
              <a:rPr lang="en-US" sz="2400" b="1" dirty="0" smtClean="0">
                <a:solidFill>
                  <a:srgbClr val="00B050"/>
                </a:solidFill>
              </a:rPr>
              <a:t>Unstructured data -</a:t>
            </a:r>
            <a:r>
              <a:rPr lang="en-US" sz="2400" dirty="0" smtClean="0"/>
              <a:t>is not contained in a regular database and is  growing exponentially, making up most of the data in the world.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style>
          <a:lnRef idx="2">
            <a:schemeClr val="accent2"/>
          </a:lnRef>
          <a:fillRef idx="1">
            <a:schemeClr val="lt1"/>
          </a:fillRef>
          <a:effectRef idx="0">
            <a:schemeClr val="accent2"/>
          </a:effectRef>
          <a:fontRef idx="minor">
            <a:schemeClr val="dk1"/>
          </a:fontRef>
        </p:style>
        <p:txBody>
          <a:bodyPr>
            <a:normAutofit/>
          </a:bodyPr>
          <a:lstStyle/>
          <a:p>
            <a:r>
              <a:rPr lang="en-US" sz="2800" b="1" dirty="0" smtClean="0"/>
              <a:t>What is Artificial Intelligence (AI)</a:t>
            </a:r>
            <a:endParaRPr lang="en-US" sz="2800" b="1" dirty="0"/>
          </a:p>
        </p:txBody>
      </p:sp>
      <p:sp>
        <p:nvSpPr>
          <p:cNvPr id="3" name="Content Placeholder 2"/>
          <p:cNvSpPr>
            <a:spLocks noGrp="1"/>
          </p:cNvSpPr>
          <p:nvPr>
            <p:ph idx="1"/>
          </p:nvPr>
        </p:nvSpPr>
        <p:spPr>
          <a:xfrm>
            <a:off x="457200" y="762000"/>
            <a:ext cx="8229600" cy="5943600"/>
          </a:xfrm>
        </p:spPr>
        <p:style>
          <a:lnRef idx="2">
            <a:schemeClr val="accent1"/>
          </a:lnRef>
          <a:fillRef idx="1">
            <a:schemeClr val="lt1"/>
          </a:fillRef>
          <a:effectRef idx="0">
            <a:schemeClr val="accent1"/>
          </a:effectRef>
          <a:fontRef idx="minor">
            <a:schemeClr val="dk1"/>
          </a:fontRef>
        </p:style>
        <p:txBody>
          <a:bodyPr>
            <a:noAutofit/>
          </a:bodyPr>
          <a:lstStyle/>
          <a:p>
            <a:pPr>
              <a:lnSpc>
                <a:spcPct val="150000"/>
              </a:lnSpc>
              <a:buFont typeface="Wingdings" pitchFamily="2" charset="2"/>
              <a:buChar char="v"/>
            </a:pPr>
            <a:r>
              <a:rPr lang="en-US" sz="2400" dirty="0" smtClean="0">
                <a:solidFill>
                  <a:srgbClr val="FF0000"/>
                </a:solidFill>
              </a:rPr>
              <a:t>Artificial</a:t>
            </a:r>
          </a:p>
          <a:p>
            <a:pPr lvl="1">
              <a:lnSpc>
                <a:spcPct val="150000"/>
              </a:lnSpc>
              <a:buFont typeface="Courier New" pitchFamily="49" charset="0"/>
              <a:buChar char="o"/>
            </a:pPr>
            <a:r>
              <a:rPr lang="en-US" sz="2400" dirty="0" smtClean="0"/>
              <a:t>Defines man-made . </a:t>
            </a:r>
          </a:p>
          <a:p>
            <a:pPr marL="342900" lvl="1" indent="-342900">
              <a:lnSpc>
                <a:spcPct val="150000"/>
              </a:lnSpc>
              <a:buFont typeface="Wingdings" pitchFamily="2" charset="2"/>
              <a:buChar char="v"/>
            </a:pPr>
            <a:r>
              <a:rPr lang="en-US" sz="2400" dirty="0" smtClean="0">
                <a:solidFill>
                  <a:srgbClr val="FF0000"/>
                </a:solidFill>
              </a:rPr>
              <a:t>Intelligence</a:t>
            </a:r>
          </a:p>
          <a:p>
            <a:pPr marL="342900" lvl="1" indent="-342900">
              <a:lnSpc>
                <a:spcPct val="150000"/>
              </a:lnSpc>
              <a:buFont typeface="Wingdings" pitchFamily="2" charset="2"/>
              <a:buChar char="v"/>
            </a:pPr>
            <a:r>
              <a:rPr lang="en-US" sz="2400" dirty="0" smtClean="0"/>
              <a:t>Defines thinking power or the ability to learn or solve problems.</a:t>
            </a:r>
          </a:p>
          <a:p>
            <a:pPr marL="342900" lvl="1" indent="-342900">
              <a:lnSpc>
                <a:spcPct val="150000"/>
              </a:lnSpc>
              <a:buFont typeface="Wingdings" pitchFamily="2" charset="2"/>
              <a:buChar char="v"/>
            </a:pPr>
            <a:r>
              <a:rPr lang="en-US" sz="2400" dirty="0" smtClean="0">
                <a:solidFill>
                  <a:srgbClr val="FF0000"/>
                </a:solidFill>
              </a:rPr>
              <a:t>Artificial Intelligence</a:t>
            </a:r>
          </a:p>
          <a:p>
            <a:pPr lvl="1">
              <a:lnSpc>
                <a:spcPct val="150000"/>
              </a:lnSpc>
              <a:buFont typeface="Courier New" pitchFamily="49" charset="0"/>
              <a:buChar char="o"/>
            </a:pPr>
            <a:r>
              <a:rPr lang="en-US" sz="2400" dirty="0" smtClean="0"/>
              <a:t>Means  a man-made thinking power.</a:t>
            </a:r>
          </a:p>
          <a:p>
            <a:pPr lvl="1">
              <a:lnSpc>
                <a:spcPct val="150000"/>
              </a:lnSpc>
              <a:buFont typeface="Courier New" pitchFamily="49" charset="0"/>
              <a:buChar char="o"/>
            </a:pPr>
            <a:r>
              <a:rPr lang="en-US" sz="2400" dirty="0" smtClean="0"/>
              <a:t>A branch of computer science by which we can create intelligent machines which can behave like a human, think like humans, and able to make decisions.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anim calcmode="lin" valueType="num">
                                      <p:cBhvr>
                                        <p:cTn id="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500"/>
                                        <p:tgtEl>
                                          <p:spTgt spid="3">
                                            <p:txEl>
                                              <p:pRg st="6" end="6"/>
                                            </p:txEl>
                                          </p:spTgt>
                                        </p:tgtEl>
                                      </p:cBhvr>
                                    </p:animEffect>
                                    <p:anim calcmode="lin" valueType="num">
                                      <p:cBhvr>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792162"/>
          </a:xfrm>
        </p:spPr>
        <p:style>
          <a:lnRef idx="2">
            <a:schemeClr val="accent3">
              <a:shade val="50000"/>
            </a:schemeClr>
          </a:lnRef>
          <a:fillRef idx="1">
            <a:schemeClr val="accent3"/>
          </a:fillRef>
          <a:effectRef idx="0">
            <a:schemeClr val="accent3"/>
          </a:effectRef>
          <a:fontRef idx="minor">
            <a:schemeClr val="lt1"/>
          </a:fontRef>
        </p:style>
        <p:txBody>
          <a:bodyPr>
            <a:normAutofit/>
          </a:bodyPr>
          <a:lstStyle/>
          <a:p>
            <a:r>
              <a:rPr lang="en-US" sz="2800" b="1" dirty="0" smtClean="0"/>
              <a:t>… Continued </a:t>
            </a:r>
            <a:endParaRPr lang="en-US" sz="2800" b="1" dirty="0"/>
          </a:p>
        </p:txBody>
      </p:sp>
      <p:pic>
        <p:nvPicPr>
          <p:cNvPr id="7170" name="Picture 2"/>
          <p:cNvPicPr>
            <a:picLocks noGrp="1" noChangeAspect="1" noChangeArrowheads="1"/>
          </p:cNvPicPr>
          <p:nvPr>
            <p:ph idx="1"/>
          </p:nvPr>
        </p:nvPicPr>
        <p:blipFill>
          <a:blip r:embed="rId2"/>
          <a:srcRect/>
          <a:stretch>
            <a:fillRect/>
          </a:stretch>
        </p:blipFill>
        <p:spPr bwMode="auto">
          <a:xfrm>
            <a:off x="228600" y="1219201"/>
            <a:ext cx="8534400" cy="4419599"/>
          </a:xfrm>
          <a:prstGeom prst="rect">
            <a:avLst/>
          </a:prstGeom>
          <a:noFill/>
          <a:ln w="9525">
            <a:noFill/>
            <a:miter lim="800000"/>
            <a:headEnd/>
            <a:tailEnd/>
          </a:ln>
          <a:effectLst/>
        </p:spPr>
      </p:pic>
      <p:sp>
        <p:nvSpPr>
          <p:cNvPr id="5" name="TextBox 4"/>
          <p:cNvSpPr txBox="1"/>
          <p:nvPr/>
        </p:nvSpPr>
        <p:spPr>
          <a:xfrm>
            <a:off x="381000" y="5715000"/>
            <a:ext cx="8229600" cy="830997"/>
          </a:xfrm>
          <a:prstGeom prst="rect">
            <a:avLst/>
          </a:prstGeom>
          <a:noFill/>
        </p:spPr>
        <p:txBody>
          <a:bodyPr wrap="square" rtlCol="0">
            <a:spAutoFit/>
          </a:bodyPr>
          <a:lstStyle/>
          <a:p>
            <a:pPr algn="ctr"/>
            <a:r>
              <a:rPr lang="en-US" sz="2400" dirty="0" smtClean="0"/>
              <a:t>Figure 3.7  The comparison between the growth of structured and unstructured data</a:t>
            </a:r>
            <a:endParaRPr lang="en-US"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914400"/>
          </a:xfrm>
        </p:spPr>
        <p:style>
          <a:lnRef idx="2">
            <a:schemeClr val="accent3">
              <a:shade val="50000"/>
            </a:schemeClr>
          </a:lnRef>
          <a:fillRef idx="1">
            <a:schemeClr val="accent3"/>
          </a:fillRef>
          <a:effectRef idx="0">
            <a:schemeClr val="accent3"/>
          </a:effectRef>
          <a:fontRef idx="minor">
            <a:schemeClr val="lt1"/>
          </a:fontRef>
        </p:style>
        <p:txBody>
          <a:bodyPr>
            <a:noAutofit/>
          </a:bodyPr>
          <a:lstStyle/>
          <a:p>
            <a:r>
              <a:rPr lang="en-US" sz="2400" b="1" dirty="0" smtClean="0"/>
              <a:t>Advancements in computer processing speed, new chip architectures, and big data file  systems. </a:t>
            </a:r>
            <a:endParaRPr lang="en-US" sz="2400" b="1" dirty="0"/>
          </a:p>
        </p:txBody>
      </p:sp>
      <p:sp>
        <p:nvSpPr>
          <p:cNvPr id="6" name="Content Placeholder 5"/>
          <p:cNvSpPr>
            <a:spLocks noGrp="1"/>
          </p:cNvSpPr>
          <p:nvPr>
            <p:ph idx="1"/>
          </p:nvPr>
        </p:nvSpPr>
        <p:spPr>
          <a:xfrm>
            <a:off x="381000" y="1143000"/>
            <a:ext cx="8305800" cy="4983163"/>
          </a:xfrm>
        </p:spPr>
        <p:txBody>
          <a:bodyPr>
            <a:normAutofit lnSpcReduction="10000"/>
          </a:bodyPr>
          <a:lstStyle/>
          <a:p>
            <a:r>
              <a:rPr lang="en-US" sz="2400" dirty="0" smtClean="0"/>
              <a:t>It enable us to make sense of the information that is generated by big data more quickly.</a:t>
            </a:r>
          </a:p>
          <a:p>
            <a:r>
              <a:rPr lang="en-US" sz="2400" dirty="0" smtClean="0"/>
              <a:t>In the past, statisticians and early data scientists were limited to working with sample data sets.</a:t>
            </a:r>
          </a:p>
          <a:p>
            <a:r>
              <a:rPr lang="en-US" sz="2400" dirty="0" smtClean="0"/>
              <a:t>In  recent years, big data and the ability to process a large amount of data at high speeds have enabled researchers and developers to access and  work  with  massive  sets  of  data.</a:t>
            </a:r>
          </a:p>
          <a:p>
            <a:r>
              <a:rPr lang="en-US" sz="2400" dirty="0" smtClean="0"/>
              <a:t>Processing  speeds  and  new  computer  chip  architectures contribute to the rapid evolution of AI applications. </a:t>
            </a:r>
          </a:p>
          <a:p>
            <a:r>
              <a:rPr lang="en-US" sz="2400" dirty="0" smtClean="0"/>
              <a:t>The meaning of big data expanded beyond the volume of data after the release of a paper by Google </a:t>
            </a:r>
          </a:p>
          <a:p>
            <a:r>
              <a:rPr lang="en-US" sz="2400" dirty="0" smtClean="0"/>
              <a:t>on </a:t>
            </a:r>
            <a:r>
              <a:rPr lang="en-US" sz="2400" dirty="0" err="1" smtClean="0"/>
              <a:t>MapReduce</a:t>
            </a:r>
            <a:r>
              <a:rPr lang="en-US" sz="2400" dirty="0" smtClean="0"/>
              <a:t> and the Google File System (GFS), which evolved into the Apache </a:t>
            </a:r>
            <a:r>
              <a:rPr lang="en-US" sz="2400" dirty="0" err="1" smtClean="0"/>
              <a:t>Hadoop</a:t>
            </a:r>
            <a:r>
              <a:rPr lang="en-US" sz="2400" dirty="0" smtClean="0"/>
              <a:t> </a:t>
            </a:r>
            <a:r>
              <a:rPr lang="en-US" sz="2400" dirty="0" err="1" smtClean="0"/>
              <a:t>opensource</a:t>
            </a:r>
            <a:r>
              <a:rPr lang="en-US" sz="2400" dirty="0" smtClean="0"/>
              <a:t> project.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914400"/>
          </a:xfrm>
        </p:spPr>
        <p:style>
          <a:lnRef idx="2">
            <a:schemeClr val="accent3">
              <a:shade val="50000"/>
            </a:schemeClr>
          </a:lnRef>
          <a:fillRef idx="1">
            <a:schemeClr val="accent3"/>
          </a:fillRef>
          <a:effectRef idx="0">
            <a:schemeClr val="accent3"/>
          </a:effectRef>
          <a:fontRef idx="minor">
            <a:schemeClr val="lt1"/>
          </a:fontRef>
        </p:style>
        <p:txBody>
          <a:bodyPr>
            <a:noAutofit/>
          </a:bodyPr>
          <a:lstStyle/>
          <a:p>
            <a:r>
              <a:rPr lang="en-US" sz="2400" b="1" dirty="0" smtClean="0"/>
              <a:t>Cloud computing and application programming interfaces</a:t>
            </a:r>
            <a:endParaRPr lang="en-US" sz="2400" b="1" dirty="0"/>
          </a:p>
        </p:txBody>
      </p:sp>
      <p:sp>
        <p:nvSpPr>
          <p:cNvPr id="6" name="Content Placeholder 5"/>
          <p:cNvSpPr>
            <a:spLocks noGrp="1"/>
          </p:cNvSpPr>
          <p:nvPr>
            <p:ph idx="1"/>
          </p:nvPr>
        </p:nvSpPr>
        <p:spPr>
          <a:xfrm>
            <a:off x="381000" y="1143000"/>
            <a:ext cx="8305800" cy="4983163"/>
          </a:xfrm>
        </p:spPr>
        <p:txBody>
          <a:bodyPr>
            <a:normAutofit/>
          </a:bodyPr>
          <a:lstStyle/>
          <a:p>
            <a:r>
              <a:rPr lang="en-US" sz="2400" dirty="0" smtClean="0"/>
              <a:t>It is  a  general  term  that  describes  the  delivery  of  on-demand  services,  usually through  the  internet,  on  a  pay-per-use  basis.</a:t>
            </a:r>
          </a:p>
          <a:p>
            <a:r>
              <a:rPr lang="en-US" sz="2400" dirty="0" smtClean="0"/>
              <a:t>In  general,  application  programming  interfaces  (APIs)  expose  capabilities  and  services. </a:t>
            </a:r>
          </a:p>
          <a:p>
            <a:r>
              <a:rPr lang="en-US" sz="2400" dirty="0" smtClean="0"/>
              <a:t>APIs enable software components to communicate with each other easily. </a:t>
            </a:r>
          </a:p>
          <a:p>
            <a:r>
              <a:rPr lang="en-US" sz="2400" dirty="0" smtClean="0"/>
              <a:t>The use of APIs as a method for integration injects a level of flexibility into the application lifecycle by making the task easier to connect and interface with other applications or services.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533400"/>
          </a:xfrm>
        </p:spPr>
        <p:style>
          <a:lnRef idx="2">
            <a:schemeClr val="accent3">
              <a:shade val="50000"/>
            </a:schemeClr>
          </a:lnRef>
          <a:fillRef idx="1">
            <a:schemeClr val="accent3"/>
          </a:fillRef>
          <a:effectRef idx="0">
            <a:schemeClr val="accent3"/>
          </a:effectRef>
          <a:fontRef idx="minor">
            <a:schemeClr val="lt1"/>
          </a:fontRef>
        </p:style>
        <p:txBody>
          <a:bodyPr>
            <a:noAutofit/>
          </a:bodyPr>
          <a:lstStyle/>
          <a:p>
            <a:r>
              <a:rPr lang="en-US" sz="2400" b="1" dirty="0" smtClean="0"/>
              <a:t>…continued</a:t>
            </a:r>
            <a:endParaRPr lang="en-US" sz="2400" b="1" dirty="0"/>
          </a:p>
        </p:txBody>
      </p:sp>
      <p:sp>
        <p:nvSpPr>
          <p:cNvPr id="6" name="Content Placeholder 5"/>
          <p:cNvSpPr>
            <a:spLocks noGrp="1"/>
          </p:cNvSpPr>
          <p:nvPr>
            <p:ph idx="1"/>
          </p:nvPr>
        </p:nvSpPr>
        <p:spPr>
          <a:xfrm>
            <a:off x="381000" y="838200"/>
            <a:ext cx="8305800" cy="5287963"/>
          </a:xfrm>
        </p:spPr>
        <p:txBody>
          <a:bodyPr>
            <a:normAutofit/>
          </a:bodyPr>
          <a:lstStyle/>
          <a:p>
            <a:pPr algn="just"/>
            <a:r>
              <a:rPr lang="en-US" sz="2400" dirty="0" smtClean="0"/>
              <a:t>All the significant companies in the AI services  market deliver their services and tools on the internet through APIs over cloud platforms, for example: </a:t>
            </a:r>
          </a:p>
          <a:p>
            <a:pPr lvl="1" algn="just">
              <a:buFont typeface="Wingdings" pitchFamily="2" charset="2"/>
              <a:buChar char="Ø"/>
            </a:pPr>
            <a:r>
              <a:rPr lang="en-US" sz="2400" dirty="0" smtClean="0"/>
              <a:t>IBM delivers Watson AI services over IBM Cloud.</a:t>
            </a:r>
          </a:p>
          <a:p>
            <a:pPr lvl="1" algn="just">
              <a:buFont typeface="Wingdings" pitchFamily="2" charset="2"/>
              <a:buChar char="Ø"/>
            </a:pPr>
            <a:r>
              <a:rPr lang="en-US" sz="2400" dirty="0" smtClean="0"/>
              <a:t>Amazon AI services are delivered over Amazon Web Services (AWS).</a:t>
            </a:r>
          </a:p>
          <a:p>
            <a:pPr lvl="1" algn="just">
              <a:buFont typeface="Wingdings" pitchFamily="2" charset="2"/>
              <a:buChar char="Ø"/>
            </a:pPr>
            <a:r>
              <a:rPr lang="en-US" sz="2400" dirty="0" smtClean="0"/>
              <a:t>Microsoft AI tools are available over the MS Azure cloud. </a:t>
            </a:r>
          </a:p>
          <a:p>
            <a:pPr lvl="1" algn="just">
              <a:buFont typeface="Wingdings" pitchFamily="2" charset="2"/>
              <a:buChar char="Ø"/>
            </a:pPr>
            <a:r>
              <a:rPr lang="en-US" sz="2400" dirty="0" smtClean="0"/>
              <a:t>Google AI services are available in the Google Cloud Platform.</a:t>
            </a:r>
          </a:p>
          <a:p>
            <a:pPr algn="just"/>
            <a:r>
              <a:rPr lang="en-US" sz="2400" dirty="0" smtClean="0"/>
              <a:t>These  services  benefit  from  cloud  platform  capabilities, such  as  availability,  scalability, accessibility, rapid deployment, flexible billing options, simpler operations, and management.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639762"/>
          </a:xfrm>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n-US" sz="2800" b="1" dirty="0" smtClean="0"/>
              <a:t>… Application of AI</a:t>
            </a:r>
            <a:endParaRPr lang="en-US" sz="2800" b="1" dirty="0"/>
          </a:p>
        </p:txBody>
      </p:sp>
      <p:sp>
        <p:nvSpPr>
          <p:cNvPr id="3" name="Content Placeholder 2"/>
          <p:cNvSpPr>
            <a:spLocks noGrp="1"/>
          </p:cNvSpPr>
          <p:nvPr>
            <p:ph idx="1"/>
          </p:nvPr>
        </p:nvSpPr>
        <p:spPr>
          <a:xfrm>
            <a:off x="457200" y="1143000"/>
            <a:ext cx="8229600" cy="5486400"/>
          </a:xfrm>
        </p:spPr>
        <p:style>
          <a:lnRef idx="2">
            <a:schemeClr val="accent1"/>
          </a:lnRef>
          <a:fillRef idx="1">
            <a:schemeClr val="lt1"/>
          </a:fillRef>
          <a:effectRef idx="0">
            <a:schemeClr val="accent1"/>
          </a:effectRef>
          <a:fontRef idx="minor">
            <a:schemeClr val="dk1"/>
          </a:fontRef>
        </p:style>
        <p:txBody>
          <a:bodyPr>
            <a:noAutofit/>
          </a:bodyPr>
          <a:lstStyle/>
          <a:p>
            <a:pPr>
              <a:lnSpc>
                <a:spcPct val="150000"/>
              </a:lnSpc>
              <a:spcBef>
                <a:spcPct val="0"/>
              </a:spcBef>
              <a:buFont typeface="Wingdings" pitchFamily="2" charset="2"/>
              <a:buChar char="§"/>
            </a:pPr>
            <a:r>
              <a:rPr lang="en-US" sz="2400" b="1" dirty="0" smtClean="0">
                <a:solidFill>
                  <a:srgbClr val="00B0F0"/>
                </a:solidFill>
              </a:rPr>
              <a:t>AI in Agriculture</a:t>
            </a:r>
            <a:r>
              <a:rPr lang="en-US" sz="2400" dirty="0" smtClean="0">
                <a:solidFill>
                  <a:schemeClr val="tx1"/>
                </a:solidFill>
              </a:rPr>
              <a:t>: soil and crop monitoring, predictive analysis</a:t>
            </a:r>
          </a:p>
          <a:p>
            <a:pPr>
              <a:lnSpc>
                <a:spcPct val="150000"/>
              </a:lnSpc>
              <a:spcBef>
                <a:spcPct val="0"/>
              </a:spcBef>
              <a:buFont typeface="Wingdings" pitchFamily="2" charset="2"/>
              <a:buChar char="§"/>
            </a:pPr>
            <a:r>
              <a:rPr lang="en-US" sz="2400" b="1" dirty="0" smtClean="0">
                <a:solidFill>
                  <a:srgbClr val="00B0F0"/>
                </a:solidFill>
              </a:rPr>
              <a:t>AI in Health Care</a:t>
            </a:r>
            <a:r>
              <a:rPr lang="en-US" sz="2400" dirty="0" smtClean="0">
                <a:solidFill>
                  <a:schemeClr val="tx1"/>
                </a:solidFill>
              </a:rPr>
              <a:t>: for diagnosis analysis</a:t>
            </a:r>
          </a:p>
          <a:p>
            <a:pPr>
              <a:lnSpc>
                <a:spcPct val="150000"/>
              </a:lnSpc>
              <a:spcBef>
                <a:spcPct val="0"/>
              </a:spcBef>
              <a:buFont typeface="Wingdings" pitchFamily="2" charset="2"/>
              <a:buChar char="§"/>
            </a:pPr>
            <a:r>
              <a:rPr lang="en-US" sz="2400" b="1" dirty="0" smtClean="0">
                <a:solidFill>
                  <a:srgbClr val="00B0F0"/>
                </a:solidFill>
              </a:rPr>
              <a:t>AI in Education</a:t>
            </a:r>
            <a:r>
              <a:rPr lang="en-US" sz="2400" dirty="0" smtClean="0">
                <a:solidFill>
                  <a:schemeClr val="tx1"/>
                </a:solidFill>
              </a:rPr>
              <a:t>:  AI </a:t>
            </a:r>
            <a:r>
              <a:rPr lang="en-US" sz="2400" dirty="0" err="1" smtClean="0">
                <a:solidFill>
                  <a:schemeClr val="tx1"/>
                </a:solidFill>
              </a:rPr>
              <a:t>Chatbot</a:t>
            </a:r>
            <a:r>
              <a:rPr lang="en-US" sz="2400" dirty="0" smtClean="0">
                <a:solidFill>
                  <a:schemeClr val="tx1"/>
                </a:solidFill>
              </a:rPr>
              <a:t> can communicate with students as a teaching assistant.</a:t>
            </a:r>
          </a:p>
          <a:p>
            <a:pPr>
              <a:lnSpc>
                <a:spcPct val="150000"/>
              </a:lnSpc>
              <a:spcBef>
                <a:spcPct val="0"/>
              </a:spcBef>
              <a:buFont typeface="Wingdings" pitchFamily="2" charset="2"/>
              <a:buChar char="§"/>
            </a:pPr>
            <a:r>
              <a:rPr lang="en-US" sz="2400" b="1" dirty="0" smtClean="0">
                <a:solidFill>
                  <a:srgbClr val="00B0F0"/>
                </a:solidFill>
              </a:rPr>
              <a:t>AI in Finance and E-Commerce</a:t>
            </a:r>
            <a:r>
              <a:rPr lang="en-US" sz="2400" dirty="0" smtClean="0">
                <a:solidFill>
                  <a:schemeClr val="tx1"/>
                </a:solidFill>
              </a:rPr>
              <a:t>: </a:t>
            </a:r>
            <a:r>
              <a:rPr lang="en-US" sz="2400" dirty="0" err="1" smtClean="0">
                <a:solidFill>
                  <a:schemeClr val="tx1"/>
                </a:solidFill>
              </a:rPr>
              <a:t>Chatbot</a:t>
            </a:r>
            <a:r>
              <a:rPr lang="en-US" sz="2400" dirty="0" smtClean="0">
                <a:solidFill>
                  <a:schemeClr val="tx1"/>
                </a:solidFill>
              </a:rPr>
              <a:t>, adaptive intelligence, algorithm trading.</a:t>
            </a:r>
          </a:p>
          <a:p>
            <a:pPr>
              <a:lnSpc>
                <a:spcPct val="150000"/>
              </a:lnSpc>
              <a:spcBef>
                <a:spcPct val="0"/>
              </a:spcBef>
              <a:buFont typeface="Wingdings" pitchFamily="2" charset="2"/>
              <a:buChar char="§"/>
            </a:pPr>
            <a:r>
              <a:rPr lang="en-US" sz="2400" dirty="0" smtClean="0">
                <a:solidFill>
                  <a:schemeClr val="tx1"/>
                </a:solidFill>
              </a:rPr>
              <a:t>AI in Gaming, Data Security, Social media, Travel and Transport, Automotive Industry, robotics, and entertainment	</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639762"/>
          </a:xfrm>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n-US" sz="2800" b="1" dirty="0" smtClean="0"/>
              <a:t>AI tools and platforms</a:t>
            </a:r>
            <a:endParaRPr lang="en-US" sz="2800" b="1" dirty="0"/>
          </a:p>
        </p:txBody>
      </p:sp>
      <p:sp>
        <p:nvSpPr>
          <p:cNvPr id="3" name="Content Placeholder 2"/>
          <p:cNvSpPr>
            <a:spLocks noGrp="1"/>
          </p:cNvSpPr>
          <p:nvPr>
            <p:ph idx="1"/>
          </p:nvPr>
        </p:nvSpPr>
        <p:spPr>
          <a:xfrm>
            <a:off x="457200" y="1143000"/>
            <a:ext cx="8229600" cy="5486400"/>
          </a:xfrm>
        </p:spPr>
        <p:style>
          <a:lnRef idx="2">
            <a:schemeClr val="accent1"/>
          </a:lnRef>
          <a:fillRef idx="1">
            <a:schemeClr val="lt1"/>
          </a:fillRef>
          <a:effectRef idx="0">
            <a:schemeClr val="accent1"/>
          </a:effectRef>
          <a:fontRef idx="minor">
            <a:schemeClr val="dk1"/>
          </a:fontRef>
        </p:style>
        <p:txBody>
          <a:bodyPr>
            <a:noAutofit/>
          </a:bodyPr>
          <a:lstStyle/>
          <a:p>
            <a:pPr>
              <a:lnSpc>
                <a:spcPct val="150000"/>
              </a:lnSpc>
              <a:spcBef>
                <a:spcPct val="0"/>
              </a:spcBef>
              <a:buFont typeface="Courier New" pitchFamily="49" charset="0"/>
              <a:buChar char="o"/>
            </a:pPr>
            <a:r>
              <a:rPr lang="en-US" sz="2400" dirty="0" smtClean="0">
                <a:solidFill>
                  <a:schemeClr val="tx1"/>
                </a:solidFill>
              </a:rPr>
              <a:t>AI has developed a large number of tools to solve the most difficult problems in computer science, like:</a:t>
            </a:r>
          </a:p>
          <a:p>
            <a:pPr>
              <a:lnSpc>
                <a:spcPct val="150000"/>
              </a:lnSpc>
              <a:spcBef>
                <a:spcPct val="0"/>
              </a:spcBef>
              <a:buFont typeface="Wingdings" pitchFamily="2" charset="2"/>
              <a:buChar char="Ø"/>
            </a:pPr>
            <a:r>
              <a:rPr lang="en-US" sz="2400" dirty="0" smtClean="0">
                <a:solidFill>
                  <a:schemeClr val="tx1"/>
                </a:solidFill>
              </a:rPr>
              <a:t>Search and optimization</a:t>
            </a:r>
          </a:p>
          <a:p>
            <a:pPr>
              <a:lnSpc>
                <a:spcPct val="150000"/>
              </a:lnSpc>
              <a:spcBef>
                <a:spcPct val="0"/>
              </a:spcBef>
              <a:buFont typeface="Wingdings" pitchFamily="2" charset="2"/>
              <a:buChar char="Ø"/>
            </a:pPr>
            <a:r>
              <a:rPr lang="en-US" sz="2400" dirty="0" smtClean="0">
                <a:solidFill>
                  <a:schemeClr val="tx1"/>
                </a:solidFill>
              </a:rPr>
              <a:t>Logic</a:t>
            </a:r>
          </a:p>
          <a:p>
            <a:pPr>
              <a:lnSpc>
                <a:spcPct val="150000"/>
              </a:lnSpc>
              <a:spcBef>
                <a:spcPct val="0"/>
              </a:spcBef>
              <a:buFont typeface="Wingdings" pitchFamily="2" charset="2"/>
              <a:buChar char="Ø"/>
            </a:pPr>
            <a:r>
              <a:rPr lang="en-US" sz="2400" dirty="0" smtClean="0">
                <a:solidFill>
                  <a:schemeClr val="tx1"/>
                </a:solidFill>
              </a:rPr>
              <a:t>Probabilistic methods for uncertain reasoning</a:t>
            </a:r>
          </a:p>
          <a:p>
            <a:pPr>
              <a:lnSpc>
                <a:spcPct val="150000"/>
              </a:lnSpc>
              <a:spcBef>
                <a:spcPct val="0"/>
              </a:spcBef>
              <a:buFont typeface="Wingdings" pitchFamily="2" charset="2"/>
              <a:buChar char="Ø"/>
            </a:pPr>
            <a:r>
              <a:rPr lang="en-US" sz="2400" dirty="0" smtClean="0">
                <a:solidFill>
                  <a:schemeClr val="tx1"/>
                </a:solidFill>
              </a:rPr>
              <a:t>Classifiers and statistical learning methods</a:t>
            </a:r>
          </a:p>
          <a:p>
            <a:pPr>
              <a:lnSpc>
                <a:spcPct val="150000"/>
              </a:lnSpc>
              <a:spcBef>
                <a:spcPct val="0"/>
              </a:spcBef>
              <a:buFont typeface="Wingdings" pitchFamily="2" charset="2"/>
              <a:buChar char="Ø"/>
            </a:pPr>
            <a:r>
              <a:rPr lang="en-US" sz="2400" dirty="0" smtClean="0">
                <a:solidFill>
                  <a:schemeClr val="tx1"/>
                </a:solidFill>
              </a:rPr>
              <a:t> Neural networks</a:t>
            </a:r>
          </a:p>
          <a:p>
            <a:pPr>
              <a:lnSpc>
                <a:spcPct val="150000"/>
              </a:lnSpc>
              <a:spcBef>
                <a:spcPct val="0"/>
              </a:spcBef>
              <a:buFont typeface="Wingdings" pitchFamily="2" charset="2"/>
              <a:buChar char="Ø"/>
            </a:pPr>
            <a:r>
              <a:rPr lang="en-US" sz="2400" dirty="0" smtClean="0">
                <a:solidFill>
                  <a:schemeClr val="tx1"/>
                </a:solidFill>
              </a:rPr>
              <a:t>Control theory</a:t>
            </a:r>
          </a:p>
          <a:p>
            <a:pPr>
              <a:lnSpc>
                <a:spcPct val="150000"/>
              </a:lnSpc>
              <a:spcBef>
                <a:spcPct val="0"/>
              </a:spcBef>
              <a:buFont typeface="Wingdings" pitchFamily="2" charset="2"/>
              <a:buChar char="Ø"/>
            </a:pPr>
            <a:r>
              <a:rPr lang="en-US" sz="2400" dirty="0" smtClean="0">
                <a:solidFill>
                  <a:schemeClr val="tx1"/>
                </a:solidFill>
              </a:rPr>
              <a:t> Languages</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639762"/>
          </a:xfrm>
        </p:spPr>
        <p:style>
          <a:lnRef idx="2">
            <a:schemeClr val="accent4">
              <a:shade val="50000"/>
            </a:schemeClr>
          </a:lnRef>
          <a:fillRef idx="1">
            <a:schemeClr val="accent4"/>
          </a:fillRef>
          <a:effectRef idx="0">
            <a:schemeClr val="accent4"/>
          </a:effectRef>
          <a:fontRef idx="minor">
            <a:schemeClr val="lt1"/>
          </a:fontRef>
        </p:style>
        <p:txBody>
          <a:bodyPr>
            <a:normAutofit/>
          </a:bodyPr>
          <a:lstStyle/>
          <a:p>
            <a:r>
              <a:rPr lang="en-US" sz="2800" b="1" dirty="0" smtClean="0"/>
              <a:t>…continued</a:t>
            </a:r>
            <a:endParaRPr lang="en-US" sz="2800" b="1" dirty="0"/>
          </a:p>
        </p:txBody>
      </p:sp>
      <p:sp>
        <p:nvSpPr>
          <p:cNvPr id="3" name="Content Placeholder 2"/>
          <p:cNvSpPr>
            <a:spLocks noGrp="1"/>
          </p:cNvSpPr>
          <p:nvPr>
            <p:ph idx="1"/>
          </p:nvPr>
        </p:nvSpPr>
        <p:spPr>
          <a:xfrm>
            <a:off x="457200" y="1143000"/>
            <a:ext cx="8229600" cy="5486400"/>
          </a:xfrm>
        </p:spPr>
        <p:style>
          <a:lnRef idx="2">
            <a:schemeClr val="accent1"/>
          </a:lnRef>
          <a:fillRef idx="1">
            <a:schemeClr val="lt1"/>
          </a:fillRef>
          <a:effectRef idx="0">
            <a:schemeClr val="accent1"/>
          </a:effectRef>
          <a:fontRef idx="minor">
            <a:schemeClr val="dk1"/>
          </a:fontRef>
        </p:style>
        <p:txBody>
          <a:bodyPr>
            <a:noAutofit/>
          </a:bodyPr>
          <a:lstStyle/>
          <a:p>
            <a:pPr>
              <a:lnSpc>
                <a:spcPct val="150000"/>
              </a:lnSpc>
              <a:spcBef>
                <a:spcPct val="0"/>
              </a:spcBef>
              <a:buFont typeface="Courier New" pitchFamily="49" charset="0"/>
              <a:buChar char="o"/>
            </a:pPr>
            <a:r>
              <a:rPr lang="en-US" sz="2400" dirty="0" smtClean="0">
                <a:solidFill>
                  <a:schemeClr val="tx1"/>
                </a:solidFill>
              </a:rPr>
              <a:t>The most common artificial intelligence platforms include Microsoft AZURE Machine Learning,  </a:t>
            </a:r>
            <a:r>
              <a:rPr lang="en-US" sz="2400" dirty="0" err="1" smtClean="0">
                <a:solidFill>
                  <a:schemeClr val="tx1"/>
                </a:solidFill>
              </a:rPr>
              <a:t>oogle</a:t>
            </a:r>
            <a:r>
              <a:rPr lang="en-US" sz="2400" dirty="0" smtClean="0">
                <a:solidFill>
                  <a:schemeClr val="tx1"/>
                </a:solidFill>
              </a:rPr>
              <a:t> Cloud Prediction API, IBM Watson, </a:t>
            </a:r>
            <a:r>
              <a:rPr lang="en-US" sz="2400" dirty="0" err="1" smtClean="0">
                <a:solidFill>
                  <a:schemeClr val="tx1"/>
                </a:solidFill>
              </a:rPr>
              <a:t>TensorFlow</a:t>
            </a:r>
            <a:r>
              <a:rPr lang="en-US" sz="2400" dirty="0" smtClean="0">
                <a:solidFill>
                  <a:schemeClr val="tx1"/>
                </a:solidFill>
              </a:rPr>
              <a:t>, Infosys </a:t>
            </a:r>
            <a:r>
              <a:rPr lang="en-US" sz="2400" dirty="0" err="1" smtClean="0">
                <a:solidFill>
                  <a:schemeClr val="tx1"/>
                </a:solidFill>
              </a:rPr>
              <a:t>Nia</a:t>
            </a:r>
            <a:r>
              <a:rPr lang="en-US" sz="2400" dirty="0" smtClean="0">
                <a:solidFill>
                  <a:schemeClr val="tx1"/>
                </a:solidFill>
              </a:rPr>
              <a:t>, Wipro HOLMES, API.AI, Premonition, </a:t>
            </a:r>
            <a:r>
              <a:rPr lang="en-US" sz="2400" dirty="0" err="1" smtClean="0">
                <a:solidFill>
                  <a:schemeClr val="tx1"/>
                </a:solidFill>
              </a:rPr>
              <a:t>Rainbird</a:t>
            </a:r>
            <a:r>
              <a:rPr lang="en-US" sz="2400" dirty="0" smtClean="0">
                <a:solidFill>
                  <a:schemeClr val="tx1"/>
                </a:solidFill>
              </a:rPr>
              <a:t>, </a:t>
            </a:r>
            <a:r>
              <a:rPr lang="en-US" sz="2400" dirty="0" err="1" smtClean="0">
                <a:solidFill>
                  <a:schemeClr val="tx1"/>
                </a:solidFill>
              </a:rPr>
              <a:t>Ayasdi</a:t>
            </a:r>
            <a:r>
              <a:rPr lang="en-US" sz="2400" dirty="0" smtClean="0">
                <a:solidFill>
                  <a:schemeClr val="tx1"/>
                </a:solidFill>
              </a:rPr>
              <a:t>, </a:t>
            </a:r>
            <a:r>
              <a:rPr lang="en-US" sz="2400" dirty="0" err="1" smtClean="0">
                <a:solidFill>
                  <a:schemeClr val="tx1"/>
                </a:solidFill>
              </a:rPr>
              <a:t>MindMeld</a:t>
            </a:r>
            <a:r>
              <a:rPr lang="en-US" sz="2400" dirty="0" smtClean="0">
                <a:solidFill>
                  <a:schemeClr val="tx1"/>
                </a:solidFill>
              </a:rPr>
              <a:t>, and </a:t>
            </a:r>
            <a:r>
              <a:rPr lang="en-US" sz="2400" dirty="0" err="1" smtClean="0">
                <a:solidFill>
                  <a:schemeClr val="tx1"/>
                </a:solidFill>
              </a:rPr>
              <a:t>Meya</a:t>
            </a:r>
            <a:r>
              <a:rPr lang="en-US" sz="2400" dirty="0" smtClean="0">
                <a:solidFill>
                  <a:schemeClr val="tx1"/>
                </a:solidFill>
              </a:rPr>
              <a:t>. </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2">
            <a:schemeClr val="accent2"/>
          </a:lnRef>
          <a:fillRef idx="1">
            <a:schemeClr val="lt1"/>
          </a:fillRef>
          <a:effectRef idx="0">
            <a:schemeClr val="accent2"/>
          </a:effectRef>
          <a:fontRef idx="minor">
            <a:schemeClr val="dk1"/>
          </a:fontRef>
        </p:style>
        <p:txBody>
          <a:bodyPr>
            <a:normAutofit/>
          </a:bodyPr>
          <a:lstStyle/>
          <a:p>
            <a:r>
              <a:rPr lang="en-US" sz="2800" b="1" dirty="0" smtClean="0"/>
              <a:t>Some examples of AI application</a:t>
            </a:r>
            <a:r>
              <a:rPr lang="en-US" sz="2800" dirty="0" smtClean="0"/>
              <a:t>: </a:t>
            </a:r>
            <a:endParaRPr lang="en-US" sz="2800" b="1" dirty="0"/>
          </a:p>
        </p:txBody>
      </p:sp>
      <p:sp>
        <p:nvSpPr>
          <p:cNvPr id="3" name="Content Placeholder 2"/>
          <p:cNvSpPr>
            <a:spLocks noGrp="1"/>
          </p:cNvSpPr>
          <p:nvPr>
            <p:ph idx="1"/>
          </p:nvPr>
        </p:nvSpPr>
        <p:spPr>
          <a:xfrm>
            <a:off x="457200" y="1219200"/>
            <a:ext cx="8229600" cy="4906963"/>
          </a:xfrm>
        </p:spPr>
        <p:style>
          <a:lnRef idx="2">
            <a:schemeClr val="accent1"/>
          </a:lnRef>
          <a:fillRef idx="1">
            <a:schemeClr val="lt1"/>
          </a:fillRef>
          <a:effectRef idx="0">
            <a:schemeClr val="accent1"/>
          </a:effectRef>
          <a:fontRef idx="minor">
            <a:schemeClr val="dk1"/>
          </a:fontRef>
        </p:style>
        <p:txBody>
          <a:bodyPr>
            <a:normAutofit/>
          </a:bodyPr>
          <a:lstStyle/>
          <a:p>
            <a:pPr>
              <a:lnSpc>
                <a:spcPct val="150000"/>
              </a:lnSpc>
              <a:spcBef>
                <a:spcPct val="0"/>
              </a:spcBef>
            </a:pPr>
            <a:r>
              <a:rPr lang="en-US" sz="2400" b="1" dirty="0" smtClean="0">
                <a:solidFill>
                  <a:srgbClr val="00B050"/>
                </a:solidFill>
              </a:rPr>
              <a:t>Commuting</a:t>
            </a:r>
            <a:r>
              <a:rPr lang="en-US" sz="2400" dirty="0" smtClean="0"/>
              <a:t>: Google’s AI-Powered Predictions, Ridesharing Apps Like </a:t>
            </a:r>
            <a:r>
              <a:rPr lang="en-US" sz="2400" dirty="0" err="1" smtClean="0"/>
              <a:t>Uber</a:t>
            </a:r>
            <a:r>
              <a:rPr lang="en-US" sz="2400" dirty="0" smtClean="0"/>
              <a:t> and </a:t>
            </a:r>
            <a:r>
              <a:rPr lang="en-US" sz="2400" dirty="0" err="1" smtClean="0"/>
              <a:t>Lyft</a:t>
            </a:r>
            <a:r>
              <a:rPr lang="en-US" sz="2400" dirty="0" smtClean="0"/>
              <a:t>, and Commercial Flights Use an AI Autopilot</a:t>
            </a:r>
          </a:p>
          <a:p>
            <a:pPr>
              <a:lnSpc>
                <a:spcPct val="150000"/>
              </a:lnSpc>
              <a:spcBef>
                <a:spcPct val="0"/>
              </a:spcBef>
            </a:pPr>
            <a:r>
              <a:rPr lang="en-US" sz="2400" b="1" dirty="0" smtClean="0">
                <a:solidFill>
                  <a:srgbClr val="00B050"/>
                </a:solidFill>
              </a:rPr>
              <a:t>Email</a:t>
            </a:r>
            <a:r>
              <a:rPr lang="en-US" sz="2400" dirty="0" smtClean="0"/>
              <a:t>:  Spam filters and smart email categorization</a:t>
            </a:r>
          </a:p>
          <a:p>
            <a:pPr>
              <a:lnSpc>
                <a:spcPct val="150000"/>
              </a:lnSpc>
              <a:spcBef>
                <a:spcPct val="0"/>
              </a:spcBef>
            </a:pPr>
            <a:r>
              <a:rPr lang="en-US" sz="2400" b="1" dirty="0" smtClean="0">
                <a:solidFill>
                  <a:srgbClr val="00B050"/>
                </a:solidFill>
              </a:rPr>
              <a:t>Social Networking</a:t>
            </a:r>
            <a:r>
              <a:rPr lang="en-US" sz="2400" dirty="0" smtClean="0"/>
              <a:t>: </a:t>
            </a:r>
            <a:r>
              <a:rPr lang="en-US" sz="2400" dirty="0" err="1" smtClean="0"/>
              <a:t>Facebook</a:t>
            </a:r>
            <a:r>
              <a:rPr lang="en-US" sz="2400" dirty="0" smtClean="0"/>
              <a:t>, </a:t>
            </a:r>
            <a:r>
              <a:rPr lang="en-US" sz="2400" dirty="0" err="1" smtClean="0"/>
              <a:t>Pinterest</a:t>
            </a:r>
            <a:r>
              <a:rPr lang="en-US" sz="2400" dirty="0" smtClean="0"/>
              <a:t>, </a:t>
            </a:r>
            <a:r>
              <a:rPr lang="en-US" sz="2400" dirty="0" err="1" smtClean="0"/>
              <a:t>Instagram</a:t>
            </a:r>
            <a:r>
              <a:rPr lang="en-US" sz="2400" dirty="0" smtClean="0"/>
              <a:t>, </a:t>
            </a:r>
            <a:r>
              <a:rPr lang="en-US" sz="2400" dirty="0" err="1" smtClean="0"/>
              <a:t>Snapchat</a:t>
            </a:r>
            <a:endParaRPr lang="en-US" sz="2400" dirty="0" smtClean="0"/>
          </a:p>
          <a:p>
            <a:pPr>
              <a:lnSpc>
                <a:spcPct val="150000"/>
              </a:lnSpc>
              <a:spcBef>
                <a:spcPct val="0"/>
              </a:spcBef>
            </a:pPr>
            <a:r>
              <a:rPr lang="en-US" sz="2400" b="1" dirty="0" smtClean="0">
                <a:solidFill>
                  <a:srgbClr val="00B050"/>
                </a:solidFill>
              </a:rPr>
              <a:t>Online Shopping</a:t>
            </a:r>
            <a:r>
              <a:rPr lang="en-US" sz="2400" dirty="0" smtClean="0"/>
              <a:t>: Search, Recommendations.</a:t>
            </a:r>
          </a:p>
          <a:p>
            <a:pPr>
              <a:lnSpc>
                <a:spcPct val="150000"/>
              </a:lnSpc>
              <a:spcBef>
                <a:spcPct val="0"/>
              </a:spcBef>
            </a:pPr>
            <a:r>
              <a:rPr lang="en-US" sz="2400" b="1" dirty="0" smtClean="0">
                <a:solidFill>
                  <a:srgbClr val="00B050"/>
                </a:solidFill>
              </a:rPr>
              <a:t>Mobile Use</a:t>
            </a:r>
            <a:r>
              <a:rPr lang="en-US" sz="2400" dirty="0" smtClean="0"/>
              <a:t>: Voice-To-Text, Smart Personal Assistants, </a:t>
            </a:r>
            <a:r>
              <a:rPr lang="en-US" sz="2400" dirty="0" err="1" smtClean="0"/>
              <a:t>Siri</a:t>
            </a:r>
            <a:r>
              <a:rPr lang="en-US" sz="2400" dirty="0" smtClean="0"/>
              <a:t> and Google Now, Amazon, Echo</a:t>
            </a:r>
          </a:p>
          <a:p>
            <a:pPr>
              <a:lnSpc>
                <a:spcPct val="150000"/>
              </a:lnSpc>
              <a:buNone/>
            </a:pP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smtClean="0"/>
              <a:t>Chapter Three </a:t>
            </a:r>
            <a:r>
              <a:rPr lang="en-US" dirty="0" smtClean="0"/>
              <a:t>Review Questions</a:t>
            </a:r>
            <a:endParaRPr lang="en-US"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marL="514350" indent="-514350">
              <a:buAutoNum type="arabicPeriod"/>
            </a:pPr>
            <a:r>
              <a:rPr lang="en-US" dirty="0" smtClean="0">
                <a:latin typeface="Times New Roman" panose="02020603050405020304" pitchFamily="18" charset="0"/>
                <a:cs typeface="Times New Roman" panose="02020603050405020304" pitchFamily="18" charset="0"/>
              </a:rPr>
              <a:t>Briefly </a:t>
            </a:r>
            <a:r>
              <a:rPr lang="en-US" dirty="0">
                <a:latin typeface="Times New Roman" panose="02020603050405020304" pitchFamily="18" charset="0"/>
                <a:cs typeface="Times New Roman" panose="02020603050405020304" pitchFamily="18" charset="0"/>
              </a:rPr>
              <a:t>explain intelligence? What it is composed of? </a:t>
            </a:r>
          </a:p>
          <a:p>
            <a:pPr marL="514350" indent="-514350">
              <a:buAutoNum type="arabicPeriod"/>
            </a:pPr>
            <a:r>
              <a:rPr lang="en-US" dirty="0" smtClean="0">
                <a:latin typeface="Times New Roman" panose="02020603050405020304" pitchFamily="18" charset="0"/>
                <a:cs typeface="Times New Roman" panose="02020603050405020304" pitchFamily="18" charset="0"/>
              </a:rPr>
              <a:t>Define </a:t>
            </a:r>
            <a:r>
              <a:rPr lang="en-US" dirty="0">
                <a:latin typeface="Times New Roman" panose="02020603050405020304" pitchFamily="18" charset="0"/>
                <a:cs typeface="Times New Roman" panose="02020603050405020304" pitchFamily="18" charset="0"/>
              </a:rPr>
              <a:t>artificial intelligence? </a:t>
            </a:r>
          </a:p>
          <a:p>
            <a:pPr marL="514350" indent="-514350">
              <a:buAutoNum type="arabicPeriod"/>
            </a:pPr>
            <a:r>
              <a:rPr lang="en-US" dirty="0" smtClean="0">
                <a:latin typeface="Times New Roman" panose="02020603050405020304" pitchFamily="18" charset="0"/>
                <a:cs typeface="Times New Roman" panose="02020603050405020304" pitchFamily="18" charset="0"/>
              </a:rPr>
              <a:t>Why </a:t>
            </a:r>
            <a:r>
              <a:rPr lang="en-US" dirty="0">
                <a:latin typeface="Times New Roman" panose="02020603050405020304" pitchFamily="18" charset="0"/>
                <a:cs typeface="Times New Roman" panose="02020603050405020304" pitchFamily="18" charset="0"/>
              </a:rPr>
              <a:t>we need artificial intelligence? </a:t>
            </a:r>
          </a:p>
          <a:p>
            <a:pPr marL="514350" indent="-514350">
              <a:buAutoNum type="arabicPeriod"/>
            </a:pPr>
            <a:r>
              <a:rPr lang="en-US" dirty="0" smtClean="0">
                <a:latin typeface="Times New Roman" panose="02020603050405020304" pitchFamily="18" charset="0"/>
                <a:cs typeface="Times New Roman" panose="02020603050405020304" pitchFamily="18" charset="0"/>
              </a:rPr>
              <a:t>Write </a:t>
            </a:r>
            <a:r>
              <a:rPr lang="en-US" dirty="0">
                <a:latin typeface="Times New Roman" panose="02020603050405020304" pitchFamily="18" charset="0"/>
                <a:cs typeface="Times New Roman" panose="02020603050405020304" pitchFamily="18" charset="0"/>
              </a:rPr>
              <a:t>down the driving factors which accelerated the rise of AI? </a:t>
            </a:r>
          </a:p>
          <a:p>
            <a:pPr marL="514350" indent="-514350">
              <a:buAutoNum type="arabicPeriod"/>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List down disciplines which artificial intelligence requires? </a:t>
            </a:r>
          </a:p>
          <a:p>
            <a:pPr marL="514350" indent="-514350">
              <a:buAutoNum type="arabicPeriod"/>
            </a:pPr>
            <a:r>
              <a:rPr lang="en-US" dirty="0" smtClean="0">
                <a:latin typeface="Times New Roman" panose="02020603050405020304" pitchFamily="18" charset="0"/>
                <a:cs typeface="Times New Roman" panose="02020603050405020304" pitchFamily="18" charset="0"/>
              </a:rPr>
              <a:t>Write </a:t>
            </a:r>
            <a:r>
              <a:rPr lang="en-US" dirty="0">
                <a:latin typeface="Times New Roman" panose="02020603050405020304" pitchFamily="18" charset="0"/>
                <a:cs typeface="Times New Roman" panose="02020603050405020304" pitchFamily="18" charset="0"/>
              </a:rPr>
              <a:t>the pros and cons of AI</a:t>
            </a:r>
            <a:r>
              <a:rPr lang="en-US" dirty="0" smtClean="0">
                <a:latin typeface="Times New Roman" panose="02020603050405020304" pitchFamily="18" charset="0"/>
                <a:cs typeface="Times New Roman" panose="02020603050405020304" pitchFamily="18" charset="0"/>
              </a:rPr>
              <a:t>?</a:t>
            </a:r>
          </a:p>
          <a:p>
            <a:pPr marL="514350" indent="-514350">
              <a:buAutoNum type="arabicPeriod"/>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Who coined the term AI for the first time? </a:t>
            </a:r>
          </a:p>
          <a:p>
            <a:pPr marL="514350" indent="-514350">
              <a:buAutoNum type="arabicPeriod"/>
            </a:pPr>
            <a:r>
              <a:rPr lang="en-US" dirty="0" smtClean="0">
                <a:latin typeface="Times New Roman" panose="02020603050405020304" pitchFamily="18" charset="0"/>
                <a:cs typeface="Times New Roman" panose="02020603050405020304" pitchFamily="18" charset="0"/>
              </a:rPr>
              <a:t>Who </a:t>
            </a:r>
            <a:r>
              <a:rPr lang="en-US" dirty="0">
                <a:latin typeface="Times New Roman" panose="02020603050405020304" pitchFamily="18" charset="0"/>
                <a:cs typeface="Times New Roman" panose="02020603050405020304" pitchFamily="18" charset="0"/>
              </a:rPr>
              <a:t>is Alan Turing? What is his contribution to AI? </a:t>
            </a: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dirty="0" smtClean="0"/>
              <a:t>…continued</a:t>
            </a:r>
            <a:endParaRPr lang="en-US" dirty="0"/>
          </a:p>
        </p:txBody>
      </p:sp>
      <p:sp>
        <p:nvSpPr>
          <p:cNvPr id="3" name="Content Placeholder 2"/>
          <p:cNvSpPr>
            <a:spLocks noGrp="1"/>
          </p:cNvSpPr>
          <p:nvPr>
            <p:ph idx="1"/>
          </p:nvPr>
        </p:nvSpPr>
        <p:spPr>
          <a:xfrm>
            <a:off x="457200" y="1600200"/>
            <a:ext cx="8229600" cy="5257800"/>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n-US" sz="2400" dirty="0">
                <a:latin typeface="Times New Roman" panose="02020603050405020304" pitchFamily="18" charset="0"/>
                <a:cs typeface="Times New Roman" panose="02020603050405020304" pitchFamily="18" charset="0"/>
              </a:rPr>
              <a:t>9. What are the seven stages of AI? Briefly explain each of them?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10</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Based </a:t>
            </a:r>
            <a:r>
              <a:rPr lang="en-US" sz="2400" dirty="0">
                <a:latin typeface="Times New Roman" panose="02020603050405020304" pitchFamily="18" charset="0"/>
                <a:cs typeface="Times New Roman" panose="02020603050405020304" pitchFamily="18" charset="0"/>
              </a:rPr>
              <a:t>on the level of strength we can classify AI into three, briefly explain each of them?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11</a:t>
            </a:r>
            <a:r>
              <a:rPr lang="en-US" sz="2400" dirty="0">
                <a:latin typeface="Times New Roman" panose="02020603050405020304" pitchFamily="18" charset="0"/>
                <a:cs typeface="Times New Roman" panose="02020603050405020304" pitchFamily="18" charset="0"/>
              </a:rPr>
              <a:t>. Based on the functionality we can classify AI into four, briefly explain each of them</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12. Briefly explain the mapping of human thinking to artificial intelligence components?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13</a:t>
            </a:r>
            <a:r>
              <a:rPr lang="en-US" sz="2400" dirty="0">
                <a:latin typeface="Times New Roman" panose="02020603050405020304" pitchFamily="18" charset="0"/>
                <a:cs typeface="Times New Roman" panose="02020603050405020304" pitchFamily="18" charset="0"/>
              </a:rPr>
              <a:t>. Why big data influence the rise of AI</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14. Write down some applications of AI in agriculture, health, education, and business?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15</a:t>
            </a:r>
            <a:r>
              <a:rPr lang="en-US" sz="2400" dirty="0">
                <a:latin typeface="Times New Roman" panose="02020603050405020304" pitchFamily="18" charset="0"/>
                <a:cs typeface="Times New Roman" panose="02020603050405020304" pitchFamily="18" charset="0"/>
              </a:rPr>
              <a:t>. List down some well-known AI tools and platforms? 16. List down some concrete examples of AI in social media, online shopping, and mobile phone usage? </a:t>
            </a:r>
          </a:p>
        </p:txBody>
      </p:sp>
    </p:spTree>
    <p:extLst>
      <p:ext uri="{BB962C8B-B14F-4D97-AF65-F5344CB8AC3E}">
        <p14:creationId xmlns:p14="http://schemas.microsoft.com/office/powerpoint/2010/main" val="3096691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2800" b="1" dirty="0" smtClean="0"/>
              <a:t>Composition of Intelligence</a:t>
            </a:r>
            <a:endParaRPr lang="en-US" sz="2800" b="1" dirty="0"/>
          </a:p>
        </p:txBody>
      </p:sp>
      <p:sp>
        <p:nvSpPr>
          <p:cNvPr id="3" name="Content Placeholder 2"/>
          <p:cNvSpPr>
            <a:spLocks noGrp="1"/>
          </p:cNvSpPr>
          <p:nvPr>
            <p:ph idx="1"/>
          </p:nvPr>
        </p:nvSpPr>
        <p:spPr>
          <a:xfrm>
            <a:off x="457200" y="685800"/>
            <a:ext cx="8229600" cy="579120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lgn="just">
              <a:lnSpc>
                <a:spcPct val="150000"/>
              </a:lnSpc>
              <a:buFont typeface="Wingdings" pitchFamily="2" charset="2"/>
              <a:buChar char="Ø"/>
            </a:pPr>
            <a:r>
              <a:rPr lang="en-US" sz="2600" dirty="0" smtClean="0"/>
              <a:t>AI exists when a machine can have human based skills such as learning, reasoning, and solving problems with Artificial intelligence you do not need to program a machine to do some work, despite you can create a machine with programmed algorithms which can work with own intelligence. Intelligence is composed of:</a:t>
            </a:r>
          </a:p>
          <a:p>
            <a:pPr lvl="1">
              <a:lnSpc>
                <a:spcPct val="150000"/>
              </a:lnSpc>
              <a:buFont typeface="Courier New" pitchFamily="49" charset="0"/>
              <a:buChar char="o"/>
            </a:pPr>
            <a:r>
              <a:rPr lang="en-US" sz="2600" dirty="0" smtClean="0"/>
              <a:t>Reasoning</a:t>
            </a:r>
          </a:p>
          <a:p>
            <a:pPr lvl="1">
              <a:lnSpc>
                <a:spcPct val="150000"/>
              </a:lnSpc>
              <a:buFont typeface="Courier New" pitchFamily="49" charset="0"/>
              <a:buChar char="o"/>
            </a:pPr>
            <a:r>
              <a:rPr lang="en-US" sz="2600" dirty="0" smtClean="0"/>
              <a:t>Learning</a:t>
            </a:r>
          </a:p>
          <a:p>
            <a:pPr lvl="1">
              <a:lnSpc>
                <a:spcPct val="150000"/>
              </a:lnSpc>
              <a:buFont typeface="Courier New" pitchFamily="49" charset="0"/>
              <a:buChar char="o"/>
            </a:pPr>
            <a:r>
              <a:rPr lang="en-US" sz="2600" dirty="0" smtClean="0"/>
              <a:t>Problem Solving</a:t>
            </a:r>
          </a:p>
          <a:p>
            <a:pPr lvl="1">
              <a:lnSpc>
                <a:spcPct val="150000"/>
              </a:lnSpc>
              <a:buFont typeface="Courier New" pitchFamily="49" charset="0"/>
              <a:buChar char="o"/>
            </a:pPr>
            <a:r>
              <a:rPr lang="en-US" sz="2600" dirty="0" smtClean="0"/>
              <a:t>Perception</a:t>
            </a:r>
          </a:p>
          <a:p>
            <a:pPr lvl="1">
              <a:lnSpc>
                <a:spcPct val="150000"/>
              </a:lnSpc>
              <a:buFont typeface="Courier New" pitchFamily="49" charset="0"/>
              <a:buChar char="o"/>
            </a:pPr>
            <a:r>
              <a:rPr lang="en-US" sz="2600" dirty="0" smtClean="0"/>
              <a:t>Linguistic  Intelligence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lstStyle/>
          <a:p>
            <a:r>
              <a:rPr lang="en-US" dirty="0" smtClean="0"/>
              <a:t>End</a:t>
            </a:r>
            <a:endParaRPr lang="en-US"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algn="ctr">
              <a:buNone/>
            </a:pPr>
            <a:endParaRPr lang="en-US" dirty="0" smtClean="0"/>
          </a:p>
          <a:p>
            <a:pPr algn="ctr">
              <a:buNone/>
            </a:pPr>
            <a:endParaRPr lang="en-US" dirty="0"/>
          </a:p>
          <a:p>
            <a:pPr algn="ctr">
              <a:buNone/>
            </a:pPr>
            <a:endParaRPr lang="en-US" dirty="0" smtClean="0"/>
          </a:p>
          <a:p>
            <a:pPr algn="ctr">
              <a:buNone/>
            </a:pPr>
            <a:r>
              <a:rPr lang="en-US" sz="6600" b="1" dirty="0" smtClean="0">
                <a:solidFill>
                  <a:srgbClr val="00B050"/>
                </a:solidFill>
              </a:rPr>
              <a:t>Thank You !!!</a:t>
            </a:r>
            <a:endParaRPr lang="en-US" sz="6600" b="1" dirty="0">
              <a:solidFill>
                <a:srgbClr val="00B050"/>
              </a:solidFill>
            </a:endParaRPr>
          </a:p>
        </p:txBody>
      </p:sp>
    </p:spTree>
    <p:extLst>
      <p:ext uri="{BB962C8B-B14F-4D97-AF65-F5344CB8AC3E}">
        <p14:creationId xmlns:p14="http://schemas.microsoft.com/office/powerpoint/2010/main" val="35827179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2800" b="1" dirty="0" smtClean="0"/>
              <a:t>… Continued</a:t>
            </a:r>
            <a:endParaRPr lang="en-US" sz="2800" b="1" dirty="0"/>
          </a:p>
        </p:txBody>
      </p:sp>
      <p:sp>
        <p:nvSpPr>
          <p:cNvPr id="3" name="Content Placeholder 2"/>
          <p:cNvSpPr>
            <a:spLocks noGrp="1"/>
          </p:cNvSpPr>
          <p:nvPr>
            <p:ph idx="1"/>
          </p:nvPr>
        </p:nvSpPr>
        <p:spPr>
          <a:xfrm>
            <a:off x="457200" y="685800"/>
            <a:ext cx="8229600" cy="5791200"/>
          </a:xfrm>
        </p:spPr>
        <p:style>
          <a:lnRef idx="2">
            <a:schemeClr val="accent1"/>
          </a:lnRef>
          <a:fillRef idx="1">
            <a:schemeClr val="lt1"/>
          </a:fillRef>
          <a:effectRef idx="0">
            <a:schemeClr val="accent1"/>
          </a:effectRef>
          <a:fontRef idx="minor">
            <a:schemeClr val="dk1"/>
          </a:fontRef>
        </p:style>
        <p:txBody>
          <a:bodyPr>
            <a:normAutofit/>
          </a:bodyPr>
          <a:lstStyle/>
          <a:p>
            <a:pPr algn="just">
              <a:lnSpc>
                <a:spcPct val="150000"/>
              </a:lnSpc>
              <a:buFont typeface="Wingdings" pitchFamily="2" charset="2"/>
              <a:buChar char="Ø"/>
            </a:pPr>
            <a:r>
              <a:rPr lang="en-US" sz="2600" dirty="0" smtClean="0"/>
              <a:t>AI is composed of an agent and its environment.</a:t>
            </a:r>
          </a:p>
          <a:p>
            <a:pPr lvl="1" algn="just">
              <a:lnSpc>
                <a:spcPct val="150000"/>
              </a:lnSpc>
              <a:buFont typeface="Courier New" pitchFamily="49" charset="0"/>
              <a:buChar char="o"/>
            </a:pPr>
            <a:r>
              <a:rPr lang="en-US" sz="2600" dirty="0" smtClean="0"/>
              <a:t>An agent (e.g., human or robot) is anything that can perceive its environment through sensors and acts upon that environment through effectors. </a:t>
            </a:r>
          </a:p>
          <a:p>
            <a:pPr algn="just">
              <a:lnSpc>
                <a:spcPct val="150000"/>
              </a:lnSpc>
              <a:buFont typeface="Wingdings" pitchFamily="2" charset="2"/>
              <a:buChar char="Ø"/>
            </a:pPr>
            <a:r>
              <a:rPr lang="en-US" sz="2600" b="1" dirty="0" smtClean="0"/>
              <a:t>In Classical planning problems</a:t>
            </a:r>
            <a:r>
              <a:rPr lang="en-US" sz="2600" dirty="0" smtClean="0"/>
              <a:t>, the agent can assume that it is the only system acting in the world, allowing the agent to be certain of the consequences of its actions.</a:t>
            </a:r>
          </a:p>
          <a:p>
            <a:pPr algn="just">
              <a:lnSpc>
                <a:spcPct val="150000"/>
              </a:lnSpc>
              <a:buFont typeface="Wingdings" pitchFamily="2" charset="2"/>
              <a:buChar char="Ø"/>
            </a:pPr>
            <a:r>
              <a:rPr lang="en-US" sz="2600" b="1" dirty="0" smtClean="0"/>
              <a:t>Reasoning</a:t>
            </a:r>
            <a:r>
              <a:rPr lang="en-US" sz="2600" dirty="0" smtClean="0"/>
              <a:t>: If the agent is not the only actor, then it </a:t>
            </a:r>
          </a:p>
          <a:p>
            <a:pPr algn="just">
              <a:lnSpc>
                <a:spcPct val="150000"/>
              </a:lnSpc>
              <a:buFont typeface="Wingdings" pitchFamily="2" charset="2"/>
              <a:buChar char="Ø"/>
            </a:pPr>
            <a:r>
              <a:rPr lang="en-US" sz="2600" dirty="0" smtClean="0"/>
              <a:t>requires that the agent can reason under uncertainty.</a:t>
            </a:r>
          </a:p>
          <a:p>
            <a:pPr algn="just">
              <a:lnSpc>
                <a:spcPct val="150000"/>
              </a:lnSpc>
              <a:buFont typeface="Wingdings" pitchFamily="2" charset="2"/>
              <a:buChar char="Ø"/>
            </a:pPr>
            <a:endParaRPr lang="en-US" sz="26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2800" b="1" dirty="0" smtClean="0"/>
              <a:t>… Continued</a:t>
            </a:r>
            <a:endParaRPr lang="en-US" sz="2800" b="1" dirty="0"/>
          </a:p>
        </p:txBody>
      </p:sp>
      <p:sp>
        <p:nvSpPr>
          <p:cNvPr id="3" name="Content Placeholder 2"/>
          <p:cNvSpPr>
            <a:spLocks noGrp="1"/>
          </p:cNvSpPr>
          <p:nvPr>
            <p:ph idx="1"/>
          </p:nvPr>
        </p:nvSpPr>
        <p:spPr>
          <a:xfrm>
            <a:off x="457200" y="685800"/>
            <a:ext cx="8229600" cy="5791200"/>
          </a:xfrm>
        </p:spPr>
        <p:style>
          <a:lnRef idx="2">
            <a:schemeClr val="accent1"/>
          </a:lnRef>
          <a:fillRef idx="1">
            <a:schemeClr val="lt1"/>
          </a:fillRef>
          <a:effectRef idx="0">
            <a:schemeClr val="accent1"/>
          </a:effectRef>
          <a:fontRef idx="minor">
            <a:schemeClr val="dk1"/>
          </a:fontRef>
        </p:style>
        <p:txBody>
          <a:bodyPr>
            <a:normAutofit fontScale="92500"/>
          </a:bodyPr>
          <a:lstStyle/>
          <a:p>
            <a:pPr algn="just">
              <a:lnSpc>
                <a:spcPct val="150000"/>
              </a:lnSpc>
              <a:buFont typeface="Wingdings" pitchFamily="2" charset="2"/>
              <a:buChar char="Ø"/>
            </a:pPr>
            <a:r>
              <a:rPr lang="en-US" sz="2600" b="1" dirty="0" smtClean="0"/>
              <a:t>Machine Perception</a:t>
            </a:r>
            <a:r>
              <a:rPr lang="en-US" sz="2600" dirty="0" smtClean="0"/>
              <a:t>: is  the  ability  to  use  input  from  sensors  (such  as  cameras, microphones, sensors, etc.) to deduce aspects of the world. e.g., Computer Vision.</a:t>
            </a:r>
          </a:p>
          <a:p>
            <a:pPr algn="just">
              <a:lnSpc>
                <a:spcPct val="150000"/>
              </a:lnSpc>
              <a:buFont typeface="Wingdings" pitchFamily="2" charset="2"/>
              <a:buChar char="Ø"/>
            </a:pPr>
            <a:r>
              <a:rPr lang="en-US" sz="2600" b="1" dirty="0" smtClean="0"/>
              <a:t>High-profile examples of AI</a:t>
            </a:r>
            <a:r>
              <a:rPr lang="en-US" sz="2600" dirty="0" smtClean="0"/>
              <a:t>: autonomous vehicles (such as drones and self-driving cars), medical diagnosis, creating art (such as poetry), proving mathematical theorems, playing games (such as Chess or Go), search engines (such as Google search), online assistants (such as </a:t>
            </a:r>
            <a:r>
              <a:rPr lang="en-US" sz="2600" dirty="0" err="1" smtClean="0"/>
              <a:t>Siri</a:t>
            </a:r>
            <a:r>
              <a:rPr lang="en-US" sz="2600" dirty="0" smtClean="0"/>
              <a:t>), image recognition in photographs, spam filtering, prediction of judicial decisions and targeting online advertisements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2800" b="1" dirty="0" smtClean="0"/>
              <a:t>… Continued</a:t>
            </a:r>
            <a:endParaRPr lang="en-US" sz="2800" b="1" dirty="0"/>
          </a:p>
        </p:txBody>
      </p:sp>
      <p:sp>
        <p:nvSpPr>
          <p:cNvPr id="3" name="Content Placeholder 2"/>
          <p:cNvSpPr>
            <a:spLocks noGrp="1"/>
          </p:cNvSpPr>
          <p:nvPr>
            <p:ph idx="1"/>
          </p:nvPr>
        </p:nvSpPr>
        <p:spPr>
          <a:xfrm>
            <a:off x="457200" y="685800"/>
            <a:ext cx="8229600" cy="5791200"/>
          </a:xfrm>
        </p:spPr>
        <p:style>
          <a:lnRef idx="2">
            <a:schemeClr val="accent1"/>
          </a:lnRef>
          <a:fillRef idx="1">
            <a:schemeClr val="lt1"/>
          </a:fillRef>
          <a:effectRef idx="0">
            <a:schemeClr val="accent1"/>
          </a:effectRef>
          <a:fontRef idx="minor">
            <a:schemeClr val="dk1"/>
          </a:fontRef>
        </p:style>
        <p:txBody>
          <a:bodyPr>
            <a:normAutofit fontScale="92500"/>
          </a:bodyPr>
          <a:lstStyle/>
          <a:p>
            <a:pPr algn="just">
              <a:lnSpc>
                <a:spcPct val="150000"/>
              </a:lnSpc>
              <a:buFont typeface="Wingdings" pitchFamily="2" charset="2"/>
              <a:buChar char="Ø"/>
            </a:pPr>
            <a:r>
              <a:rPr lang="en-US" sz="2600" b="1" dirty="0" smtClean="0"/>
              <a:t>Artificial Intelligence Vs Machine Learning Vs Deep Learning</a:t>
            </a:r>
            <a:r>
              <a:rPr lang="en-US" sz="2600" dirty="0" smtClean="0"/>
              <a:t>: </a:t>
            </a:r>
          </a:p>
          <a:p>
            <a:pPr algn="just">
              <a:lnSpc>
                <a:spcPct val="150000"/>
              </a:lnSpc>
              <a:buFont typeface="Wingdings" pitchFamily="2" charset="2"/>
              <a:buChar char="Ø"/>
            </a:pPr>
            <a:r>
              <a:rPr lang="en-US" sz="2600" b="1" dirty="0" smtClean="0"/>
              <a:t>Machine Learning </a:t>
            </a:r>
            <a:r>
              <a:rPr lang="en-US" sz="2600" dirty="0" smtClean="0"/>
              <a:t>is an advanced form of AI where the machine can learn as it goes rather than having every action programmed by humans and is study of computer algorithms that improve automatically through experience.</a:t>
            </a:r>
          </a:p>
          <a:p>
            <a:pPr lvl="1" algn="just">
              <a:lnSpc>
                <a:spcPct val="150000"/>
              </a:lnSpc>
              <a:buFont typeface="Courier New" pitchFamily="49" charset="0"/>
              <a:buChar char="o"/>
            </a:pPr>
            <a:r>
              <a:rPr lang="en-US" sz="2600" b="1" dirty="0" smtClean="0"/>
              <a:t>Neural Networks </a:t>
            </a:r>
            <a:r>
              <a:rPr lang="en-US" sz="2600" dirty="0" smtClean="0"/>
              <a:t>are biologically inspired networks that extract features from the data in a hierarchical fashion. The field of neural networks with several hidden layers is called deep learning.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2800" b="1" dirty="0" smtClean="0"/>
              <a:t>… Continued</a:t>
            </a:r>
            <a:endParaRPr lang="en-US" sz="2800" b="1" dirty="0"/>
          </a:p>
        </p:txBody>
      </p:sp>
      <p:pic>
        <p:nvPicPr>
          <p:cNvPr id="1026" name="Picture 2"/>
          <p:cNvPicPr>
            <a:picLocks noGrp="1" noChangeAspect="1" noChangeArrowheads="1"/>
          </p:cNvPicPr>
          <p:nvPr>
            <p:ph idx="1"/>
          </p:nvPr>
        </p:nvPicPr>
        <p:blipFill>
          <a:blip r:embed="rId2"/>
          <a:srcRect/>
          <a:stretch>
            <a:fillRect/>
          </a:stretch>
        </p:blipFill>
        <p:spPr bwMode="auto">
          <a:xfrm>
            <a:off x="2133600" y="685800"/>
            <a:ext cx="5486400" cy="4267200"/>
          </a:xfrm>
          <a:prstGeom prst="rect">
            <a:avLst/>
          </a:prstGeom>
          <a:noFill/>
          <a:ln w="9525">
            <a:noFill/>
            <a:miter lim="800000"/>
            <a:headEnd/>
            <a:tailEnd/>
          </a:ln>
          <a:effectLst/>
        </p:spPr>
      </p:pic>
      <p:sp>
        <p:nvSpPr>
          <p:cNvPr id="5" name="TextBox 4"/>
          <p:cNvSpPr txBox="1"/>
          <p:nvPr/>
        </p:nvSpPr>
        <p:spPr>
          <a:xfrm>
            <a:off x="914400" y="5486400"/>
            <a:ext cx="7620000" cy="830997"/>
          </a:xfrm>
          <a:prstGeom prst="rect">
            <a:avLst/>
          </a:prstGeom>
          <a:noFill/>
        </p:spPr>
        <p:txBody>
          <a:bodyPr wrap="square" rtlCol="0">
            <a:spAutoFit/>
          </a:bodyPr>
          <a:lstStyle/>
          <a:p>
            <a:r>
              <a:rPr lang="en-US" sz="2400" dirty="0" smtClean="0"/>
              <a:t>Figure 3.1 Artificial Intelligence (AI), Machine Learning (ML) and Deep Learning (DL)</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style>
          <a:lnRef idx="1">
            <a:schemeClr val="accent3"/>
          </a:lnRef>
          <a:fillRef idx="3">
            <a:schemeClr val="accent3"/>
          </a:fillRef>
          <a:effectRef idx="2">
            <a:schemeClr val="accent3"/>
          </a:effectRef>
          <a:fontRef idx="minor">
            <a:schemeClr val="lt1"/>
          </a:fontRef>
        </p:style>
        <p:txBody>
          <a:bodyPr>
            <a:normAutofit/>
          </a:bodyPr>
          <a:lstStyle/>
          <a:p>
            <a:r>
              <a:rPr lang="en-US" sz="2800" dirty="0" smtClean="0"/>
              <a:t>Need for Artificial Intelligence</a:t>
            </a:r>
            <a:endParaRPr lang="en-US" sz="2800" dirty="0"/>
          </a:p>
        </p:txBody>
      </p:sp>
      <p:sp>
        <p:nvSpPr>
          <p:cNvPr id="3" name="Content Placeholder 2"/>
          <p:cNvSpPr>
            <a:spLocks noGrp="1"/>
          </p:cNvSpPr>
          <p:nvPr>
            <p:ph idx="1"/>
          </p:nvPr>
        </p:nvSpPr>
        <p:spPr>
          <a:xfrm>
            <a:off x="457200" y="914400"/>
            <a:ext cx="8229600" cy="5715000"/>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lgn="just">
              <a:lnSpc>
                <a:spcPct val="150000"/>
              </a:lnSpc>
              <a:buFont typeface="+mj-lt"/>
              <a:buAutoNum type="arabicPeriod"/>
            </a:pPr>
            <a:r>
              <a:rPr lang="en-US" sz="2400" dirty="0" smtClean="0"/>
              <a:t>To  create  expert  systems  that  exhibit  intelligent  behavior  with  the  capability  to  learn, demonstrate, explain and advice its users.</a:t>
            </a:r>
          </a:p>
          <a:p>
            <a:pPr marL="514350" indent="-514350" algn="just">
              <a:lnSpc>
                <a:spcPct val="150000"/>
              </a:lnSpc>
              <a:buFont typeface="+mj-lt"/>
              <a:buAutoNum type="arabicPeriod"/>
            </a:pPr>
            <a:r>
              <a:rPr lang="en-US" sz="2400" dirty="0" smtClean="0"/>
              <a:t>Helping machines find solutions to complex problems like humans do and applying them  as algorithms in a computer-friendly manner</a:t>
            </a:r>
            <a:r>
              <a:rPr lang="en-US" dirty="0" smtClean="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1824</TotalTime>
  <Words>2445</Words>
  <Application>Microsoft Office PowerPoint</Application>
  <PresentationFormat>On-screen Show (4:3)</PresentationFormat>
  <Paragraphs>195</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Courier New</vt:lpstr>
      <vt:lpstr>Times New Roman</vt:lpstr>
      <vt:lpstr>Wingdings</vt:lpstr>
      <vt:lpstr>Office Theme</vt:lpstr>
      <vt:lpstr>Chapter Three</vt:lpstr>
      <vt:lpstr>Activity 3.1</vt:lpstr>
      <vt:lpstr>What is Artificial Intelligence (AI)</vt:lpstr>
      <vt:lpstr>Composition of Intelligence</vt:lpstr>
      <vt:lpstr>… Continued</vt:lpstr>
      <vt:lpstr>… Continued</vt:lpstr>
      <vt:lpstr>… Continued</vt:lpstr>
      <vt:lpstr>… Continued</vt:lpstr>
      <vt:lpstr>Need for Artificial Intelligence</vt:lpstr>
      <vt:lpstr>Goals of Artificial Intelligence</vt:lpstr>
      <vt:lpstr>…continued</vt:lpstr>
      <vt:lpstr>What Comprises to AI</vt:lpstr>
      <vt:lpstr>---continued</vt:lpstr>
      <vt:lpstr>Advantages of Artificial Intelligence</vt:lpstr>
      <vt:lpstr>Disadvantages of Artificial Intelligence</vt:lpstr>
      <vt:lpstr>PowerPoint Presentation</vt:lpstr>
      <vt:lpstr>Levels of AI</vt:lpstr>
      <vt:lpstr>…Continued</vt:lpstr>
      <vt:lpstr>The Seven Levels of AI Maturity</vt:lpstr>
      <vt:lpstr>Types of AI</vt:lpstr>
      <vt:lpstr>…continued</vt:lpstr>
      <vt:lpstr>…continued</vt:lpstr>
      <vt:lpstr>How Humans Think</vt:lpstr>
      <vt:lpstr>… stages to the layer of AI systems</vt:lpstr>
      <vt:lpstr>… continued</vt:lpstr>
      <vt:lpstr>Influencers of artificial intelligence</vt:lpstr>
      <vt:lpstr>…continued</vt:lpstr>
      <vt:lpstr>… Continued</vt:lpstr>
      <vt:lpstr>Structured data versus unstructured data</vt:lpstr>
      <vt:lpstr>… Continued </vt:lpstr>
      <vt:lpstr>Advancements in computer processing speed, new chip architectures, and big data file  systems. </vt:lpstr>
      <vt:lpstr>Cloud computing and application programming interfaces</vt:lpstr>
      <vt:lpstr>…continued</vt:lpstr>
      <vt:lpstr>… Application of AI</vt:lpstr>
      <vt:lpstr>AI tools and platforms</vt:lpstr>
      <vt:lpstr>…continued</vt:lpstr>
      <vt:lpstr>Some examples of AI application: </vt:lpstr>
      <vt:lpstr>Chapter Three Review Questions</vt:lpstr>
      <vt:lpstr>…continued</vt:lpstr>
      <vt:lpstr>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Microsoft account</cp:lastModifiedBy>
  <cp:revision>451</cp:revision>
  <dcterms:created xsi:type="dcterms:W3CDTF">2020-03-10T06:16:10Z</dcterms:created>
  <dcterms:modified xsi:type="dcterms:W3CDTF">2023-08-24T21:40:36Z</dcterms:modified>
</cp:coreProperties>
</file>