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83" r:id="rId3"/>
    <p:sldId id="262" r:id="rId4"/>
    <p:sldId id="267" r:id="rId5"/>
    <p:sldId id="293" r:id="rId6"/>
    <p:sldId id="294" r:id="rId7"/>
    <p:sldId id="295" r:id="rId8"/>
    <p:sldId id="308" r:id="rId9"/>
    <p:sldId id="309" r:id="rId10"/>
    <p:sldId id="296" r:id="rId11"/>
    <p:sldId id="263" r:id="rId12"/>
    <p:sldId id="297" r:id="rId13"/>
    <p:sldId id="298" r:id="rId14"/>
    <p:sldId id="310" r:id="rId15"/>
    <p:sldId id="311" r:id="rId16"/>
    <p:sldId id="312" r:id="rId17"/>
    <p:sldId id="264" r:id="rId18"/>
    <p:sldId id="286" r:id="rId19"/>
    <p:sldId id="287" r:id="rId20"/>
    <p:sldId id="299" r:id="rId21"/>
    <p:sldId id="313" r:id="rId22"/>
    <p:sldId id="288" r:id="rId23"/>
    <p:sldId id="314" r:id="rId24"/>
    <p:sldId id="315" r:id="rId25"/>
    <p:sldId id="269" r:id="rId26"/>
    <p:sldId id="31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0"/>
  </p:normalViewPr>
  <p:slideViewPr>
    <p:cSldViewPr>
      <p:cViewPr varScale="1">
        <p:scale>
          <a:sx n="70" d="100"/>
          <a:sy n="70"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1EB680-5BED-4682-B66C-50707E0A0DC5}" type="datetimeFigureOut">
              <a:rPr lang="en-US" smtClean="0"/>
              <a:pPr/>
              <a:t>25/08/2023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4D2481-BD86-425F-860C-4A9845DFC6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3">
            <a:schemeClr val="accent2"/>
          </a:fillRef>
          <a:effectRef idx="2">
            <a:schemeClr val="accent2"/>
          </a:effectRef>
          <a:fontRef idx="minor">
            <a:schemeClr val="lt1"/>
          </a:fontRef>
        </p:style>
        <p:txBody>
          <a:bodyPr/>
          <a:lstStyle/>
          <a:p>
            <a:r>
              <a:rPr lang="en-US" dirty="0" smtClean="0"/>
              <a:t>Chapter Four</a:t>
            </a:r>
            <a:endParaRPr lang="en-US"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lnSpcReduction="10000"/>
          </a:bodyPr>
          <a:lstStyle/>
          <a:p>
            <a:pPr algn="ctr">
              <a:buNone/>
            </a:pPr>
            <a:endParaRPr lang="en-US" dirty="0" smtClean="0"/>
          </a:p>
          <a:p>
            <a:pPr algn="ctr">
              <a:buNone/>
            </a:pPr>
            <a:endParaRPr lang="en-US" b="1" dirty="0" smtClean="0"/>
          </a:p>
          <a:p>
            <a:pPr algn="ctr">
              <a:buNone/>
            </a:pPr>
            <a:endParaRPr lang="en-US" b="1" dirty="0"/>
          </a:p>
          <a:p>
            <a:pPr algn="ctr">
              <a:buNone/>
            </a:pPr>
            <a:r>
              <a:rPr lang="en-US" b="1" dirty="0" smtClean="0"/>
              <a:t>Internet </a:t>
            </a:r>
            <a:r>
              <a:rPr lang="en-US" b="1" dirty="0" smtClean="0"/>
              <a:t>of Things (</a:t>
            </a:r>
            <a:r>
              <a:rPr lang="en-US" b="1" dirty="0" err="1" smtClean="0"/>
              <a:t>IoT</a:t>
            </a:r>
            <a:r>
              <a:rPr lang="en-US" b="1" dirty="0" smtClean="0"/>
              <a:t>)</a:t>
            </a:r>
          </a:p>
          <a:p>
            <a:pPr>
              <a:buNone/>
            </a:pPr>
            <a:endParaRPr lang="en-US" dirty="0"/>
          </a:p>
          <a:p>
            <a:pPr>
              <a:buNone/>
            </a:pPr>
            <a:endParaRPr lang="en-US" dirty="0" smtClean="0"/>
          </a:p>
          <a:p>
            <a:pPr>
              <a:buNone/>
            </a:pPr>
            <a:endParaRPr lang="en-US" dirty="0"/>
          </a:p>
          <a:p>
            <a:pPr>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sz="2800" b="1" dirty="0" smtClean="0"/>
              <a:t>Challenges of </a:t>
            </a:r>
            <a:r>
              <a:rPr lang="en-US" sz="2800" b="1" dirty="0" err="1" smtClean="0"/>
              <a:t>IoT</a:t>
            </a:r>
            <a:endParaRPr lang="en-US" sz="2800" b="1" dirty="0"/>
          </a:p>
        </p:txBody>
      </p:sp>
      <p:sp>
        <p:nvSpPr>
          <p:cNvPr id="6" name="Content Placeholder 5"/>
          <p:cNvSpPr>
            <a:spLocks noGrp="1"/>
          </p:cNvSpPr>
          <p:nvPr>
            <p:ph idx="1"/>
          </p:nvPr>
        </p:nvSpPr>
        <p:spPr>
          <a:xfrm>
            <a:off x="457200" y="762000"/>
            <a:ext cx="8229600" cy="5364163"/>
          </a:xfrm>
        </p:spPr>
        <p:txBody>
          <a:bodyPr>
            <a:normAutofit/>
          </a:bodyPr>
          <a:lstStyle/>
          <a:p>
            <a:pPr>
              <a:buFont typeface="Courier New" pitchFamily="49" charset="0"/>
              <a:buChar char="o"/>
            </a:pPr>
            <a:r>
              <a:rPr lang="en-US" sz="2400" b="1" dirty="0" smtClean="0">
                <a:solidFill>
                  <a:srgbClr val="00B050"/>
                </a:solidFill>
              </a:rPr>
              <a:t>Security</a:t>
            </a:r>
            <a:r>
              <a:rPr lang="en-US" sz="2400" dirty="0" smtClean="0"/>
              <a:t>-besides of attackers</a:t>
            </a:r>
          </a:p>
          <a:p>
            <a:pPr>
              <a:buFont typeface="Courier New" pitchFamily="49" charset="0"/>
              <a:buChar char="o"/>
            </a:pPr>
            <a:r>
              <a:rPr lang="en-US" sz="2400" b="1" dirty="0" smtClean="0">
                <a:solidFill>
                  <a:srgbClr val="00B050"/>
                </a:solidFill>
              </a:rPr>
              <a:t>Privacy-</a:t>
            </a:r>
            <a:r>
              <a:rPr lang="en-US" sz="2400" dirty="0" smtClean="0"/>
              <a:t>detail of personal data without the user’s participation</a:t>
            </a:r>
          </a:p>
          <a:p>
            <a:pPr>
              <a:buFont typeface="Courier New" pitchFamily="49" charset="0"/>
              <a:buChar char="o"/>
            </a:pPr>
            <a:r>
              <a:rPr lang="en-US" sz="2400" b="1" dirty="0" smtClean="0">
                <a:solidFill>
                  <a:srgbClr val="00B050"/>
                </a:solidFill>
              </a:rPr>
              <a:t>Complexity</a:t>
            </a:r>
            <a:r>
              <a:rPr lang="en-US" sz="2400" dirty="0" smtClean="0"/>
              <a:t>-in terms of design, deployment and maintenance.</a:t>
            </a:r>
          </a:p>
          <a:p>
            <a:pPr>
              <a:buFont typeface="Courier New" pitchFamily="49" charset="0"/>
              <a:buChar char="o"/>
            </a:pPr>
            <a:r>
              <a:rPr lang="en-US" sz="2400" dirty="0" smtClean="0"/>
              <a:t>F</a:t>
            </a:r>
            <a:r>
              <a:rPr lang="en-US" sz="2400" b="1" dirty="0" smtClean="0">
                <a:solidFill>
                  <a:srgbClr val="00B050"/>
                </a:solidFill>
              </a:rPr>
              <a:t>lexibility</a:t>
            </a:r>
            <a:r>
              <a:rPr lang="en-US" sz="2400" dirty="0" smtClean="0"/>
              <a:t>-conflicting or locking systems.</a:t>
            </a:r>
          </a:p>
          <a:p>
            <a:pPr>
              <a:buFont typeface="Courier New" pitchFamily="49" charset="0"/>
              <a:buChar char="o"/>
            </a:pPr>
            <a:r>
              <a:rPr lang="en-US" sz="2400" b="1" dirty="0" smtClean="0">
                <a:solidFill>
                  <a:srgbClr val="00B050"/>
                </a:solidFill>
              </a:rPr>
              <a:t>Compliance</a:t>
            </a:r>
            <a:r>
              <a:rPr lang="en-US" sz="2400" dirty="0" smtClean="0"/>
              <a:t>-complexity makes the issue of compliance.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style>
          <a:lnRef idx="1">
            <a:schemeClr val="accent3"/>
          </a:lnRef>
          <a:fillRef idx="3">
            <a:schemeClr val="accent3"/>
          </a:fillRef>
          <a:effectRef idx="2">
            <a:schemeClr val="accent3"/>
          </a:effectRef>
          <a:fontRef idx="minor">
            <a:schemeClr val="lt1"/>
          </a:fontRef>
        </p:style>
        <p:txBody>
          <a:bodyPr>
            <a:normAutofit fontScale="90000"/>
          </a:bodyPr>
          <a:lstStyle/>
          <a:p>
            <a:r>
              <a:rPr lang="en-US" sz="2800" dirty="0" smtClean="0"/>
              <a:t>How </a:t>
            </a:r>
            <a:r>
              <a:rPr lang="en-US" sz="2800" dirty="0" err="1" smtClean="0"/>
              <a:t>IoT</a:t>
            </a:r>
            <a:r>
              <a:rPr lang="en-US" sz="2800" dirty="0" smtClean="0"/>
              <a:t> work</a:t>
            </a:r>
            <a:endParaRPr lang="en-US" sz="2800" dirty="0"/>
          </a:p>
        </p:txBody>
      </p:sp>
      <p:sp>
        <p:nvSpPr>
          <p:cNvPr id="3" name="Content Placeholder 2"/>
          <p:cNvSpPr>
            <a:spLocks noGrp="1"/>
          </p:cNvSpPr>
          <p:nvPr>
            <p:ph idx="1"/>
          </p:nvPr>
        </p:nvSpPr>
        <p:spPr>
          <a:xfrm>
            <a:off x="457200" y="685800"/>
            <a:ext cx="8458200" cy="5943600"/>
          </a:xfrm>
        </p:spPr>
        <p:style>
          <a:lnRef idx="2">
            <a:schemeClr val="accent1"/>
          </a:lnRef>
          <a:fillRef idx="1">
            <a:schemeClr val="lt1"/>
          </a:fillRef>
          <a:effectRef idx="0">
            <a:schemeClr val="accent1"/>
          </a:effectRef>
          <a:fontRef idx="minor">
            <a:schemeClr val="dk1"/>
          </a:fontRef>
        </p:style>
        <p:txBody>
          <a:bodyPr>
            <a:noAutofit/>
          </a:bodyPr>
          <a:lstStyle/>
          <a:p>
            <a:pPr marL="514350" indent="-514350" algn="just">
              <a:lnSpc>
                <a:spcPct val="150000"/>
              </a:lnSpc>
              <a:buFont typeface="Wingdings" pitchFamily="2" charset="2"/>
              <a:buChar char="§"/>
            </a:pPr>
            <a:r>
              <a:rPr lang="en-US" sz="2400" dirty="0" smtClean="0"/>
              <a:t>An </a:t>
            </a:r>
            <a:r>
              <a:rPr lang="en-US" sz="2400" dirty="0" err="1" smtClean="0"/>
              <a:t>IoT</a:t>
            </a:r>
            <a:r>
              <a:rPr lang="en-US" sz="2400" dirty="0" smtClean="0"/>
              <a:t> ecosystem consists of web-enabled smart devices that use embedded processors, sensors and  communication  hardware  to  collect,  send  and  act  on  data  they  acquire  from  their environments.</a:t>
            </a:r>
          </a:p>
          <a:p>
            <a:pPr marL="514350" indent="-514350" algn="just">
              <a:lnSpc>
                <a:spcPct val="150000"/>
              </a:lnSpc>
              <a:buFont typeface="Wingdings" pitchFamily="2" charset="2"/>
              <a:buChar char="§"/>
            </a:pPr>
            <a:r>
              <a:rPr lang="en-US" sz="2400" dirty="0" err="1" smtClean="0"/>
              <a:t>IoT</a:t>
            </a:r>
            <a:r>
              <a:rPr lang="en-US" sz="2400" dirty="0" smtClean="0"/>
              <a:t> devices share the sensor data  they collect  by connecting to an </a:t>
            </a:r>
            <a:r>
              <a:rPr lang="en-US" sz="2400" dirty="0" err="1" smtClean="0"/>
              <a:t>IoT</a:t>
            </a:r>
            <a:r>
              <a:rPr lang="en-US" sz="2400" dirty="0" smtClean="0"/>
              <a:t> gateway or another edge device where data is either sent to the cloud to be analyzed or analyzed locally. </a:t>
            </a:r>
          </a:p>
          <a:p>
            <a:pPr marL="514350" indent="-514350" algn="just">
              <a:lnSpc>
                <a:spcPct val="150000"/>
              </a:lnSpc>
              <a:buFont typeface="Wingdings" pitchFamily="2" charset="2"/>
              <a:buChar char="§"/>
            </a:pPr>
            <a:r>
              <a:rPr lang="en-US" sz="2400" dirty="0" smtClean="0"/>
              <a:t>The connectivity, networking and communication protocols used with these web-</a:t>
            </a:r>
            <a:r>
              <a:rPr lang="en-US" sz="2400" dirty="0" err="1" smtClean="0"/>
              <a:t>enableddevices</a:t>
            </a:r>
            <a:r>
              <a:rPr lang="en-US" sz="2400" dirty="0" smtClean="0"/>
              <a:t> largely depend on the specific </a:t>
            </a:r>
            <a:r>
              <a:rPr lang="en-US" sz="2400" dirty="0" err="1" smtClean="0"/>
              <a:t>IoT</a:t>
            </a:r>
            <a:r>
              <a:rPr lang="en-US" sz="2400" dirty="0" smtClean="0"/>
              <a:t> applications deployed.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1">
            <a:schemeClr val="accent3"/>
          </a:lnRef>
          <a:fillRef idx="3">
            <a:schemeClr val="accent3"/>
          </a:fillRef>
          <a:effectRef idx="2">
            <a:schemeClr val="accent3"/>
          </a:effectRef>
          <a:fontRef idx="minor">
            <a:schemeClr val="lt1"/>
          </a:fontRef>
        </p:style>
        <p:txBody>
          <a:bodyPr>
            <a:normAutofit/>
          </a:bodyPr>
          <a:lstStyle/>
          <a:p>
            <a:r>
              <a:rPr lang="en-US" sz="2800" dirty="0" smtClean="0"/>
              <a:t>Architecture of </a:t>
            </a:r>
            <a:r>
              <a:rPr lang="en-US" sz="2800" dirty="0" err="1" smtClean="0"/>
              <a:t>IoT</a:t>
            </a:r>
            <a:endParaRPr lang="en-US" sz="2800" dirty="0"/>
          </a:p>
        </p:txBody>
      </p:sp>
      <p:sp>
        <p:nvSpPr>
          <p:cNvPr id="3" name="Content Placeholder 2"/>
          <p:cNvSpPr>
            <a:spLocks noGrp="1"/>
          </p:cNvSpPr>
          <p:nvPr>
            <p:ph idx="1"/>
          </p:nvPr>
        </p:nvSpPr>
        <p:spPr>
          <a:xfrm>
            <a:off x="457200" y="914400"/>
            <a:ext cx="8229600" cy="5715000"/>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lgn="just">
              <a:lnSpc>
                <a:spcPct val="150000"/>
              </a:lnSpc>
              <a:buAutoNum type="arabicPeriod"/>
            </a:pPr>
            <a:r>
              <a:rPr lang="en-US" sz="2400" b="1" dirty="0" smtClean="0">
                <a:solidFill>
                  <a:srgbClr val="FF0000"/>
                </a:solidFill>
              </a:rPr>
              <a:t>Sensing Layer</a:t>
            </a:r>
            <a:r>
              <a:rPr lang="en-US" sz="2400" dirty="0" smtClean="0"/>
              <a:t>: used to  identify  any phenomena  in  the  devices’  peripheral and  obtain  data  from  the  real  world.</a:t>
            </a:r>
          </a:p>
          <a:p>
            <a:pPr marL="914400" lvl="1" indent="-514350" algn="just">
              <a:lnSpc>
                <a:spcPct val="150000"/>
              </a:lnSpc>
            </a:pPr>
            <a:r>
              <a:rPr lang="en-US" sz="2400" dirty="0" smtClean="0"/>
              <a:t>A sensor hub is a common connection point  for  multiple sensors  that accumulate and forward sensor data to the  processing  unit  of  a  device. </a:t>
            </a:r>
          </a:p>
          <a:p>
            <a:pPr marL="914400" lvl="1" indent="-514350" algn="just">
              <a:lnSpc>
                <a:spcPct val="150000"/>
              </a:lnSpc>
            </a:pPr>
            <a:r>
              <a:rPr lang="en-US" sz="2400" b="1" dirty="0" smtClean="0"/>
              <a:t>Actuators</a:t>
            </a:r>
            <a:r>
              <a:rPr lang="en-US" sz="2400" dirty="0" smtClean="0"/>
              <a:t>  can also intervene to change the  physical  conditions  that  generate the  data. </a:t>
            </a:r>
          </a:p>
          <a:p>
            <a:pPr marL="914400" lvl="1" indent="-514350" algn="just">
              <a:lnSpc>
                <a:spcPct val="150000"/>
              </a:lnSpc>
            </a:pPr>
            <a:r>
              <a:rPr lang="en-US" sz="2400" dirty="0" smtClean="0"/>
              <a:t>Motion sensors, environmental sensors and position sensors are categories of sensors in </a:t>
            </a:r>
            <a:r>
              <a:rPr lang="en-US" sz="2400" dirty="0" err="1" smtClean="0"/>
              <a:t>IoT</a:t>
            </a:r>
            <a:r>
              <a:rPr lang="en-US" sz="2400" dirty="0" smtClean="0"/>
              <a:t> devices.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1">
            <a:schemeClr val="accent3"/>
          </a:lnRef>
          <a:fillRef idx="3">
            <a:schemeClr val="accent3"/>
          </a:fillRef>
          <a:effectRef idx="2">
            <a:schemeClr val="accent3"/>
          </a:effectRef>
          <a:fontRef idx="minor">
            <a:schemeClr val="lt1"/>
          </a:fontRef>
        </p:style>
        <p:txBody>
          <a:bodyPr>
            <a:normAutofit/>
          </a:bodyPr>
          <a:lstStyle/>
          <a:p>
            <a:r>
              <a:rPr lang="en-US" sz="2800" dirty="0" smtClean="0"/>
              <a:t>…continued</a:t>
            </a:r>
            <a:endParaRPr lang="en-US" sz="2800" dirty="0"/>
          </a:p>
        </p:txBody>
      </p:sp>
      <p:sp>
        <p:nvSpPr>
          <p:cNvPr id="3" name="Content Placeholder 2"/>
          <p:cNvSpPr>
            <a:spLocks noGrp="1"/>
          </p:cNvSpPr>
          <p:nvPr>
            <p:ph idx="1"/>
          </p:nvPr>
        </p:nvSpPr>
        <p:spPr>
          <a:xfrm>
            <a:off x="457200" y="914400"/>
            <a:ext cx="8229600" cy="5715000"/>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lgn="just">
              <a:lnSpc>
                <a:spcPct val="140000"/>
              </a:lnSpc>
              <a:buNone/>
            </a:pPr>
            <a:r>
              <a:rPr lang="en-US" sz="2600" b="1" dirty="0" smtClean="0">
                <a:solidFill>
                  <a:srgbClr val="FF0000"/>
                </a:solidFill>
              </a:rPr>
              <a:t>2. Network Layer</a:t>
            </a:r>
            <a:r>
              <a:rPr lang="en-US" sz="2600" dirty="0" smtClean="0"/>
              <a:t>: it acts as a communication channel to transfer data, collected in  the  sensing  layer,  to  other  connected  devices.</a:t>
            </a:r>
          </a:p>
          <a:p>
            <a:pPr marL="914400" lvl="1" indent="-514350" algn="just">
              <a:lnSpc>
                <a:spcPct val="140000"/>
              </a:lnSpc>
            </a:pPr>
            <a:r>
              <a:rPr lang="en-US" sz="2600" dirty="0" smtClean="0"/>
              <a:t>In  </a:t>
            </a:r>
            <a:r>
              <a:rPr lang="en-US" sz="2600" dirty="0" err="1" smtClean="0"/>
              <a:t>IoT</a:t>
            </a:r>
            <a:r>
              <a:rPr lang="en-US" sz="2600" dirty="0" smtClean="0"/>
              <a:t>  devices,  the  network  layer  is implemented by using diverse communication technologies (e.g., Wi-Fi, Bluetooth, </a:t>
            </a:r>
            <a:r>
              <a:rPr lang="en-US" sz="2600" dirty="0" err="1" smtClean="0"/>
              <a:t>Zigbee</a:t>
            </a:r>
            <a:r>
              <a:rPr lang="en-US" sz="2600" dirty="0" smtClean="0"/>
              <a:t>, </a:t>
            </a:r>
            <a:r>
              <a:rPr lang="en-US" sz="2600" dirty="0" err="1" smtClean="0"/>
              <a:t>ZWave</a:t>
            </a:r>
            <a:r>
              <a:rPr lang="en-US" sz="2600" dirty="0" smtClean="0"/>
              <a:t>, </a:t>
            </a:r>
            <a:r>
              <a:rPr lang="en-US" sz="2600" dirty="0" err="1" smtClean="0"/>
              <a:t>LoRa</a:t>
            </a:r>
            <a:r>
              <a:rPr lang="en-US" sz="2600" dirty="0" smtClean="0"/>
              <a:t>, cellular network, etc.) to allow data flow between other devices within the same network.</a:t>
            </a:r>
          </a:p>
          <a:p>
            <a:pPr marL="514350" indent="-514350" algn="just">
              <a:lnSpc>
                <a:spcPct val="140000"/>
              </a:lnSpc>
              <a:buNone/>
            </a:pPr>
            <a:endParaRPr lang="en-US" sz="26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1">
            <a:schemeClr val="accent3"/>
          </a:lnRef>
          <a:fillRef idx="3">
            <a:schemeClr val="accent3"/>
          </a:fillRef>
          <a:effectRef idx="2">
            <a:schemeClr val="accent3"/>
          </a:effectRef>
          <a:fontRef idx="minor">
            <a:schemeClr val="lt1"/>
          </a:fontRef>
        </p:style>
        <p:txBody>
          <a:bodyPr>
            <a:normAutofit/>
          </a:bodyPr>
          <a:lstStyle/>
          <a:p>
            <a:r>
              <a:rPr lang="en-US" sz="2800" dirty="0" smtClean="0"/>
              <a:t>…continued</a:t>
            </a:r>
            <a:endParaRPr lang="en-US" sz="2800" dirty="0"/>
          </a:p>
        </p:txBody>
      </p:sp>
      <p:sp>
        <p:nvSpPr>
          <p:cNvPr id="3" name="Content Placeholder 2"/>
          <p:cNvSpPr>
            <a:spLocks noGrp="1"/>
          </p:cNvSpPr>
          <p:nvPr>
            <p:ph idx="1"/>
          </p:nvPr>
        </p:nvSpPr>
        <p:spPr>
          <a:xfrm>
            <a:off x="457200" y="914400"/>
            <a:ext cx="8229600" cy="5715000"/>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514350" indent="-514350" algn="just">
              <a:lnSpc>
                <a:spcPct val="140000"/>
              </a:lnSpc>
              <a:buNone/>
            </a:pPr>
            <a:r>
              <a:rPr lang="en-US" sz="2600" b="1" dirty="0" smtClean="0">
                <a:solidFill>
                  <a:srgbClr val="FF0000"/>
                </a:solidFill>
              </a:rPr>
              <a:t>3. Data Processing Layer</a:t>
            </a:r>
            <a:r>
              <a:rPr lang="en-US" sz="2600" dirty="0" smtClean="0"/>
              <a:t>: it consists of the main data processing unit of </a:t>
            </a:r>
            <a:r>
              <a:rPr lang="en-US" sz="2600" dirty="0" err="1" smtClean="0"/>
              <a:t>IoT</a:t>
            </a:r>
            <a:r>
              <a:rPr lang="en-US" sz="2600" dirty="0" smtClean="0"/>
              <a:t> devices.</a:t>
            </a:r>
          </a:p>
          <a:p>
            <a:pPr marL="914400" lvl="1" indent="-514350" algn="just">
              <a:lnSpc>
                <a:spcPct val="140000"/>
              </a:lnSpc>
            </a:pPr>
            <a:r>
              <a:rPr lang="en-US" sz="2600" dirty="0" smtClean="0"/>
              <a:t>The data processing layer takes data collected in the sensing layer and analyses the data to  make decisions based on the result.</a:t>
            </a:r>
          </a:p>
          <a:p>
            <a:pPr marL="914400" lvl="1" indent="-514350" algn="just">
              <a:lnSpc>
                <a:spcPct val="140000"/>
              </a:lnSpc>
            </a:pPr>
            <a:r>
              <a:rPr lang="en-US" sz="2600" dirty="0" smtClean="0"/>
              <a:t>In some </a:t>
            </a:r>
            <a:r>
              <a:rPr lang="en-US" sz="2600" dirty="0" err="1" smtClean="0"/>
              <a:t>IoT</a:t>
            </a:r>
            <a:r>
              <a:rPr lang="en-US" sz="2600" dirty="0" smtClean="0"/>
              <a:t> devices (e.g., </a:t>
            </a:r>
            <a:r>
              <a:rPr lang="en-US" sz="2600" dirty="0" err="1" smtClean="0"/>
              <a:t>smartwatch</a:t>
            </a:r>
            <a:r>
              <a:rPr lang="en-US" sz="2600" dirty="0" smtClean="0"/>
              <a:t>, smart home  hub,  etc.),  the  data  processing  layer  also  saves  the  result  of  the  previous  analysis  to improve  the  user  experience.</a:t>
            </a:r>
          </a:p>
          <a:p>
            <a:pPr marL="914400" lvl="1" indent="-514350" algn="just">
              <a:lnSpc>
                <a:spcPct val="140000"/>
              </a:lnSpc>
            </a:pPr>
            <a:r>
              <a:rPr lang="en-US" sz="2600" dirty="0" smtClean="0"/>
              <a:t>This  layer  may  share  the  result  of  data  processing  with  other connected devices via the network layer.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1">
            <a:schemeClr val="accent3"/>
          </a:lnRef>
          <a:fillRef idx="3">
            <a:schemeClr val="accent3"/>
          </a:fillRef>
          <a:effectRef idx="2">
            <a:schemeClr val="accent3"/>
          </a:effectRef>
          <a:fontRef idx="minor">
            <a:schemeClr val="lt1"/>
          </a:fontRef>
        </p:style>
        <p:txBody>
          <a:bodyPr>
            <a:normAutofit/>
          </a:bodyPr>
          <a:lstStyle/>
          <a:p>
            <a:r>
              <a:rPr lang="en-US" sz="2800" dirty="0" smtClean="0"/>
              <a:t>…continued</a:t>
            </a:r>
            <a:endParaRPr lang="en-US" sz="2800" dirty="0"/>
          </a:p>
        </p:txBody>
      </p:sp>
      <p:sp>
        <p:nvSpPr>
          <p:cNvPr id="3" name="Content Placeholder 2"/>
          <p:cNvSpPr>
            <a:spLocks noGrp="1"/>
          </p:cNvSpPr>
          <p:nvPr>
            <p:ph idx="1"/>
          </p:nvPr>
        </p:nvSpPr>
        <p:spPr>
          <a:xfrm>
            <a:off x="457200" y="914400"/>
            <a:ext cx="8229600" cy="5715000"/>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lgn="just">
              <a:lnSpc>
                <a:spcPct val="140000"/>
              </a:lnSpc>
              <a:buNone/>
            </a:pPr>
            <a:r>
              <a:rPr lang="en-US" sz="2600" b="1" dirty="0" smtClean="0">
                <a:solidFill>
                  <a:srgbClr val="FF0000"/>
                </a:solidFill>
              </a:rPr>
              <a:t>4. Application Layer</a:t>
            </a:r>
            <a:r>
              <a:rPr lang="en-US" sz="2600" dirty="0" smtClean="0"/>
              <a:t>: It implements  and  presents  the  results  of  the  data processing layer to accomplish disparate applications of </a:t>
            </a:r>
            <a:r>
              <a:rPr lang="en-US" sz="2600" dirty="0" err="1" smtClean="0"/>
              <a:t>IoT</a:t>
            </a:r>
            <a:r>
              <a:rPr lang="en-US" sz="2600" dirty="0" smtClean="0"/>
              <a:t> devices.</a:t>
            </a:r>
          </a:p>
          <a:p>
            <a:pPr marL="914400" lvl="1" indent="-514350" algn="just">
              <a:lnSpc>
                <a:spcPct val="140000"/>
              </a:lnSpc>
            </a:pPr>
            <a:r>
              <a:rPr lang="en-US" sz="2600" dirty="0" smtClean="0"/>
              <a:t>The application layer is a user-centric layer that executes various tasks for the users.</a:t>
            </a:r>
          </a:p>
          <a:p>
            <a:pPr marL="914400" lvl="1" indent="-514350" algn="just">
              <a:lnSpc>
                <a:spcPct val="140000"/>
              </a:lnSpc>
            </a:pPr>
            <a:r>
              <a:rPr lang="en-US" sz="2600" dirty="0" smtClean="0"/>
              <a:t>There exist diverse </a:t>
            </a:r>
            <a:r>
              <a:rPr lang="en-US" sz="2600" dirty="0" err="1" smtClean="0"/>
              <a:t>IoT</a:t>
            </a:r>
            <a:r>
              <a:rPr lang="en-US" sz="2600" dirty="0" smtClean="0"/>
              <a:t> applications, which include smart transportation, smart home, personal care, healthcare, etc.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1">
            <a:schemeClr val="accent3"/>
          </a:lnRef>
          <a:fillRef idx="3">
            <a:schemeClr val="accent3"/>
          </a:fillRef>
          <a:effectRef idx="2">
            <a:schemeClr val="accent3"/>
          </a:effectRef>
          <a:fontRef idx="minor">
            <a:schemeClr val="lt1"/>
          </a:fontRef>
        </p:style>
        <p:txBody>
          <a:bodyPr>
            <a:normAutofit/>
          </a:bodyPr>
          <a:lstStyle/>
          <a:p>
            <a:r>
              <a:rPr lang="en-US" sz="2800" dirty="0" smtClean="0"/>
              <a:t>…continued</a:t>
            </a:r>
            <a:endParaRPr lang="en-US" sz="2800" dirty="0"/>
          </a:p>
        </p:txBody>
      </p:sp>
      <p:pic>
        <p:nvPicPr>
          <p:cNvPr id="2050" name="Picture 2"/>
          <p:cNvPicPr>
            <a:picLocks noGrp="1" noChangeAspect="1" noChangeArrowheads="1"/>
          </p:cNvPicPr>
          <p:nvPr>
            <p:ph idx="1"/>
          </p:nvPr>
        </p:nvPicPr>
        <p:blipFill>
          <a:blip r:embed="rId2"/>
          <a:srcRect/>
          <a:stretch>
            <a:fillRect/>
          </a:stretch>
        </p:blipFill>
        <p:spPr bwMode="auto">
          <a:xfrm>
            <a:off x="457200" y="1295400"/>
            <a:ext cx="8382000" cy="4648200"/>
          </a:xfrm>
          <a:prstGeom prst="rect">
            <a:avLst/>
          </a:prstGeom>
          <a:noFill/>
          <a:ln w="9525">
            <a:noFill/>
            <a:miter lim="800000"/>
            <a:headEnd/>
            <a:tailEnd/>
          </a:ln>
          <a:effectLst/>
        </p:spPr>
      </p:pic>
      <p:sp>
        <p:nvSpPr>
          <p:cNvPr id="5" name="TextBox 4"/>
          <p:cNvSpPr txBox="1"/>
          <p:nvPr/>
        </p:nvSpPr>
        <p:spPr>
          <a:xfrm>
            <a:off x="2057400" y="6019800"/>
            <a:ext cx="5867400" cy="461665"/>
          </a:xfrm>
          <a:prstGeom prst="rect">
            <a:avLst/>
          </a:prstGeom>
          <a:noFill/>
        </p:spPr>
        <p:txBody>
          <a:bodyPr wrap="square" rtlCol="0">
            <a:spAutoFit/>
          </a:bodyPr>
          <a:lstStyle/>
          <a:p>
            <a:pPr algn="ctr"/>
            <a:r>
              <a:rPr lang="en-US" sz="2400" dirty="0" smtClean="0"/>
              <a:t>Figure 4.2 Architecture of </a:t>
            </a:r>
            <a:r>
              <a:rPr lang="en-US" sz="2400" dirty="0" err="1" smtClean="0"/>
              <a:t>IoT</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style>
          <a:lnRef idx="2">
            <a:schemeClr val="accent2"/>
          </a:lnRef>
          <a:fillRef idx="1">
            <a:schemeClr val="lt1"/>
          </a:fillRef>
          <a:effectRef idx="0">
            <a:schemeClr val="accent2"/>
          </a:effectRef>
          <a:fontRef idx="minor">
            <a:schemeClr val="dk1"/>
          </a:fontRef>
        </p:style>
        <p:txBody>
          <a:bodyPr>
            <a:noAutofit/>
          </a:bodyPr>
          <a:lstStyle/>
          <a:p>
            <a:r>
              <a:rPr lang="en-US" sz="3200" dirty="0" smtClean="0"/>
              <a:t>Devices and Networks</a:t>
            </a:r>
            <a:endParaRPr lang="en-US" sz="3200" dirty="0"/>
          </a:p>
        </p:txBody>
      </p:sp>
      <p:sp>
        <p:nvSpPr>
          <p:cNvPr id="3" name="Content Placeholder 2"/>
          <p:cNvSpPr>
            <a:spLocks noGrp="1"/>
          </p:cNvSpPr>
          <p:nvPr>
            <p:ph idx="1"/>
          </p:nvPr>
        </p:nvSpPr>
        <p:spPr>
          <a:xfrm>
            <a:off x="457200" y="838200"/>
            <a:ext cx="8229600" cy="5791200"/>
          </a:xfrm>
        </p:spPr>
        <p:style>
          <a:lnRef idx="2">
            <a:schemeClr val="accent1"/>
          </a:lnRef>
          <a:fillRef idx="1">
            <a:schemeClr val="lt1"/>
          </a:fillRef>
          <a:effectRef idx="0">
            <a:schemeClr val="accent1"/>
          </a:effectRef>
          <a:fontRef idx="minor">
            <a:schemeClr val="dk1"/>
          </a:fontRef>
        </p:style>
        <p:txBody>
          <a:bodyPr>
            <a:normAutofit/>
          </a:bodyPr>
          <a:lstStyle/>
          <a:p>
            <a:pPr algn="just">
              <a:lnSpc>
                <a:spcPct val="150000"/>
              </a:lnSpc>
              <a:buFont typeface="Wingdings" pitchFamily="2" charset="2"/>
              <a:buChar char="v"/>
            </a:pPr>
            <a:r>
              <a:rPr lang="en-US" sz="2400" dirty="0" smtClean="0"/>
              <a:t>Connected devices are part of a scenario in which every device talks to other related devices in an environment  to  automate  home  and  industrial  tasks,  and  to  communicate  usable sensor  data to users, businesses and other interested parties. </a:t>
            </a:r>
          </a:p>
          <a:p>
            <a:pPr algn="just">
              <a:lnSpc>
                <a:spcPct val="150000"/>
              </a:lnSpc>
              <a:buFont typeface="Wingdings" pitchFamily="2" charset="2"/>
              <a:buChar char="v"/>
            </a:pPr>
            <a:r>
              <a:rPr lang="en-US" sz="2400" dirty="0" err="1" smtClean="0"/>
              <a:t>IoT</a:t>
            </a:r>
            <a:r>
              <a:rPr lang="en-US" sz="2400" dirty="0" smtClean="0"/>
              <a:t> devices are meant to work in concert for people at home, in industry or in the enterprise.</a:t>
            </a:r>
          </a:p>
          <a:p>
            <a:pPr algn="just">
              <a:lnSpc>
                <a:spcPct val="150000"/>
              </a:lnSpc>
              <a:buFont typeface="Wingdings" pitchFamily="2" charset="2"/>
              <a:buChar char="v"/>
            </a:pPr>
            <a:r>
              <a:rPr lang="en-US" sz="2400" dirty="0" smtClean="0"/>
              <a:t>As such, the devices can be categorized into three main groups: consumer, enterprise and industrial.</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style>
          <a:lnRef idx="2">
            <a:schemeClr val="accent2"/>
          </a:lnRef>
          <a:fillRef idx="1">
            <a:schemeClr val="lt1"/>
          </a:fillRef>
          <a:effectRef idx="0">
            <a:schemeClr val="accent2"/>
          </a:effectRef>
          <a:fontRef idx="minor">
            <a:schemeClr val="dk1"/>
          </a:fontRef>
        </p:style>
        <p:txBody>
          <a:bodyPr>
            <a:noAutofit/>
          </a:bodyPr>
          <a:lstStyle/>
          <a:p>
            <a:r>
              <a:rPr lang="en-US" sz="3200" dirty="0" smtClean="0"/>
              <a:t>---continued</a:t>
            </a:r>
            <a:endParaRPr lang="en-US" sz="3200" dirty="0"/>
          </a:p>
        </p:txBody>
      </p:sp>
      <p:sp>
        <p:nvSpPr>
          <p:cNvPr id="7" name="Content Placeholder 6"/>
          <p:cNvSpPr>
            <a:spLocks noGrp="1"/>
          </p:cNvSpPr>
          <p:nvPr>
            <p:ph idx="1"/>
          </p:nvPr>
        </p:nvSpPr>
        <p:spPr>
          <a:xfrm>
            <a:off x="457200" y="609600"/>
            <a:ext cx="8229600" cy="5516563"/>
          </a:xfrm>
        </p:spPr>
        <p:txBody>
          <a:bodyPr>
            <a:normAutofit/>
          </a:bodyPr>
          <a:lstStyle/>
          <a:p>
            <a:pPr algn="just">
              <a:buFont typeface="Wingdings" pitchFamily="2" charset="2"/>
              <a:buChar char="v"/>
            </a:pPr>
            <a:r>
              <a:rPr lang="en-US" sz="2400" dirty="0" smtClean="0"/>
              <a:t>Consumer  connected  devices  include  smart  TVs,  smart  speakers,  toys,  </a:t>
            </a:r>
            <a:r>
              <a:rPr lang="en-US" sz="2400" dirty="0" err="1" smtClean="0"/>
              <a:t>wearables</a:t>
            </a:r>
            <a:r>
              <a:rPr lang="en-US" sz="2400" dirty="0" smtClean="0"/>
              <a:t>,  and  smart appliances. smart meters, commercial security systems and smart city technologies such as those used  to  monitor  traffic  and  weather  conditions  are  examples  of  industrial  and  enterprise  </a:t>
            </a:r>
            <a:r>
              <a:rPr lang="en-US" sz="2400" dirty="0" err="1" smtClean="0"/>
              <a:t>IoT</a:t>
            </a:r>
            <a:r>
              <a:rPr lang="en-US" sz="2400" dirty="0" smtClean="0"/>
              <a:t> devices. </a:t>
            </a:r>
          </a:p>
          <a:p>
            <a:pPr algn="just">
              <a:buFont typeface="Wingdings" pitchFamily="2" charset="2"/>
              <a:buChar char="v"/>
            </a:pPr>
            <a:r>
              <a:rPr lang="en-US" sz="2400" dirty="0" smtClean="0"/>
              <a:t>Other technologies, including smart  air conditioning, smart thermostats, smart lighting, and smart security, span home, enterprise,  and industrial  uses.</a:t>
            </a:r>
          </a:p>
          <a:p>
            <a:pPr algn="just">
              <a:buFont typeface="Wingdings" pitchFamily="2" charset="2"/>
              <a:buChar char="v"/>
            </a:pPr>
            <a:r>
              <a:rPr lang="en-US" sz="2400" dirty="0" smtClean="0"/>
              <a:t> In  the enterprise, smart sensors located in a conference room can help an employee locate and schedule an available room for a meeting, ensuring the proper room type, size and features are available.</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style>
          <a:lnRef idx="2">
            <a:schemeClr val="accent2"/>
          </a:lnRef>
          <a:fillRef idx="1">
            <a:schemeClr val="lt1"/>
          </a:fillRef>
          <a:effectRef idx="0">
            <a:schemeClr val="accent2"/>
          </a:effectRef>
          <a:fontRef idx="minor">
            <a:schemeClr val="dk1"/>
          </a:fontRef>
        </p:style>
        <p:txBody>
          <a:bodyPr>
            <a:noAutofit/>
          </a:bodyPr>
          <a:lstStyle/>
          <a:p>
            <a:r>
              <a:rPr lang="en-US" sz="3200" dirty="0" smtClean="0"/>
              <a:t>…continued</a:t>
            </a:r>
            <a:endParaRPr lang="en-US" sz="3200" dirty="0"/>
          </a:p>
        </p:txBody>
      </p:sp>
      <p:pic>
        <p:nvPicPr>
          <p:cNvPr id="3074" name="Picture 2"/>
          <p:cNvPicPr>
            <a:picLocks noGrp="1" noChangeAspect="1" noChangeArrowheads="1"/>
          </p:cNvPicPr>
          <p:nvPr>
            <p:ph idx="1"/>
          </p:nvPr>
        </p:nvPicPr>
        <p:blipFill>
          <a:blip r:embed="rId2"/>
          <a:srcRect/>
          <a:stretch>
            <a:fillRect/>
          </a:stretch>
        </p:blipFill>
        <p:spPr bwMode="auto">
          <a:xfrm>
            <a:off x="609600" y="762000"/>
            <a:ext cx="8077200" cy="5257800"/>
          </a:xfrm>
          <a:prstGeom prst="rect">
            <a:avLst/>
          </a:prstGeom>
          <a:noFill/>
          <a:ln w="9525">
            <a:noFill/>
            <a:miter lim="800000"/>
            <a:headEnd/>
            <a:tailEnd/>
          </a:ln>
          <a:effectLst/>
        </p:spPr>
      </p:pic>
      <p:sp>
        <p:nvSpPr>
          <p:cNvPr id="5" name="TextBox 4"/>
          <p:cNvSpPr txBox="1"/>
          <p:nvPr/>
        </p:nvSpPr>
        <p:spPr>
          <a:xfrm>
            <a:off x="1752600" y="6019800"/>
            <a:ext cx="6248400" cy="461665"/>
          </a:xfrm>
          <a:prstGeom prst="rect">
            <a:avLst/>
          </a:prstGeom>
          <a:noFill/>
        </p:spPr>
        <p:txBody>
          <a:bodyPr wrap="square" rtlCol="0">
            <a:spAutoFit/>
          </a:bodyPr>
          <a:lstStyle/>
          <a:p>
            <a:pPr algn="ctr"/>
            <a:r>
              <a:rPr lang="en-US" sz="2400" dirty="0" smtClean="0"/>
              <a:t>Figure 4.3 Networked </a:t>
            </a:r>
            <a:r>
              <a:rPr lang="en-US" sz="2400" dirty="0" err="1" smtClean="0"/>
              <a:t>IoT</a:t>
            </a:r>
            <a:r>
              <a:rPr lang="en-US" sz="2400" dirty="0" smtClean="0"/>
              <a:t> Devices</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3">
            <a:schemeClr val="accent3"/>
          </a:fillRef>
          <a:effectRef idx="2">
            <a:schemeClr val="accent3"/>
          </a:effectRef>
          <a:fontRef idx="minor">
            <a:schemeClr val="lt1"/>
          </a:fontRef>
        </p:style>
        <p:txBody>
          <a:bodyPr/>
          <a:lstStyle/>
          <a:p>
            <a:r>
              <a:rPr lang="en-US" dirty="0" smtClean="0"/>
              <a:t>Activity 4.1</a:t>
            </a:r>
            <a:endParaRPr lang="en-US"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a:lnSpc>
                <a:spcPct val="150000"/>
              </a:lnSpc>
              <a:buFont typeface="Wingdings" pitchFamily="2" charset="2"/>
              <a:buChar char="ü"/>
            </a:pPr>
            <a:r>
              <a:rPr lang="en-US" dirty="0" smtClean="0">
                <a:solidFill>
                  <a:srgbClr val="FF0000"/>
                </a:solidFill>
              </a:rPr>
              <a:t>Explain the key features of the </a:t>
            </a:r>
            <a:r>
              <a:rPr lang="en-US" dirty="0" err="1" smtClean="0">
                <a:solidFill>
                  <a:srgbClr val="FF0000"/>
                </a:solidFill>
              </a:rPr>
              <a:t>IoT</a:t>
            </a:r>
            <a:r>
              <a:rPr lang="en-US" dirty="0" smtClean="0">
                <a:solidFill>
                  <a:srgbClr val="FF0000"/>
                </a:solidFill>
              </a:rPr>
              <a:t>?</a:t>
            </a:r>
          </a:p>
          <a:p>
            <a:pPr>
              <a:lnSpc>
                <a:spcPct val="150000"/>
              </a:lnSpc>
              <a:buFont typeface="Wingdings" pitchFamily="2" charset="2"/>
              <a:buChar char="ü"/>
            </a:pPr>
            <a:r>
              <a:rPr lang="en-US" dirty="0" smtClean="0">
                <a:solidFill>
                  <a:srgbClr val="FF0000"/>
                </a:solidFill>
              </a:rPr>
              <a:t>What is </a:t>
            </a:r>
            <a:r>
              <a:rPr lang="en-US" dirty="0" err="1" smtClean="0">
                <a:solidFill>
                  <a:srgbClr val="FF0000"/>
                </a:solidFill>
              </a:rPr>
              <a:t>IoT</a:t>
            </a:r>
            <a:r>
              <a:rPr lang="en-US" dirty="0" smtClean="0">
                <a:solidFill>
                  <a:srgbClr val="FF0000"/>
                </a:solidFill>
              </a:rPr>
              <a:t>?</a:t>
            </a:r>
          </a:p>
          <a:p>
            <a:pPr>
              <a:lnSpc>
                <a:spcPct val="150000"/>
              </a:lnSpc>
              <a:buFont typeface="Wingdings" pitchFamily="2" charset="2"/>
              <a:buChar char="ü"/>
            </a:pPr>
            <a:r>
              <a:rPr lang="en-US" dirty="0" smtClean="0">
                <a:solidFill>
                  <a:srgbClr val="FF0000"/>
                </a:solidFill>
              </a:rPr>
              <a:t>What does </a:t>
            </a:r>
            <a:r>
              <a:rPr lang="en-US" dirty="0" err="1" smtClean="0">
                <a:solidFill>
                  <a:srgbClr val="FF0000"/>
                </a:solidFill>
              </a:rPr>
              <a:t>IoT</a:t>
            </a:r>
            <a:r>
              <a:rPr lang="en-US" dirty="0" smtClean="0">
                <a:solidFill>
                  <a:srgbClr val="FF0000"/>
                </a:solidFill>
              </a:rPr>
              <a:t> play in the day-to-day lives of people and in organizations?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style>
          <a:lnRef idx="2">
            <a:schemeClr val="accent2"/>
          </a:lnRef>
          <a:fillRef idx="1">
            <a:schemeClr val="lt1"/>
          </a:fillRef>
          <a:effectRef idx="0">
            <a:schemeClr val="accent2"/>
          </a:effectRef>
          <a:fontRef idx="minor">
            <a:schemeClr val="dk1"/>
          </a:fontRef>
        </p:style>
        <p:txBody>
          <a:bodyPr>
            <a:noAutofit/>
          </a:bodyPr>
          <a:lstStyle/>
          <a:p>
            <a:r>
              <a:rPr lang="en-US" sz="3200" dirty="0" smtClean="0"/>
              <a:t>… continued</a:t>
            </a:r>
            <a:endParaRPr lang="en-US" sz="3200" dirty="0"/>
          </a:p>
        </p:txBody>
      </p:sp>
      <p:pic>
        <p:nvPicPr>
          <p:cNvPr id="4098" name="Picture 2"/>
          <p:cNvPicPr>
            <a:picLocks noGrp="1" noChangeAspect="1" noChangeArrowheads="1"/>
          </p:cNvPicPr>
          <p:nvPr>
            <p:ph idx="1"/>
          </p:nvPr>
        </p:nvPicPr>
        <p:blipFill>
          <a:blip r:embed="rId2"/>
          <a:srcRect/>
          <a:stretch>
            <a:fillRect/>
          </a:stretch>
        </p:blipFill>
        <p:spPr bwMode="auto">
          <a:xfrm>
            <a:off x="381000" y="609600"/>
            <a:ext cx="8382000"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style>
          <a:lnRef idx="2">
            <a:schemeClr val="accent2"/>
          </a:lnRef>
          <a:fillRef idx="1">
            <a:schemeClr val="lt1"/>
          </a:fillRef>
          <a:effectRef idx="0">
            <a:schemeClr val="accent2"/>
          </a:effectRef>
          <a:fontRef idx="minor">
            <a:schemeClr val="dk1"/>
          </a:fontRef>
        </p:style>
        <p:txBody>
          <a:bodyPr>
            <a:noAutofit/>
          </a:bodyPr>
          <a:lstStyle/>
          <a:p>
            <a:r>
              <a:rPr lang="en-US" sz="3200" dirty="0" smtClean="0"/>
              <a:t>… continued</a:t>
            </a:r>
            <a:endParaRPr lang="en-US" sz="3200" dirty="0"/>
          </a:p>
        </p:txBody>
      </p:sp>
      <p:pic>
        <p:nvPicPr>
          <p:cNvPr id="5122" name="Picture 2"/>
          <p:cNvPicPr>
            <a:picLocks noGrp="1" noChangeAspect="1" noChangeArrowheads="1"/>
          </p:cNvPicPr>
          <p:nvPr>
            <p:ph idx="1"/>
          </p:nvPr>
        </p:nvPicPr>
        <p:blipFill>
          <a:blip r:embed="rId2"/>
          <a:srcRect/>
          <a:stretch>
            <a:fillRect/>
          </a:stretch>
        </p:blipFill>
        <p:spPr bwMode="auto">
          <a:xfrm>
            <a:off x="457200" y="609600"/>
            <a:ext cx="8305799" cy="44958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381000" y="4800600"/>
            <a:ext cx="83820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style>
          <a:lnRef idx="1">
            <a:schemeClr val="accent1"/>
          </a:lnRef>
          <a:fillRef idx="3">
            <a:schemeClr val="accent1"/>
          </a:fillRef>
          <a:effectRef idx="2">
            <a:schemeClr val="accent1"/>
          </a:effectRef>
          <a:fontRef idx="minor">
            <a:schemeClr val="lt1"/>
          </a:fontRef>
        </p:style>
        <p:txBody>
          <a:bodyPr>
            <a:normAutofit/>
          </a:bodyPr>
          <a:lstStyle/>
          <a:p>
            <a:r>
              <a:rPr lang="en-US" sz="2800" b="1" dirty="0" smtClean="0"/>
              <a:t>Applications of </a:t>
            </a:r>
            <a:r>
              <a:rPr lang="en-US" sz="2800" b="1" dirty="0" err="1" smtClean="0"/>
              <a:t>IoT</a:t>
            </a:r>
            <a:endParaRPr lang="en-US" sz="2800" dirty="0"/>
          </a:p>
        </p:txBody>
      </p:sp>
      <p:sp>
        <p:nvSpPr>
          <p:cNvPr id="4" name="Content Placeholder 3"/>
          <p:cNvSpPr>
            <a:spLocks noGrp="1"/>
          </p:cNvSpPr>
          <p:nvPr>
            <p:ph idx="1"/>
          </p:nvPr>
        </p:nvSpPr>
        <p:spPr>
          <a:xfrm>
            <a:off x="457200" y="914400"/>
            <a:ext cx="8229600" cy="5715000"/>
          </a:xfrm>
        </p:spPr>
        <p:txBody>
          <a:bodyPr>
            <a:normAutofit/>
          </a:bodyPr>
          <a:lstStyle/>
          <a:p>
            <a:pPr>
              <a:buFont typeface="Wingdings" pitchFamily="2" charset="2"/>
              <a:buChar char="Ø"/>
            </a:pPr>
            <a:r>
              <a:rPr lang="en-US" sz="2400" dirty="0" smtClean="0"/>
              <a:t>Agriculture</a:t>
            </a:r>
          </a:p>
          <a:p>
            <a:pPr>
              <a:buFont typeface="Wingdings" pitchFamily="2" charset="2"/>
              <a:buChar char="Ø"/>
            </a:pPr>
            <a:r>
              <a:rPr lang="en-US" sz="2400" dirty="0" smtClean="0"/>
              <a:t>Consumer Use</a:t>
            </a:r>
          </a:p>
          <a:p>
            <a:pPr>
              <a:buFont typeface="Wingdings" pitchFamily="2" charset="2"/>
              <a:buChar char="Ø"/>
            </a:pPr>
            <a:r>
              <a:rPr lang="en-US" sz="2400" dirty="0" smtClean="0"/>
              <a:t>Health Care</a:t>
            </a:r>
          </a:p>
          <a:p>
            <a:pPr>
              <a:buFont typeface="Wingdings" pitchFamily="2" charset="2"/>
              <a:buChar char="Ø"/>
            </a:pPr>
            <a:r>
              <a:rPr lang="en-US" sz="2400" dirty="0" smtClean="0"/>
              <a:t>Insurance</a:t>
            </a:r>
          </a:p>
          <a:p>
            <a:pPr>
              <a:buFont typeface="Wingdings" pitchFamily="2" charset="2"/>
              <a:buChar char="Ø"/>
            </a:pPr>
            <a:r>
              <a:rPr lang="en-US" sz="2400" dirty="0" smtClean="0"/>
              <a:t>Manufacturing</a:t>
            </a:r>
          </a:p>
          <a:p>
            <a:pPr>
              <a:buFont typeface="Wingdings" pitchFamily="2" charset="2"/>
              <a:buChar char="Ø"/>
            </a:pPr>
            <a:r>
              <a:rPr lang="en-US" sz="2400" dirty="0" smtClean="0"/>
              <a:t>Retail</a:t>
            </a:r>
          </a:p>
          <a:p>
            <a:pPr>
              <a:buFont typeface="Wingdings" pitchFamily="2" charset="2"/>
              <a:buChar char="Ø"/>
            </a:pPr>
            <a:r>
              <a:rPr lang="en-US" sz="2400" dirty="0" smtClean="0"/>
              <a:t>Transportation</a:t>
            </a:r>
          </a:p>
          <a:p>
            <a:pPr>
              <a:buFont typeface="Wingdings" pitchFamily="2" charset="2"/>
              <a:buChar char="Ø"/>
            </a:pPr>
            <a:r>
              <a:rPr lang="en-US" sz="2400" dirty="0" smtClean="0"/>
              <a:t>Utilities</a:t>
            </a:r>
          </a:p>
          <a:p>
            <a:pPr>
              <a:buFont typeface="Wingdings" pitchFamily="2" charset="2"/>
              <a:buChar char="Ø"/>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style>
          <a:lnRef idx="1">
            <a:schemeClr val="accent1"/>
          </a:lnRef>
          <a:fillRef idx="3">
            <a:schemeClr val="accent1"/>
          </a:fillRef>
          <a:effectRef idx="2">
            <a:schemeClr val="accent1"/>
          </a:effectRef>
          <a:fontRef idx="minor">
            <a:schemeClr val="lt1"/>
          </a:fontRef>
        </p:style>
        <p:txBody>
          <a:bodyPr>
            <a:normAutofit/>
          </a:bodyPr>
          <a:lstStyle/>
          <a:p>
            <a:r>
              <a:rPr lang="en-US" sz="2800" b="1" dirty="0" smtClean="0"/>
              <a:t> </a:t>
            </a:r>
            <a:r>
              <a:rPr lang="en-US" sz="2800" b="1" dirty="0" err="1" smtClean="0"/>
              <a:t>IoT</a:t>
            </a:r>
            <a:r>
              <a:rPr lang="en-US" sz="2800" b="1" dirty="0" smtClean="0"/>
              <a:t> Based Smart Home</a:t>
            </a:r>
            <a:endParaRPr lang="en-US" sz="2800" dirty="0"/>
          </a:p>
        </p:txBody>
      </p:sp>
      <p:sp>
        <p:nvSpPr>
          <p:cNvPr id="4" name="Content Placeholder 3"/>
          <p:cNvSpPr>
            <a:spLocks noGrp="1"/>
          </p:cNvSpPr>
          <p:nvPr>
            <p:ph idx="1"/>
          </p:nvPr>
        </p:nvSpPr>
        <p:spPr>
          <a:xfrm>
            <a:off x="457200" y="914400"/>
            <a:ext cx="8229600" cy="5715000"/>
          </a:xfrm>
        </p:spPr>
        <p:txBody>
          <a:bodyPr>
            <a:normAutofit/>
          </a:bodyPr>
          <a:lstStyle/>
          <a:p>
            <a:pPr>
              <a:buFont typeface="Wingdings" pitchFamily="2" charset="2"/>
              <a:buChar char="Ø"/>
            </a:pPr>
            <a:r>
              <a:rPr lang="en-US" sz="2400" dirty="0" smtClean="0"/>
              <a:t>Remote Control Appliances</a:t>
            </a:r>
          </a:p>
          <a:p>
            <a:pPr>
              <a:buFont typeface="Wingdings" pitchFamily="2" charset="2"/>
              <a:buChar char="Ø"/>
            </a:pPr>
            <a:r>
              <a:rPr lang="en-US" sz="2400" dirty="0" smtClean="0"/>
              <a:t>Weather</a:t>
            </a:r>
          </a:p>
          <a:p>
            <a:pPr>
              <a:buFont typeface="Wingdings" pitchFamily="2" charset="2"/>
              <a:buChar char="Ø"/>
            </a:pPr>
            <a:r>
              <a:rPr lang="en-US" sz="2400" dirty="0" smtClean="0"/>
              <a:t>Smart Home Appliances</a:t>
            </a:r>
          </a:p>
          <a:p>
            <a:pPr>
              <a:buFont typeface="Wingdings" pitchFamily="2" charset="2"/>
              <a:buChar char="Ø"/>
            </a:pPr>
            <a:r>
              <a:rPr lang="en-US" sz="2400" dirty="0" smtClean="0"/>
              <a:t>Safety Monitoring</a:t>
            </a:r>
          </a:p>
          <a:p>
            <a:pPr>
              <a:buFont typeface="Wingdings" pitchFamily="2" charset="2"/>
              <a:buChar char="Ø"/>
            </a:pPr>
            <a:r>
              <a:rPr lang="en-US" sz="2400" dirty="0" smtClean="0"/>
              <a:t>Intrusion Detection Systems</a:t>
            </a:r>
          </a:p>
          <a:p>
            <a:pPr>
              <a:buFont typeface="Wingdings" pitchFamily="2" charset="2"/>
              <a:buChar char="Ø"/>
            </a:pPr>
            <a:r>
              <a:rPr lang="en-US" sz="2400" dirty="0" smtClean="0"/>
              <a:t>Energy and Water Use</a:t>
            </a:r>
          </a:p>
          <a:p>
            <a:pPr>
              <a:buFont typeface="Wingdings" pitchFamily="2" charset="2"/>
              <a:buChar char="Ø"/>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style>
          <a:lnRef idx="1">
            <a:schemeClr val="accent1"/>
          </a:lnRef>
          <a:fillRef idx="3">
            <a:schemeClr val="accent1"/>
          </a:fillRef>
          <a:effectRef idx="2">
            <a:schemeClr val="accent1"/>
          </a:effectRef>
          <a:fontRef idx="minor">
            <a:schemeClr val="lt1"/>
          </a:fontRef>
        </p:style>
        <p:txBody>
          <a:bodyPr>
            <a:normAutofit/>
          </a:bodyPr>
          <a:lstStyle/>
          <a:p>
            <a:r>
              <a:rPr lang="en-US" sz="2800" b="1" dirty="0" smtClean="0"/>
              <a:t> </a:t>
            </a:r>
            <a:r>
              <a:rPr lang="en-US" sz="2800" b="1" dirty="0" err="1" smtClean="0"/>
              <a:t>IoT</a:t>
            </a:r>
            <a:r>
              <a:rPr lang="en-US" sz="2800" b="1" dirty="0" smtClean="0"/>
              <a:t> Based Smart City</a:t>
            </a:r>
            <a:endParaRPr lang="en-US" sz="2800" dirty="0"/>
          </a:p>
        </p:txBody>
      </p:sp>
      <p:sp>
        <p:nvSpPr>
          <p:cNvPr id="4" name="Content Placeholder 3"/>
          <p:cNvSpPr>
            <a:spLocks noGrp="1"/>
          </p:cNvSpPr>
          <p:nvPr>
            <p:ph idx="1"/>
          </p:nvPr>
        </p:nvSpPr>
        <p:spPr>
          <a:xfrm>
            <a:off x="457200" y="914400"/>
            <a:ext cx="8229600" cy="5715000"/>
          </a:xfrm>
        </p:spPr>
        <p:txBody>
          <a:bodyPr>
            <a:normAutofit/>
          </a:bodyPr>
          <a:lstStyle/>
          <a:p>
            <a:pPr>
              <a:buFont typeface="Wingdings" pitchFamily="2" charset="2"/>
              <a:buChar char="Ø"/>
            </a:pPr>
            <a:r>
              <a:rPr lang="en-US" sz="2400" dirty="0" smtClean="0"/>
              <a:t>Structural Health</a:t>
            </a:r>
          </a:p>
          <a:p>
            <a:pPr>
              <a:buFont typeface="Wingdings" pitchFamily="2" charset="2"/>
              <a:buChar char="Ø"/>
            </a:pPr>
            <a:r>
              <a:rPr lang="en-US" sz="2400" dirty="0" smtClean="0"/>
              <a:t>Lightning</a:t>
            </a:r>
          </a:p>
          <a:p>
            <a:pPr>
              <a:buFont typeface="Wingdings" pitchFamily="2" charset="2"/>
              <a:buChar char="Ø"/>
            </a:pPr>
            <a:r>
              <a:rPr lang="en-US" sz="2400" dirty="0" smtClean="0"/>
              <a:t>Safety</a:t>
            </a:r>
          </a:p>
          <a:p>
            <a:pPr>
              <a:buFont typeface="Wingdings" pitchFamily="2" charset="2"/>
              <a:buChar char="Ø"/>
            </a:pPr>
            <a:r>
              <a:rPr lang="en-US" sz="2400" dirty="0" smtClean="0"/>
              <a:t>Transportation</a:t>
            </a:r>
          </a:p>
          <a:p>
            <a:pPr>
              <a:buFont typeface="Wingdings" pitchFamily="2" charset="2"/>
              <a:buChar char="Ø"/>
            </a:pPr>
            <a:r>
              <a:rPr lang="en-US" sz="2400" dirty="0" smtClean="0"/>
              <a:t>Smart Parking</a:t>
            </a:r>
          </a:p>
          <a:p>
            <a:pPr>
              <a:buFont typeface="Wingdings" pitchFamily="2" charset="2"/>
              <a:buChar char="Ø"/>
            </a:pPr>
            <a:r>
              <a:rPr lang="en-US" sz="2400" dirty="0" smtClean="0"/>
              <a:t>Waste Management</a:t>
            </a:r>
          </a:p>
          <a:p>
            <a:pPr>
              <a:buFont typeface="Wingdings" pitchFamily="2" charset="2"/>
              <a:buChar char="Ø"/>
            </a:pPr>
            <a:r>
              <a:rPr lang="en-US" sz="2400" dirty="0" smtClean="0"/>
              <a:t>Green House</a:t>
            </a:r>
          </a:p>
          <a:p>
            <a:pPr>
              <a:buFont typeface="Wingdings" pitchFamily="2" charset="2"/>
              <a:buChar char="Ø"/>
            </a:pPr>
            <a:r>
              <a:rPr lang="en-US" sz="2400" dirty="0" smtClean="0"/>
              <a:t>Compost</a:t>
            </a:r>
          </a:p>
          <a:p>
            <a:pPr>
              <a:buFont typeface="Wingdings" pitchFamily="2" charset="2"/>
              <a:buChar char="Ø"/>
            </a:pPr>
            <a:r>
              <a:rPr lang="en-US" sz="2400" dirty="0" smtClean="0"/>
              <a:t>Animal Farming/Tracking</a:t>
            </a:r>
          </a:p>
          <a:p>
            <a:pPr>
              <a:buFont typeface="Wingdings" pitchFamily="2" charset="2"/>
              <a:buChar char="Ø"/>
            </a:pPr>
            <a:r>
              <a:rPr lang="en-US" sz="2400" dirty="0" smtClean="0"/>
              <a:t>Offspring Care</a:t>
            </a:r>
          </a:p>
          <a:p>
            <a:pPr>
              <a:buFont typeface="Wingdings" pitchFamily="2" charset="2"/>
              <a:buChar char="Ø"/>
            </a:pPr>
            <a:r>
              <a:rPr lang="en-US" sz="2400" dirty="0" smtClean="0"/>
              <a:t>Field Monitoring</a:t>
            </a:r>
          </a:p>
          <a:p>
            <a:pPr>
              <a:buFont typeface="Wingdings" pitchFamily="2" charset="2"/>
              <a:buChar char="Ø"/>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r>
              <a:rPr lang="en-US" dirty="0" smtClean="0"/>
              <a:t>Chapter Four Review Questions</a:t>
            </a:r>
            <a:endParaRPr lang="en-US" dirty="0"/>
          </a:p>
        </p:txBody>
      </p:sp>
      <p:sp>
        <p:nvSpPr>
          <p:cNvPr id="3" name="Content Placeholder 2"/>
          <p:cNvSpPr>
            <a:spLocks noGrp="1"/>
          </p:cNvSpPr>
          <p:nvPr>
            <p:ph idx="1"/>
          </p:nvPr>
        </p:nvSpPr>
        <p:spPr>
          <a:xfrm>
            <a:off x="457200" y="1600200"/>
            <a:ext cx="8229600" cy="5257800"/>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457200" indent="-457200">
              <a:buAutoNum type="arabicPeriod"/>
            </a:pPr>
            <a:r>
              <a:rPr lang="en-US" sz="2400" dirty="0" smtClean="0">
                <a:latin typeface="Times New Roman" panose="02020603050405020304" pitchFamily="18" charset="0"/>
                <a:cs typeface="Times New Roman" panose="02020603050405020304" pitchFamily="18" charset="0"/>
              </a:rPr>
              <a:t>What </a:t>
            </a:r>
            <a:r>
              <a:rPr lang="en-US" sz="2400" dirty="0">
                <a:latin typeface="Times New Roman" panose="02020603050405020304" pitchFamily="18" charset="0"/>
                <a:cs typeface="Times New Roman" panose="02020603050405020304" pitchFamily="18" charset="0"/>
              </a:rPr>
              <a:t>are the main parts of the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system? </a:t>
            </a:r>
          </a:p>
          <a:p>
            <a:pPr marL="457200" indent="-457200">
              <a:buAutoNum type="arabicPeriod"/>
            </a:pPr>
            <a:r>
              <a:rPr lang="en-US" sz="2400" dirty="0" smtClean="0">
                <a:latin typeface="Times New Roman" panose="02020603050405020304" pitchFamily="18" charset="0"/>
                <a:cs typeface="Times New Roman" panose="02020603050405020304" pitchFamily="18" charset="0"/>
              </a:rPr>
              <a:t>What </a:t>
            </a:r>
            <a:r>
              <a:rPr lang="en-US" sz="2400" dirty="0">
                <a:latin typeface="Times New Roman" panose="02020603050405020304" pitchFamily="18" charset="0"/>
                <a:cs typeface="Times New Roman" panose="02020603050405020304" pitchFamily="18" charset="0"/>
              </a:rPr>
              <a:t>are the security concerns related to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a:t>
            </a:r>
          </a:p>
          <a:p>
            <a:pPr marL="457200" indent="-457200">
              <a:buAutoNum type="arabicPeriod"/>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Explain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Protocol stack? </a:t>
            </a:r>
          </a:p>
          <a:p>
            <a:pPr marL="457200" indent="-457200">
              <a:buAutoNum type="arabicPeriod"/>
            </a:pPr>
            <a:r>
              <a:rPr lang="en-US" sz="2400" dirty="0" smtClean="0">
                <a:latin typeface="Times New Roman" panose="02020603050405020304" pitchFamily="18" charset="0"/>
                <a:cs typeface="Times New Roman" panose="02020603050405020304" pitchFamily="18" charset="0"/>
              </a:rPr>
              <a:t>What </a:t>
            </a:r>
            <a:r>
              <a:rPr lang="en-US" sz="2400" dirty="0">
                <a:latin typeface="Times New Roman" panose="02020603050405020304" pitchFamily="18" charset="0"/>
                <a:cs typeface="Times New Roman" panose="02020603050405020304" pitchFamily="18" charset="0"/>
              </a:rPr>
              <a:t>is meant by a smart city regarding the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a:t>
            </a:r>
          </a:p>
          <a:p>
            <a:pPr marL="457200" indent="-457200">
              <a:buAutoNum type="arabicPeriod"/>
            </a:pPr>
            <a:r>
              <a:rPr lang="en-US" sz="2400" dirty="0" smtClean="0">
                <a:latin typeface="Times New Roman" panose="02020603050405020304" pitchFamily="18" charset="0"/>
                <a:cs typeface="Times New Roman" panose="02020603050405020304" pitchFamily="18" charset="0"/>
              </a:rPr>
              <a:t>Give </a:t>
            </a:r>
            <a:r>
              <a:rPr lang="en-US" sz="2400" dirty="0">
                <a:latin typeface="Times New Roman" panose="02020603050405020304" pitchFamily="18" charset="0"/>
                <a:cs typeface="Times New Roman" panose="02020603050405020304" pitchFamily="18" charset="0"/>
              </a:rPr>
              <a:t>examples of the impact of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on our lives? </a:t>
            </a:r>
          </a:p>
          <a:p>
            <a:pPr marL="457200" indent="-457200">
              <a:buAutoNum type="arabicPeriod"/>
            </a:pPr>
            <a:r>
              <a:rPr lang="en-US" sz="2400" dirty="0" smtClean="0">
                <a:latin typeface="Times New Roman" panose="02020603050405020304" pitchFamily="18" charset="0"/>
                <a:cs typeface="Times New Roman" panose="02020603050405020304" pitchFamily="18" charset="0"/>
              </a:rPr>
              <a:t>What </a:t>
            </a:r>
            <a:r>
              <a:rPr lang="en-US" sz="2400" dirty="0">
                <a:latin typeface="Times New Roman" panose="02020603050405020304" pitchFamily="18" charset="0"/>
                <a:cs typeface="Times New Roman" panose="02020603050405020304" pitchFamily="18" charset="0"/>
              </a:rPr>
              <a:t>influence will the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have on monetary growth? </a:t>
            </a:r>
          </a:p>
          <a:p>
            <a:pPr marL="457200" indent="-457200">
              <a:buAutoNum type="arabicPeriod"/>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Why will be the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successful in the coming years? </a:t>
            </a:r>
          </a:p>
          <a:p>
            <a:pPr marL="457200" indent="-457200">
              <a:buAutoNum type="arabicPeriod"/>
            </a:pPr>
            <a:r>
              <a:rPr lang="en-US" sz="2400" dirty="0" smtClean="0">
                <a:latin typeface="Times New Roman" panose="02020603050405020304" pitchFamily="18" charset="0"/>
                <a:cs typeface="Times New Roman" panose="02020603050405020304" pitchFamily="18" charset="0"/>
              </a:rPr>
              <a:t>What </a:t>
            </a:r>
            <a:r>
              <a:rPr lang="en-US" sz="2400" dirty="0">
                <a:latin typeface="Times New Roman" panose="02020603050405020304" pitchFamily="18" charset="0"/>
                <a:cs typeface="Times New Roman" panose="02020603050405020304" pitchFamily="18" charset="0"/>
              </a:rPr>
              <a:t>impact will the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have on the health care sector? </a:t>
            </a:r>
          </a:p>
          <a:p>
            <a:pPr marL="457200" indent="-457200">
              <a:buAutoNum type="arabicPeriod"/>
            </a:pPr>
            <a:r>
              <a:rPr lang="en-US" sz="2400" dirty="0" smtClean="0">
                <a:latin typeface="Times New Roman" panose="02020603050405020304" pitchFamily="18" charset="0"/>
                <a:cs typeface="Times New Roman" panose="02020603050405020304" pitchFamily="18" charset="0"/>
              </a:rPr>
              <a:t>What </a:t>
            </a:r>
            <a:r>
              <a:rPr lang="en-US" sz="2400" dirty="0">
                <a:latin typeface="Times New Roman" panose="02020603050405020304" pitchFamily="18" charset="0"/>
                <a:cs typeface="Times New Roman" panose="02020603050405020304" pitchFamily="18" charset="0"/>
              </a:rPr>
              <a:t>are the main social and cultural impacts of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a:t>
            </a:r>
          </a:p>
          <a:p>
            <a:pPr marL="457200" indent="-457200">
              <a:buAutoNum type="arabicPeriod"/>
            </a:pPr>
            <a:r>
              <a:rPr lang="en-US" sz="2400" dirty="0" smtClean="0">
                <a:latin typeface="Times New Roman" panose="02020603050405020304" pitchFamily="18" charset="0"/>
                <a:cs typeface="Times New Roman" panose="02020603050405020304" pitchFamily="18" charset="0"/>
              </a:rPr>
              <a:t>What </a:t>
            </a:r>
            <a:r>
              <a:rPr lang="en-US" sz="2400" dirty="0">
                <a:latin typeface="Times New Roman" panose="02020603050405020304" pitchFamily="18" charset="0"/>
                <a:cs typeface="Times New Roman" panose="02020603050405020304" pitchFamily="18" charset="0"/>
              </a:rPr>
              <a:t>the main challenges of an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a:t>
            </a:r>
          </a:p>
          <a:p>
            <a:pPr marL="457200" indent="-457200">
              <a:buAutoNum type="arabicPeriod"/>
            </a:pPr>
            <a:r>
              <a:rPr lang="en-US" sz="2400" dirty="0" smtClean="0">
                <a:latin typeface="Times New Roman" panose="02020603050405020304" pitchFamily="18" charset="0"/>
                <a:cs typeface="Times New Roman" panose="02020603050405020304" pitchFamily="18" charset="0"/>
              </a:rPr>
              <a:t>What </a:t>
            </a:r>
            <a:r>
              <a:rPr lang="en-US" sz="2400" dirty="0">
                <a:latin typeface="Times New Roman" panose="02020603050405020304" pitchFamily="18" charset="0"/>
                <a:cs typeface="Times New Roman" panose="02020603050405020304" pitchFamily="18" charset="0"/>
              </a:rPr>
              <a:t>role does the network play in the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of everything? </a:t>
            </a:r>
          </a:p>
          <a:p>
            <a:pPr marL="457200" indent="-457200">
              <a:buAutoNum type="arabicPeriod"/>
            </a:pPr>
            <a:r>
              <a:rPr lang="en-US" sz="2400" dirty="0" smtClean="0">
                <a:latin typeface="Times New Roman" panose="02020603050405020304" pitchFamily="18" charset="0"/>
                <a:cs typeface="Times New Roman" panose="02020603050405020304" pitchFamily="18" charset="0"/>
              </a:rPr>
              <a:t>How </a:t>
            </a:r>
            <a:r>
              <a:rPr lang="en-US" sz="2400" dirty="0">
                <a:latin typeface="Times New Roman" panose="02020603050405020304" pitchFamily="18" charset="0"/>
                <a:cs typeface="Times New Roman" panose="02020603050405020304" pitchFamily="18" charset="0"/>
              </a:rPr>
              <a:t>wireless communication might affect the development and implementations of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a:t>
            </a:r>
            <a:endParaRPr lang="en-US" sz="2400" b="1"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r>
              <a:rPr lang="en-US" dirty="0" smtClean="0"/>
              <a:t>End</a:t>
            </a:r>
            <a:endParaRPr lang="en-US"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algn="ctr">
              <a:buNone/>
            </a:pPr>
            <a:endParaRPr lang="en-US" dirty="0" smtClean="0"/>
          </a:p>
          <a:p>
            <a:pPr algn="ctr">
              <a:buNone/>
            </a:pPr>
            <a:endParaRPr lang="en-US" dirty="0"/>
          </a:p>
          <a:p>
            <a:pPr algn="ctr">
              <a:buNone/>
            </a:pPr>
            <a:endParaRPr lang="en-US" dirty="0" smtClean="0"/>
          </a:p>
          <a:p>
            <a:pPr algn="ctr">
              <a:buNone/>
            </a:pPr>
            <a:r>
              <a:rPr lang="en-US" sz="6600" b="1" dirty="0" smtClean="0">
                <a:solidFill>
                  <a:srgbClr val="00B050"/>
                </a:solidFill>
              </a:rPr>
              <a:t>Thank You !!!</a:t>
            </a:r>
            <a:endParaRPr lang="en-US" sz="6600" b="1" dirty="0">
              <a:solidFill>
                <a:srgbClr val="00B050"/>
              </a:solidFill>
            </a:endParaRPr>
          </a:p>
        </p:txBody>
      </p:sp>
    </p:spTree>
    <p:extLst>
      <p:ext uri="{BB962C8B-B14F-4D97-AF65-F5344CB8AC3E}">
        <p14:creationId xmlns:p14="http://schemas.microsoft.com/office/powerpoint/2010/main" val="745452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style>
          <a:lnRef idx="2">
            <a:schemeClr val="accent2"/>
          </a:lnRef>
          <a:fillRef idx="1">
            <a:schemeClr val="lt1"/>
          </a:fillRef>
          <a:effectRef idx="0">
            <a:schemeClr val="accent2"/>
          </a:effectRef>
          <a:fontRef idx="minor">
            <a:schemeClr val="dk1"/>
          </a:fontRef>
        </p:style>
        <p:txBody>
          <a:bodyPr>
            <a:normAutofit/>
          </a:bodyPr>
          <a:lstStyle/>
          <a:p>
            <a:r>
              <a:rPr lang="en-US" sz="2800" b="1" dirty="0" smtClean="0"/>
              <a:t>What is </a:t>
            </a:r>
            <a:r>
              <a:rPr lang="en-US" sz="2800" b="1" dirty="0" err="1" smtClean="0"/>
              <a:t>IoT</a:t>
            </a:r>
            <a:endParaRPr lang="en-US" sz="2800" b="1" dirty="0"/>
          </a:p>
        </p:txBody>
      </p:sp>
      <p:sp>
        <p:nvSpPr>
          <p:cNvPr id="3" name="Content Placeholder 2"/>
          <p:cNvSpPr>
            <a:spLocks noGrp="1"/>
          </p:cNvSpPr>
          <p:nvPr>
            <p:ph idx="1"/>
          </p:nvPr>
        </p:nvSpPr>
        <p:spPr>
          <a:xfrm>
            <a:off x="457200" y="762000"/>
            <a:ext cx="8229600" cy="5943600"/>
          </a:xfrm>
        </p:spPr>
        <p:style>
          <a:lnRef idx="2">
            <a:schemeClr val="accent1"/>
          </a:lnRef>
          <a:fillRef idx="1">
            <a:schemeClr val="lt1"/>
          </a:fillRef>
          <a:effectRef idx="0">
            <a:schemeClr val="accent1"/>
          </a:effectRef>
          <a:fontRef idx="minor">
            <a:schemeClr val="dk1"/>
          </a:fontRef>
        </p:style>
        <p:txBody>
          <a:bodyPr>
            <a:noAutofit/>
          </a:bodyPr>
          <a:lstStyle/>
          <a:p>
            <a:pPr algn="just">
              <a:lnSpc>
                <a:spcPct val="150000"/>
              </a:lnSpc>
              <a:buFont typeface="Wingdings" pitchFamily="2" charset="2"/>
              <a:buChar char="v"/>
            </a:pPr>
            <a:r>
              <a:rPr lang="en-US" sz="2400" b="1" dirty="0" err="1" smtClean="0">
                <a:solidFill>
                  <a:srgbClr val="00B050"/>
                </a:solidFill>
              </a:rPr>
              <a:t>IoT</a:t>
            </a:r>
            <a:r>
              <a:rPr lang="en-US" sz="2400" dirty="0" smtClean="0"/>
              <a:t> is the network of physical objects or ‘things’ embedded with electronics , software, sensors, and network connectivity, which enables these objects to collect and exchange data.</a:t>
            </a:r>
          </a:p>
          <a:p>
            <a:pPr lvl="1" algn="just">
              <a:lnSpc>
                <a:spcPct val="150000"/>
              </a:lnSpc>
              <a:buFont typeface="Courier New" pitchFamily="49" charset="0"/>
              <a:buChar char="o"/>
            </a:pPr>
            <a:r>
              <a:rPr lang="en-US" sz="2400" b="1" dirty="0" err="1" smtClean="0">
                <a:solidFill>
                  <a:srgbClr val="00B050"/>
                </a:solidFill>
              </a:rPr>
              <a:t>IoT</a:t>
            </a:r>
            <a:r>
              <a:rPr lang="en-US" sz="2400" b="1" dirty="0" smtClean="0">
                <a:solidFill>
                  <a:srgbClr val="00B050"/>
                </a:solidFill>
              </a:rPr>
              <a:t>= Services + Data + Networks + Sensors</a:t>
            </a:r>
          </a:p>
          <a:p>
            <a:pPr algn="just">
              <a:lnSpc>
                <a:spcPct val="150000"/>
              </a:lnSpc>
              <a:buFont typeface="Wingdings" pitchFamily="2" charset="2"/>
              <a:buChar char="v"/>
            </a:pPr>
            <a:r>
              <a:rPr lang="en-US" sz="2400" dirty="0" smtClean="0"/>
              <a:t>It is a system of interrelated computing device, mechanical  and digital machines, objects, animals or people that are provided with unique identifiers and the ability to  transfer  data  over  a  network  without  requiring  human-to-human  or  human-to-computer interaction.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sz="2800" b="1" dirty="0" smtClean="0"/>
              <a:t>…continued</a:t>
            </a:r>
            <a:endParaRPr lang="en-US" sz="2800" b="1" dirty="0"/>
          </a:p>
        </p:txBody>
      </p:sp>
      <p:sp>
        <p:nvSpPr>
          <p:cNvPr id="3" name="Content Placeholder 2"/>
          <p:cNvSpPr>
            <a:spLocks noGrp="1"/>
          </p:cNvSpPr>
          <p:nvPr>
            <p:ph idx="1"/>
          </p:nvPr>
        </p:nvSpPr>
        <p:spPr>
          <a:xfrm>
            <a:off x="457200" y="685800"/>
            <a:ext cx="8229600" cy="5791200"/>
          </a:xfrm>
        </p:spPr>
        <p:style>
          <a:lnRef idx="2">
            <a:schemeClr val="accent1"/>
          </a:lnRef>
          <a:fillRef idx="1">
            <a:schemeClr val="lt1"/>
          </a:fillRef>
          <a:effectRef idx="0">
            <a:schemeClr val="accent1"/>
          </a:effectRef>
          <a:fontRef idx="minor">
            <a:schemeClr val="dk1"/>
          </a:fontRef>
        </p:style>
        <p:txBody>
          <a:bodyPr>
            <a:normAutofit/>
          </a:bodyPr>
          <a:lstStyle/>
          <a:p>
            <a:pPr algn="just">
              <a:lnSpc>
                <a:spcPct val="150000"/>
              </a:lnSpc>
              <a:buFont typeface="Wingdings" pitchFamily="2" charset="2"/>
              <a:buChar char="v"/>
            </a:pPr>
            <a:r>
              <a:rPr lang="en-US" sz="2400" dirty="0" err="1" smtClean="0"/>
              <a:t>IoT</a:t>
            </a:r>
            <a:r>
              <a:rPr lang="en-US" sz="2400" dirty="0" smtClean="0"/>
              <a:t> consists of any device with an on/off switch connected to the Internet.</a:t>
            </a:r>
          </a:p>
          <a:p>
            <a:pPr algn="just">
              <a:lnSpc>
                <a:spcPct val="150000"/>
              </a:lnSpc>
              <a:buFont typeface="Wingdings" pitchFamily="2" charset="2"/>
              <a:buChar char="v"/>
            </a:pPr>
            <a:r>
              <a:rPr lang="en-US" sz="2400" dirty="0" smtClean="0"/>
              <a:t>Medical devices, such as a heart monitor implant or a biochip transponder in a farm animal, can transfer data over a network and are members  of the </a:t>
            </a:r>
            <a:r>
              <a:rPr lang="en-US" sz="2400" dirty="0" err="1" smtClean="0"/>
              <a:t>IoT</a:t>
            </a:r>
            <a:r>
              <a:rPr lang="en-US" sz="2400" dirty="0" smtClean="0"/>
              <a:t>.</a:t>
            </a:r>
          </a:p>
          <a:p>
            <a:pPr algn="just">
              <a:lnSpc>
                <a:spcPct val="150000"/>
              </a:lnSpc>
              <a:buFont typeface="Wingdings" pitchFamily="2" charset="2"/>
              <a:buChar char="v"/>
            </a:pPr>
            <a:r>
              <a:rPr lang="en-US" sz="2400" dirty="0" err="1" smtClean="0"/>
              <a:t>IoT</a:t>
            </a:r>
            <a:r>
              <a:rPr lang="en-US" sz="2400" dirty="0" smtClean="0"/>
              <a:t> applications are found in:</a:t>
            </a:r>
          </a:p>
          <a:p>
            <a:pPr lvl="1" algn="just">
              <a:lnSpc>
                <a:spcPct val="150000"/>
              </a:lnSpc>
              <a:buFont typeface="Courier New" pitchFamily="49" charset="0"/>
              <a:buChar char="o"/>
            </a:pPr>
            <a:r>
              <a:rPr lang="en-US" sz="2400" dirty="0" smtClean="0"/>
              <a:t>Connected industry, smart-city, smart-home, smart-energy, connected car, smart agriculture, connected building and campus, health care, logistics, among other domains</a:t>
            </a:r>
          </a:p>
        </p:txBody>
      </p:sp>
      <p:pic>
        <p:nvPicPr>
          <p:cNvPr id="1027" name="Picture 3"/>
          <p:cNvPicPr>
            <a:picLocks noChangeAspect="1" noChangeArrowheads="1"/>
          </p:cNvPicPr>
          <p:nvPr/>
        </p:nvPicPr>
        <p:blipFill>
          <a:blip r:embed="rId2"/>
          <a:srcRect/>
          <a:stretch>
            <a:fillRect/>
          </a:stretch>
        </p:blipFill>
        <p:spPr bwMode="auto">
          <a:xfrm>
            <a:off x="6629400" y="2971800"/>
            <a:ext cx="1724025" cy="144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sz="2800" b="1" dirty="0" smtClean="0"/>
              <a:t>… Continued</a:t>
            </a:r>
            <a:endParaRPr lang="en-US" sz="2800" b="1" dirty="0"/>
          </a:p>
        </p:txBody>
      </p:sp>
      <p:pic>
        <p:nvPicPr>
          <p:cNvPr id="1026" name="Picture 2"/>
          <p:cNvPicPr>
            <a:picLocks noGrp="1" noChangeAspect="1" noChangeArrowheads="1"/>
          </p:cNvPicPr>
          <p:nvPr>
            <p:ph idx="1"/>
          </p:nvPr>
        </p:nvPicPr>
        <p:blipFill>
          <a:blip r:embed="rId2"/>
          <a:srcRect/>
          <a:stretch>
            <a:fillRect/>
          </a:stretch>
        </p:blipFill>
        <p:spPr bwMode="auto">
          <a:xfrm>
            <a:off x="533400" y="1123950"/>
            <a:ext cx="8153401" cy="4438650"/>
          </a:xfrm>
          <a:prstGeom prst="rect">
            <a:avLst/>
          </a:prstGeom>
          <a:noFill/>
          <a:ln w="9525">
            <a:noFill/>
            <a:miter lim="800000"/>
            <a:headEnd/>
            <a:tailEnd/>
          </a:ln>
          <a:effectLst/>
        </p:spPr>
      </p:pic>
      <p:sp>
        <p:nvSpPr>
          <p:cNvPr id="5" name="TextBox 4"/>
          <p:cNvSpPr txBox="1"/>
          <p:nvPr/>
        </p:nvSpPr>
        <p:spPr>
          <a:xfrm>
            <a:off x="1219200" y="5791200"/>
            <a:ext cx="6629400" cy="461665"/>
          </a:xfrm>
          <a:prstGeom prst="rect">
            <a:avLst/>
          </a:prstGeom>
          <a:noFill/>
        </p:spPr>
        <p:txBody>
          <a:bodyPr wrap="square" rtlCol="0">
            <a:spAutoFit/>
          </a:bodyPr>
          <a:lstStyle/>
          <a:p>
            <a:pPr algn="ctr"/>
            <a:r>
              <a:rPr lang="en-US" sz="2400" dirty="0" smtClean="0"/>
              <a:t>Figure 4.1 </a:t>
            </a:r>
            <a:r>
              <a:rPr lang="en-US" sz="2400" dirty="0" err="1" smtClean="0"/>
              <a:t>IoT</a:t>
            </a:r>
            <a:r>
              <a:rPr lang="en-US" sz="2400" dirty="0" smtClean="0"/>
              <a:t> in Different Domains</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sz="2800" b="1" dirty="0" smtClean="0"/>
              <a:t>History of </a:t>
            </a:r>
            <a:r>
              <a:rPr lang="en-US" sz="2800" b="1" dirty="0" err="1" smtClean="0"/>
              <a:t>IoT</a:t>
            </a:r>
            <a:endParaRPr lang="en-US" sz="2800" b="1" dirty="0"/>
          </a:p>
        </p:txBody>
      </p:sp>
      <p:sp>
        <p:nvSpPr>
          <p:cNvPr id="3" name="Content Placeholder 2"/>
          <p:cNvSpPr>
            <a:spLocks noGrp="1"/>
          </p:cNvSpPr>
          <p:nvPr>
            <p:ph idx="1"/>
          </p:nvPr>
        </p:nvSpPr>
        <p:spPr>
          <a:xfrm>
            <a:off x="457200" y="685800"/>
            <a:ext cx="8229600" cy="5791200"/>
          </a:xfrm>
        </p:spPr>
        <p:style>
          <a:lnRef idx="2">
            <a:schemeClr val="accent1"/>
          </a:lnRef>
          <a:fillRef idx="1">
            <a:schemeClr val="lt1"/>
          </a:fillRef>
          <a:effectRef idx="0">
            <a:schemeClr val="accent1"/>
          </a:effectRef>
          <a:fontRef idx="minor">
            <a:schemeClr val="dk1"/>
          </a:fontRef>
        </p:style>
        <p:txBody>
          <a:bodyPr>
            <a:normAutofit/>
          </a:bodyPr>
          <a:lstStyle/>
          <a:p>
            <a:pPr algn="just">
              <a:lnSpc>
                <a:spcPct val="150000"/>
              </a:lnSpc>
              <a:buFont typeface="Wingdings" pitchFamily="2" charset="2"/>
              <a:buChar char="Ø"/>
            </a:pPr>
            <a:r>
              <a:rPr lang="en-US" sz="2600" dirty="0" smtClean="0"/>
              <a:t>Communications were started since 1830s and 1840s by telegraph (</a:t>
            </a:r>
            <a:r>
              <a:rPr lang="en-US" sz="2600" smtClean="0"/>
              <a:t>the first </a:t>
            </a:r>
            <a:r>
              <a:rPr lang="en-US" sz="2600" dirty="0" smtClean="0"/>
              <a:t>landline).</a:t>
            </a:r>
          </a:p>
          <a:p>
            <a:pPr algn="just">
              <a:lnSpc>
                <a:spcPct val="150000"/>
              </a:lnSpc>
              <a:buFont typeface="Wingdings" pitchFamily="2" charset="2"/>
              <a:buChar char="Ø"/>
            </a:pPr>
            <a:r>
              <a:rPr lang="en-US" sz="2600" dirty="0" smtClean="0"/>
              <a:t>The Internet, itself a significant component for </a:t>
            </a:r>
            <a:r>
              <a:rPr lang="en-US" sz="2600" dirty="0" err="1" smtClean="0"/>
              <a:t>IoT</a:t>
            </a:r>
            <a:r>
              <a:rPr lang="en-US" sz="2600" dirty="0" smtClean="0"/>
              <a:t>, started as part of DARPA(Defense Advanced Research Projects Agency) in 1962 and evolved into ARPANET in 1969.</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sz="2800" b="1" dirty="0" smtClean="0"/>
              <a:t>Advantages of </a:t>
            </a:r>
            <a:r>
              <a:rPr lang="en-US" sz="2800" b="1" dirty="0" err="1" smtClean="0"/>
              <a:t>IoT</a:t>
            </a:r>
            <a:endParaRPr lang="en-US" sz="2800" b="1" dirty="0"/>
          </a:p>
        </p:txBody>
      </p:sp>
      <p:sp>
        <p:nvSpPr>
          <p:cNvPr id="3" name="Content Placeholder 2"/>
          <p:cNvSpPr>
            <a:spLocks noGrp="1"/>
          </p:cNvSpPr>
          <p:nvPr>
            <p:ph idx="1"/>
          </p:nvPr>
        </p:nvSpPr>
        <p:spPr>
          <a:xfrm>
            <a:off x="457200" y="685800"/>
            <a:ext cx="8229600" cy="5791200"/>
          </a:xfrm>
        </p:spPr>
        <p:style>
          <a:lnRef idx="2">
            <a:schemeClr val="accent1"/>
          </a:lnRef>
          <a:fillRef idx="1">
            <a:schemeClr val="lt1"/>
          </a:fillRef>
          <a:effectRef idx="0">
            <a:schemeClr val="accent1"/>
          </a:effectRef>
          <a:fontRef idx="minor">
            <a:schemeClr val="dk1"/>
          </a:fontRef>
        </p:style>
        <p:txBody>
          <a:bodyPr>
            <a:normAutofit/>
          </a:bodyPr>
          <a:lstStyle/>
          <a:p>
            <a:pPr algn="just">
              <a:lnSpc>
                <a:spcPct val="150000"/>
              </a:lnSpc>
              <a:buFont typeface="Wingdings" pitchFamily="2" charset="2"/>
              <a:buChar char="ü"/>
            </a:pPr>
            <a:r>
              <a:rPr lang="en-US" sz="2600" dirty="0" smtClean="0"/>
              <a:t>Improved customer engagement</a:t>
            </a:r>
          </a:p>
          <a:p>
            <a:pPr algn="just">
              <a:lnSpc>
                <a:spcPct val="150000"/>
              </a:lnSpc>
              <a:buFont typeface="Wingdings" pitchFamily="2" charset="2"/>
              <a:buChar char="ü"/>
            </a:pPr>
            <a:r>
              <a:rPr lang="en-US" sz="2600" dirty="0" smtClean="0"/>
              <a:t>Technology optimization</a:t>
            </a:r>
          </a:p>
          <a:p>
            <a:pPr algn="just">
              <a:lnSpc>
                <a:spcPct val="150000"/>
              </a:lnSpc>
              <a:buFont typeface="Wingdings" pitchFamily="2" charset="2"/>
              <a:buChar char="ü"/>
            </a:pPr>
            <a:r>
              <a:rPr lang="en-US" sz="2600" dirty="0" smtClean="0"/>
              <a:t>Reduced waste</a:t>
            </a:r>
          </a:p>
          <a:p>
            <a:pPr algn="just">
              <a:lnSpc>
                <a:spcPct val="150000"/>
              </a:lnSpc>
              <a:buFont typeface="Wingdings" pitchFamily="2" charset="2"/>
              <a:buChar char="ü"/>
            </a:pPr>
            <a:r>
              <a:rPr lang="en-US" sz="2600" dirty="0" smtClean="0"/>
              <a:t>Enhanced data collection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sz="2800" b="1" dirty="0" smtClean="0"/>
              <a:t>Disadvantages of </a:t>
            </a:r>
            <a:r>
              <a:rPr lang="en-US" sz="2800" b="1" dirty="0" err="1" smtClean="0"/>
              <a:t>IoT</a:t>
            </a:r>
            <a:endParaRPr lang="en-US" sz="2800" b="1" dirty="0"/>
          </a:p>
        </p:txBody>
      </p:sp>
      <p:sp>
        <p:nvSpPr>
          <p:cNvPr id="3" name="Content Placeholder 2"/>
          <p:cNvSpPr>
            <a:spLocks noGrp="1"/>
          </p:cNvSpPr>
          <p:nvPr>
            <p:ph idx="1"/>
          </p:nvPr>
        </p:nvSpPr>
        <p:spPr>
          <a:xfrm>
            <a:off x="457200" y="685800"/>
            <a:ext cx="8229600" cy="5791200"/>
          </a:xfrm>
        </p:spPr>
        <p:style>
          <a:lnRef idx="2">
            <a:schemeClr val="accent1"/>
          </a:lnRef>
          <a:fillRef idx="1">
            <a:schemeClr val="lt1"/>
          </a:fillRef>
          <a:effectRef idx="0">
            <a:schemeClr val="accent1"/>
          </a:effectRef>
          <a:fontRef idx="minor">
            <a:schemeClr val="dk1"/>
          </a:fontRef>
        </p:style>
        <p:txBody>
          <a:bodyPr>
            <a:normAutofit/>
          </a:bodyPr>
          <a:lstStyle/>
          <a:p>
            <a:pPr algn="just">
              <a:lnSpc>
                <a:spcPct val="150000"/>
              </a:lnSpc>
              <a:buFont typeface="Wingdings" pitchFamily="2" charset="2"/>
              <a:buChar char="ü"/>
            </a:pPr>
            <a:r>
              <a:rPr lang="en-US" sz="2600" dirty="0" smtClean="0"/>
              <a:t>As the number of connected devices increases and more information is shared between devices, the potential that a hacker could steal confidential information also increases.</a:t>
            </a:r>
          </a:p>
          <a:p>
            <a:pPr algn="just">
              <a:lnSpc>
                <a:spcPct val="150000"/>
              </a:lnSpc>
              <a:buFont typeface="Wingdings" pitchFamily="2" charset="2"/>
              <a:buChar char="ü"/>
            </a:pPr>
            <a:r>
              <a:rPr lang="en-US" sz="2600" dirty="0" smtClean="0"/>
              <a:t>If there’s a bug in the  system, it’s likely that every connected device will become corrupted. </a:t>
            </a:r>
          </a:p>
          <a:p>
            <a:pPr algn="just">
              <a:lnSpc>
                <a:spcPct val="150000"/>
              </a:lnSpc>
              <a:buFont typeface="Wingdings" pitchFamily="2" charset="2"/>
              <a:buChar char="ü"/>
            </a:pPr>
            <a:r>
              <a:rPr lang="en-US" sz="2600" dirty="0" smtClean="0"/>
              <a:t>Since there’s no international standard of compatibility for </a:t>
            </a:r>
            <a:r>
              <a:rPr lang="en-US" sz="2600" dirty="0" err="1" smtClean="0"/>
              <a:t>IoT</a:t>
            </a:r>
            <a:r>
              <a:rPr lang="en-US" sz="2600" dirty="0" smtClean="0"/>
              <a:t>, it’s difficult for devices from different manufacturers to communicate with each other.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sz="2800" b="1" dirty="0" smtClean="0"/>
              <a:t>…continued</a:t>
            </a:r>
            <a:endParaRPr lang="en-US" sz="2800" b="1" dirty="0"/>
          </a:p>
        </p:txBody>
      </p:sp>
      <p:sp>
        <p:nvSpPr>
          <p:cNvPr id="3" name="Content Placeholder 2"/>
          <p:cNvSpPr>
            <a:spLocks noGrp="1"/>
          </p:cNvSpPr>
          <p:nvPr>
            <p:ph idx="1"/>
          </p:nvPr>
        </p:nvSpPr>
        <p:spPr>
          <a:xfrm>
            <a:off x="457200" y="685800"/>
            <a:ext cx="8229600" cy="5791200"/>
          </a:xfrm>
        </p:spPr>
        <p:style>
          <a:lnRef idx="2">
            <a:schemeClr val="accent1"/>
          </a:lnRef>
          <a:fillRef idx="1">
            <a:schemeClr val="lt1"/>
          </a:fillRef>
          <a:effectRef idx="0">
            <a:schemeClr val="accent1"/>
          </a:effectRef>
          <a:fontRef idx="minor">
            <a:schemeClr val="dk1"/>
          </a:fontRef>
        </p:style>
        <p:txBody>
          <a:bodyPr>
            <a:normAutofit/>
          </a:bodyPr>
          <a:lstStyle/>
          <a:p>
            <a:pPr algn="just">
              <a:lnSpc>
                <a:spcPct val="150000"/>
              </a:lnSpc>
              <a:buFont typeface="Wingdings" pitchFamily="2" charset="2"/>
              <a:buChar char="ü"/>
            </a:pPr>
            <a:r>
              <a:rPr lang="en-US" sz="2600" dirty="0" smtClean="0"/>
              <a:t>Enterprises may eventually have  to deal with massive numbers maybe even millions of  </a:t>
            </a:r>
            <a:r>
              <a:rPr lang="en-US" sz="2600" dirty="0" err="1" smtClean="0"/>
              <a:t>IoT</a:t>
            </a:r>
            <a:r>
              <a:rPr lang="en-US" sz="2600" dirty="0" smtClean="0"/>
              <a:t> devices and collecting and managing the data from all those devices will be challenging.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2148</TotalTime>
  <Words>1206</Words>
  <Application>Microsoft Office PowerPoint</Application>
  <PresentationFormat>On-screen Show (4:3)</PresentationFormat>
  <Paragraphs>125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Courier New</vt:lpstr>
      <vt:lpstr>Times New Roman</vt:lpstr>
      <vt:lpstr>Wingdings</vt:lpstr>
      <vt:lpstr>Office Theme</vt:lpstr>
      <vt:lpstr>Chapter Four</vt:lpstr>
      <vt:lpstr>Activity 4.1</vt:lpstr>
      <vt:lpstr>What is IoT</vt:lpstr>
      <vt:lpstr>…continued</vt:lpstr>
      <vt:lpstr>… Continued</vt:lpstr>
      <vt:lpstr>History of IoT</vt:lpstr>
      <vt:lpstr>Advantages of IoT</vt:lpstr>
      <vt:lpstr>Disadvantages of IoT</vt:lpstr>
      <vt:lpstr>…continued</vt:lpstr>
      <vt:lpstr>Challenges of IoT</vt:lpstr>
      <vt:lpstr>How IoT work</vt:lpstr>
      <vt:lpstr>Architecture of IoT</vt:lpstr>
      <vt:lpstr>…continued</vt:lpstr>
      <vt:lpstr>…continued</vt:lpstr>
      <vt:lpstr>…continued</vt:lpstr>
      <vt:lpstr>…continued</vt:lpstr>
      <vt:lpstr>Devices and Networks</vt:lpstr>
      <vt:lpstr>---continued</vt:lpstr>
      <vt:lpstr>…continued</vt:lpstr>
      <vt:lpstr>… continued</vt:lpstr>
      <vt:lpstr>… continued</vt:lpstr>
      <vt:lpstr>Applications of IoT</vt:lpstr>
      <vt:lpstr> IoT Based Smart Home</vt:lpstr>
      <vt:lpstr> IoT Based Smart City</vt:lpstr>
      <vt:lpstr>Chapter Four Review Questions</vt:lpstr>
      <vt:lpstr>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Microsoft account</cp:lastModifiedBy>
  <cp:revision>512</cp:revision>
  <dcterms:created xsi:type="dcterms:W3CDTF">2020-03-10T06:16:10Z</dcterms:created>
  <dcterms:modified xsi:type="dcterms:W3CDTF">2023-08-24T21:45:43Z</dcterms:modified>
</cp:coreProperties>
</file>