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2" r:id="rId22"/>
    <p:sldId id="276" r:id="rId23"/>
    <p:sldId id="277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MS Gothic" panose="020B0609070205080204" pitchFamily="49" charset="-128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kig6e9X6RhDVbu+OMvja8UsB2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374" autoAdjust="0"/>
  </p:normalViewPr>
  <p:slideViewPr>
    <p:cSldViewPr snapToGrid="0">
      <p:cViewPr varScale="1">
        <p:scale>
          <a:sx n="92" d="100"/>
          <a:sy n="92" d="100"/>
        </p:scale>
        <p:origin x="70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65" name="Google Shape;3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7" name="Google Shape;3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8" name="Google Shape;4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9" name="Google Shape;5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2" name="Google Shape;5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6" name="Google Shape;5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0" name="Google Shape;5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/>
              <a:t>Ini juga bagian angka angkanya</a:t>
            </a:r>
            <a:endParaRPr/>
          </a:p>
        </p:txBody>
      </p:sp>
      <p:sp>
        <p:nvSpPr>
          <p:cNvPr id="723" name="Google Shape;7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/>
              <a:t>Ini juga bagian angka angkanya</a:t>
            </a:r>
            <a:endParaRPr/>
          </a:p>
        </p:txBody>
      </p:sp>
      <p:sp>
        <p:nvSpPr>
          <p:cNvPr id="736" name="Google Shape;7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8" name="Google Shape;5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50" name="Google Shape;7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9" name="Google Shape;6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24" name="Google Shape;3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9" name="Google Shape;3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jp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>
            <a:off x="0" y="0"/>
            <a:ext cx="9144000" cy="5165234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6440905" y="0"/>
            <a:ext cx="2703095" cy="516523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592282" y="958300"/>
            <a:ext cx="5884793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id" sz="6000" b="1" i="0" u="none" strike="noStrike" cap="none">
                <a:solidFill>
                  <a:srgbClr val="0D0D0D"/>
                </a:solidFill>
                <a:latin typeface="Bebas Neue"/>
                <a:ea typeface="Bebas Neue"/>
                <a:cs typeface="Bebas Neue"/>
                <a:sym typeface="Bebas Neue"/>
              </a:rPr>
              <a:t>Used Car Marketplace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5648375" y="10999"/>
            <a:ext cx="1657247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id" sz="1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Kintan  Pitaloka  W</a:t>
            </a:r>
            <a:endParaRPr sz="32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7409476" y="12032"/>
            <a:ext cx="155405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id" sz="1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Rizky Muhammad K</a:t>
            </a:r>
            <a:endParaRPr sz="18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4134915" y="14094"/>
            <a:ext cx="1355618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id" sz="1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Abdillah Fikri</a:t>
            </a:r>
            <a:endParaRPr sz="18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809463" y="1846445"/>
            <a:ext cx="5964315" cy="53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id" sz="2800" b="1" i="0" u="none" strike="noStrike" cap="none">
                <a:solidFill>
                  <a:schemeClr val="lt1"/>
                </a:solidFill>
                <a:latin typeface="MS Gothic"/>
                <a:ea typeface="MS Gothic"/>
                <a:cs typeface="MS Gothic"/>
                <a:sym typeface="MS Gothic"/>
              </a:rPr>
              <a:t>EQUIPPED WITH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809463" y="2402938"/>
            <a:ext cx="2800011" cy="62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marketplace platform that leverages machine learning techniques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-21106" y="401062"/>
            <a:ext cx="2488404" cy="360862"/>
            <a:chOff x="-21106" y="401062"/>
            <a:chExt cx="2488404" cy="360862"/>
          </a:xfrm>
        </p:grpSpPr>
        <p:sp>
          <p:nvSpPr>
            <p:cNvPr id="132" name="Google Shape;132;p1"/>
            <p:cNvSpPr/>
            <p:nvPr/>
          </p:nvSpPr>
          <p:spPr>
            <a:xfrm>
              <a:off x="-1" y="401062"/>
              <a:ext cx="2467299" cy="360862"/>
            </a:xfrm>
            <a:prstGeom prst="rect">
              <a:avLst/>
            </a:prstGeom>
            <a:solidFill>
              <a:srgbClr val="0D0D0D"/>
            </a:solidFill>
            <a:ln w="76200" cap="flat" cmpd="sng">
              <a:solidFill>
                <a:srgbClr val="0D0D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 txBox="1"/>
            <p:nvPr/>
          </p:nvSpPr>
          <p:spPr>
            <a:xfrm>
              <a:off x="-21106" y="401062"/>
              <a:ext cx="2467299" cy="316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id" sz="2000" b="0" i="0" u="none" strike="noStrike" cap="none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Final PROJECT group 10</a:t>
              </a:r>
              <a:endParaRPr sz="8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134" name="Google Shape;134;p1"/>
          <p:cNvPicPr preferRelativeResize="0"/>
          <p:nvPr/>
        </p:nvPicPr>
        <p:blipFill rotWithShape="1">
          <a:blip r:embed="rId3">
            <a:alphaModFix/>
          </a:blip>
          <a:srcRect l="11090" t="21112" r="7657" b="16193"/>
          <a:stretch/>
        </p:blipFill>
        <p:spPr>
          <a:xfrm flipH="1">
            <a:off x="2237412" y="1684122"/>
            <a:ext cx="6906587" cy="3500200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0"/>
          <p:cNvPicPr preferRelativeResize="0"/>
          <p:nvPr/>
        </p:nvPicPr>
        <p:blipFill rotWithShape="1">
          <a:blip r:embed="rId3">
            <a:alphaModFix/>
          </a:blip>
          <a:srcRect t="7812" b="78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0"/>
          <p:cNvSpPr/>
          <p:nvPr/>
        </p:nvSpPr>
        <p:spPr>
          <a:xfrm>
            <a:off x="-16800" y="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/>
          <p:nvPr/>
        </p:nvSpPr>
        <p:spPr>
          <a:xfrm rot="10800000" flipH="1">
            <a:off x="249996" y="353703"/>
            <a:ext cx="7494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0"/>
          <p:cNvSpPr/>
          <p:nvPr/>
        </p:nvSpPr>
        <p:spPr>
          <a:xfrm rot="10800000" flipH="1">
            <a:off x="173085" y="150800"/>
            <a:ext cx="843900" cy="51600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0"/>
          <p:cNvSpPr txBox="1"/>
          <p:nvPr/>
        </p:nvSpPr>
        <p:spPr>
          <a:xfrm>
            <a:off x="77464" y="267882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SEGMENTATION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085" y="639903"/>
            <a:ext cx="4421199" cy="314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0"/>
          <p:cNvPicPr preferRelativeResize="0"/>
          <p:nvPr/>
        </p:nvPicPr>
        <p:blipFill rotWithShape="1">
          <a:blip r:embed="rId5">
            <a:alphaModFix/>
          </a:blip>
          <a:srcRect l="6200"/>
          <a:stretch/>
        </p:blipFill>
        <p:spPr>
          <a:xfrm>
            <a:off x="4686300" y="627570"/>
            <a:ext cx="4314698" cy="31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0"/>
          <p:cNvSpPr txBox="1"/>
          <p:nvPr/>
        </p:nvSpPr>
        <p:spPr>
          <a:xfrm>
            <a:off x="262950" y="3944127"/>
            <a:ext cx="8618100" cy="119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The owner type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first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dominates for the low, medium, and high market even though the selling price is high compared to the owner type second or above whose selling price is lower,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and for the based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on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zone, seen from the proportion, the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southern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area is more suitable for the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upper middle segment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, and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others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are in the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lower middle segment.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1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1"/>
          <p:cNvSpPr/>
          <p:nvPr/>
        </p:nvSpPr>
        <p:spPr>
          <a:xfrm>
            <a:off x="0" y="-1935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/>
          <p:nvPr/>
        </p:nvSpPr>
        <p:spPr>
          <a:xfrm rot="10800000" flipH="1">
            <a:off x="510822" y="825639"/>
            <a:ext cx="1190388" cy="101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/>
          <p:nvPr/>
        </p:nvSpPr>
        <p:spPr>
          <a:xfrm>
            <a:off x="1" y="-35104"/>
            <a:ext cx="510822" cy="5215784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2677231" y="1490919"/>
            <a:ext cx="3454501" cy="1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160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6000" b="0" i="0" u="none" strike="noStrike" cap="none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4" name="Google Shape;384;p11"/>
          <p:cNvSpPr/>
          <p:nvPr/>
        </p:nvSpPr>
        <p:spPr>
          <a:xfrm>
            <a:off x="8655964" y="-52934"/>
            <a:ext cx="510822" cy="5215784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11"/>
          <p:cNvGrpSpPr/>
          <p:nvPr/>
        </p:nvGrpSpPr>
        <p:grpSpPr>
          <a:xfrm>
            <a:off x="2713620" y="1013444"/>
            <a:ext cx="3454500" cy="810803"/>
            <a:chOff x="2781395" y="1336746"/>
            <a:chExt cx="3290999" cy="810803"/>
          </a:xfrm>
        </p:grpSpPr>
        <p:sp>
          <p:nvSpPr>
            <p:cNvPr id="386" name="Google Shape;386;p11"/>
            <p:cNvSpPr/>
            <p:nvPr/>
          </p:nvSpPr>
          <p:spPr>
            <a:xfrm>
              <a:off x="2858824" y="1362845"/>
              <a:ext cx="3124742" cy="784704"/>
            </a:xfrm>
            <a:prstGeom prst="rect">
              <a:avLst/>
            </a:prstGeom>
            <a:solidFill>
              <a:srgbClr val="F38B34"/>
            </a:solidFill>
            <a:ln>
              <a:noFill/>
            </a:ln>
          </p:spPr>
          <p:txBody>
            <a:bodyPr spcFirstLastPara="1" wrap="square" lIns="68550" tIns="34275" rIns="68550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1"/>
            <p:cNvSpPr txBox="1"/>
            <p:nvPr/>
          </p:nvSpPr>
          <p:spPr>
            <a:xfrm>
              <a:off x="2781395" y="1336746"/>
              <a:ext cx="3290999" cy="6370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id" sz="5800" b="0" i="0" u="none" strike="noStrike" cap="none" dirty="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EXPLORATorY</a:t>
              </a:r>
              <a:endParaRPr sz="58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88" name="Google Shape;388;p11"/>
          <p:cNvGrpSpPr/>
          <p:nvPr/>
        </p:nvGrpSpPr>
        <p:grpSpPr>
          <a:xfrm>
            <a:off x="2677231" y="3377512"/>
            <a:ext cx="3490889" cy="987113"/>
            <a:chOff x="2693944" y="1218694"/>
            <a:chExt cx="3490889" cy="987113"/>
          </a:xfrm>
        </p:grpSpPr>
        <p:sp>
          <p:nvSpPr>
            <p:cNvPr id="389" name="Google Shape;389;p11"/>
            <p:cNvSpPr/>
            <p:nvPr/>
          </p:nvSpPr>
          <p:spPr>
            <a:xfrm>
              <a:off x="2858824" y="1362845"/>
              <a:ext cx="3124742" cy="784704"/>
            </a:xfrm>
            <a:prstGeom prst="rect">
              <a:avLst/>
            </a:prstGeom>
            <a:solidFill>
              <a:srgbClr val="F38B34"/>
            </a:solidFill>
            <a:ln>
              <a:noFill/>
            </a:ln>
          </p:spPr>
          <p:txBody>
            <a:bodyPr spcFirstLastPara="1" wrap="square" lIns="68550" tIns="34275" rIns="68550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1"/>
            <p:cNvSpPr txBox="1"/>
            <p:nvPr/>
          </p:nvSpPr>
          <p:spPr>
            <a:xfrm>
              <a:off x="2693944" y="1218694"/>
              <a:ext cx="3490889" cy="987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id" sz="7200" b="0" i="0" u="none" strike="noStrike" cap="none" dirty="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ANALYSIS</a:t>
              </a:r>
              <a:endParaRPr sz="72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12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2"/>
          <p:cNvSpPr/>
          <p:nvPr/>
        </p:nvSpPr>
        <p:spPr>
          <a:xfrm>
            <a:off x="-8400" y="-21892"/>
            <a:ext cx="9160800" cy="5182200"/>
          </a:xfrm>
          <a:prstGeom prst="rect">
            <a:avLst/>
          </a:prstGeom>
          <a:solidFill>
            <a:srgbClr val="000000">
              <a:alpha val="9137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2"/>
          <p:cNvSpPr/>
          <p:nvPr/>
        </p:nvSpPr>
        <p:spPr>
          <a:xfrm rot="10800000" flipH="1">
            <a:off x="249996" y="353584"/>
            <a:ext cx="74946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/>
          <p:nvPr/>
        </p:nvSpPr>
        <p:spPr>
          <a:xfrm rot="10800000" flipH="1">
            <a:off x="173085" y="150924"/>
            <a:ext cx="843843" cy="51476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12"/>
          <p:cNvGrpSpPr/>
          <p:nvPr/>
        </p:nvGrpSpPr>
        <p:grpSpPr>
          <a:xfrm>
            <a:off x="1645736" y="579149"/>
            <a:ext cx="1317613" cy="1431430"/>
            <a:chOff x="3771523" y="490680"/>
            <a:chExt cx="1184577" cy="1286903"/>
          </a:xfrm>
        </p:grpSpPr>
        <p:grpSp>
          <p:nvGrpSpPr>
            <p:cNvPr id="400" name="Google Shape;400;p12"/>
            <p:cNvGrpSpPr/>
            <p:nvPr/>
          </p:nvGrpSpPr>
          <p:grpSpPr>
            <a:xfrm>
              <a:off x="3929196" y="490680"/>
              <a:ext cx="910558" cy="910559"/>
              <a:chOff x="2169042" y="1148316"/>
              <a:chExt cx="2402958" cy="2402958"/>
            </a:xfrm>
          </p:grpSpPr>
          <p:sp>
            <p:nvSpPr>
              <p:cNvPr id="401" name="Google Shape;401;p12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2" name="Google Shape;402;p1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503409" y="1405137"/>
                <a:ext cx="1761705" cy="17617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3" name="Google Shape;403;p12"/>
            <p:cNvSpPr txBox="1"/>
            <p:nvPr/>
          </p:nvSpPr>
          <p:spPr>
            <a:xfrm>
              <a:off x="3771523" y="1428128"/>
              <a:ext cx="1184577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Year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2"/>
          <p:cNvGrpSpPr/>
          <p:nvPr/>
        </p:nvGrpSpPr>
        <p:grpSpPr>
          <a:xfrm>
            <a:off x="2839960" y="566462"/>
            <a:ext cx="1683552" cy="1453299"/>
            <a:chOff x="3613196" y="490680"/>
            <a:chExt cx="1513568" cy="1306564"/>
          </a:xfrm>
        </p:grpSpPr>
        <p:grpSp>
          <p:nvGrpSpPr>
            <p:cNvPr id="405" name="Google Shape;405;p12"/>
            <p:cNvGrpSpPr/>
            <p:nvPr/>
          </p:nvGrpSpPr>
          <p:grpSpPr>
            <a:xfrm>
              <a:off x="3929197" y="490680"/>
              <a:ext cx="910559" cy="910559"/>
              <a:chOff x="2169042" y="1148316"/>
              <a:chExt cx="2402958" cy="2402958"/>
            </a:xfrm>
          </p:grpSpPr>
          <p:sp>
            <p:nvSpPr>
              <p:cNvPr id="406" name="Google Shape;406;p12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7" name="Google Shape;407;p1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195267" y="1208840"/>
                <a:ext cx="2278086" cy="22780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8" name="Google Shape;408;p12"/>
            <p:cNvSpPr txBox="1"/>
            <p:nvPr/>
          </p:nvSpPr>
          <p:spPr>
            <a:xfrm>
              <a:off x="3613196" y="1447789"/>
              <a:ext cx="1513568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2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Kilometer Driven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12"/>
          <p:cNvGrpSpPr/>
          <p:nvPr/>
        </p:nvGrpSpPr>
        <p:grpSpPr>
          <a:xfrm>
            <a:off x="269062" y="2062798"/>
            <a:ext cx="1317613" cy="1431430"/>
            <a:chOff x="3771523" y="490680"/>
            <a:chExt cx="1184577" cy="1286903"/>
          </a:xfrm>
        </p:grpSpPr>
        <p:grpSp>
          <p:nvGrpSpPr>
            <p:cNvPr id="410" name="Google Shape;410;p12"/>
            <p:cNvGrpSpPr/>
            <p:nvPr/>
          </p:nvGrpSpPr>
          <p:grpSpPr>
            <a:xfrm>
              <a:off x="3929196" y="490680"/>
              <a:ext cx="910558" cy="910559"/>
              <a:chOff x="2169042" y="1148316"/>
              <a:chExt cx="2402958" cy="2402958"/>
            </a:xfrm>
          </p:grpSpPr>
          <p:sp>
            <p:nvSpPr>
              <p:cNvPr id="411" name="Google Shape;411;p12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2" name="Google Shape;412;p1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399466" y="1305905"/>
                <a:ext cx="1934642" cy="1934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3" name="Google Shape;413;p12"/>
            <p:cNvSpPr txBox="1"/>
            <p:nvPr/>
          </p:nvSpPr>
          <p:spPr>
            <a:xfrm>
              <a:off x="3771523" y="1428128"/>
              <a:ext cx="1184577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Seats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12"/>
          <p:cNvGrpSpPr/>
          <p:nvPr/>
        </p:nvGrpSpPr>
        <p:grpSpPr>
          <a:xfrm>
            <a:off x="4453836" y="583342"/>
            <a:ext cx="1317613" cy="1431430"/>
            <a:chOff x="3771523" y="490680"/>
            <a:chExt cx="1184577" cy="1286903"/>
          </a:xfrm>
        </p:grpSpPr>
        <p:grpSp>
          <p:nvGrpSpPr>
            <p:cNvPr id="415" name="Google Shape;415;p12"/>
            <p:cNvGrpSpPr/>
            <p:nvPr/>
          </p:nvGrpSpPr>
          <p:grpSpPr>
            <a:xfrm>
              <a:off x="3929196" y="490680"/>
              <a:ext cx="910558" cy="910559"/>
              <a:chOff x="2169042" y="1148316"/>
              <a:chExt cx="2402958" cy="2402958"/>
            </a:xfrm>
          </p:grpSpPr>
          <p:sp>
            <p:nvSpPr>
              <p:cNvPr id="416" name="Google Shape;416;p12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" name="Google Shape;417;p1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40002" y="1639184"/>
                <a:ext cx="2261037" cy="14212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8" name="Google Shape;418;p12"/>
            <p:cNvSpPr txBox="1"/>
            <p:nvPr/>
          </p:nvSpPr>
          <p:spPr>
            <a:xfrm>
              <a:off x="3771523" y="1428128"/>
              <a:ext cx="1184577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Fuel Type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12"/>
          <p:cNvGrpSpPr/>
          <p:nvPr/>
        </p:nvGrpSpPr>
        <p:grpSpPr>
          <a:xfrm>
            <a:off x="5751152" y="553639"/>
            <a:ext cx="1422569" cy="1431430"/>
            <a:chOff x="3677164" y="490680"/>
            <a:chExt cx="1278936" cy="1286903"/>
          </a:xfrm>
        </p:grpSpPr>
        <p:grpSp>
          <p:nvGrpSpPr>
            <p:cNvPr id="420" name="Google Shape;420;p12"/>
            <p:cNvGrpSpPr/>
            <p:nvPr/>
          </p:nvGrpSpPr>
          <p:grpSpPr>
            <a:xfrm>
              <a:off x="3929196" y="490680"/>
              <a:ext cx="910558" cy="910559"/>
              <a:chOff x="2169042" y="1148316"/>
              <a:chExt cx="2402958" cy="2402958"/>
            </a:xfrm>
          </p:grpSpPr>
          <p:sp>
            <p:nvSpPr>
              <p:cNvPr id="421" name="Google Shape;421;p12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2" name="Google Shape;422;p12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2465346" y="1498480"/>
                <a:ext cx="1810347" cy="17851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3" name="Google Shape;423;p12"/>
            <p:cNvSpPr txBox="1"/>
            <p:nvPr/>
          </p:nvSpPr>
          <p:spPr>
            <a:xfrm>
              <a:off x="3677164" y="1428128"/>
              <a:ext cx="1278936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Transmission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12"/>
          <p:cNvGrpSpPr/>
          <p:nvPr/>
        </p:nvGrpSpPr>
        <p:grpSpPr>
          <a:xfrm>
            <a:off x="1656692" y="2068201"/>
            <a:ext cx="1317613" cy="1431430"/>
            <a:chOff x="3771523" y="490680"/>
            <a:chExt cx="1184577" cy="1286903"/>
          </a:xfrm>
        </p:grpSpPr>
        <p:grpSp>
          <p:nvGrpSpPr>
            <p:cNvPr id="425" name="Google Shape;425;p12"/>
            <p:cNvGrpSpPr/>
            <p:nvPr/>
          </p:nvGrpSpPr>
          <p:grpSpPr>
            <a:xfrm>
              <a:off x="3849375" y="490680"/>
              <a:ext cx="997840" cy="910559"/>
              <a:chOff x="1958395" y="1148316"/>
              <a:chExt cx="2633294" cy="2402958"/>
            </a:xfrm>
          </p:grpSpPr>
          <p:sp>
            <p:nvSpPr>
              <p:cNvPr id="426" name="Google Shape;426;p12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7" name="Google Shape;427;p12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1958395" y="1358434"/>
                <a:ext cx="2633294" cy="20352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8" name="Google Shape;428;p12"/>
            <p:cNvSpPr txBox="1"/>
            <p:nvPr/>
          </p:nvSpPr>
          <p:spPr>
            <a:xfrm>
              <a:off x="3771523" y="1428128"/>
              <a:ext cx="1184577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Price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12"/>
          <p:cNvGrpSpPr/>
          <p:nvPr/>
        </p:nvGrpSpPr>
        <p:grpSpPr>
          <a:xfrm>
            <a:off x="107503" y="570754"/>
            <a:ext cx="1683552" cy="1431430"/>
            <a:chOff x="3607027" y="490680"/>
            <a:chExt cx="1513568" cy="1286903"/>
          </a:xfrm>
        </p:grpSpPr>
        <p:grpSp>
          <p:nvGrpSpPr>
            <p:cNvPr id="430" name="Google Shape;430;p12"/>
            <p:cNvGrpSpPr/>
            <p:nvPr/>
          </p:nvGrpSpPr>
          <p:grpSpPr>
            <a:xfrm>
              <a:off x="3929196" y="490680"/>
              <a:ext cx="910558" cy="910559"/>
              <a:chOff x="2169042" y="1148316"/>
              <a:chExt cx="2402958" cy="2402958"/>
            </a:xfrm>
          </p:grpSpPr>
          <p:sp>
            <p:nvSpPr>
              <p:cNvPr id="431" name="Google Shape;431;p12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" name="Google Shape;432;p12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2247092" y="1244380"/>
                <a:ext cx="2137791" cy="21377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3" name="Google Shape;433;p12"/>
            <p:cNvSpPr txBox="1"/>
            <p:nvPr/>
          </p:nvSpPr>
          <p:spPr>
            <a:xfrm>
              <a:off x="3607027" y="1428128"/>
              <a:ext cx="1513568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Location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12"/>
          <p:cNvGrpSpPr/>
          <p:nvPr/>
        </p:nvGrpSpPr>
        <p:grpSpPr>
          <a:xfrm>
            <a:off x="7190521" y="576663"/>
            <a:ext cx="1683552" cy="1431430"/>
            <a:chOff x="3607027" y="490680"/>
            <a:chExt cx="1513568" cy="1286903"/>
          </a:xfrm>
        </p:grpSpPr>
        <p:grpSp>
          <p:nvGrpSpPr>
            <p:cNvPr id="435" name="Google Shape;435;p12"/>
            <p:cNvGrpSpPr/>
            <p:nvPr/>
          </p:nvGrpSpPr>
          <p:grpSpPr>
            <a:xfrm>
              <a:off x="3929196" y="490680"/>
              <a:ext cx="910558" cy="910559"/>
              <a:chOff x="2169042" y="1148316"/>
              <a:chExt cx="2402958" cy="2402958"/>
            </a:xfrm>
          </p:grpSpPr>
          <p:sp>
            <p:nvSpPr>
              <p:cNvPr id="436" name="Google Shape;436;p12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7" name="Google Shape;437;p12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2440358" y="1392625"/>
                <a:ext cx="1823931" cy="18239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8" name="Google Shape;438;p12"/>
            <p:cNvSpPr txBox="1"/>
            <p:nvPr/>
          </p:nvSpPr>
          <p:spPr>
            <a:xfrm>
              <a:off x="3607027" y="1428128"/>
              <a:ext cx="1513568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Owner Type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12"/>
          <p:cNvGrpSpPr/>
          <p:nvPr/>
        </p:nvGrpSpPr>
        <p:grpSpPr>
          <a:xfrm>
            <a:off x="4480389" y="2063806"/>
            <a:ext cx="1317613" cy="1492750"/>
            <a:chOff x="4484355" y="2143521"/>
            <a:chExt cx="1317613" cy="1492750"/>
          </a:xfrm>
        </p:grpSpPr>
        <p:sp>
          <p:nvSpPr>
            <p:cNvPr id="440" name="Google Shape;440;p12"/>
            <p:cNvSpPr/>
            <p:nvPr/>
          </p:nvSpPr>
          <p:spPr>
            <a:xfrm>
              <a:off x="4598090" y="2143521"/>
              <a:ext cx="1139086" cy="1139086"/>
            </a:xfrm>
            <a:prstGeom prst="ellipse">
              <a:avLst/>
            </a:prstGeom>
            <a:solidFill>
              <a:srgbClr val="F38B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1" name="Google Shape;441;p12"/>
            <p:cNvGrpSpPr/>
            <p:nvPr/>
          </p:nvGrpSpPr>
          <p:grpSpPr>
            <a:xfrm>
              <a:off x="4484355" y="2204841"/>
              <a:ext cx="1317613" cy="1431430"/>
              <a:chOff x="3771523" y="490680"/>
              <a:chExt cx="1184577" cy="1286903"/>
            </a:xfrm>
          </p:grpSpPr>
          <p:grpSp>
            <p:nvGrpSpPr>
              <p:cNvPr id="442" name="Google Shape;442;p12"/>
              <p:cNvGrpSpPr/>
              <p:nvPr/>
            </p:nvGrpSpPr>
            <p:grpSpPr>
              <a:xfrm>
                <a:off x="3929196" y="490680"/>
                <a:ext cx="910558" cy="910559"/>
                <a:chOff x="2169042" y="1148316"/>
                <a:chExt cx="2402958" cy="2402958"/>
              </a:xfrm>
            </p:grpSpPr>
            <p:sp>
              <p:nvSpPr>
                <p:cNvPr id="443" name="Google Shape;443;p12"/>
                <p:cNvSpPr/>
                <p:nvPr/>
              </p:nvSpPr>
              <p:spPr>
                <a:xfrm>
                  <a:off x="2169042" y="1148316"/>
                  <a:ext cx="2402958" cy="2402958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444" name="Google Shape;444;p12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2435496" y="1615154"/>
                  <a:ext cx="1837742" cy="14460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45" name="Google Shape;445;p12"/>
              <p:cNvSpPr txBox="1"/>
              <p:nvPr/>
            </p:nvSpPr>
            <p:spPr>
              <a:xfrm>
                <a:off x="3771523" y="1428128"/>
                <a:ext cx="1184577" cy="349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id" sz="16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Series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6" name="Google Shape;446;p12"/>
          <p:cNvGrpSpPr/>
          <p:nvPr/>
        </p:nvGrpSpPr>
        <p:grpSpPr>
          <a:xfrm>
            <a:off x="3091439" y="2053916"/>
            <a:ext cx="1188089" cy="1541851"/>
            <a:chOff x="3215545" y="2135334"/>
            <a:chExt cx="1188089" cy="1541851"/>
          </a:xfrm>
        </p:grpSpPr>
        <p:sp>
          <p:nvSpPr>
            <p:cNvPr id="447" name="Google Shape;447;p12"/>
            <p:cNvSpPr/>
            <p:nvPr/>
          </p:nvSpPr>
          <p:spPr>
            <a:xfrm>
              <a:off x="3264548" y="2135334"/>
              <a:ext cx="1139086" cy="1139086"/>
            </a:xfrm>
            <a:prstGeom prst="ellipse">
              <a:avLst/>
            </a:prstGeom>
            <a:solidFill>
              <a:srgbClr val="F38B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8" name="Google Shape;448;p12"/>
            <p:cNvGrpSpPr/>
            <p:nvPr/>
          </p:nvGrpSpPr>
          <p:grpSpPr>
            <a:xfrm>
              <a:off x="3215545" y="2199789"/>
              <a:ext cx="1129116" cy="1477396"/>
              <a:chOff x="115098" y="687298"/>
              <a:chExt cx="1129116" cy="1477396"/>
            </a:xfrm>
          </p:grpSpPr>
          <p:grpSp>
            <p:nvGrpSpPr>
              <p:cNvPr id="449" name="Google Shape;449;p12"/>
              <p:cNvGrpSpPr/>
              <p:nvPr/>
            </p:nvGrpSpPr>
            <p:grpSpPr>
              <a:xfrm>
                <a:off x="231395" y="687298"/>
                <a:ext cx="1012819" cy="1012820"/>
                <a:chOff x="2196160" y="1175434"/>
                <a:chExt cx="2402958" cy="2402958"/>
              </a:xfrm>
            </p:grpSpPr>
            <p:sp>
              <p:nvSpPr>
                <p:cNvPr id="450" name="Google Shape;450;p12"/>
                <p:cNvSpPr/>
                <p:nvPr/>
              </p:nvSpPr>
              <p:spPr>
                <a:xfrm>
                  <a:off x="2196160" y="1175434"/>
                  <a:ext cx="2402958" cy="2402958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451" name="Google Shape;451;p12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/>
                <a:stretch/>
              </p:blipFill>
              <p:spPr>
                <a:xfrm>
                  <a:off x="2312680" y="1359491"/>
                  <a:ext cx="2097975" cy="20359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52" name="Google Shape;452;p12"/>
              <p:cNvSpPr txBox="1"/>
              <p:nvPr/>
            </p:nvSpPr>
            <p:spPr>
              <a:xfrm>
                <a:off x="115098" y="1744035"/>
                <a:ext cx="1096091" cy="420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id" sz="14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Brand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3" name="Google Shape;453;p12"/>
          <p:cNvGrpSpPr/>
          <p:nvPr/>
        </p:nvGrpSpPr>
        <p:grpSpPr>
          <a:xfrm>
            <a:off x="5927443" y="2059649"/>
            <a:ext cx="1317613" cy="1493584"/>
            <a:chOff x="5678803" y="2642723"/>
            <a:chExt cx="1317613" cy="1493584"/>
          </a:xfrm>
        </p:grpSpPr>
        <p:sp>
          <p:nvSpPr>
            <p:cNvPr id="454" name="Google Shape;454;p12"/>
            <p:cNvSpPr/>
            <p:nvPr/>
          </p:nvSpPr>
          <p:spPr>
            <a:xfrm>
              <a:off x="5796129" y="2642723"/>
              <a:ext cx="1139086" cy="1139086"/>
            </a:xfrm>
            <a:prstGeom prst="ellipse">
              <a:avLst/>
            </a:prstGeom>
            <a:solidFill>
              <a:srgbClr val="F38B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5" name="Google Shape;455;p12"/>
            <p:cNvGrpSpPr/>
            <p:nvPr/>
          </p:nvGrpSpPr>
          <p:grpSpPr>
            <a:xfrm>
              <a:off x="5678803" y="2704877"/>
              <a:ext cx="1317613" cy="1431430"/>
              <a:chOff x="3771523" y="490680"/>
              <a:chExt cx="1184577" cy="1286903"/>
            </a:xfrm>
          </p:grpSpPr>
          <p:grpSp>
            <p:nvGrpSpPr>
              <p:cNvPr id="456" name="Google Shape;456;p12"/>
              <p:cNvGrpSpPr/>
              <p:nvPr/>
            </p:nvGrpSpPr>
            <p:grpSpPr>
              <a:xfrm>
                <a:off x="3929196" y="490680"/>
                <a:ext cx="910558" cy="910559"/>
                <a:chOff x="2169042" y="1148316"/>
                <a:chExt cx="2402958" cy="2402958"/>
              </a:xfrm>
            </p:grpSpPr>
            <p:sp>
              <p:nvSpPr>
                <p:cNvPr id="457" name="Google Shape;457;p12"/>
                <p:cNvSpPr/>
                <p:nvPr/>
              </p:nvSpPr>
              <p:spPr>
                <a:xfrm>
                  <a:off x="2169042" y="1148316"/>
                  <a:ext cx="2402958" cy="2402958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458" name="Google Shape;458;p12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2346888" y="1311254"/>
                  <a:ext cx="1994691" cy="19946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59" name="Google Shape;459;p12"/>
              <p:cNvSpPr txBox="1"/>
              <p:nvPr/>
            </p:nvSpPr>
            <p:spPr>
              <a:xfrm>
                <a:off x="3771523" y="1428128"/>
                <a:ext cx="1184577" cy="349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id" sz="14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Type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0" name="Google Shape;460;p12"/>
          <p:cNvGrpSpPr/>
          <p:nvPr/>
        </p:nvGrpSpPr>
        <p:grpSpPr>
          <a:xfrm>
            <a:off x="7173699" y="2077909"/>
            <a:ext cx="1683552" cy="1420000"/>
            <a:chOff x="3607027" y="500956"/>
            <a:chExt cx="1513568" cy="1276627"/>
          </a:xfrm>
        </p:grpSpPr>
        <p:grpSp>
          <p:nvGrpSpPr>
            <p:cNvPr id="461" name="Google Shape;461;p12"/>
            <p:cNvGrpSpPr/>
            <p:nvPr/>
          </p:nvGrpSpPr>
          <p:grpSpPr>
            <a:xfrm>
              <a:off x="3919854" y="500956"/>
              <a:ext cx="910558" cy="910559"/>
              <a:chOff x="2144389" y="1175434"/>
              <a:chExt cx="2402958" cy="2402958"/>
            </a:xfrm>
          </p:grpSpPr>
          <p:sp>
            <p:nvSpPr>
              <p:cNvPr id="462" name="Google Shape;462;p12"/>
              <p:cNvSpPr/>
              <p:nvPr/>
            </p:nvSpPr>
            <p:spPr>
              <a:xfrm>
                <a:off x="2144389" y="1175434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63" name="Google Shape;463;p12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2376163" y="1446862"/>
                <a:ext cx="1952327" cy="18239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64" name="Google Shape;464;p12"/>
            <p:cNvSpPr txBox="1"/>
            <p:nvPr/>
          </p:nvSpPr>
          <p:spPr>
            <a:xfrm>
              <a:off x="3607027" y="1428128"/>
              <a:ext cx="1513568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Mileage (kmpl)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12"/>
          <p:cNvGrpSpPr/>
          <p:nvPr/>
        </p:nvGrpSpPr>
        <p:grpSpPr>
          <a:xfrm>
            <a:off x="69606" y="3494228"/>
            <a:ext cx="1519108" cy="1449679"/>
            <a:chOff x="3619134" y="490680"/>
            <a:chExt cx="1365728" cy="1303310"/>
          </a:xfrm>
        </p:grpSpPr>
        <p:grpSp>
          <p:nvGrpSpPr>
            <p:cNvPr id="466" name="Google Shape;466;p12"/>
            <p:cNvGrpSpPr/>
            <p:nvPr/>
          </p:nvGrpSpPr>
          <p:grpSpPr>
            <a:xfrm>
              <a:off x="3929196" y="490680"/>
              <a:ext cx="910558" cy="910559"/>
              <a:chOff x="2169042" y="1148316"/>
              <a:chExt cx="2402958" cy="2402958"/>
            </a:xfrm>
          </p:grpSpPr>
          <p:sp>
            <p:nvSpPr>
              <p:cNvPr id="467" name="Google Shape;467;p12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68" name="Google Shape;468;p12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2403200" y="1462006"/>
                <a:ext cx="1757669" cy="17576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69" name="Google Shape;469;p12"/>
            <p:cNvSpPr txBox="1"/>
            <p:nvPr/>
          </p:nvSpPr>
          <p:spPr>
            <a:xfrm>
              <a:off x="3619134" y="1444535"/>
              <a:ext cx="1365728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Engine (CC)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2"/>
          <p:cNvGrpSpPr/>
          <p:nvPr/>
        </p:nvGrpSpPr>
        <p:grpSpPr>
          <a:xfrm>
            <a:off x="1614803" y="3533786"/>
            <a:ext cx="1519108" cy="1430810"/>
            <a:chOff x="3688454" y="481338"/>
            <a:chExt cx="1365728" cy="1286346"/>
          </a:xfrm>
        </p:grpSpPr>
        <p:grpSp>
          <p:nvGrpSpPr>
            <p:cNvPr id="471" name="Google Shape;471;p12"/>
            <p:cNvGrpSpPr/>
            <p:nvPr/>
          </p:nvGrpSpPr>
          <p:grpSpPr>
            <a:xfrm>
              <a:off x="3929196" y="481338"/>
              <a:ext cx="910558" cy="910559"/>
              <a:chOff x="2169042" y="1123663"/>
              <a:chExt cx="2402958" cy="2402958"/>
            </a:xfrm>
          </p:grpSpPr>
          <p:sp>
            <p:nvSpPr>
              <p:cNvPr id="472" name="Google Shape;472;p12"/>
              <p:cNvSpPr/>
              <p:nvPr/>
            </p:nvSpPr>
            <p:spPr>
              <a:xfrm>
                <a:off x="2169042" y="1123663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73" name="Google Shape;473;p12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2512933" y="1514836"/>
                <a:ext cx="1647163" cy="16471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4" name="Google Shape;474;p12"/>
            <p:cNvSpPr txBox="1"/>
            <p:nvPr/>
          </p:nvSpPr>
          <p:spPr>
            <a:xfrm>
              <a:off x="3688454" y="1418229"/>
              <a:ext cx="1365728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Power (bhp)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12"/>
          <p:cNvSpPr txBox="1"/>
          <p:nvPr/>
        </p:nvSpPr>
        <p:spPr>
          <a:xfrm>
            <a:off x="69606" y="227051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IN DATASET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13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3"/>
          <p:cNvSpPr/>
          <p:nvPr/>
        </p:nvSpPr>
        <p:spPr>
          <a:xfrm>
            <a:off x="-16800" y="0"/>
            <a:ext cx="9160800" cy="5182200"/>
          </a:xfrm>
          <a:prstGeom prst="rect">
            <a:avLst/>
          </a:prstGeom>
          <a:solidFill>
            <a:srgbClr val="000000">
              <a:alpha val="9137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3"/>
          <p:cNvSpPr/>
          <p:nvPr/>
        </p:nvSpPr>
        <p:spPr>
          <a:xfrm rot="10800000" flipH="1">
            <a:off x="249996" y="353584"/>
            <a:ext cx="74946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3"/>
          <p:cNvSpPr/>
          <p:nvPr/>
        </p:nvSpPr>
        <p:spPr>
          <a:xfrm rot="10800000" flipH="1">
            <a:off x="173085" y="150924"/>
            <a:ext cx="843843" cy="51476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3"/>
          <p:cNvSpPr txBox="1"/>
          <p:nvPr/>
        </p:nvSpPr>
        <p:spPr>
          <a:xfrm>
            <a:off x="48393" y="227902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 HEATMAP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13"/>
          <p:cNvGrpSpPr/>
          <p:nvPr/>
        </p:nvGrpSpPr>
        <p:grpSpPr>
          <a:xfrm>
            <a:off x="6388200" y="1761327"/>
            <a:ext cx="2184545" cy="2093071"/>
            <a:chOff x="4588802" y="559470"/>
            <a:chExt cx="1952340" cy="1835430"/>
          </a:xfrm>
        </p:grpSpPr>
        <p:grpSp>
          <p:nvGrpSpPr>
            <p:cNvPr id="486" name="Google Shape;486;p13"/>
            <p:cNvGrpSpPr/>
            <p:nvPr/>
          </p:nvGrpSpPr>
          <p:grpSpPr>
            <a:xfrm>
              <a:off x="4588805" y="1491068"/>
              <a:ext cx="1570925" cy="261610"/>
              <a:chOff x="-16800" y="2301319"/>
              <a:chExt cx="2050860" cy="394754"/>
            </a:xfrm>
          </p:grpSpPr>
          <p:sp>
            <p:nvSpPr>
              <p:cNvPr id="487" name="Google Shape;487;p13"/>
              <p:cNvSpPr/>
              <p:nvPr/>
            </p:nvSpPr>
            <p:spPr>
              <a:xfrm>
                <a:off x="-16800" y="2351979"/>
                <a:ext cx="2050860" cy="331621"/>
              </a:xfrm>
              <a:custGeom>
                <a:avLst/>
                <a:gdLst/>
                <a:ahLst/>
                <a:cxnLst/>
                <a:rect l="l" t="t" r="r" b="b"/>
                <a:pathLst>
                  <a:path w="2660162" h="491972" extrusionOk="0">
                    <a:moveTo>
                      <a:pt x="0" y="0"/>
                    </a:moveTo>
                    <a:lnTo>
                      <a:pt x="2474256" y="0"/>
                    </a:lnTo>
                    <a:cubicBezTo>
                      <a:pt x="2576929" y="0"/>
                      <a:pt x="2660162" y="83233"/>
                      <a:pt x="2660162" y="185906"/>
                    </a:cubicBezTo>
                    <a:lnTo>
                      <a:pt x="2660162" y="306066"/>
                    </a:lnTo>
                    <a:cubicBezTo>
                      <a:pt x="2660162" y="408739"/>
                      <a:pt x="2576929" y="491972"/>
                      <a:pt x="2474256" y="491972"/>
                    </a:cubicBezTo>
                    <a:lnTo>
                      <a:pt x="0" y="4919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3"/>
              <p:cNvSpPr txBox="1"/>
              <p:nvPr/>
            </p:nvSpPr>
            <p:spPr>
              <a:xfrm>
                <a:off x="77392" y="2301319"/>
                <a:ext cx="1542402" cy="3947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4. Brand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9" name="Google Shape;489;p13"/>
            <p:cNvGrpSpPr/>
            <p:nvPr/>
          </p:nvGrpSpPr>
          <p:grpSpPr>
            <a:xfrm>
              <a:off x="4588802" y="559470"/>
              <a:ext cx="1952340" cy="1835430"/>
              <a:chOff x="4588802" y="559470"/>
              <a:chExt cx="1952340" cy="1835430"/>
            </a:xfrm>
          </p:grpSpPr>
          <p:grpSp>
            <p:nvGrpSpPr>
              <p:cNvPr id="490" name="Google Shape;490;p13"/>
              <p:cNvGrpSpPr/>
              <p:nvPr/>
            </p:nvGrpSpPr>
            <p:grpSpPr>
              <a:xfrm>
                <a:off x="4588806" y="559470"/>
                <a:ext cx="1952336" cy="262372"/>
                <a:chOff x="-16801" y="2338150"/>
                <a:chExt cx="1871904" cy="345450"/>
              </a:xfrm>
            </p:grpSpPr>
            <p:sp>
              <p:nvSpPr>
                <p:cNvPr id="491" name="Google Shape;491;p13"/>
                <p:cNvSpPr/>
                <p:nvPr/>
              </p:nvSpPr>
              <p:spPr>
                <a:xfrm>
                  <a:off x="-16801" y="2351979"/>
                  <a:ext cx="1871904" cy="33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0162" h="491972" extrusionOk="0">
                      <a:moveTo>
                        <a:pt x="0" y="0"/>
                      </a:moveTo>
                      <a:lnTo>
                        <a:pt x="2474256" y="0"/>
                      </a:lnTo>
                      <a:cubicBezTo>
                        <a:pt x="2576929" y="0"/>
                        <a:pt x="2660162" y="83233"/>
                        <a:pt x="2660162" y="185906"/>
                      </a:cubicBezTo>
                      <a:lnTo>
                        <a:pt x="2660162" y="306066"/>
                      </a:lnTo>
                      <a:cubicBezTo>
                        <a:pt x="2660162" y="408739"/>
                        <a:pt x="2576929" y="491972"/>
                        <a:pt x="2474256" y="491972"/>
                      </a:cubicBezTo>
                      <a:lnTo>
                        <a:pt x="0" y="4919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3"/>
                <p:cNvSpPr txBox="1"/>
                <p:nvPr/>
              </p:nvSpPr>
              <p:spPr>
                <a:xfrm>
                  <a:off x="77393" y="2338150"/>
                  <a:ext cx="1542401" cy="344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id" sz="1100" b="1" i="0" u="none" strike="noStrike" cap="non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1. Series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3" name="Google Shape;493;p13"/>
              <p:cNvGrpSpPr/>
              <p:nvPr/>
            </p:nvGrpSpPr>
            <p:grpSpPr>
              <a:xfrm>
                <a:off x="4588806" y="895466"/>
                <a:ext cx="1834968" cy="261610"/>
                <a:chOff x="-16800" y="2329459"/>
                <a:chExt cx="1911679" cy="394754"/>
              </a:xfrm>
            </p:grpSpPr>
            <p:sp>
              <p:nvSpPr>
                <p:cNvPr id="494" name="Google Shape;494;p13"/>
                <p:cNvSpPr/>
                <p:nvPr/>
              </p:nvSpPr>
              <p:spPr>
                <a:xfrm>
                  <a:off x="-16800" y="2351979"/>
                  <a:ext cx="1911679" cy="33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0162" h="491972" extrusionOk="0">
                      <a:moveTo>
                        <a:pt x="0" y="0"/>
                      </a:moveTo>
                      <a:lnTo>
                        <a:pt x="2474256" y="0"/>
                      </a:lnTo>
                      <a:cubicBezTo>
                        <a:pt x="2576929" y="0"/>
                        <a:pt x="2660162" y="83233"/>
                        <a:pt x="2660162" y="185906"/>
                      </a:cubicBezTo>
                      <a:lnTo>
                        <a:pt x="2660162" y="306066"/>
                      </a:lnTo>
                      <a:cubicBezTo>
                        <a:pt x="2660162" y="408739"/>
                        <a:pt x="2576929" y="491972"/>
                        <a:pt x="2474256" y="491972"/>
                      </a:cubicBezTo>
                      <a:lnTo>
                        <a:pt x="0" y="4919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13"/>
                <p:cNvSpPr txBox="1"/>
                <p:nvPr/>
              </p:nvSpPr>
              <p:spPr>
                <a:xfrm>
                  <a:off x="77393" y="2329459"/>
                  <a:ext cx="1542402" cy="3947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id" sz="1100" b="1" i="0" u="none" strike="noStrike" cap="non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2. Type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6" name="Google Shape;496;p13"/>
              <p:cNvGrpSpPr/>
              <p:nvPr/>
            </p:nvGrpSpPr>
            <p:grpSpPr>
              <a:xfrm>
                <a:off x="4588804" y="1193267"/>
                <a:ext cx="1706918" cy="261610"/>
                <a:chOff x="-16801" y="2315389"/>
                <a:chExt cx="1991752" cy="394754"/>
              </a:xfrm>
            </p:grpSpPr>
            <p:sp>
              <p:nvSpPr>
                <p:cNvPr id="497" name="Google Shape;497;p13"/>
                <p:cNvSpPr/>
                <p:nvPr/>
              </p:nvSpPr>
              <p:spPr>
                <a:xfrm>
                  <a:off x="-16801" y="2351980"/>
                  <a:ext cx="1991752" cy="33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0162" h="491972" extrusionOk="0">
                      <a:moveTo>
                        <a:pt x="0" y="0"/>
                      </a:moveTo>
                      <a:lnTo>
                        <a:pt x="2474256" y="0"/>
                      </a:lnTo>
                      <a:cubicBezTo>
                        <a:pt x="2576929" y="0"/>
                        <a:pt x="2660162" y="83233"/>
                        <a:pt x="2660162" y="185906"/>
                      </a:cubicBezTo>
                      <a:lnTo>
                        <a:pt x="2660162" y="306066"/>
                      </a:lnTo>
                      <a:cubicBezTo>
                        <a:pt x="2660162" y="408739"/>
                        <a:pt x="2576929" y="491972"/>
                        <a:pt x="2474256" y="491972"/>
                      </a:cubicBezTo>
                      <a:lnTo>
                        <a:pt x="0" y="4919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3"/>
                <p:cNvSpPr txBox="1"/>
                <p:nvPr/>
              </p:nvSpPr>
              <p:spPr>
                <a:xfrm>
                  <a:off x="77393" y="2315389"/>
                  <a:ext cx="1542402" cy="3947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id" sz="1100" b="1" i="0" u="none" strike="noStrike" cap="non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3. Power(bhp)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9" name="Google Shape;499;p13"/>
              <p:cNvGrpSpPr/>
              <p:nvPr/>
            </p:nvGrpSpPr>
            <p:grpSpPr>
              <a:xfrm>
                <a:off x="4588803" y="1816841"/>
                <a:ext cx="1417569" cy="261610"/>
                <a:chOff x="-16800" y="2329459"/>
                <a:chExt cx="2075841" cy="394754"/>
              </a:xfrm>
            </p:grpSpPr>
            <p:sp>
              <p:nvSpPr>
                <p:cNvPr id="500" name="Google Shape;500;p13"/>
                <p:cNvSpPr/>
                <p:nvPr/>
              </p:nvSpPr>
              <p:spPr>
                <a:xfrm>
                  <a:off x="-16800" y="2351979"/>
                  <a:ext cx="2075841" cy="33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0162" h="491972" extrusionOk="0">
                      <a:moveTo>
                        <a:pt x="0" y="0"/>
                      </a:moveTo>
                      <a:lnTo>
                        <a:pt x="2474256" y="0"/>
                      </a:lnTo>
                      <a:cubicBezTo>
                        <a:pt x="2576929" y="0"/>
                        <a:pt x="2660162" y="83233"/>
                        <a:pt x="2660162" y="185906"/>
                      </a:cubicBezTo>
                      <a:lnTo>
                        <a:pt x="2660162" y="306066"/>
                      </a:lnTo>
                      <a:cubicBezTo>
                        <a:pt x="2660162" y="408739"/>
                        <a:pt x="2576929" y="491972"/>
                        <a:pt x="2474256" y="491972"/>
                      </a:cubicBezTo>
                      <a:lnTo>
                        <a:pt x="0" y="4919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3"/>
                <p:cNvSpPr txBox="1"/>
                <p:nvPr/>
              </p:nvSpPr>
              <p:spPr>
                <a:xfrm>
                  <a:off x="77394" y="2329459"/>
                  <a:ext cx="1959660" cy="3947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id" sz="1100" b="1" i="0" u="none" strike="noStrike" cap="non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5. Engine (CC)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2" name="Google Shape;502;p13"/>
              <p:cNvGrpSpPr/>
              <p:nvPr/>
            </p:nvGrpSpPr>
            <p:grpSpPr>
              <a:xfrm>
                <a:off x="4588802" y="2133290"/>
                <a:ext cx="1630763" cy="261610"/>
                <a:chOff x="-16800" y="2343529"/>
                <a:chExt cx="2567185" cy="394754"/>
              </a:xfrm>
            </p:grpSpPr>
            <p:sp>
              <p:nvSpPr>
                <p:cNvPr id="503" name="Google Shape;503;p13"/>
                <p:cNvSpPr/>
                <p:nvPr/>
              </p:nvSpPr>
              <p:spPr>
                <a:xfrm>
                  <a:off x="-16800" y="2351979"/>
                  <a:ext cx="1973458" cy="33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0162" h="491972" extrusionOk="0">
                      <a:moveTo>
                        <a:pt x="0" y="0"/>
                      </a:moveTo>
                      <a:lnTo>
                        <a:pt x="2474256" y="0"/>
                      </a:lnTo>
                      <a:cubicBezTo>
                        <a:pt x="2576929" y="0"/>
                        <a:pt x="2660162" y="83233"/>
                        <a:pt x="2660162" y="185906"/>
                      </a:cubicBezTo>
                      <a:lnTo>
                        <a:pt x="2660162" y="306066"/>
                      </a:lnTo>
                      <a:cubicBezTo>
                        <a:pt x="2660162" y="408739"/>
                        <a:pt x="2576929" y="491972"/>
                        <a:pt x="2474256" y="491972"/>
                      </a:cubicBezTo>
                      <a:lnTo>
                        <a:pt x="0" y="4919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3"/>
                <p:cNvSpPr txBox="1"/>
                <p:nvPr/>
              </p:nvSpPr>
              <p:spPr>
                <a:xfrm>
                  <a:off x="77393" y="2343529"/>
                  <a:ext cx="2472992" cy="3947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id" sz="1100" b="1" i="0" u="none" strike="noStrike" cap="none">
                      <a:solidFill>
                        <a:schemeClr val="lt1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6. Transmission</a:t>
                  </a: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05" name="Google Shape;505;p13"/>
          <p:cNvSpPr txBox="1"/>
          <p:nvPr/>
        </p:nvSpPr>
        <p:spPr>
          <a:xfrm>
            <a:off x="6357027" y="1156562"/>
            <a:ext cx="22773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strong correlation with price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66" y="506448"/>
            <a:ext cx="5559105" cy="458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14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4"/>
          <p:cNvSpPr/>
          <p:nvPr/>
        </p:nvSpPr>
        <p:spPr>
          <a:xfrm>
            <a:off x="-8400" y="-1935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4"/>
          <p:cNvSpPr/>
          <p:nvPr/>
        </p:nvSpPr>
        <p:spPr>
          <a:xfrm rot="10800000" flipH="1">
            <a:off x="249996" y="353584"/>
            <a:ext cx="74946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4"/>
          <p:cNvSpPr/>
          <p:nvPr/>
        </p:nvSpPr>
        <p:spPr>
          <a:xfrm rot="10800000" flipH="1">
            <a:off x="173085" y="150924"/>
            <a:ext cx="843843" cy="51476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4"/>
          <p:cNvSpPr txBox="1"/>
          <p:nvPr/>
        </p:nvSpPr>
        <p:spPr>
          <a:xfrm>
            <a:off x="98487" y="279752"/>
            <a:ext cx="3185039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MULTIVARIABLE COMPARISON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4"/>
          <p:cNvSpPr txBox="1"/>
          <p:nvPr/>
        </p:nvSpPr>
        <p:spPr>
          <a:xfrm>
            <a:off x="6232922" y="1613229"/>
            <a:ext cx="2882114" cy="220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3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 :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id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Engine and Power has strong positive correlation as describe in bubble plot.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id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 price will getting expensive inline with Power and Engine.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id" sz="12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 with Automatic transmission has higher price.</a:t>
            </a: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7" name="Google Shape;517;p14"/>
          <p:cNvPicPr preferRelativeResize="0"/>
          <p:nvPr/>
        </p:nvPicPr>
        <p:blipFill rotWithShape="1">
          <a:blip r:embed="rId4">
            <a:alphaModFix/>
          </a:blip>
          <a:srcRect b="1883"/>
          <a:stretch/>
        </p:blipFill>
        <p:spPr>
          <a:xfrm>
            <a:off x="171419" y="597285"/>
            <a:ext cx="6012211" cy="4024322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4"/>
          <p:cNvSpPr/>
          <p:nvPr/>
        </p:nvSpPr>
        <p:spPr>
          <a:xfrm rot="5400000">
            <a:off x="4414708" y="442633"/>
            <a:ext cx="318568" cy="9160800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5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5"/>
          <p:cNvSpPr/>
          <p:nvPr/>
        </p:nvSpPr>
        <p:spPr>
          <a:xfrm>
            <a:off x="0" y="-1935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5"/>
          <p:cNvSpPr/>
          <p:nvPr/>
        </p:nvSpPr>
        <p:spPr>
          <a:xfrm rot="10800000" flipH="1">
            <a:off x="510822" y="825639"/>
            <a:ext cx="1190388" cy="101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5"/>
          <p:cNvSpPr txBox="1">
            <a:spLocks noGrp="1"/>
          </p:cNvSpPr>
          <p:nvPr>
            <p:ph type="subTitle" idx="1"/>
          </p:nvPr>
        </p:nvSpPr>
        <p:spPr>
          <a:xfrm>
            <a:off x="3837475" y="292725"/>
            <a:ext cx="4623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which is used in modelling are </a:t>
            </a:r>
            <a:r>
              <a:rPr lang="id" sz="1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Model</a:t>
            </a:r>
            <a:r>
              <a:rPr lang="id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id" sz="1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Tree-based Model.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8" name="Google Shape;528;p15"/>
          <p:cNvGrpSpPr/>
          <p:nvPr/>
        </p:nvGrpSpPr>
        <p:grpSpPr>
          <a:xfrm>
            <a:off x="3601858" y="1140946"/>
            <a:ext cx="1755001" cy="1755001"/>
            <a:chOff x="3004908" y="2738692"/>
            <a:chExt cx="1828956" cy="1828956"/>
          </a:xfrm>
        </p:grpSpPr>
        <p:sp>
          <p:nvSpPr>
            <p:cNvPr id="529" name="Google Shape;529;p15"/>
            <p:cNvSpPr/>
            <p:nvPr/>
          </p:nvSpPr>
          <p:spPr>
            <a:xfrm>
              <a:off x="3004908" y="2738692"/>
              <a:ext cx="1828956" cy="1828956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3067901" y="2801685"/>
              <a:ext cx="1702971" cy="170297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1" name="Google Shape;531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98496" y="3243064"/>
              <a:ext cx="1366805" cy="7254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2" name="Google Shape;532;p15"/>
          <p:cNvGrpSpPr/>
          <p:nvPr/>
        </p:nvGrpSpPr>
        <p:grpSpPr>
          <a:xfrm>
            <a:off x="4682668" y="2911701"/>
            <a:ext cx="1755001" cy="1755001"/>
            <a:chOff x="2462967" y="2535007"/>
            <a:chExt cx="1828956" cy="1828956"/>
          </a:xfrm>
        </p:grpSpPr>
        <p:sp>
          <p:nvSpPr>
            <p:cNvPr id="533" name="Google Shape;533;p15"/>
            <p:cNvSpPr/>
            <p:nvPr/>
          </p:nvSpPr>
          <p:spPr>
            <a:xfrm>
              <a:off x="2462967" y="2535007"/>
              <a:ext cx="1828956" cy="1828956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2525960" y="2598000"/>
              <a:ext cx="1702971" cy="170297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5" name="Google Shape;535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75891" y="3110909"/>
              <a:ext cx="1445639" cy="540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" name="Google Shape;536;p15"/>
          <p:cNvGrpSpPr/>
          <p:nvPr/>
        </p:nvGrpSpPr>
        <p:grpSpPr>
          <a:xfrm>
            <a:off x="6119877" y="1248924"/>
            <a:ext cx="1755001" cy="1755001"/>
            <a:chOff x="4183567" y="603635"/>
            <a:chExt cx="1828956" cy="1828956"/>
          </a:xfrm>
        </p:grpSpPr>
        <p:sp>
          <p:nvSpPr>
            <p:cNvPr id="537" name="Google Shape;537;p15"/>
            <p:cNvSpPr/>
            <p:nvPr/>
          </p:nvSpPr>
          <p:spPr>
            <a:xfrm>
              <a:off x="4183567" y="603635"/>
              <a:ext cx="1828956" cy="1828956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" name="Google Shape;538;p15"/>
            <p:cNvGrpSpPr/>
            <p:nvPr/>
          </p:nvGrpSpPr>
          <p:grpSpPr>
            <a:xfrm>
              <a:off x="4246560" y="666628"/>
              <a:ext cx="1702971" cy="1702971"/>
              <a:chOff x="4246560" y="666628"/>
              <a:chExt cx="1702971" cy="1702971"/>
            </a:xfrm>
          </p:grpSpPr>
          <p:sp>
            <p:nvSpPr>
              <p:cNvPr id="539" name="Google Shape;539;p15"/>
              <p:cNvSpPr/>
              <p:nvPr/>
            </p:nvSpPr>
            <p:spPr>
              <a:xfrm>
                <a:off x="4246560" y="666628"/>
                <a:ext cx="1702971" cy="170297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40" name="Google Shape;540;p1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289034" y="1117409"/>
                <a:ext cx="1605506" cy="7914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41" name="Google Shape;541;p15"/>
          <p:cNvGrpSpPr/>
          <p:nvPr/>
        </p:nvGrpSpPr>
        <p:grpSpPr>
          <a:xfrm>
            <a:off x="7162727" y="3105244"/>
            <a:ext cx="1949631" cy="1755001"/>
            <a:chOff x="3230666" y="2366616"/>
            <a:chExt cx="2031787" cy="1828956"/>
          </a:xfrm>
        </p:grpSpPr>
        <p:grpSp>
          <p:nvGrpSpPr>
            <p:cNvPr id="542" name="Google Shape;542;p15"/>
            <p:cNvGrpSpPr/>
            <p:nvPr/>
          </p:nvGrpSpPr>
          <p:grpSpPr>
            <a:xfrm>
              <a:off x="3276056" y="2366616"/>
              <a:ext cx="1828956" cy="1828956"/>
              <a:chOff x="3276056" y="2366616"/>
              <a:chExt cx="1828956" cy="1828956"/>
            </a:xfrm>
          </p:grpSpPr>
          <p:sp>
            <p:nvSpPr>
              <p:cNvPr id="543" name="Google Shape;543;p15"/>
              <p:cNvSpPr/>
              <p:nvPr/>
            </p:nvSpPr>
            <p:spPr>
              <a:xfrm>
                <a:off x="3276056" y="2366616"/>
                <a:ext cx="1828956" cy="1828956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3339049" y="2429609"/>
                <a:ext cx="1702971" cy="170297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45" name="Google Shape;545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230666" y="2850882"/>
              <a:ext cx="2031787" cy="841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6" name="Google Shape;546;p15"/>
          <p:cNvSpPr/>
          <p:nvPr/>
        </p:nvSpPr>
        <p:spPr>
          <a:xfrm>
            <a:off x="0" y="-35104"/>
            <a:ext cx="1388721" cy="5215784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5"/>
          <p:cNvSpPr txBox="1"/>
          <p:nvPr/>
        </p:nvSpPr>
        <p:spPr>
          <a:xfrm>
            <a:off x="400861" y="1832284"/>
            <a:ext cx="2840020" cy="241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88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Model</a:t>
            </a:r>
            <a:r>
              <a:rPr lang="id" sz="48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id" sz="60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overview</a:t>
            </a:r>
            <a:endParaRPr sz="4800" b="0" i="0" u="none" strike="noStrike" cap="none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8" name="Google Shape;548;p15"/>
          <p:cNvSpPr/>
          <p:nvPr/>
        </p:nvSpPr>
        <p:spPr>
          <a:xfrm rot="10800000" flipH="1">
            <a:off x="203602" y="1921498"/>
            <a:ext cx="843843" cy="51476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6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6"/>
          <p:cNvSpPr/>
          <p:nvPr/>
        </p:nvSpPr>
        <p:spPr>
          <a:xfrm>
            <a:off x="-16800" y="0"/>
            <a:ext cx="9160800" cy="5182200"/>
          </a:xfrm>
          <a:prstGeom prst="rect">
            <a:avLst/>
          </a:prstGeom>
          <a:solidFill>
            <a:srgbClr val="000000">
              <a:alpha val="9019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6"/>
          <p:cNvSpPr/>
          <p:nvPr/>
        </p:nvSpPr>
        <p:spPr>
          <a:xfrm rot="10800000" flipH="1">
            <a:off x="249996" y="353584"/>
            <a:ext cx="74946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6"/>
          <p:cNvSpPr/>
          <p:nvPr/>
        </p:nvSpPr>
        <p:spPr>
          <a:xfrm rot="10800000" flipH="1">
            <a:off x="173085" y="150924"/>
            <a:ext cx="843843" cy="51476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6"/>
          <p:cNvSpPr txBox="1"/>
          <p:nvPr/>
        </p:nvSpPr>
        <p:spPr>
          <a:xfrm>
            <a:off x="77464" y="267882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EVALUATION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6"/>
          <p:cNvSpPr/>
          <p:nvPr/>
        </p:nvSpPr>
        <p:spPr>
          <a:xfrm rot="5400000">
            <a:off x="4420501" y="458816"/>
            <a:ext cx="286200" cy="9160800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6"/>
          <p:cNvSpPr txBox="1"/>
          <p:nvPr/>
        </p:nvSpPr>
        <p:spPr>
          <a:xfrm>
            <a:off x="214188" y="4077150"/>
            <a:ext cx="8698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this </a:t>
            </a:r>
            <a:r>
              <a:rPr lang="id" sz="140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scores</a:t>
            </a:r>
            <a:r>
              <a:rPr lang="id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d"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comparison, the model with the best generalization level is </a:t>
            </a:r>
            <a:r>
              <a:rPr lang="id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LightGBM</a:t>
            </a:r>
            <a:r>
              <a:rPr lang="id"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while the model </a:t>
            </a:r>
            <a:r>
              <a:rPr lang="id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 </a:t>
            </a:r>
            <a:r>
              <a:rPr lang="id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overfit</a:t>
            </a:r>
            <a:r>
              <a:rPr lang="id"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the </a:t>
            </a:r>
            <a:r>
              <a:rPr lang="id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Tree.  </a:t>
            </a:r>
            <a:r>
              <a:rPr lang="id"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the </a:t>
            </a:r>
            <a:r>
              <a:rPr lang="id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Linear Model </a:t>
            </a:r>
            <a:r>
              <a:rPr lang="id"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tend to </a:t>
            </a:r>
            <a:r>
              <a:rPr lang="id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underfit</a:t>
            </a:r>
            <a:r>
              <a:rPr lang="id" sz="14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4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5" name="Google Shape;565;p16"/>
          <p:cNvPicPr preferRelativeResize="0"/>
          <p:nvPr/>
        </p:nvPicPr>
        <p:blipFill rotWithShape="1">
          <a:blip r:embed="rId4">
            <a:alphaModFix/>
          </a:blip>
          <a:srcRect l="1951" b="9485"/>
          <a:stretch/>
        </p:blipFill>
        <p:spPr>
          <a:xfrm>
            <a:off x="214200" y="679413"/>
            <a:ext cx="8698800" cy="3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20"/>
          <p:cNvPicPr preferRelativeResize="0"/>
          <p:nvPr/>
        </p:nvPicPr>
        <p:blipFill rotWithShape="1">
          <a:blip r:embed="rId3">
            <a:alphaModFix/>
          </a:blip>
          <a:srcRect t="7812" b="78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0"/>
          <p:cNvSpPr/>
          <p:nvPr/>
        </p:nvSpPr>
        <p:spPr>
          <a:xfrm>
            <a:off x="-16800" y="0"/>
            <a:ext cx="9160800" cy="5182200"/>
          </a:xfrm>
          <a:prstGeom prst="rect">
            <a:avLst/>
          </a:prstGeom>
          <a:solidFill>
            <a:srgbClr val="000000">
              <a:alpha val="9019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0"/>
          <p:cNvSpPr/>
          <p:nvPr/>
        </p:nvSpPr>
        <p:spPr>
          <a:xfrm rot="10800000" flipH="1">
            <a:off x="249996" y="353703"/>
            <a:ext cx="7494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0"/>
          <p:cNvSpPr/>
          <p:nvPr/>
        </p:nvSpPr>
        <p:spPr>
          <a:xfrm rot="10800000" flipH="1">
            <a:off x="173085" y="150800"/>
            <a:ext cx="843900" cy="51600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0"/>
          <p:cNvSpPr txBox="1"/>
          <p:nvPr/>
        </p:nvSpPr>
        <p:spPr>
          <a:xfrm>
            <a:off x="85046" y="233350"/>
            <a:ext cx="22770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 SIMULATION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0"/>
          <p:cNvSpPr/>
          <p:nvPr/>
        </p:nvSpPr>
        <p:spPr>
          <a:xfrm rot="5400000">
            <a:off x="4455879" y="494194"/>
            <a:ext cx="215444" cy="9160800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20"/>
          <p:cNvGrpSpPr/>
          <p:nvPr/>
        </p:nvGrpSpPr>
        <p:grpSpPr>
          <a:xfrm>
            <a:off x="132528" y="150799"/>
            <a:ext cx="8947621" cy="5017598"/>
            <a:chOff x="132528" y="150799"/>
            <a:chExt cx="8947621" cy="5017598"/>
          </a:xfrm>
        </p:grpSpPr>
        <p:cxnSp>
          <p:nvCxnSpPr>
            <p:cNvPr id="589" name="Google Shape;589;p20"/>
            <p:cNvCxnSpPr/>
            <p:nvPr/>
          </p:nvCxnSpPr>
          <p:spPr>
            <a:xfrm>
              <a:off x="501014" y="2741128"/>
              <a:ext cx="1319455" cy="1332499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90" name="Google Shape;590;p20"/>
            <p:cNvSpPr txBox="1"/>
            <p:nvPr/>
          </p:nvSpPr>
          <p:spPr>
            <a:xfrm>
              <a:off x="834530" y="3597444"/>
              <a:ext cx="493956" cy="213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id"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</a:t>
              </a:r>
              <a:endPara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1" name="Google Shape;591;p20"/>
            <p:cNvSpPr txBox="1"/>
            <p:nvPr/>
          </p:nvSpPr>
          <p:spPr>
            <a:xfrm>
              <a:off x="1245277" y="2399885"/>
              <a:ext cx="493956" cy="213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id"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Yes</a:t>
              </a:r>
              <a:endPara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592" name="Google Shape;592;p20"/>
            <p:cNvGrpSpPr/>
            <p:nvPr/>
          </p:nvGrpSpPr>
          <p:grpSpPr>
            <a:xfrm>
              <a:off x="2623936" y="3895839"/>
              <a:ext cx="949032" cy="596885"/>
              <a:chOff x="2568612" y="3321999"/>
              <a:chExt cx="957246" cy="602051"/>
            </a:xfrm>
          </p:grpSpPr>
          <p:sp>
            <p:nvSpPr>
              <p:cNvPr id="593" name="Google Shape;593;p20"/>
              <p:cNvSpPr txBox="1"/>
              <p:nvPr/>
            </p:nvSpPr>
            <p:spPr>
              <a:xfrm>
                <a:off x="3027627" y="3643014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No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594" name="Google Shape;594;p20"/>
              <p:cNvCxnSpPr/>
              <p:nvPr/>
            </p:nvCxnSpPr>
            <p:spPr>
              <a:xfrm rot="10800000" flipH="1">
                <a:off x="2568612" y="3525807"/>
                <a:ext cx="849532" cy="29629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595" name="Google Shape;595;p20"/>
              <p:cNvSpPr txBox="1"/>
              <p:nvPr/>
            </p:nvSpPr>
            <p:spPr>
              <a:xfrm>
                <a:off x="2932637" y="3321999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Yes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596" name="Google Shape;596;p20"/>
              <p:cNvCxnSpPr/>
              <p:nvPr/>
            </p:nvCxnSpPr>
            <p:spPr>
              <a:xfrm>
                <a:off x="2568612" y="3627754"/>
                <a:ext cx="849532" cy="29629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97" name="Google Shape;597;p20"/>
            <p:cNvGrpSpPr/>
            <p:nvPr/>
          </p:nvGrpSpPr>
          <p:grpSpPr>
            <a:xfrm>
              <a:off x="3476258" y="4329525"/>
              <a:ext cx="1124239" cy="395126"/>
              <a:chOff x="5183827" y="2144176"/>
              <a:chExt cx="1439602" cy="505963"/>
            </a:xfrm>
          </p:grpSpPr>
          <p:sp>
            <p:nvSpPr>
              <p:cNvPr id="598" name="Google Shape;598;p20"/>
              <p:cNvSpPr/>
              <p:nvPr/>
            </p:nvSpPr>
            <p:spPr>
              <a:xfrm>
                <a:off x="5187107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0"/>
              <p:cNvSpPr txBox="1"/>
              <p:nvPr/>
            </p:nvSpPr>
            <p:spPr>
              <a:xfrm>
                <a:off x="5183827" y="2226926"/>
                <a:ext cx="1439602" cy="332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id" sz="105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5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6: </a:t>
                </a:r>
                <a:r>
                  <a:rPr lang="id" sz="105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11.699</a:t>
                </a:r>
                <a:endParaRPr sz="105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00" name="Google Shape;600;p20"/>
            <p:cNvCxnSpPr/>
            <p:nvPr/>
          </p:nvCxnSpPr>
          <p:spPr>
            <a:xfrm>
              <a:off x="4361516" y="4103810"/>
              <a:ext cx="1251044" cy="32996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01" name="Google Shape;601;p20"/>
            <p:cNvSpPr txBox="1"/>
            <p:nvPr/>
          </p:nvSpPr>
          <p:spPr>
            <a:xfrm>
              <a:off x="5121396" y="3927967"/>
              <a:ext cx="493956" cy="213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id"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</a:t>
              </a:r>
              <a:endPara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02" name="Google Shape;602;p20"/>
            <p:cNvCxnSpPr>
              <a:endCxn id="603" idx="1"/>
            </p:cNvCxnSpPr>
            <p:nvPr/>
          </p:nvCxnSpPr>
          <p:spPr>
            <a:xfrm rot="10800000" flipH="1">
              <a:off x="4740034" y="3770981"/>
              <a:ext cx="878400" cy="318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04" name="Google Shape;604;p20"/>
            <p:cNvSpPr txBox="1"/>
            <p:nvPr/>
          </p:nvSpPr>
          <p:spPr>
            <a:xfrm>
              <a:off x="5004107" y="3632685"/>
              <a:ext cx="493956" cy="213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id"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Yes</a:t>
              </a:r>
              <a:endPara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605" name="Google Shape;605;p20"/>
            <p:cNvGrpSpPr/>
            <p:nvPr/>
          </p:nvGrpSpPr>
          <p:grpSpPr>
            <a:xfrm>
              <a:off x="3469830" y="3916306"/>
              <a:ext cx="1676871" cy="263875"/>
              <a:chOff x="5160397" y="1166475"/>
              <a:chExt cx="1430632" cy="337895"/>
            </a:xfrm>
          </p:grpSpPr>
          <p:sp>
            <p:nvSpPr>
              <p:cNvPr id="606" name="Google Shape;606;p20"/>
              <p:cNvSpPr/>
              <p:nvPr/>
            </p:nvSpPr>
            <p:spPr>
              <a:xfrm>
                <a:off x="5181028" y="1166475"/>
                <a:ext cx="1382722" cy="3378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0"/>
              <p:cNvSpPr txBox="1"/>
              <p:nvPr/>
            </p:nvSpPr>
            <p:spPr>
              <a:xfrm>
                <a:off x="5160397" y="1168125"/>
                <a:ext cx="1430632" cy="332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Power (bhp) ≤ 168.250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8" name="Google Shape;608;p20"/>
            <p:cNvSpPr txBox="1"/>
            <p:nvPr/>
          </p:nvSpPr>
          <p:spPr>
            <a:xfrm>
              <a:off x="2901978" y="2397621"/>
              <a:ext cx="493956" cy="213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id"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</a:t>
              </a:r>
              <a:endPara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09" name="Google Shape;609;p20"/>
            <p:cNvCxnSpPr/>
            <p:nvPr/>
          </p:nvCxnSpPr>
          <p:spPr>
            <a:xfrm rot="10800000" flipH="1">
              <a:off x="2311693" y="1203877"/>
              <a:ext cx="1105067" cy="1331251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10" name="Google Shape;610;p20"/>
            <p:cNvSpPr txBox="1"/>
            <p:nvPr/>
          </p:nvSpPr>
          <p:spPr>
            <a:xfrm>
              <a:off x="2566521" y="1520630"/>
              <a:ext cx="572209" cy="213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id"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Yes</a:t>
              </a:r>
              <a:endParaRPr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11" name="Google Shape;611;p20"/>
            <p:cNvCxnSpPr/>
            <p:nvPr/>
          </p:nvCxnSpPr>
          <p:spPr>
            <a:xfrm>
              <a:off x="2844548" y="2627734"/>
              <a:ext cx="541924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612" name="Google Shape;612;p20"/>
            <p:cNvGrpSpPr/>
            <p:nvPr/>
          </p:nvGrpSpPr>
          <p:grpSpPr>
            <a:xfrm>
              <a:off x="1781224" y="2458334"/>
              <a:ext cx="1278030" cy="306916"/>
              <a:chOff x="218464" y="2426994"/>
              <a:chExt cx="1696423" cy="543364"/>
            </a:xfrm>
          </p:grpSpPr>
          <p:sp>
            <p:nvSpPr>
              <p:cNvPr id="613" name="Google Shape;613;p20"/>
              <p:cNvSpPr/>
              <p:nvPr/>
            </p:nvSpPr>
            <p:spPr>
              <a:xfrm>
                <a:off x="249998" y="2426994"/>
                <a:ext cx="1448857" cy="5433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0"/>
              <p:cNvSpPr txBox="1"/>
              <p:nvPr/>
            </p:nvSpPr>
            <p:spPr>
              <a:xfrm>
                <a:off x="218464" y="2463265"/>
                <a:ext cx="1696423" cy="459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Series ≤  4.282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5" name="Google Shape;615;p20"/>
            <p:cNvGrpSpPr/>
            <p:nvPr/>
          </p:nvGrpSpPr>
          <p:grpSpPr>
            <a:xfrm>
              <a:off x="4568447" y="557252"/>
              <a:ext cx="1000539" cy="691727"/>
              <a:chOff x="4602698" y="410655"/>
              <a:chExt cx="1009200" cy="697714"/>
            </a:xfrm>
          </p:grpSpPr>
          <p:sp>
            <p:nvSpPr>
              <p:cNvPr id="616" name="Google Shape;616;p20"/>
              <p:cNvSpPr txBox="1"/>
              <p:nvPr/>
            </p:nvSpPr>
            <p:spPr>
              <a:xfrm>
                <a:off x="4792734" y="892925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No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17" name="Google Shape;617;p20"/>
              <p:cNvCxnSpPr>
                <a:endCxn id="618" idx="1"/>
              </p:cNvCxnSpPr>
              <p:nvPr/>
            </p:nvCxnSpPr>
            <p:spPr>
              <a:xfrm rot="10800000" flipH="1">
                <a:off x="4602698" y="475463"/>
                <a:ext cx="1009200" cy="33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19" name="Google Shape;619;p20"/>
              <p:cNvSpPr txBox="1"/>
              <p:nvPr/>
            </p:nvSpPr>
            <p:spPr>
              <a:xfrm>
                <a:off x="4761839" y="410655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Yes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20" name="Google Shape;620;p20"/>
              <p:cNvCxnSpPr/>
              <p:nvPr/>
            </p:nvCxnSpPr>
            <p:spPr>
              <a:xfrm>
                <a:off x="4602756" y="910464"/>
                <a:ext cx="1008796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21" name="Google Shape;621;p20"/>
            <p:cNvGrpSpPr/>
            <p:nvPr/>
          </p:nvGrpSpPr>
          <p:grpSpPr>
            <a:xfrm>
              <a:off x="3454843" y="847769"/>
              <a:ext cx="1339522" cy="284693"/>
              <a:chOff x="-17719" y="2445874"/>
              <a:chExt cx="2565352" cy="545224"/>
            </a:xfrm>
          </p:grpSpPr>
          <p:sp>
            <p:nvSpPr>
              <p:cNvPr id="622" name="Google Shape;622;p20"/>
              <p:cNvSpPr/>
              <p:nvPr/>
            </p:nvSpPr>
            <p:spPr>
              <a:xfrm>
                <a:off x="33748" y="2445874"/>
                <a:ext cx="2231144" cy="5452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0"/>
              <p:cNvSpPr txBox="1"/>
              <p:nvPr/>
            </p:nvSpPr>
            <p:spPr>
              <a:xfrm>
                <a:off x="-17719" y="2445893"/>
                <a:ext cx="2565352" cy="496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Year ≤ 2010.500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4" name="Google Shape;624;p20"/>
            <p:cNvGrpSpPr/>
            <p:nvPr/>
          </p:nvGrpSpPr>
          <p:grpSpPr>
            <a:xfrm>
              <a:off x="4600497" y="2171304"/>
              <a:ext cx="946848" cy="583739"/>
              <a:chOff x="4612067" y="410655"/>
              <a:chExt cx="955043" cy="588791"/>
            </a:xfrm>
          </p:grpSpPr>
          <p:sp>
            <p:nvSpPr>
              <p:cNvPr id="625" name="Google Shape;625;p20"/>
              <p:cNvSpPr txBox="1"/>
              <p:nvPr/>
            </p:nvSpPr>
            <p:spPr>
              <a:xfrm>
                <a:off x="4949585" y="707020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No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26" name="Google Shape;626;p20"/>
              <p:cNvCxnSpPr/>
              <p:nvPr/>
            </p:nvCxnSpPr>
            <p:spPr>
              <a:xfrm rot="10800000" flipH="1">
                <a:off x="4612067" y="553115"/>
                <a:ext cx="955043" cy="24364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27" name="Google Shape;627;p20"/>
              <p:cNvSpPr txBox="1"/>
              <p:nvPr/>
            </p:nvSpPr>
            <p:spPr>
              <a:xfrm>
                <a:off x="4761839" y="410655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Yes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28" name="Google Shape;628;p20"/>
              <p:cNvCxnSpPr/>
              <p:nvPr/>
            </p:nvCxnSpPr>
            <p:spPr>
              <a:xfrm>
                <a:off x="4612067" y="832376"/>
                <a:ext cx="937376" cy="1670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29" name="Google Shape;629;p20"/>
            <p:cNvGrpSpPr/>
            <p:nvPr/>
          </p:nvGrpSpPr>
          <p:grpSpPr>
            <a:xfrm>
              <a:off x="3459041" y="2460712"/>
              <a:ext cx="1278030" cy="284693"/>
              <a:chOff x="474564" y="2411465"/>
              <a:chExt cx="2447587" cy="545225"/>
            </a:xfrm>
          </p:grpSpPr>
          <p:sp>
            <p:nvSpPr>
              <p:cNvPr id="630" name="Google Shape;630;p20"/>
              <p:cNvSpPr/>
              <p:nvPr/>
            </p:nvSpPr>
            <p:spPr>
              <a:xfrm>
                <a:off x="546571" y="2411465"/>
                <a:ext cx="2231143" cy="5452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0"/>
              <p:cNvSpPr txBox="1"/>
              <p:nvPr/>
            </p:nvSpPr>
            <p:spPr>
              <a:xfrm>
                <a:off x="474564" y="2415424"/>
                <a:ext cx="2447587" cy="501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Year ≤ 2014.500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2" name="Google Shape;632;p20"/>
            <p:cNvGrpSpPr/>
            <p:nvPr/>
          </p:nvGrpSpPr>
          <p:grpSpPr>
            <a:xfrm>
              <a:off x="7810691" y="159776"/>
              <a:ext cx="1184945" cy="283746"/>
              <a:chOff x="5187108" y="2144176"/>
              <a:chExt cx="1395359" cy="505963"/>
            </a:xfrm>
          </p:grpSpPr>
          <p:sp>
            <p:nvSpPr>
              <p:cNvPr id="633" name="Google Shape;633;p20"/>
              <p:cNvSpPr/>
              <p:nvPr/>
            </p:nvSpPr>
            <p:spPr>
              <a:xfrm>
                <a:off x="5187108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20"/>
              <p:cNvSpPr txBox="1"/>
              <p:nvPr/>
            </p:nvSpPr>
            <p:spPr>
              <a:xfrm>
                <a:off x="5330884" y="2153517"/>
                <a:ext cx="1146545" cy="437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8.645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5" name="Google Shape;635;p20"/>
            <p:cNvGrpSpPr/>
            <p:nvPr/>
          </p:nvGrpSpPr>
          <p:grpSpPr>
            <a:xfrm>
              <a:off x="7823098" y="518992"/>
              <a:ext cx="1187843" cy="283746"/>
              <a:chOff x="5187107" y="2144176"/>
              <a:chExt cx="1398771" cy="505963"/>
            </a:xfrm>
          </p:grpSpPr>
          <p:sp>
            <p:nvSpPr>
              <p:cNvPr id="636" name="Google Shape;636;p20"/>
              <p:cNvSpPr/>
              <p:nvPr/>
            </p:nvSpPr>
            <p:spPr>
              <a:xfrm>
                <a:off x="5187107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0"/>
              <p:cNvSpPr txBox="1"/>
              <p:nvPr/>
            </p:nvSpPr>
            <p:spPr>
              <a:xfrm>
                <a:off x="5243887" y="2171619"/>
                <a:ext cx="1341991" cy="440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8.756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8" name="Google Shape;638;p20"/>
            <p:cNvGrpSpPr/>
            <p:nvPr/>
          </p:nvGrpSpPr>
          <p:grpSpPr>
            <a:xfrm>
              <a:off x="7804545" y="891730"/>
              <a:ext cx="1184945" cy="283746"/>
              <a:chOff x="5187107" y="2144176"/>
              <a:chExt cx="1395359" cy="505963"/>
            </a:xfrm>
          </p:grpSpPr>
          <p:sp>
            <p:nvSpPr>
              <p:cNvPr id="639" name="Google Shape;639;p20"/>
              <p:cNvSpPr/>
              <p:nvPr/>
            </p:nvSpPr>
            <p:spPr>
              <a:xfrm>
                <a:off x="5187107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0"/>
              <p:cNvSpPr txBox="1"/>
              <p:nvPr/>
            </p:nvSpPr>
            <p:spPr>
              <a:xfrm>
                <a:off x="5274075" y="2177170"/>
                <a:ext cx="1278000" cy="43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8.762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641;p20"/>
            <p:cNvGrpSpPr/>
            <p:nvPr/>
          </p:nvGrpSpPr>
          <p:grpSpPr>
            <a:xfrm>
              <a:off x="7836390" y="1269807"/>
              <a:ext cx="1199669" cy="283746"/>
              <a:chOff x="5187107" y="2144176"/>
              <a:chExt cx="1412698" cy="505963"/>
            </a:xfrm>
          </p:grpSpPr>
          <p:sp>
            <p:nvSpPr>
              <p:cNvPr id="642" name="Google Shape;642;p20"/>
              <p:cNvSpPr/>
              <p:nvPr/>
            </p:nvSpPr>
            <p:spPr>
              <a:xfrm>
                <a:off x="5187107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0"/>
              <p:cNvSpPr txBox="1"/>
              <p:nvPr/>
            </p:nvSpPr>
            <p:spPr>
              <a:xfrm>
                <a:off x="5305905" y="2156170"/>
                <a:ext cx="1293900" cy="43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24: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8.864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4" name="Google Shape;644;p20"/>
            <p:cNvGrpSpPr/>
            <p:nvPr/>
          </p:nvGrpSpPr>
          <p:grpSpPr>
            <a:xfrm>
              <a:off x="7796580" y="1792438"/>
              <a:ext cx="1184945" cy="283746"/>
              <a:chOff x="5187108" y="2144176"/>
              <a:chExt cx="1395359" cy="505963"/>
            </a:xfrm>
          </p:grpSpPr>
          <p:sp>
            <p:nvSpPr>
              <p:cNvPr id="645" name="Google Shape;645;p20"/>
              <p:cNvSpPr/>
              <p:nvPr/>
            </p:nvSpPr>
            <p:spPr>
              <a:xfrm>
                <a:off x="5187108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0"/>
              <p:cNvSpPr txBox="1"/>
              <p:nvPr/>
            </p:nvSpPr>
            <p:spPr>
              <a:xfrm>
                <a:off x="5330884" y="2153517"/>
                <a:ext cx="1146545" cy="437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8.852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7" name="Google Shape;647;p20"/>
            <p:cNvGrpSpPr/>
            <p:nvPr/>
          </p:nvGrpSpPr>
          <p:grpSpPr>
            <a:xfrm>
              <a:off x="7808988" y="2151654"/>
              <a:ext cx="1184946" cy="283746"/>
              <a:chOff x="5187107" y="2144176"/>
              <a:chExt cx="1395359" cy="505963"/>
            </a:xfrm>
          </p:grpSpPr>
          <p:sp>
            <p:nvSpPr>
              <p:cNvPr id="648" name="Google Shape;648;p20"/>
              <p:cNvSpPr/>
              <p:nvPr/>
            </p:nvSpPr>
            <p:spPr>
              <a:xfrm>
                <a:off x="5187107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0"/>
              <p:cNvSpPr txBox="1"/>
              <p:nvPr/>
            </p:nvSpPr>
            <p:spPr>
              <a:xfrm>
                <a:off x="5256123" y="2153092"/>
                <a:ext cx="1293797" cy="439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22: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9.023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0" name="Google Shape;650;p20"/>
            <p:cNvGrpSpPr/>
            <p:nvPr/>
          </p:nvGrpSpPr>
          <p:grpSpPr>
            <a:xfrm>
              <a:off x="7790433" y="2514090"/>
              <a:ext cx="1198128" cy="283746"/>
              <a:chOff x="5187107" y="2144176"/>
              <a:chExt cx="1410883" cy="505963"/>
            </a:xfrm>
          </p:grpSpPr>
          <p:sp>
            <p:nvSpPr>
              <p:cNvPr id="651" name="Google Shape;651;p20"/>
              <p:cNvSpPr/>
              <p:nvPr/>
            </p:nvSpPr>
            <p:spPr>
              <a:xfrm>
                <a:off x="5187107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0"/>
              <p:cNvSpPr txBox="1"/>
              <p:nvPr/>
            </p:nvSpPr>
            <p:spPr>
              <a:xfrm>
                <a:off x="5274090" y="2177153"/>
                <a:ext cx="1323900" cy="43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13: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9.142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20"/>
            <p:cNvGrpSpPr/>
            <p:nvPr/>
          </p:nvGrpSpPr>
          <p:grpSpPr>
            <a:xfrm>
              <a:off x="7822278" y="2892167"/>
              <a:ext cx="1206050" cy="283746"/>
              <a:chOff x="5187107" y="2144176"/>
              <a:chExt cx="1420212" cy="505963"/>
            </a:xfrm>
          </p:grpSpPr>
          <p:sp>
            <p:nvSpPr>
              <p:cNvPr id="654" name="Google Shape;654;p20"/>
              <p:cNvSpPr/>
              <p:nvPr/>
            </p:nvSpPr>
            <p:spPr>
              <a:xfrm>
                <a:off x="5187107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0"/>
              <p:cNvSpPr txBox="1"/>
              <p:nvPr/>
            </p:nvSpPr>
            <p:spPr>
              <a:xfrm>
                <a:off x="5305919" y="2156152"/>
                <a:ext cx="1301400" cy="43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19: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9.447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6" name="Google Shape;656;p20"/>
            <p:cNvGrpSpPr/>
            <p:nvPr/>
          </p:nvGrpSpPr>
          <p:grpSpPr>
            <a:xfrm>
              <a:off x="7810872" y="3404852"/>
              <a:ext cx="1184945" cy="283746"/>
              <a:chOff x="5187108" y="2144176"/>
              <a:chExt cx="1395359" cy="505963"/>
            </a:xfrm>
          </p:grpSpPr>
          <p:sp>
            <p:nvSpPr>
              <p:cNvPr id="657" name="Google Shape;657;p20"/>
              <p:cNvSpPr/>
              <p:nvPr/>
            </p:nvSpPr>
            <p:spPr>
              <a:xfrm>
                <a:off x="5187108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0"/>
              <p:cNvSpPr txBox="1"/>
              <p:nvPr/>
            </p:nvSpPr>
            <p:spPr>
              <a:xfrm>
                <a:off x="5278724" y="2172629"/>
                <a:ext cx="1301400" cy="43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9.9198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9" name="Google Shape;659;p20"/>
            <p:cNvGrpSpPr/>
            <p:nvPr/>
          </p:nvGrpSpPr>
          <p:grpSpPr>
            <a:xfrm>
              <a:off x="7823281" y="3764068"/>
              <a:ext cx="1184946" cy="283746"/>
              <a:chOff x="5187107" y="2144176"/>
              <a:chExt cx="1395359" cy="505963"/>
            </a:xfrm>
          </p:grpSpPr>
          <p:sp>
            <p:nvSpPr>
              <p:cNvPr id="660" name="Google Shape;660;p20"/>
              <p:cNvSpPr/>
              <p:nvPr/>
            </p:nvSpPr>
            <p:spPr>
              <a:xfrm>
                <a:off x="5187107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0"/>
              <p:cNvSpPr txBox="1"/>
              <p:nvPr/>
            </p:nvSpPr>
            <p:spPr>
              <a:xfrm>
                <a:off x="5256123" y="2153092"/>
                <a:ext cx="1287661" cy="439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14: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9.075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2" name="Google Shape;662;p20"/>
            <p:cNvGrpSpPr/>
            <p:nvPr/>
          </p:nvGrpSpPr>
          <p:grpSpPr>
            <a:xfrm>
              <a:off x="7804725" y="4136806"/>
              <a:ext cx="1184945" cy="283746"/>
              <a:chOff x="5187107" y="2144176"/>
              <a:chExt cx="1395359" cy="505963"/>
            </a:xfrm>
          </p:grpSpPr>
          <p:sp>
            <p:nvSpPr>
              <p:cNvPr id="663" name="Google Shape;663;p20"/>
              <p:cNvSpPr/>
              <p:nvPr/>
            </p:nvSpPr>
            <p:spPr>
              <a:xfrm>
                <a:off x="5187107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0"/>
              <p:cNvSpPr txBox="1"/>
              <p:nvPr/>
            </p:nvSpPr>
            <p:spPr>
              <a:xfrm>
                <a:off x="5274075" y="2177171"/>
                <a:ext cx="1226517" cy="435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11: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9.884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5" name="Google Shape;665;p20"/>
            <p:cNvGrpSpPr/>
            <p:nvPr/>
          </p:nvGrpSpPr>
          <p:grpSpPr>
            <a:xfrm>
              <a:off x="7836571" y="4514883"/>
              <a:ext cx="1243578" cy="283746"/>
              <a:chOff x="5187107" y="2144176"/>
              <a:chExt cx="1464403" cy="505963"/>
            </a:xfrm>
          </p:grpSpPr>
          <p:sp>
            <p:nvSpPr>
              <p:cNvPr id="666" name="Google Shape;666;p20"/>
              <p:cNvSpPr/>
              <p:nvPr/>
            </p:nvSpPr>
            <p:spPr>
              <a:xfrm>
                <a:off x="5187107" y="2144176"/>
                <a:ext cx="1395359" cy="5059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0"/>
              <p:cNvSpPr txBox="1"/>
              <p:nvPr/>
            </p:nvSpPr>
            <p:spPr>
              <a:xfrm>
                <a:off x="5256152" y="2157935"/>
                <a:ext cx="1395358" cy="435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Leaf </a:t>
                </a:r>
                <a:r>
                  <a:rPr lang="id" sz="1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16: </a:t>
                </a:r>
                <a:r>
                  <a:rPr lang="id" sz="1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10.663</a:t>
                </a:r>
                <a:endParaRPr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8" name="Google Shape;668;p20"/>
            <p:cNvGrpSpPr/>
            <p:nvPr/>
          </p:nvGrpSpPr>
          <p:grpSpPr>
            <a:xfrm>
              <a:off x="6150715" y="150799"/>
              <a:ext cx="1598929" cy="545815"/>
              <a:chOff x="4130289" y="410655"/>
              <a:chExt cx="1436821" cy="550539"/>
            </a:xfrm>
          </p:grpSpPr>
          <p:sp>
            <p:nvSpPr>
              <p:cNvPr id="669" name="Google Shape;669;p20"/>
              <p:cNvSpPr txBox="1"/>
              <p:nvPr/>
            </p:nvSpPr>
            <p:spPr>
              <a:xfrm>
                <a:off x="4913903" y="683302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No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70" name="Google Shape;670;p20"/>
              <p:cNvCxnSpPr/>
              <p:nvPr/>
            </p:nvCxnSpPr>
            <p:spPr>
              <a:xfrm rot="10800000" flipH="1">
                <a:off x="4130289" y="553115"/>
                <a:ext cx="1436821" cy="40807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1" name="Google Shape;671;p20"/>
              <p:cNvSpPr txBox="1"/>
              <p:nvPr/>
            </p:nvSpPr>
            <p:spPr>
              <a:xfrm>
                <a:off x="4761839" y="410655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Yes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72" name="Google Shape;672;p20"/>
              <p:cNvCxnSpPr/>
              <p:nvPr/>
            </p:nvCxnSpPr>
            <p:spPr>
              <a:xfrm>
                <a:off x="4198506" y="832375"/>
                <a:ext cx="1346303" cy="11448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73" name="Google Shape;673;p20"/>
            <p:cNvGrpSpPr/>
            <p:nvPr/>
          </p:nvGrpSpPr>
          <p:grpSpPr>
            <a:xfrm>
              <a:off x="5568986" y="471335"/>
              <a:ext cx="1270643" cy="306916"/>
              <a:chOff x="190719" y="2426996"/>
              <a:chExt cx="1696423" cy="543364"/>
            </a:xfrm>
          </p:grpSpPr>
          <p:sp>
            <p:nvSpPr>
              <p:cNvPr id="674" name="Google Shape;674;p20"/>
              <p:cNvSpPr/>
              <p:nvPr/>
            </p:nvSpPr>
            <p:spPr>
              <a:xfrm>
                <a:off x="249999" y="2426996"/>
                <a:ext cx="1448857" cy="5433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0"/>
              <p:cNvSpPr txBox="1"/>
              <p:nvPr/>
            </p:nvSpPr>
            <p:spPr>
              <a:xfrm>
                <a:off x="190719" y="2463264"/>
                <a:ext cx="1696423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Series ≤  2.965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20"/>
            <p:cNvGrpSpPr/>
            <p:nvPr/>
          </p:nvGrpSpPr>
          <p:grpSpPr>
            <a:xfrm rot="721787">
              <a:off x="6265378" y="684895"/>
              <a:ext cx="1517088" cy="854961"/>
              <a:chOff x="4130289" y="361100"/>
              <a:chExt cx="1530218" cy="862361"/>
            </a:xfrm>
          </p:grpSpPr>
          <p:sp>
            <p:nvSpPr>
              <p:cNvPr id="676" name="Google Shape;676;p20"/>
              <p:cNvSpPr txBox="1"/>
              <p:nvPr/>
            </p:nvSpPr>
            <p:spPr>
              <a:xfrm rot="-561483">
                <a:off x="5023140" y="713026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No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77" name="Google Shape;677;p20"/>
              <p:cNvCxnSpPr/>
              <p:nvPr/>
            </p:nvCxnSpPr>
            <p:spPr>
              <a:xfrm rot="10800000" flipH="1">
                <a:off x="4130289" y="553115"/>
                <a:ext cx="1436821" cy="40807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8" name="Google Shape;678;p20"/>
              <p:cNvSpPr txBox="1"/>
              <p:nvPr/>
            </p:nvSpPr>
            <p:spPr>
              <a:xfrm rot="-721787">
                <a:off x="4761839" y="410655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Yes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79" name="Google Shape;679;p20"/>
              <p:cNvCxnSpPr/>
              <p:nvPr/>
            </p:nvCxnSpPr>
            <p:spPr>
              <a:xfrm rot="-721787">
                <a:off x="4291903" y="801273"/>
                <a:ext cx="1353851" cy="28422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80" name="Google Shape;680;p20"/>
            <p:cNvGrpSpPr/>
            <p:nvPr/>
          </p:nvGrpSpPr>
          <p:grpSpPr>
            <a:xfrm rot="396841">
              <a:off x="6314411" y="3306451"/>
              <a:ext cx="1435556" cy="679617"/>
              <a:chOff x="4130289" y="410655"/>
              <a:chExt cx="1447981" cy="685500"/>
            </a:xfrm>
          </p:grpSpPr>
          <p:sp>
            <p:nvSpPr>
              <p:cNvPr id="681" name="Google Shape;681;p20"/>
              <p:cNvSpPr txBox="1"/>
              <p:nvPr/>
            </p:nvSpPr>
            <p:spPr>
              <a:xfrm>
                <a:off x="5044738" y="720104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No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82" name="Google Shape;682;p20"/>
              <p:cNvCxnSpPr/>
              <p:nvPr/>
            </p:nvCxnSpPr>
            <p:spPr>
              <a:xfrm rot="10800000" flipH="1">
                <a:off x="4130289" y="553115"/>
                <a:ext cx="1436821" cy="40807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3" name="Google Shape;683;p20"/>
              <p:cNvSpPr txBox="1"/>
              <p:nvPr/>
            </p:nvSpPr>
            <p:spPr>
              <a:xfrm>
                <a:off x="4761839" y="410655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Yes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84" name="Google Shape;684;p20"/>
              <p:cNvCxnSpPr/>
              <p:nvPr/>
            </p:nvCxnSpPr>
            <p:spPr>
              <a:xfrm rot="-396841">
                <a:off x="4158179" y="850284"/>
                <a:ext cx="1415303" cy="16491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85" name="Google Shape;685;p20"/>
            <p:cNvGrpSpPr/>
            <p:nvPr/>
          </p:nvGrpSpPr>
          <p:grpSpPr>
            <a:xfrm>
              <a:off x="6239037" y="1840697"/>
              <a:ext cx="1441147" cy="545815"/>
              <a:chOff x="4130289" y="410655"/>
              <a:chExt cx="1453620" cy="550539"/>
            </a:xfrm>
          </p:grpSpPr>
          <p:sp>
            <p:nvSpPr>
              <p:cNvPr id="686" name="Google Shape;686;p20"/>
              <p:cNvSpPr txBox="1"/>
              <p:nvPr/>
            </p:nvSpPr>
            <p:spPr>
              <a:xfrm>
                <a:off x="4913903" y="683302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No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87" name="Google Shape;687;p20"/>
              <p:cNvCxnSpPr/>
              <p:nvPr/>
            </p:nvCxnSpPr>
            <p:spPr>
              <a:xfrm rot="10800000" flipH="1">
                <a:off x="4130289" y="553115"/>
                <a:ext cx="1436821" cy="40807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0"/>
              <p:cNvSpPr txBox="1"/>
              <p:nvPr/>
            </p:nvSpPr>
            <p:spPr>
              <a:xfrm>
                <a:off x="4761839" y="410655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Yes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89" name="Google Shape;689;p20"/>
              <p:cNvCxnSpPr/>
              <p:nvPr/>
            </p:nvCxnSpPr>
            <p:spPr>
              <a:xfrm rot="10800000" flipH="1">
                <a:off x="4153392" y="874928"/>
                <a:ext cx="1430517" cy="5741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90" name="Google Shape;690;p20"/>
            <p:cNvGrpSpPr/>
            <p:nvPr/>
          </p:nvGrpSpPr>
          <p:grpSpPr>
            <a:xfrm>
              <a:off x="5618434" y="3633858"/>
              <a:ext cx="1341964" cy="283745"/>
              <a:chOff x="181927" y="2426995"/>
              <a:chExt cx="2578613" cy="545224"/>
            </a:xfrm>
          </p:grpSpPr>
          <p:sp>
            <p:nvSpPr>
              <p:cNvPr id="691" name="Google Shape;691;p20"/>
              <p:cNvSpPr/>
              <p:nvPr/>
            </p:nvSpPr>
            <p:spPr>
              <a:xfrm>
                <a:off x="249998" y="2426995"/>
                <a:ext cx="2231143" cy="5452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0"/>
              <p:cNvSpPr txBox="1"/>
              <p:nvPr/>
            </p:nvSpPr>
            <p:spPr>
              <a:xfrm>
                <a:off x="181927" y="2441292"/>
                <a:ext cx="2578613" cy="498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Year ≤ 2013.500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2" name="Google Shape;692;p20"/>
            <p:cNvGrpSpPr/>
            <p:nvPr/>
          </p:nvGrpSpPr>
          <p:grpSpPr>
            <a:xfrm rot="1408162">
              <a:off x="6217280" y="3773661"/>
              <a:ext cx="1579920" cy="1126733"/>
              <a:chOff x="4130289" y="356075"/>
              <a:chExt cx="1593595" cy="1136485"/>
            </a:xfrm>
          </p:grpSpPr>
          <p:sp>
            <p:nvSpPr>
              <p:cNvPr id="693" name="Google Shape;693;p20"/>
              <p:cNvSpPr txBox="1"/>
              <p:nvPr/>
            </p:nvSpPr>
            <p:spPr>
              <a:xfrm rot="-1408162">
                <a:off x="5108094" y="710013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No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94" name="Google Shape;694;p20"/>
              <p:cNvCxnSpPr/>
              <p:nvPr/>
            </p:nvCxnSpPr>
            <p:spPr>
              <a:xfrm rot="10800000" flipH="1">
                <a:off x="4130289" y="553115"/>
                <a:ext cx="1436821" cy="40807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5" name="Google Shape;695;p20"/>
              <p:cNvSpPr txBox="1"/>
              <p:nvPr/>
            </p:nvSpPr>
            <p:spPr>
              <a:xfrm rot="-1408162">
                <a:off x="4818825" y="465799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Yes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696" name="Google Shape;696;p20"/>
              <p:cNvCxnSpPr/>
              <p:nvPr/>
            </p:nvCxnSpPr>
            <p:spPr>
              <a:xfrm rot="-1408162">
                <a:off x="4215156" y="618945"/>
                <a:ext cx="1446962" cy="61074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97" name="Google Shape;697;p20"/>
            <p:cNvGrpSpPr/>
            <p:nvPr/>
          </p:nvGrpSpPr>
          <p:grpSpPr>
            <a:xfrm>
              <a:off x="5618143" y="4005936"/>
              <a:ext cx="1341964" cy="283745"/>
              <a:chOff x="188206" y="2426995"/>
              <a:chExt cx="2578613" cy="545224"/>
            </a:xfrm>
          </p:grpSpPr>
          <p:sp>
            <p:nvSpPr>
              <p:cNvPr id="698" name="Google Shape;698;p20"/>
              <p:cNvSpPr/>
              <p:nvPr/>
            </p:nvSpPr>
            <p:spPr>
              <a:xfrm>
                <a:off x="249998" y="2426995"/>
                <a:ext cx="2231143" cy="5452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0"/>
              <p:cNvSpPr txBox="1"/>
              <p:nvPr/>
            </p:nvSpPr>
            <p:spPr>
              <a:xfrm>
                <a:off x="188206" y="2427862"/>
                <a:ext cx="2578613" cy="498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Year ≤ 2014.500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0" name="Google Shape;700;p20"/>
            <p:cNvGrpSpPr/>
            <p:nvPr/>
          </p:nvGrpSpPr>
          <p:grpSpPr>
            <a:xfrm>
              <a:off x="5596305" y="2159688"/>
              <a:ext cx="1341964" cy="283745"/>
              <a:chOff x="181927" y="2426995"/>
              <a:chExt cx="2578613" cy="545224"/>
            </a:xfrm>
          </p:grpSpPr>
          <p:sp>
            <p:nvSpPr>
              <p:cNvPr id="701" name="Google Shape;701;p20"/>
              <p:cNvSpPr/>
              <p:nvPr/>
            </p:nvSpPr>
            <p:spPr>
              <a:xfrm>
                <a:off x="249998" y="2426995"/>
                <a:ext cx="2231143" cy="5452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0"/>
              <p:cNvSpPr txBox="1"/>
              <p:nvPr/>
            </p:nvSpPr>
            <p:spPr>
              <a:xfrm>
                <a:off x="181927" y="2441292"/>
                <a:ext cx="2578613" cy="498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Year ≤ 2011.500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3" name="Google Shape;703;p20"/>
            <p:cNvGrpSpPr/>
            <p:nvPr/>
          </p:nvGrpSpPr>
          <p:grpSpPr>
            <a:xfrm>
              <a:off x="6858782" y="2450385"/>
              <a:ext cx="909014" cy="558255"/>
              <a:chOff x="2562172" y="3332499"/>
              <a:chExt cx="916882" cy="563087"/>
            </a:xfrm>
          </p:grpSpPr>
          <p:sp>
            <p:nvSpPr>
              <p:cNvPr id="704" name="Google Shape;704;p20"/>
              <p:cNvSpPr txBox="1"/>
              <p:nvPr/>
            </p:nvSpPr>
            <p:spPr>
              <a:xfrm>
                <a:off x="2980823" y="3612460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No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705" name="Google Shape;705;p20"/>
              <p:cNvCxnSpPr/>
              <p:nvPr/>
            </p:nvCxnSpPr>
            <p:spPr>
              <a:xfrm rot="10800000" flipH="1">
                <a:off x="2562172" y="3525807"/>
                <a:ext cx="855972" cy="16506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706" name="Google Shape;706;p20"/>
              <p:cNvSpPr txBox="1"/>
              <p:nvPr/>
            </p:nvSpPr>
            <p:spPr>
              <a:xfrm>
                <a:off x="2818731" y="3332499"/>
                <a:ext cx="49823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id" sz="8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Yes</a:t>
                </a:r>
                <a:endParaRPr sz="8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707" name="Google Shape;707;p20"/>
              <p:cNvCxnSpPr/>
              <p:nvPr/>
            </p:nvCxnSpPr>
            <p:spPr>
              <a:xfrm>
                <a:off x="2568612" y="3627754"/>
                <a:ext cx="829406" cy="26783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708" name="Google Shape;708;p20"/>
            <p:cNvGrpSpPr/>
            <p:nvPr/>
          </p:nvGrpSpPr>
          <p:grpSpPr>
            <a:xfrm>
              <a:off x="5612852" y="2606349"/>
              <a:ext cx="1676871" cy="263875"/>
              <a:chOff x="5160397" y="1166475"/>
              <a:chExt cx="1430632" cy="337895"/>
            </a:xfrm>
          </p:grpSpPr>
          <p:sp>
            <p:nvSpPr>
              <p:cNvPr id="709" name="Google Shape;709;p20"/>
              <p:cNvSpPr/>
              <p:nvPr/>
            </p:nvSpPr>
            <p:spPr>
              <a:xfrm>
                <a:off x="5181028" y="1166475"/>
                <a:ext cx="1382722" cy="3378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0"/>
              <p:cNvSpPr txBox="1"/>
              <p:nvPr/>
            </p:nvSpPr>
            <p:spPr>
              <a:xfrm>
                <a:off x="5160397" y="1168125"/>
                <a:ext cx="1430632" cy="332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Power (bhp) ≤ 107.850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11" name="Google Shape;711;p20"/>
            <p:cNvCxnSpPr/>
            <p:nvPr/>
          </p:nvCxnSpPr>
          <p:spPr>
            <a:xfrm>
              <a:off x="1121712" y="2626499"/>
              <a:ext cx="631548" cy="1235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712" name="Google Shape;712;p20"/>
            <p:cNvGrpSpPr/>
            <p:nvPr/>
          </p:nvGrpSpPr>
          <p:grpSpPr>
            <a:xfrm>
              <a:off x="132528" y="2457031"/>
              <a:ext cx="1189670" cy="306916"/>
              <a:chOff x="243705" y="2426994"/>
              <a:chExt cx="1455150" cy="543364"/>
            </a:xfrm>
          </p:grpSpPr>
          <p:sp>
            <p:nvSpPr>
              <p:cNvPr id="713" name="Google Shape;713;p20"/>
              <p:cNvSpPr/>
              <p:nvPr/>
            </p:nvSpPr>
            <p:spPr>
              <a:xfrm>
                <a:off x="249998" y="2426994"/>
                <a:ext cx="1448857" cy="5433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0"/>
              <p:cNvSpPr txBox="1"/>
              <p:nvPr/>
            </p:nvSpPr>
            <p:spPr>
              <a:xfrm>
                <a:off x="243705" y="2463648"/>
                <a:ext cx="1448857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Series ≤  8.818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5" name="Google Shape;715;p20"/>
            <p:cNvGrpSpPr/>
            <p:nvPr/>
          </p:nvGrpSpPr>
          <p:grpSpPr>
            <a:xfrm>
              <a:off x="1856463" y="4122722"/>
              <a:ext cx="1189670" cy="306916"/>
              <a:chOff x="243705" y="2426994"/>
              <a:chExt cx="1455150" cy="543364"/>
            </a:xfrm>
          </p:grpSpPr>
          <p:sp>
            <p:nvSpPr>
              <p:cNvPr id="716" name="Google Shape;716;p20"/>
              <p:cNvSpPr/>
              <p:nvPr/>
            </p:nvSpPr>
            <p:spPr>
              <a:xfrm>
                <a:off x="249998" y="2426994"/>
                <a:ext cx="1448857" cy="5433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0"/>
              <p:cNvSpPr txBox="1"/>
              <p:nvPr/>
            </p:nvSpPr>
            <p:spPr>
              <a:xfrm>
                <a:off x="243705" y="2463648"/>
                <a:ext cx="1448858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Type ≤  21.771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8" name="Google Shape;718;p20"/>
            <p:cNvGrpSpPr/>
            <p:nvPr/>
          </p:nvGrpSpPr>
          <p:grpSpPr>
            <a:xfrm>
              <a:off x="5575523" y="934740"/>
              <a:ext cx="1270643" cy="306916"/>
              <a:chOff x="190719" y="2426996"/>
              <a:chExt cx="1696423" cy="543364"/>
            </a:xfrm>
          </p:grpSpPr>
          <p:sp>
            <p:nvSpPr>
              <p:cNvPr id="719" name="Google Shape;719;p20"/>
              <p:cNvSpPr/>
              <p:nvPr/>
            </p:nvSpPr>
            <p:spPr>
              <a:xfrm>
                <a:off x="249999" y="2426996"/>
                <a:ext cx="1448857" cy="5433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0"/>
              <p:cNvSpPr txBox="1"/>
              <p:nvPr/>
            </p:nvSpPr>
            <p:spPr>
              <a:xfrm>
                <a:off x="190719" y="2463264"/>
                <a:ext cx="1696423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1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Series ≤ 2.646</a:t>
                </a:r>
                <a:endParaRPr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17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17"/>
          <p:cNvSpPr/>
          <p:nvPr/>
        </p:nvSpPr>
        <p:spPr>
          <a:xfrm>
            <a:off x="-16800" y="0"/>
            <a:ext cx="9160800" cy="5182200"/>
          </a:xfrm>
          <a:prstGeom prst="rect">
            <a:avLst/>
          </a:prstGeom>
          <a:solidFill>
            <a:srgbClr val="000000">
              <a:alpha val="9019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7"/>
          <p:cNvSpPr/>
          <p:nvPr/>
        </p:nvSpPr>
        <p:spPr>
          <a:xfrm rot="10800000" flipH="1">
            <a:off x="249996" y="353584"/>
            <a:ext cx="74946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7"/>
          <p:cNvSpPr/>
          <p:nvPr/>
        </p:nvSpPr>
        <p:spPr>
          <a:xfrm rot="10800000" flipH="1">
            <a:off x="173085" y="150924"/>
            <a:ext cx="843843" cy="51476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7"/>
          <p:cNvSpPr txBox="1"/>
          <p:nvPr/>
        </p:nvSpPr>
        <p:spPr>
          <a:xfrm>
            <a:off x="77464" y="267882"/>
            <a:ext cx="3005978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BEST </a:t>
            </a:r>
            <a:r>
              <a:rPr lang="id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 MODELS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7"/>
          <p:cNvSpPr/>
          <p:nvPr/>
        </p:nvSpPr>
        <p:spPr>
          <a:xfrm rot="5400000">
            <a:off x="4466550" y="504725"/>
            <a:ext cx="194100" cy="9160800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7"/>
          <p:cNvSpPr txBox="1"/>
          <p:nvPr/>
        </p:nvSpPr>
        <p:spPr>
          <a:xfrm>
            <a:off x="138000" y="4231497"/>
            <a:ext cx="86988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id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on this results, the best model that feasible to use is </a:t>
            </a:r>
            <a:r>
              <a:rPr lang="id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XGBoost_Tuned (Ver1) </a:t>
            </a:r>
            <a:r>
              <a:rPr lang="id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because it has</a:t>
            </a:r>
            <a:r>
              <a:rPr lang="id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good overall score</a:t>
            </a:r>
            <a:r>
              <a:rPr lang="id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id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better generalization</a:t>
            </a:r>
            <a:r>
              <a:rPr lang="id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compared to LightGBM one.</a:t>
            </a:r>
            <a:endParaRPr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2" name="Google Shape;732;p17"/>
          <p:cNvPicPr preferRelativeResize="0"/>
          <p:nvPr/>
        </p:nvPicPr>
        <p:blipFill rotWithShape="1">
          <a:blip r:embed="rId4">
            <a:alphaModFix/>
          </a:blip>
          <a:srcRect l="3827"/>
          <a:stretch/>
        </p:blipFill>
        <p:spPr>
          <a:xfrm>
            <a:off x="4515250" y="557204"/>
            <a:ext cx="4322675" cy="37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17"/>
          <p:cNvPicPr preferRelativeResize="0"/>
          <p:nvPr/>
        </p:nvPicPr>
        <p:blipFill rotWithShape="1">
          <a:blip r:embed="rId5">
            <a:alphaModFix/>
          </a:blip>
          <a:srcRect l="2126" r="2933"/>
          <a:stretch/>
        </p:blipFill>
        <p:spPr>
          <a:xfrm>
            <a:off x="249275" y="557204"/>
            <a:ext cx="4267350" cy="37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18"/>
          <p:cNvPicPr preferRelativeResize="0"/>
          <p:nvPr/>
        </p:nvPicPr>
        <p:blipFill rotWithShape="1">
          <a:blip r:embed="rId3">
            <a:alphaModFix/>
          </a:blip>
          <a:srcRect t="7812" b="78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18"/>
          <p:cNvSpPr/>
          <p:nvPr/>
        </p:nvSpPr>
        <p:spPr>
          <a:xfrm>
            <a:off x="-16800" y="0"/>
            <a:ext cx="9160800" cy="5182200"/>
          </a:xfrm>
          <a:prstGeom prst="rect">
            <a:avLst/>
          </a:prstGeom>
          <a:solidFill>
            <a:srgbClr val="000000">
              <a:alpha val="9019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8"/>
          <p:cNvSpPr/>
          <p:nvPr/>
        </p:nvSpPr>
        <p:spPr>
          <a:xfrm rot="10800000" flipH="1">
            <a:off x="249996" y="353703"/>
            <a:ext cx="7494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8"/>
          <p:cNvSpPr/>
          <p:nvPr/>
        </p:nvSpPr>
        <p:spPr>
          <a:xfrm rot="10800000" flipH="1">
            <a:off x="173085" y="150800"/>
            <a:ext cx="843900" cy="51600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8"/>
          <p:cNvSpPr txBox="1"/>
          <p:nvPr/>
        </p:nvSpPr>
        <p:spPr>
          <a:xfrm>
            <a:off x="77464" y="222162"/>
            <a:ext cx="30060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MODEL PERFORMANCE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8"/>
          <p:cNvSpPr/>
          <p:nvPr/>
        </p:nvSpPr>
        <p:spPr>
          <a:xfrm rot="5400000">
            <a:off x="4420501" y="458816"/>
            <a:ext cx="286200" cy="9160800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8"/>
          <p:cNvSpPr txBox="1"/>
          <p:nvPr/>
        </p:nvSpPr>
        <p:spPr>
          <a:xfrm>
            <a:off x="249996" y="4151866"/>
            <a:ext cx="84480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Font typeface="Century Gothic"/>
              <a:buNone/>
            </a:pPr>
            <a:r>
              <a:rPr lang="id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final model have good performance in term of price prediction </a:t>
            </a:r>
            <a:r>
              <a:rPr lang="id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a</a:t>
            </a:r>
            <a:r>
              <a:rPr lang="id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low </a:t>
            </a: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rate (RMSE) </a:t>
            </a:r>
            <a:r>
              <a:rPr lang="id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validation and test set and hi</a:t>
            </a:r>
            <a:r>
              <a:rPr lang="id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gh</a:t>
            </a:r>
            <a:r>
              <a:rPr lang="id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R-Squared</a:t>
            </a:r>
            <a:r>
              <a:rPr lang="id"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d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 in validation and test set </a:t>
            </a: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5" name="Google Shape;745;p18"/>
          <p:cNvPicPr preferRelativeResize="0"/>
          <p:nvPr/>
        </p:nvPicPr>
        <p:blipFill rotWithShape="1">
          <a:blip r:embed="rId4">
            <a:alphaModFix/>
          </a:blip>
          <a:srcRect b="2458"/>
          <a:stretch/>
        </p:blipFill>
        <p:spPr>
          <a:xfrm>
            <a:off x="5076425" y="582450"/>
            <a:ext cx="3621574" cy="35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18"/>
          <p:cNvPicPr preferRelativeResize="0"/>
          <p:nvPr/>
        </p:nvPicPr>
        <p:blipFill rotWithShape="1">
          <a:blip r:embed="rId5">
            <a:alphaModFix/>
          </a:blip>
          <a:srcRect r="10458" b="15261"/>
          <a:stretch/>
        </p:blipFill>
        <p:spPr>
          <a:xfrm>
            <a:off x="2499150" y="580100"/>
            <a:ext cx="2239500" cy="35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8"/>
          <p:cNvPicPr preferRelativeResize="0"/>
          <p:nvPr/>
        </p:nvPicPr>
        <p:blipFill rotWithShape="1">
          <a:blip r:embed="rId6">
            <a:alphaModFix/>
          </a:blip>
          <a:srcRect r="14008" b="15261"/>
          <a:stretch/>
        </p:blipFill>
        <p:spPr>
          <a:xfrm>
            <a:off x="365500" y="580100"/>
            <a:ext cx="2150750" cy="35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"/>
          <p:cNvSpPr/>
          <p:nvPr/>
        </p:nvSpPr>
        <p:spPr>
          <a:xfrm>
            <a:off x="0" y="-1935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 rot="10800000" flipH="1">
            <a:off x="0" y="-25017"/>
            <a:ext cx="3257526" cy="2774460"/>
          </a:xfrm>
          <a:custGeom>
            <a:avLst/>
            <a:gdLst/>
            <a:ahLst/>
            <a:cxnLst/>
            <a:rect l="l" t="t" r="r" b="b"/>
            <a:pathLst>
              <a:path w="945722" h="1420009" extrusionOk="0">
                <a:moveTo>
                  <a:pt x="0" y="0"/>
                </a:moveTo>
                <a:lnTo>
                  <a:pt x="143818" y="0"/>
                </a:lnTo>
                <a:lnTo>
                  <a:pt x="945722" y="1420009"/>
                </a:lnTo>
                <a:lnTo>
                  <a:pt x="0" y="1420009"/>
                </a:lnTo>
                <a:close/>
              </a:path>
            </a:pathLst>
          </a:custGeom>
          <a:solidFill>
            <a:srgbClr val="F38B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198941" y="2309457"/>
            <a:ext cx="2865772" cy="126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72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content</a:t>
            </a:r>
            <a:endParaRPr sz="2800" b="0" i="0" u="none" strike="noStrike" cap="none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43" name="Google Shape;143;p2"/>
          <p:cNvCxnSpPr/>
          <p:nvPr/>
        </p:nvCxnSpPr>
        <p:spPr>
          <a:xfrm>
            <a:off x="4994595" y="84502"/>
            <a:ext cx="0" cy="4974495"/>
          </a:xfrm>
          <a:prstGeom prst="straightConnector1">
            <a:avLst/>
          </a:prstGeom>
          <a:noFill/>
          <a:ln w="19050" cap="flat" cmpd="sng">
            <a:solidFill>
              <a:srgbClr val="F38B34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74" name="Google Shape;174;p2"/>
          <p:cNvSpPr/>
          <p:nvPr/>
        </p:nvSpPr>
        <p:spPr>
          <a:xfrm rot="10800000" flipH="1">
            <a:off x="198941" y="1461318"/>
            <a:ext cx="74946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149279" y="1496096"/>
            <a:ext cx="2781689" cy="83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7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Table of</a:t>
            </a:r>
            <a:endParaRPr sz="28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AD1FC-CC44-4852-8B6F-BD59A33D19FD}"/>
              </a:ext>
            </a:extLst>
          </p:cNvPr>
          <p:cNvGrpSpPr/>
          <p:nvPr/>
        </p:nvGrpSpPr>
        <p:grpSpPr>
          <a:xfrm>
            <a:off x="4164829" y="495661"/>
            <a:ext cx="4418059" cy="4235305"/>
            <a:chOff x="4154438" y="754532"/>
            <a:chExt cx="4418059" cy="4235305"/>
          </a:xfrm>
        </p:grpSpPr>
        <p:grpSp>
          <p:nvGrpSpPr>
            <p:cNvPr id="46" name="Google Shape;144;p2">
              <a:extLst>
                <a:ext uri="{FF2B5EF4-FFF2-40B4-BE49-F238E27FC236}">
                  <a16:creationId xmlns:a16="http://schemas.microsoft.com/office/drawing/2014/main" id="{EA25303C-9EC9-4018-85F2-3061733F59A7}"/>
                </a:ext>
              </a:extLst>
            </p:cNvPr>
            <p:cNvGrpSpPr/>
            <p:nvPr/>
          </p:nvGrpSpPr>
          <p:grpSpPr>
            <a:xfrm>
              <a:off x="4846930" y="850214"/>
              <a:ext cx="276839" cy="276839"/>
              <a:chOff x="4572000" y="480573"/>
              <a:chExt cx="357360" cy="357360"/>
            </a:xfrm>
          </p:grpSpPr>
          <p:sp>
            <p:nvSpPr>
              <p:cNvPr id="79" name="Google Shape;145;p2">
                <a:extLst>
                  <a:ext uri="{FF2B5EF4-FFF2-40B4-BE49-F238E27FC236}">
                    <a16:creationId xmlns:a16="http://schemas.microsoft.com/office/drawing/2014/main" id="{D31F874E-2664-4C4D-B28F-6A103DC9815C}"/>
                  </a:ext>
                </a:extLst>
              </p:cNvPr>
              <p:cNvSpPr/>
              <p:nvPr/>
            </p:nvSpPr>
            <p:spPr>
              <a:xfrm rot="10800000" flipH="1">
                <a:off x="4572000" y="480573"/>
                <a:ext cx="357360" cy="35736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46;p2">
                <a:extLst>
                  <a:ext uri="{FF2B5EF4-FFF2-40B4-BE49-F238E27FC236}">
                    <a16:creationId xmlns:a16="http://schemas.microsoft.com/office/drawing/2014/main" id="{B5B19F56-1B63-45C7-B622-09EEBD2C4D14}"/>
                  </a:ext>
                </a:extLst>
              </p:cNvPr>
              <p:cNvSpPr/>
              <p:nvPr/>
            </p:nvSpPr>
            <p:spPr>
              <a:xfrm rot="10800000" flipH="1">
                <a:off x="4615030" y="526296"/>
                <a:ext cx="271299" cy="271299"/>
              </a:xfrm>
              <a:prstGeom prst="ellipse">
                <a:avLst/>
              </a:prstGeom>
              <a:solidFill>
                <a:srgbClr val="F38B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" name="Google Shape;147;p2">
              <a:extLst>
                <a:ext uri="{FF2B5EF4-FFF2-40B4-BE49-F238E27FC236}">
                  <a16:creationId xmlns:a16="http://schemas.microsoft.com/office/drawing/2014/main" id="{C8A2D5B7-B661-497F-AFFC-E7EC762AF8E1}"/>
                </a:ext>
              </a:extLst>
            </p:cNvPr>
            <p:cNvGrpSpPr/>
            <p:nvPr/>
          </p:nvGrpSpPr>
          <p:grpSpPr>
            <a:xfrm>
              <a:off x="4846928" y="1484179"/>
              <a:ext cx="276839" cy="276839"/>
              <a:chOff x="4572000" y="480573"/>
              <a:chExt cx="357360" cy="357360"/>
            </a:xfrm>
          </p:grpSpPr>
          <p:sp>
            <p:nvSpPr>
              <p:cNvPr id="77" name="Google Shape;148;p2">
                <a:extLst>
                  <a:ext uri="{FF2B5EF4-FFF2-40B4-BE49-F238E27FC236}">
                    <a16:creationId xmlns:a16="http://schemas.microsoft.com/office/drawing/2014/main" id="{68AE5B12-7FD0-471A-A1AA-2203CA55CBE3}"/>
                  </a:ext>
                </a:extLst>
              </p:cNvPr>
              <p:cNvSpPr/>
              <p:nvPr/>
            </p:nvSpPr>
            <p:spPr>
              <a:xfrm rot="10800000" flipH="1">
                <a:off x="4572000" y="480573"/>
                <a:ext cx="357360" cy="35736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49;p2">
                <a:extLst>
                  <a:ext uri="{FF2B5EF4-FFF2-40B4-BE49-F238E27FC236}">
                    <a16:creationId xmlns:a16="http://schemas.microsoft.com/office/drawing/2014/main" id="{6B57ACDB-4D28-4C23-B4EF-A5BF06A01767}"/>
                  </a:ext>
                </a:extLst>
              </p:cNvPr>
              <p:cNvSpPr/>
              <p:nvPr/>
            </p:nvSpPr>
            <p:spPr>
              <a:xfrm rot="10800000" flipH="1">
                <a:off x="4615030" y="526296"/>
                <a:ext cx="271299" cy="271299"/>
              </a:xfrm>
              <a:prstGeom prst="ellipse">
                <a:avLst/>
              </a:prstGeom>
              <a:solidFill>
                <a:srgbClr val="F38B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150;p2">
              <a:extLst>
                <a:ext uri="{FF2B5EF4-FFF2-40B4-BE49-F238E27FC236}">
                  <a16:creationId xmlns:a16="http://schemas.microsoft.com/office/drawing/2014/main" id="{6923DB31-5F4C-489D-BB06-9D5EC9F2F449}"/>
                </a:ext>
              </a:extLst>
            </p:cNvPr>
            <p:cNvGrpSpPr/>
            <p:nvPr/>
          </p:nvGrpSpPr>
          <p:grpSpPr>
            <a:xfrm>
              <a:off x="4853890" y="2147635"/>
              <a:ext cx="276839" cy="276839"/>
              <a:chOff x="4572000" y="480573"/>
              <a:chExt cx="357360" cy="357360"/>
            </a:xfrm>
          </p:grpSpPr>
          <p:sp>
            <p:nvSpPr>
              <p:cNvPr id="75" name="Google Shape;151;p2">
                <a:extLst>
                  <a:ext uri="{FF2B5EF4-FFF2-40B4-BE49-F238E27FC236}">
                    <a16:creationId xmlns:a16="http://schemas.microsoft.com/office/drawing/2014/main" id="{AAD8BAD2-87FB-4B1F-937D-4BE41E5B03C9}"/>
                  </a:ext>
                </a:extLst>
              </p:cNvPr>
              <p:cNvSpPr/>
              <p:nvPr/>
            </p:nvSpPr>
            <p:spPr>
              <a:xfrm rot="10800000" flipH="1">
                <a:off x="4572000" y="480573"/>
                <a:ext cx="357360" cy="35736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52;p2">
                <a:extLst>
                  <a:ext uri="{FF2B5EF4-FFF2-40B4-BE49-F238E27FC236}">
                    <a16:creationId xmlns:a16="http://schemas.microsoft.com/office/drawing/2014/main" id="{E05CE019-0DC8-453A-A070-283C21D57FDD}"/>
                  </a:ext>
                </a:extLst>
              </p:cNvPr>
              <p:cNvSpPr/>
              <p:nvPr/>
            </p:nvSpPr>
            <p:spPr>
              <a:xfrm rot="10800000" flipH="1">
                <a:off x="4615030" y="526296"/>
                <a:ext cx="271299" cy="271299"/>
              </a:xfrm>
              <a:prstGeom prst="ellipse">
                <a:avLst/>
              </a:prstGeom>
              <a:solidFill>
                <a:srgbClr val="F38B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153;p2">
              <a:extLst>
                <a:ext uri="{FF2B5EF4-FFF2-40B4-BE49-F238E27FC236}">
                  <a16:creationId xmlns:a16="http://schemas.microsoft.com/office/drawing/2014/main" id="{8D4FF507-EE59-4A72-A7A4-DE13B7FC2800}"/>
                </a:ext>
              </a:extLst>
            </p:cNvPr>
            <p:cNvGrpSpPr/>
            <p:nvPr/>
          </p:nvGrpSpPr>
          <p:grpSpPr>
            <a:xfrm>
              <a:off x="4853888" y="2781600"/>
              <a:ext cx="276839" cy="276839"/>
              <a:chOff x="4572000" y="480573"/>
              <a:chExt cx="357360" cy="357360"/>
            </a:xfrm>
          </p:grpSpPr>
          <p:sp>
            <p:nvSpPr>
              <p:cNvPr id="73" name="Google Shape;154;p2">
                <a:extLst>
                  <a:ext uri="{FF2B5EF4-FFF2-40B4-BE49-F238E27FC236}">
                    <a16:creationId xmlns:a16="http://schemas.microsoft.com/office/drawing/2014/main" id="{02FB3CF7-4D18-4A89-A73D-EA658B540653}"/>
                  </a:ext>
                </a:extLst>
              </p:cNvPr>
              <p:cNvSpPr/>
              <p:nvPr/>
            </p:nvSpPr>
            <p:spPr>
              <a:xfrm rot="10800000" flipH="1">
                <a:off x="4572000" y="480573"/>
                <a:ext cx="357360" cy="35736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155;p2">
                <a:extLst>
                  <a:ext uri="{FF2B5EF4-FFF2-40B4-BE49-F238E27FC236}">
                    <a16:creationId xmlns:a16="http://schemas.microsoft.com/office/drawing/2014/main" id="{FDF76A06-8F64-488E-AF9C-42E0A1E2E2ED}"/>
                  </a:ext>
                </a:extLst>
              </p:cNvPr>
              <p:cNvSpPr/>
              <p:nvPr/>
            </p:nvSpPr>
            <p:spPr>
              <a:xfrm rot="10800000" flipH="1">
                <a:off x="4615030" y="526296"/>
                <a:ext cx="271299" cy="271299"/>
              </a:xfrm>
              <a:prstGeom prst="ellipse">
                <a:avLst/>
              </a:prstGeom>
              <a:solidFill>
                <a:srgbClr val="F38B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156;p2">
              <a:extLst>
                <a:ext uri="{FF2B5EF4-FFF2-40B4-BE49-F238E27FC236}">
                  <a16:creationId xmlns:a16="http://schemas.microsoft.com/office/drawing/2014/main" id="{2DDDFBAA-B694-41BA-BAB9-CB4018C459F4}"/>
                </a:ext>
              </a:extLst>
            </p:cNvPr>
            <p:cNvGrpSpPr/>
            <p:nvPr/>
          </p:nvGrpSpPr>
          <p:grpSpPr>
            <a:xfrm>
              <a:off x="4860850" y="3445056"/>
              <a:ext cx="276839" cy="276839"/>
              <a:chOff x="4572000" y="480573"/>
              <a:chExt cx="357360" cy="357360"/>
            </a:xfrm>
          </p:grpSpPr>
          <p:sp>
            <p:nvSpPr>
              <p:cNvPr id="71" name="Google Shape;157;p2">
                <a:extLst>
                  <a:ext uri="{FF2B5EF4-FFF2-40B4-BE49-F238E27FC236}">
                    <a16:creationId xmlns:a16="http://schemas.microsoft.com/office/drawing/2014/main" id="{65E8BE2A-024E-421F-808C-22D98FCFF3FF}"/>
                  </a:ext>
                </a:extLst>
              </p:cNvPr>
              <p:cNvSpPr/>
              <p:nvPr/>
            </p:nvSpPr>
            <p:spPr>
              <a:xfrm rot="10800000" flipH="1">
                <a:off x="4572000" y="480573"/>
                <a:ext cx="357360" cy="35736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158;p2">
                <a:extLst>
                  <a:ext uri="{FF2B5EF4-FFF2-40B4-BE49-F238E27FC236}">
                    <a16:creationId xmlns:a16="http://schemas.microsoft.com/office/drawing/2014/main" id="{8D4A8F00-FFA1-4DE6-A7B1-D920DC3A53B4}"/>
                  </a:ext>
                </a:extLst>
              </p:cNvPr>
              <p:cNvSpPr/>
              <p:nvPr/>
            </p:nvSpPr>
            <p:spPr>
              <a:xfrm rot="10800000" flipH="1">
                <a:off x="4615030" y="526296"/>
                <a:ext cx="271299" cy="271299"/>
              </a:xfrm>
              <a:prstGeom prst="ellipse">
                <a:avLst/>
              </a:prstGeom>
              <a:solidFill>
                <a:srgbClr val="F38B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159;p2">
              <a:extLst>
                <a:ext uri="{FF2B5EF4-FFF2-40B4-BE49-F238E27FC236}">
                  <a16:creationId xmlns:a16="http://schemas.microsoft.com/office/drawing/2014/main" id="{0F87F4A8-4E03-4315-AC3F-12C940AFAA67}"/>
                </a:ext>
              </a:extLst>
            </p:cNvPr>
            <p:cNvGrpSpPr/>
            <p:nvPr/>
          </p:nvGrpSpPr>
          <p:grpSpPr>
            <a:xfrm>
              <a:off x="4860848" y="4079021"/>
              <a:ext cx="276839" cy="276839"/>
              <a:chOff x="4572000" y="480573"/>
              <a:chExt cx="357360" cy="357360"/>
            </a:xfrm>
          </p:grpSpPr>
          <p:sp>
            <p:nvSpPr>
              <p:cNvPr id="69" name="Google Shape;160;p2">
                <a:extLst>
                  <a:ext uri="{FF2B5EF4-FFF2-40B4-BE49-F238E27FC236}">
                    <a16:creationId xmlns:a16="http://schemas.microsoft.com/office/drawing/2014/main" id="{2286C47E-1051-4D64-85C4-9A5DC2528113}"/>
                  </a:ext>
                </a:extLst>
              </p:cNvPr>
              <p:cNvSpPr/>
              <p:nvPr/>
            </p:nvSpPr>
            <p:spPr>
              <a:xfrm rot="10800000" flipH="1">
                <a:off x="4572000" y="480573"/>
                <a:ext cx="357360" cy="35736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161;p2">
                <a:extLst>
                  <a:ext uri="{FF2B5EF4-FFF2-40B4-BE49-F238E27FC236}">
                    <a16:creationId xmlns:a16="http://schemas.microsoft.com/office/drawing/2014/main" id="{475833B9-3FA3-44E2-8FFB-2AC1333169E0}"/>
                  </a:ext>
                </a:extLst>
              </p:cNvPr>
              <p:cNvSpPr/>
              <p:nvPr/>
            </p:nvSpPr>
            <p:spPr>
              <a:xfrm rot="10800000" flipH="1">
                <a:off x="4615030" y="526296"/>
                <a:ext cx="271299" cy="271299"/>
              </a:xfrm>
              <a:prstGeom prst="ellipse">
                <a:avLst/>
              </a:prstGeom>
              <a:solidFill>
                <a:srgbClr val="F38B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" name="Google Shape;162;p2">
              <a:extLst>
                <a:ext uri="{FF2B5EF4-FFF2-40B4-BE49-F238E27FC236}">
                  <a16:creationId xmlns:a16="http://schemas.microsoft.com/office/drawing/2014/main" id="{9CC8D00B-0F7B-47C8-BFBC-491814D0D5B3}"/>
                </a:ext>
              </a:extLst>
            </p:cNvPr>
            <p:cNvSpPr txBox="1"/>
            <p:nvPr/>
          </p:nvSpPr>
          <p:spPr>
            <a:xfrm>
              <a:off x="5369759" y="808437"/>
              <a:ext cx="2338592" cy="38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800" b="1" i="0" u="none" strike="noStrike" cap="none" dirty="0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PROBLEM BACKGROUND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3;p2">
              <a:extLst>
                <a:ext uri="{FF2B5EF4-FFF2-40B4-BE49-F238E27FC236}">
                  <a16:creationId xmlns:a16="http://schemas.microsoft.com/office/drawing/2014/main" id="{30C200A3-9A10-4FC1-BB59-18BFB3692114}"/>
                </a:ext>
              </a:extLst>
            </p:cNvPr>
            <p:cNvSpPr txBox="1"/>
            <p:nvPr/>
          </p:nvSpPr>
          <p:spPr>
            <a:xfrm>
              <a:off x="5393904" y="4022800"/>
              <a:ext cx="2659047" cy="38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MODEL OVERVIEW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4;p2">
              <a:extLst>
                <a:ext uri="{FF2B5EF4-FFF2-40B4-BE49-F238E27FC236}">
                  <a16:creationId xmlns:a16="http://schemas.microsoft.com/office/drawing/2014/main" id="{4C57A0C1-8F5A-4A3B-BFF9-FB808334F7FA}"/>
                </a:ext>
              </a:extLst>
            </p:cNvPr>
            <p:cNvSpPr txBox="1"/>
            <p:nvPr/>
          </p:nvSpPr>
          <p:spPr>
            <a:xfrm>
              <a:off x="5393662" y="3399295"/>
              <a:ext cx="3178835" cy="38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EXPLORATORY DATA ANALYSIS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5;p2">
              <a:extLst>
                <a:ext uri="{FF2B5EF4-FFF2-40B4-BE49-F238E27FC236}">
                  <a16:creationId xmlns:a16="http://schemas.microsoft.com/office/drawing/2014/main" id="{9F9FE5DE-F9E7-4076-AA82-57FD9A927B68}"/>
                </a:ext>
              </a:extLst>
            </p:cNvPr>
            <p:cNvSpPr txBox="1"/>
            <p:nvPr/>
          </p:nvSpPr>
          <p:spPr>
            <a:xfrm>
              <a:off x="5392478" y="2725379"/>
              <a:ext cx="2183947" cy="38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MS Gothic"/>
                  <a:ea typeface="MS Gothic"/>
                  <a:sym typeface="MS Gothic"/>
                </a:rPr>
                <a:t>MARKET ANALYSIS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6;p2">
              <a:extLst>
                <a:ext uri="{FF2B5EF4-FFF2-40B4-BE49-F238E27FC236}">
                  <a16:creationId xmlns:a16="http://schemas.microsoft.com/office/drawing/2014/main" id="{516C4DBB-B063-43EA-B0AD-4C38E92F9805}"/>
                </a:ext>
              </a:extLst>
            </p:cNvPr>
            <p:cNvSpPr txBox="1"/>
            <p:nvPr/>
          </p:nvSpPr>
          <p:spPr>
            <a:xfrm>
              <a:off x="5392479" y="2095486"/>
              <a:ext cx="2056364" cy="38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800" b="1" i="0" u="none" strike="noStrike" cap="none" dirty="0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PLATFORM CONCEPT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7;p2">
              <a:extLst>
                <a:ext uri="{FF2B5EF4-FFF2-40B4-BE49-F238E27FC236}">
                  <a16:creationId xmlns:a16="http://schemas.microsoft.com/office/drawing/2014/main" id="{140601D9-C217-4792-A1A3-860F4FCB78A6}"/>
                </a:ext>
              </a:extLst>
            </p:cNvPr>
            <p:cNvSpPr txBox="1"/>
            <p:nvPr/>
          </p:nvSpPr>
          <p:spPr>
            <a:xfrm>
              <a:off x="5377822" y="1422750"/>
              <a:ext cx="2319894" cy="38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800" b="1" i="0" u="none" strike="noStrike" cap="none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SOLUTIONS PROCESS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8;p2">
              <a:extLst>
                <a:ext uri="{FF2B5EF4-FFF2-40B4-BE49-F238E27FC236}">
                  <a16:creationId xmlns:a16="http://schemas.microsoft.com/office/drawing/2014/main" id="{9A91A96D-B570-4329-B77A-96A03513DDC4}"/>
                </a:ext>
              </a:extLst>
            </p:cNvPr>
            <p:cNvSpPr txBox="1"/>
            <p:nvPr/>
          </p:nvSpPr>
          <p:spPr>
            <a:xfrm>
              <a:off x="4171134" y="754532"/>
              <a:ext cx="484111" cy="443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2400" b="1" i="0" u="none" strike="noStrike" cap="none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9;p2">
              <a:extLst>
                <a:ext uri="{FF2B5EF4-FFF2-40B4-BE49-F238E27FC236}">
                  <a16:creationId xmlns:a16="http://schemas.microsoft.com/office/drawing/2014/main" id="{E8829D06-2B0F-4044-B487-B258537B497B}"/>
                </a:ext>
              </a:extLst>
            </p:cNvPr>
            <p:cNvSpPr txBox="1"/>
            <p:nvPr/>
          </p:nvSpPr>
          <p:spPr>
            <a:xfrm>
              <a:off x="4181134" y="1390111"/>
              <a:ext cx="484111" cy="443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2400" b="1" i="0" u="none" strike="noStrike" cap="none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70;p2">
              <a:extLst>
                <a:ext uri="{FF2B5EF4-FFF2-40B4-BE49-F238E27FC236}">
                  <a16:creationId xmlns:a16="http://schemas.microsoft.com/office/drawing/2014/main" id="{505CAB1C-C219-4FF9-8B01-325752ACBACB}"/>
                </a:ext>
              </a:extLst>
            </p:cNvPr>
            <p:cNvSpPr txBox="1"/>
            <p:nvPr/>
          </p:nvSpPr>
          <p:spPr>
            <a:xfrm>
              <a:off x="4187025" y="2074803"/>
              <a:ext cx="484111" cy="443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2400" b="1" i="0" u="none" strike="noStrike" cap="none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71;p2">
              <a:extLst>
                <a:ext uri="{FF2B5EF4-FFF2-40B4-BE49-F238E27FC236}">
                  <a16:creationId xmlns:a16="http://schemas.microsoft.com/office/drawing/2014/main" id="{A90EB62C-9C3D-4FF6-A486-5D22D5B95525}"/>
                </a:ext>
              </a:extLst>
            </p:cNvPr>
            <p:cNvSpPr txBox="1"/>
            <p:nvPr/>
          </p:nvSpPr>
          <p:spPr>
            <a:xfrm>
              <a:off x="4179955" y="2689116"/>
              <a:ext cx="484111" cy="443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2400" b="1" i="0" u="none" strike="noStrike" cap="none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72;p2">
              <a:extLst>
                <a:ext uri="{FF2B5EF4-FFF2-40B4-BE49-F238E27FC236}">
                  <a16:creationId xmlns:a16="http://schemas.microsoft.com/office/drawing/2014/main" id="{29B18BEB-D9C6-48A7-9874-4AA74B68DE35}"/>
                </a:ext>
              </a:extLst>
            </p:cNvPr>
            <p:cNvSpPr txBox="1"/>
            <p:nvPr/>
          </p:nvSpPr>
          <p:spPr>
            <a:xfrm>
              <a:off x="4172121" y="3372342"/>
              <a:ext cx="484111" cy="443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2400" b="1" i="0" u="none" strike="noStrike" cap="none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73;p2">
              <a:extLst>
                <a:ext uri="{FF2B5EF4-FFF2-40B4-BE49-F238E27FC236}">
                  <a16:creationId xmlns:a16="http://schemas.microsoft.com/office/drawing/2014/main" id="{E28532D6-78FD-4AA6-AEB3-90041211885F}"/>
                </a:ext>
              </a:extLst>
            </p:cNvPr>
            <p:cNvSpPr txBox="1"/>
            <p:nvPr/>
          </p:nvSpPr>
          <p:spPr>
            <a:xfrm>
              <a:off x="4154438" y="4005948"/>
              <a:ext cx="484111" cy="443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2400" b="1" i="0" u="none" strike="noStrike" cap="none" dirty="0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6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3;p2">
              <a:extLst>
                <a:ext uri="{FF2B5EF4-FFF2-40B4-BE49-F238E27FC236}">
                  <a16:creationId xmlns:a16="http://schemas.microsoft.com/office/drawing/2014/main" id="{F7493783-B264-426C-B7F7-E1DDD0AA397E}"/>
                </a:ext>
              </a:extLst>
            </p:cNvPr>
            <p:cNvSpPr txBox="1"/>
            <p:nvPr/>
          </p:nvSpPr>
          <p:spPr>
            <a:xfrm>
              <a:off x="5371171" y="4583150"/>
              <a:ext cx="2659047" cy="38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800" b="1" i="0" u="none" strike="noStrike" cap="none" dirty="0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FUTURE DEVELOPMENT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" name="Google Shape;159;p2">
              <a:extLst>
                <a:ext uri="{FF2B5EF4-FFF2-40B4-BE49-F238E27FC236}">
                  <a16:creationId xmlns:a16="http://schemas.microsoft.com/office/drawing/2014/main" id="{FB2F84CD-E51F-49C5-95DB-D972EC7B7B94}"/>
                </a:ext>
              </a:extLst>
            </p:cNvPr>
            <p:cNvGrpSpPr/>
            <p:nvPr/>
          </p:nvGrpSpPr>
          <p:grpSpPr>
            <a:xfrm>
              <a:off x="4860848" y="4619725"/>
              <a:ext cx="276839" cy="276839"/>
              <a:chOff x="4572000" y="480573"/>
              <a:chExt cx="357360" cy="357360"/>
            </a:xfrm>
          </p:grpSpPr>
          <p:sp>
            <p:nvSpPr>
              <p:cNvPr id="67" name="Google Shape;160;p2">
                <a:extLst>
                  <a:ext uri="{FF2B5EF4-FFF2-40B4-BE49-F238E27FC236}">
                    <a16:creationId xmlns:a16="http://schemas.microsoft.com/office/drawing/2014/main" id="{848E0E8D-715A-4D40-AAB0-3F57CE35D224}"/>
                  </a:ext>
                </a:extLst>
              </p:cNvPr>
              <p:cNvSpPr/>
              <p:nvPr/>
            </p:nvSpPr>
            <p:spPr>
              <a:xfrm rot="10800000" flipH="1">
                <a:off x="4572000" y="480573"/>
                <a:ext cx="357360" cy="35736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161;p2">
                <a:extLst>
                  <a:ext uri="{FF2B5EF4-FFF2-40B4-BE49-F238E27FC236}">
                    <a16:creationId xmlns:a16="http://schemas.microsoft.com/office/drawing/2014/main" id="{04E88211-5AF8-49DC-9E7F-31B0D7BC8B7D}"/>
                  </a:ext>
                </a:extLst>
              </p:cNvPr>
              <p:cNvSpPr/>
              <p:nvPr/>
            </p:nvSpPr>
            <p:spPr>
              <a:xfrm rot="10800000" flipH="1">
                <a:off x="4615030" y="526296"/>
                <a:ext cx="271299" cy="271299"/>
              </a:xfrm>
              <a:prstGeom prst="ellipse">
                <a:avLst/>
              </a:prstGeom>
              <a:solidFill>
                <a:srgbClr val="F38B3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" name="Google Shape;173;p2">
              <a:extLst>
                <a:ext uri="{FF2B5EF4-FFF2-40B4-BE49-F238E27FC236}">
                  <a16:creationId xmlns:a16="http://schemas.microsoft.com/office/drawing/2014/main" id="{62227BD7-E42E-4DE6-AECC-C1C689E5B17F}"/>
                </a:ext>
              </a:extLst>
            </p:cNvPr>
            <p:cNvSpPr txBox="1"/>
            <p:nvPr/>
          </p:nvSpPr>
          <p:spPr>
            <a:xfrm>
              <a:off x="4154438" y="4546652"/>
              <a:ext cx="484111" cy="443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MS Gothic"/>
                  <a:ea typeface="MS Gothic"/>
                  <a:cs typeface="MS Gothic"/>
                  <a:sym typeface="MS Gothic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19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19"/>
          <p:cNvSpPr/>
          <p:nvPr/>
        </p:nvSpPr>
        <p:spPr>
          <a:xfrm>
            <a:off x="-16800" y="0"/>
            <a:ext cx="9160800" cy="5182200"/>
          </a:xfrm>
          <a:prstGeom prst="rect">
            <a:avLst/>
          </a:prstGeom>
          <a:solidFill>
            <a:srgbClr val="000000">
              <a:alpha val="9019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9"/>
          <p:cNvSpPr/>
          <p:nvPr/>
        </p:nvSpPr>
        <p:spPr>
          <a:xfrm rot="10800000" flipH="1">
            <a:off x="249996" y="353584"/>
            <a:ext cx="74946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9"/>
          <p:cNvSpPr/>
          <p:nvPr/>
        </p:nvSpPr>
        <p:spPr>
          <a:xfrm rot="10800000" flipH="1">
            <a:off x="173085" y="150924"/>
            <a:ext cx="843843" cy="51476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9"/>
          <p:cNvSpPr txBox="1"/>
          <p:nvPr/>
        </p:nvSpPr>
        <p:spPr>
          <a:xfrm>
            <a:off x="85050" y="233350"/>
            <a:ext cx="20997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IMPORTANCE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9"/>
          <p:cNvSpPr/>
          <p:nvPr/>
        </p:nvSpPr>
        <p:spPr>
          <a:xfrm rot="5400000">
            <a:off x="4427575" y="465774"/>
            <a:ext cx="272050" cy="9160801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9"/>
          <p:cNvSpPr txBox="1"/>
          <p:nvPr/>
        </p:nvSpPr>
        <p:spPr>
          <a:xfrm>
            <a:off x="6651050" y="655200"/>
            <a:ext cx="2361900" cy="225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Importance shows us which features are the </a:t>
            </a:r>
            <a:r>
              <a:rPr lang="id" sz="13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dominant</a:t>
            </a:r>
            <a:r>
              <a:rPr lang="id" sz="13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determining car prices.</a:t>
            </a:r>
            <a:endParaRPr sz="13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Kilometers_Driven</a:t>
            </a:r>
            <a:r>
              <a:rPr lang="id" sz="13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id" sz="13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</a:t>
            </a:r>
            <a:r>
              <a:rPr lang="id" sz="13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have an important role to provide information of the car’s </a:t>
            </a:r>
            <a:r>
              <a:rPr lang="id" sz="13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condition/age</a:t>
            </a:r>
            <a:r>
              <a:rPr lang="id" sz="13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determining car prices.</a:t>
            </a:r>
            <a:endParaRPr sz="13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7" name="Google Shape;57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675" y="519538"/>
            <a:ext cx="6522374" cy="41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21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21"/>
          <p:cNvSpPr/>
          <p:nvPr/>
        </p:nvSpPr>
        <p:spPr>
          <a:xfrm>
            <a:off x="0" y="-36219"/>
            <a:ext cx="9160800" cy="5182200"/>
          </a:xfrm>
          <a:prstGeom prst="rect">
            <a:avLst/>
          </a:prstGeom>
          <a:solidFill>
            <a:srgbClr val="000000">
              <a:alpha val="9019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1"/>
          <p:cNvSpPr/>
          <p:nvPr/>
        </p:nvSpPr>
        <p:spPr>
          <a:xfrm rot="10800000" flipH="1">
            <a:off x="510822" y="825639"/>
            <a:ext cx="1190388" cy="101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1"/>
          <p:cNvSpPr/>
          <p:nvPr/>
        </p:nvSpPr>
        <p:spPr>
          <a:xfrm rot="10800000" flipH="1">
            <a:off x="282309" y="212508"/>
            <a:ext cx="843843" cy="51476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1"/>
          <p:cNvSpPr/>
          <p:nvPr/>
        </p:nvSpPr>
        <p:spPr>
          <a:xfrm rot="10800000" flipH="1">
            <a:off x="0" y="-38457"/>
            <a:ext cx="3257526" cy="1995215"/>
          </a:xfrm>
          <a:custGeom>
            <a:avLst/>
            <a:gdLst/>
            <a:ahLst/>
            <a:cxnLst/>
            <a:rect l="l" t="t" r="r" b="b"/>
            <a:pathLst>
              <a:path w="945722" h="1420009" extrusionOk="0">
                <a:moveTo>
                  <a:pt x="0" y="0"/>
                </a:moveTo>
                <a:lnTo>
                  <a:pt x="143818" y="0"/>
                </a:lnTo>
                <a:lnTo>
                  <a:pt x="945722" y="1420009"/>
                </a:lnTo>
                <a:lnTo>
                  <a:pt x="0" y="1420009"/>
                </a:lnTo>
                <a:close/>
              </a:path>
            </a:pathLst>
          </a:custGeom>
          <a:solidFill>
            <a:srgbClr val="F38B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1"/>
          <p:cNvSpPr txBox="1"/>
          <p:nvPr/>
        </p:nvSpPr>
        <p:spPr>
          <a:xfrm>
            <a:off x="64476" y="187260"/>
            <a:ext cx="2773653" cy="179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72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FUTURE</a:t>
            </a:r>
            <a:r>
              <a:rPr lang="id" sz="66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id" sz="36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DEVELOPMENT</a:t>
            </a:r>
            <a:endParaRPr sz="4800" b="0" i="0" u="none" strike="noStrike" cap="none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8" name="Google Shape;758;p21"/>
          <p:cNvSpPr/>
          <p:nvPr/>
        </p:nvSpPr>
        <p:spPr>
          <a:xfrm rot="10800000" flipH="1">
            <a:off x="136090" y="237861"/>
            <a:ext cx="74946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21"/>
          <p:cNvGrpSpPr/>
          <p:nvPr/>
        </p:nvGrpSpPr>
        <p:grpSpPr>
          <a:xfrm>
            <a:off x="149250" y="2171972"/>
            <a:ext cx="1726616" cy="1875763"/>
            <a:chOff x="3771523" y="490680"/>
            <a:chExt cx="1184577" cy="1286903"/>
          </a:xfrm>
        </p:grpSpPr>
        <p:grpSp>
          <p:nvGrpSpPr>
            <p:cNvPr id="760" name="Google Shape;760;p21"/>
            <p:cNvGrpSpPr/>
            <p:nvPr/>
          </p:nvGrpSpPr>
          <p:grpSpPr>
            <a:xfrm>
              <a:off x="3929196" y="490680"/>
              <a:ext cx="910558" cy="910559"/>
              <a:chOff x="2169042" y="1148316"/>
              <a:chExt cx="2402958" cy="2402958"/>
            </a:xfrm>
          </p:grpSpPr>
          <p:sp>
            <p:nvSpPr>
              <p:cNvPr id="761" name="Google Shape;761;p21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62" name="Google Shape;76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40002" y="1219276"/>
                <a:ext cx="2261038" cy="22610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63" name="Google Shape;763;p21"/>
            <p:cNvSpPr txBox="1"/>
            <p:nvPr/>
          </p:nvSpPr>
          <p:spPr>
            <a:xfrm>
              <a:off x="3771523" y="1428128"/>
              <a:ext cx="1184577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Platform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21"/>
          <p:cNvGrpSpPr/>
          <p:nvPr/>
        </p:nvGrpSpPr>
        <p:grpSpPr>
          <a:xfrm>
            <a:off x="4735755" y="479774"/>
            <a:ext cx="1244474" cy="1470081"/>
            <a:chOff x="3288531" y="285132"/>
            <a:chExt cx="1236231" cy="1460345"/>
          </a:xfrm>
        </p:grpSpPr>
        <p:sp>
          <p:nvSpPr>
            <p:cNvPr id="765" name="Google Shape;765;p21"/>
            <p:cNvSpPr txBox="1"/>
            <p:nvPr/>
          </p:nvSpPr>
          <p:spPr>
            <a:xfrm>
              <a:off x="3288531" y="1353739"/>
              <a:ext cx="1236231" cy="391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Seller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6" name="Google Shape;766;p21"/>
            <p:cNvGrpSpPr/>
            <p:nvPr/>
          </p:nvGrpSpPr>
          <p:grpSpPr>
            <a:xfrm>
              <a:off x="3459038" y="285132"/>
              <a:ext cx="1020727" cy="1020727"/>
              <a:chOff x="2460694" y="468023"/>
              <a:chExt cx="1020727" cy="1020727"/>
            </a:xfrm>
          </p:grpSpPr>
          <p:sp>
            <p:nvSpPr>
              <p:cNvPr id="767" name="Google Shape;767;p21"/>
              <p:cNvSpPr/>
              <p:nvPr/>
            </p:nvSpPr>
            <p:spPr>
              <a:xfrm>
                <a:off x="2460694" y="468023"/>
                <a:ext cx="1020727" cy="102072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68" name="Google Shape;768;p2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88468" y="496774"/>
                <a:ext cx="965177" cy="9651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69" name="Google Shape;769;p21"/>
          <p:cNvSpPr txBox="1"/>
          <p:nvPr/>
        </p:nvSpPr>
        <p:spPr>
          <a:xfrm>
            <a:off x="1509553" y="2272968"/>
            <a:ext cx="1190389" cy="12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id" sz="6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0" name="Google Shape;770;p21"/>
          <p:cNvCxnSpPr/>
          <p:nvPr/>
        </p:nvCxnSpPr>
        <p:spPr>
          <a:xfrm flipH="1">
            <a:off x="3605623" y="1145244"/>
            <a:ext cx="1322406" cy="1258793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1" name="Google Shape;771;p21"/>
          <p:cNvCxnSpPr/>
          <p:nvPr/>
        </p:nvCxnSpPr>
        <p:spPr>
          <a:xfrm>
            <a:off x="6058729" y="3956883"/>
            <a:ext cx="100801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772" name="Google Shape;772;p21"/>
          <p:cNvGrpSpPr/>
          <p:nvPr/>
        </p:nvGrpSpPr>
        <p:grpSpPr>
          <a:xfrm>
            <a:off x="6459584" y="479774"/>
            <a:ext cx="2400622" cy="1631068"/>
            <a:chOff x="5295363" y="2788379"/>
            <a:chExt cx="2232837" cy="1517069"/>
          </a:xfrm>
        </p:grpSpPr>
        <p:grpSp>
          <p:nvGrpSpPr>
            <p:cNvPr id="773" name="Google Shape;773;p21"/>
            <p:cNvGrpSpPr/>
            <p:nvPr/>
          </p:nvGrpSpPr>
          <p:grpSpPr>
            <a:xfrm>
              <a:off x="5898954" y="2788379"/>
              <a:ext cx="1077169" cy="1002134"/>
              <a:chOff x="5905952" y="2802387"/>
              <a:chExt cx="1077169" cy="1002134"/>
            </a:xfrm>
          </p:grpSpPr>
          <p:sp>
            <p:nvSpPr>
              <p:cNvPr id="774" name="Google Shape;774;p21"/>
              <p:cNvSpPr/>
              <p:nvPr/>
            </p:nvSpPr>
            <p:spPr>
              <a:xfrm>
                <a:off x="5950121" y="2802387"/>
                <a:ext cx="1002133" cy="10021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5991465" y="2853509"/>
                <a:ext cx="910558" cy="91055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76" name="Google Shape;776;p2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5905952" y="2869748"/>
                <a:ext cx="1077169" cy="7181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77" name="Google Shape;777;p21"/>
            <p:cNvSpPr txBox="1"/>
            <p:nvPr/>
          </p:nvSpPr>
          <p:spPr>
            <a:xfrm>
              <a:off x="5295363" y="3807876"/>
              <a:ext cx="2232837" cy="497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d" sz="11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Upgrade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d" sz="11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Recommendation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21"/>
          <p:cNvGrpSpPr/>
          <p:nvPr/>
        </p:nvGrpSpPr>
        <p:grpSpPr>
          <a:xfrm>
            <a:off x="6436713" y="3328973"/>
            <a:ext cx="2390210" cy="1608561"/>
            <a:chOff x="4331414" y="3458796"/>
            <a:chExt cx="2232837" cy="1502652"/>
          </a:xfrm>
        </p:grpSpPr>
        <p:grpSp>
          <p:nvGrpSpPr>
            <p:cNvPr id="779" name="Google Shape;779;p21"/>
            <p:cNvGrpSpPr/>
            <p:nvPr/>
          </p:nvGrpSpPr>
          <p:grpSpPr>
            <a:xfrm>
              <a:off x="4882427" y="3458796"/>
              <a:ext cx="1209947" cy="1002134"/>
              <a:chOff x="7814013" y="2810963"/>
              <a:chExt cx="1209947" cy="1002134"/>
            </a:xfrm>
          </p:grpSpPr>
          <p:sp>
            <p:nvSpPr>
              <p:cNvPr id="780" name="Google Shape;780;p21"/>
              <p:cNvSpPr/>
              <p:nvPr/>
            </p:nvSpPr>
            <p:spPr>
              <a:xfrm>
                <a:off x="7909025" y="2810963"/>
                <a:ext cx="1002133" cy="10021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1" name="Google Shape;781;p21"/>
              <p:cNvGrpSpPr/>
              <p:nvPr/>
            </p:nvGrpSpPr>
            <p:grpSpPr>
              <a:xfrm>
                <a:off x="7814013" y="2842532"/>
                <a:ext cx="1209947" cy="930159"/>
                <a:chOff x="7814013" y="2842532"/>
                <a:chExt cx="1209947" cy="930159"/>
              </a:xfrm>
            </p:grpSpPr>
            <p:sp>
              <p:nvSpPr>
                <p:cNvPr id="782" name="Google Shape;782;p21"/>
                <p:cNvSpPr/>
                <p:nvPr/>
              </p:nvSpPr>
              <p:spPr>
                <a:xfrm>
                  <a:off x="7950369" y="2862132"/>
                  <a:ext cx="910558" cy="91055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783" name="Google Shape;783;p2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r="19198"/>
                <a:stretch/>
              </p:blipFill>
              <p:spPr>
                <a:xfrm flipH="1">
                  <a:off x="7814013" y="2842532"/>
                  <a:ext cx="1209947" cy="8431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784" name="Google Shape;784;p21"/>
            <p:cNvSpPr txBox="1"/>
            <p:nvPr/>
          </p:nvSpPr>
          <p:spPr>
            <a:xfrm>
              <a:off x="4331414" y="4463876"/>
              <a:ext cx="2232837" cy="497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d" sz="11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Based on History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id" sz="11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Recommendation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85" name="Google Shape;785;p21"/>
          <p:cNvCxnSpPr/>
          <p:nvPr/>
        </p:nvCxnSpPr>
        <p:spPr>
          <a:xfrm>
            <a:off x="3605623" y="3193645"/>
            <a:ext cx="1514367" cy="67274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786" name="Google Shape;786;p21"/>
          <p:cNvGrpSpPr/>
          <p:nvPr/>
        </p:nvGrpSpPr>
        <p:grpSpPr>
          <a:xfrm>
            <a:off x="2395782" y="2199119"/>
            <a:ext cx="1813713" cy="1750327"/>
            <a:chOff x="4421517" y="1543415"/>
            <a:chExt cx="1539529" cy="1467788"/>
          </a:xfrm>
        </p:grpSpPr>
        <p:grpSp>
          <p:nvGrpSpPr>
            <p:cNvPr id="787" name="Google Shape;787;p21"/>
            <p:cNvGrpSpPr/>
            <p:nvPr/>
          </p:nvGrpSpPr>
          <p:grpSpPr>
            <a:xfrm>
              <a:off x="4421517" y="1543415"/>
              <a:ext cx="1539529" cy="1467788"/>
              <a:chOff x="3605967" y="2581602"/>
              <a:chExt cx="1765430" cy="1683161"/>
            </a:xfrm>
          </p:grpSpPr>
          <p:sp>
            <p:nvSpPr>
              <p:cNvPr id="788" name="Google Shape;788;p21"/>
              <p:cNvSpPr txBox="1"/>
              <p:nvPr/>
            </p:nvSpPr>
            <p:spPr>
              <a:xfrm>
                <a:off x="3605967" y="3767191"/>
                <a:ext cx="1765430" cy="497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id" sz="1200" b="1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Recommendation Engine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1"/>
              <p:cNvSpPr/>
              <p:nvPr/>
            </p:nvSpPr>
            <p:spPr>
              <a:xfrm>
                <a:off x="3903647" y="2581602"/>
                <a:ext cx="1162678" cy="116267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90" name="Google Shape;790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56164" y="1653625"/>
              <a:ext cx="822224" cy="822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1" name="Google Shape;791;p21"/>
          <p:cNvGrpSpPr/>
          <p:nvPr/>
        </p:nvGrpSpPr>
        <p:grpSpPr>
          <a:xfrm>
            <a:off x="4912622" y="3384079"/>
            <a:ext cx="1180663" cy="1312867"/>
            <a:chOff x="4646710" y="1597551"/>
            <a:chExt cx="806874" cy="897224"/>
          </a:xfrm>
        </p:grpSpPr>
        <p:sp>
          <p:nvSpPr>
            <p:cNvPr id="792" name="Google Shape;792;p21"/>
            <p:cNvSpPr txBox="1"/>
            <p:nvPr/>
          </p:nvSpPr>
          <p:spPr>
            <a:xfrm>
              <a:off x="4646710" y="2276237"/>
              <a:ext cx="806874" cy="218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Buyer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3" name="Google Shape;793;p21"/>
            <p:cNvGrpSpPr/>
            <p:nvPr/>
          </p:nvGrpSpPr>
          <p:grpSpPr>
            <a:xfrm>
              <a:off x="4731258" y="1597551"/>
              <a:ext cx="662024" cy="662024"/>
              <a:chOff x="2344414" y="2195596"/>
              <a:chExt cx="1020727" cy="1020727"/>
            </a:xfrm>
          </p:grpSpPr>
          <p:sp>
            <p:nvSpPr>
              <p:cNvPr id="794" name="Google Shape;794;p21"/>
              <p:cNvSpPr/>
              <p:nvPr/>
            </p:nvSpPr>
            <p:spPr>
              <a:xfrm>
                <a:off x="2344414" y="2195596"/>
                <a:ext cx="1020727" cy="102072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95" name="Google Shape;795;p21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2365680" y="2208413"/>
                <a:ext cx="973826" cy="9738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796" name="Google Shape;796;p21"/>
          <p:cNvCxnSpPr/>
          <p:nvPr/>
        </p:nvCxnSpPr>
        <p:spPr>
          <a:xfrm>
            <a:off x="5969856" y="993541"/>
            <a:ext cx="115841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2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2"/>
          <p:cNvSpPr/>
          <p:nvPr/>
        </p:nvSpPr>
        <p:spPr>
          <a:xfrm>
            <a:off x="0" y="-1935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2"/>
          <p:cNvSpPr/>
          <p:nvPr/>
        </p:nvSpPr>
        <p:spPr>
          <a:xfrm rot="10800000" flipH="1">
            <a:off x="510822" y="825639"/>
            <a:ext cx="1190388" cy="101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2"/>
          <p:cNvSpPr txBox="1"/>
          <p:nvPr/>
        </p:nvSpPr>
        <p:spPr>
          <a:xfrm>
            <a:off x="2960713" y="838190"/>
            <a:ext cx="3124743" cy="152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11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Thank </a:t>
            </a:r>
            <a:endParaRPr sz="60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65" name="Google Shape;665;p22"/>
          <p:cNvGrpSpPr/>
          <p:nvPr/>
        </p:nvGrpSpPr>
        <p:grpSpPr>
          <a:xfrm>
            <a:off x="2850632" y="2132835"/>
            <a:ext cx="3344903" cy="2013560"/>
            <a:chOff x="2821981" y="2132835"/>
            <a:chExt cx="3516838" cy="2013560"/>
          </a:xfrm>
        </p:grpSpPr>
        <p:sp>
          <p:nvSpPr>
            <p:cNvPr id="666" name="Google Shape;666;p22"/>
            <p:cNvSpPr/>
            <p:nvPr/>
          </p:nvSpPr>
          <p:spPr>
            <a:xfrm>
              <a:off x="3093525" y="2466250"/>
              <a:ext cx="3049247" cy="1680145"/>
            </a:xfrm>
            <a:prstGeom prst="rect">
              <a:avLst/>
            </a:prstGeom>
            <a:solidFill>
              <a:srgbClr val="F38B34"/>
            </a:solidFill>
            <a:ln>
              <a:noFill/>
            </a:ln>
          </p:spPr>
          <p:txBody>
            <a:bodyPr spcFirstLastPara="1" wrap="square" lIns="68550" tIns="34275" rIns="68550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2"/>
            <p:cNvSpPr txBox="1"/>
            <p:nvPr/>
          </p:nvSpPr>
          <p:spPr>
            <a:xfrm>
              <a:off x="2821981" y="2132835"/>
              <a:ext cx="3516838" cy="1864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id" sz="160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YOU</a:t>
              </a:r>
              <a:endParaRPr sz="160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/>
          <p:nvPr/>
        </p:nvSpPr>
        <p:spPr>
          <a:xfrm>
            <a:off x="0" y="-1935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 rot="10800000" flipH="1">
            <a:off x="510822" y="825639"/>
            <a:ext cx="1190388" cy="101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3"/>
          <p:cNvGrpSpPr/>
          <p:nvPr/>
        </p:nvGrpSpPr>
        <p:grpSpPr>
          <a:xfrm>
            <a:off x="6668953" y="1554753"/>
            <a:ext cx="2154609" cy="729764"/>
            <a:chOff x="6668953" y="1554753"/>
            <a:chExt cx="2154609" cy="729764"/>
          </a:xfrm>
        </p:grpSpPr>
        <p:sp>
          <p:nvSpPr>
            <p:cNvPr id="184" name="Google Shape;184;p3"/>
            <p:cNvSpPr txBox="1"/>
            <p:nvPr/>
          </p:nvSpPr>
          <p:spPr>
            <a:xfrm>
              <a:off x="7229465" y="1554753"/>
              <a:ext cx="1021482" cy="2724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SELLER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6668953" y="1810970"/>
              <a:ext cx="2154609" cy="473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1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difficult to determine the selling price</a:t>
              </a:r>
              <a:endPara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6" name="Google Shape;186;p3"/>
          <p:cNvGrpSpPr/>
          <p:nvPr/>
        </p:nvGrpSpPr>
        <p:grpSpPr>
          <a:xfrm>
            <a:off x="300719" y="1656700"/>
            <a:ext cx="2199338" cy="718167"/>
            <a:chOff x="300719" y="1656700"/>
            <a:chExt cx="2199338" cy="718167"/>
          </a:xfrm>
        </p:grpSpPr>
        <p:sp>
          <p:nvSpPr>
            <p:cNvPr id="187" name="Google Shape;187;p3"/>
            <p:cNvSpPr txBox="1"/>
            <p:nvPr/>
          </p:nvSpPr>
          <p:spPr>
            <a:xfrm>
              <a:off x="926553" y="1656700"/>
              <a:ext cx="775827" cy="33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BUYER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300719" y="1922404"/>
              <a:ext cx="2199338" cy="45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1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difficult to determine whether worth the price offered</a:t>
              </a:r>
              <a:endPara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142133" y="4198027"/>
            <a:ext cx="2357924" cy="677472"/>
            <a:chOff x="142133" y="4198027"/>
            <a:chExt cx="2357924" cy="677472"/>
          </a:xfrm>
        </p:grpSpPr>
        <p:sp>
          <p:nvSpPr>
            <p:cNvPr id="190" name="Google Shape;190;p3"/>
            <p:cNvSpPr txBox="1"/>
            <p:nvPr/>
          </p:nvSpPr>
          <p:spPr>
            <a:xfrm>
              <a:off x="480370" y="4198027"/>
              <a:ext cx="1486513" cy="33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SPENT TIME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142133" y="4423036"/>
              <a:ext cx="2357924" cy="45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1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prices are formed as a result of a time-consuming bidding process</a:t>
              </a:r>
              <a:endPara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6629150" y="4198027"/>
            <a:ext cx="2154609" cy="733009"/>
            <a:chOff x="6629150" y="4198027"/>
            <a:chExt cx="2154609" cy="733009"/>
          </a:xfrm>
        </p:grpSpPr>
        <p:sp>
          <p:nvSpPr>
            <p:cNvPr id="193" name="Google Shape;193;p3"/>
            <p:cNvSpPr txBox="1"/>
            <p:nvPr/>
          </p:nvSpPr>
          <p:spPr>
            <a:xfrm>
              <a:off x="6629150" y="4198027"/>
              <a:ext cx="2154609" cy="33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ADDITIONAL FEE</a:t>
              </a:r>
              <a:endParaRPr sz="1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6629150" y="4478573"/>
              <a:ext cx="2154609" cy="45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id" sz="11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for appraisal service, if want a decent and accurate price</a:t>
              </a:r>
              <a:endPara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195" name="Google Shape;195;p3"/>
          <p:cNvCxnSpPr/>
          <p:nvPr/>
        </p:nvCxnSpPr>
        <p:spPr>
          <a:xfrm>
            <a:off x="1987367" y="1282086"/>
            <a:ext cx="1219720" cy="682841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96" name="Google Shape;196;p3"/>
          <p:cNvCxnSpPr/>
          <p:nvPr/>
        </p:nvCxnSpPr>
        <p:spPr>
          <a:xfrm flipH="1">
            <a:off x="5520932" y="1223902"/>
            <a:ext cx="1516975" cy="833961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97" name="Google Shape;197;p3"/>
          <p:cNvCxnSpPr/>
          <p:nvPr/>
        </p:nvCxnSpPr>
        <p:spPr>
          <a:xfrm rot="10800000" flipH="1">
            <a:off x="2010467" y="2964677"/>
            <a:ext cx="1201863" cy="43028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98" name="Google Shape;198;p3"/>
          <p:cNvCxnSpPr/>
          <p:nvPr/>
        </p:nvCxnSpPr>
        <p:spPr>
          <a:xfrm>
            <a:off x="5404576" y="2798489"/>
            <a:ext cx="1565671" cy="548185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199" name="Google Shape;199;p3"/>
          <p:cNvGrpSpPr/>
          <p:nvPr/>
        </p:nvGrpSpPr>
        <p:grpSpPr>
          <a:xfrm>
            <a:off x="2636204" y="875597"/>
            <a:ext cx="3618317" cy="3248998"/>
            <a:chOff x="2636204" y="875597"/>
            <a:chExt cx="3618317" cy="3248998"/>
          </a:xfrm>
        </p:grpSpPr>
        <p:sp>
          <p:nvSpPr>
            <p:cNvPr id="200" name="Google Shape;200;p3"/>
            <p:cNvSpPr/>
            <p:nvPr/>
          </p:nvSpPr>
          <p:spPr>
            <a:xfrm>
              <a:off x="2833313" y="875597"/>
              <a:ext cx="3248998" cy="3248998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926908" y="967159"/>
              <a:ext cx="3063279" cy="306327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2654321" y="1681226"/>
              <a:ext cx="3600200" cy="1649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id" sz="60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Problem</a:t>
              </a:r>
              <a:r>
                <a:rPr lang="id" sz="44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 background</a:t>
              </a:r>
              <a:endParaRPr sz="1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2636204" y="1678221"/>
              <a:ext cx="3600200" cy="1649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id" sz="6000" b="0" i="0" u="none" strike="noStrike" cap="none">
                  <a:solidFill>
                    <a:srgbClr val="ED7D3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Problem</a:t>
              </a:r>
              <a:r>
                <a:rPr lang="id" sz="4400" b="0" i="0" u="none" strike="noStrike" cap="none">
                  <a:solidFill>
                    <a:srgbClr val="ED7D3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 background</a:t>
              </a:r>
              <a:endParaRPr sz="1400" b="0" i="0" u="none" strike="noStrike" cap="none">
                <a:solidFill>
                  <a:srgbClr val="ED7D3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590269" y="294912"/>
            <a:ext cx="1514589" cy="1305680"/>
            <a:chOff x="610986" y="358328"/>
            <a:chExt cx="1514589" cy="1305680"/>
          </a:xfrm>
        </p:grpSpPr>
        <p:sp>
          <p:nvSpPr>
            <p:cNvPr id="205" name="Google Shape;205;p3"/>
            <p:cNvSpPr/>
            <p:nvPr/>
          </p:nvSpPr>
          <p:spPr>
            <a:xfrm>
              <a:off x="610986" y="358328"/>
              <a:ext cx="1514589" cy="13056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3"/>
            <p:cNvGrpSpPr/>
            <p:nvPr/>
          </p:nvGrpSpPr>
          <p:grpSpPr>
            <a:xfrm>
              <a:off x="782783" y="429598"/>
              <a:ext cx="1161991" cy="1161990"/>
              <a:chOff x="2344414" y="2195596"/>
              <a:chExt cx="1020727" cy="1020727"/>
            </a:xfrm>
          </p:grpSpPr>
          <p:sp>
            <p:nvSpPr>
              <p:cNvPr id="207" name="Google Shape;207;p3"/>
              <p:cNvSpPr/>
              <p:nvPr/>
            </p:nvSpPr>
            <p:spPr>
              <a:xfrm>
                <a:off x="2344414" y="2195596"/>
                <a:ext cx="1020727" cy="102072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8" name="Google Shape;208;p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385839" y="2228571"/>
                <a:ext cx="953668" cy="9536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9" name="Google Shape;209;p3"/>
          <p:cNvGrpSpPr/>
          <p:nvPr/>
        </p:nvGrpSpPr>
        <p:grpSpPr>
          <a:xfrm>
            <a:off x="480370" y="2851842"/>
            <a:ext cx="1514589" cy="1305680"/>
            <a:chOff x="633422" y="2773768"/>
            <a:chExt cx="1514589" cy="1305680"/>
          </a:xfrm>
        </p:grpSpPr>
        <p:sp>
          <p:nvSpPr>
            <p:cNvPr id="210" name="Google Shape;210;p3"/>
            <p:cNvSpPr/>
            <p:nvPr/>
          </p:nvSpPr>
          <p:spPr>
            <a:xfrm>
              <a:off x="633422" y="2773768"/>
              <a:ext cx="1514589" cy="13056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" name="Google Shape;211;p3"/>
            <p:cNvGrpSpPr/>
            <p:nvPr/>
          </p:nvGrpSpPr>
          <p:grpSpPr>
            <a:xfrm>
              <a:off x="828886" y="2863658"/>
              <a:ext cx="1139169" cy="1139169"/>
              <a:chOff x="1249092" y="2930988"/>
              <a:chExt cx="662020" cy="662020"/>
            </a:xfrm>
          </p:grpSpPr>
          <p:sp>
            <p:nvSpPr>
              <p:cNvPr id="212" name="Google Shape;212;p3"/>
              <p:cNvSpPr/>
              <p:nvPr/>
            </p:nvSpPr>
            <p:spPr>
              <a:xfrm>
                <a:off x="1249092" y="2930988"/>
                <a:ext cx="662020" cy="66202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3" name="Google Shape;213;p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288140" y="2970297"/>
                <a:ext cx="594436" cy="5944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4" name="Google Shape;214;p3"/>
          <p:cNvGrpSpPr/>
          <p:nvPr/>
        </p:nvGrpSpPr>
        <p:grpSpPr>
          <a:xfrm>
            <a:off x="6949159" y="281338"/>
            <a:ext cx="1514589" cy="1305680"/>
            <a:chOff x="6799470" y="395038"/>
            <a:chExt cx="1514589" cy="1305680"/>
          </a:xfrm>
        </p:grpSpPr>
        <p:sp>
          <p:nvSpPr>
            <p:cNvPr id="215" name="Google Shape;215;p3"/>
            <p:cNvSpPr/>
            <p:nvPr/>
          </p:nvSpPr>
          <p:spPr>
            <a:xfrm>
              <a:off x="6799470" y="395038"/>
              <a:ext cx="1514589" cy="13056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6" name="Google Shape;216;p3"/>
            <p:cNvGrpSpPr/>
            <p:nvPr/>
          </p:nvGrpSpPr>
          <p:grpSpPr>
            <a:xfrm>
              <a:off x="6996917" y="471955"/>
              <a:ext cx="1129668" cy="1129668"/>
              <a:chOff x="2460694" y="468023"/>
              <a:chExt cx="1020727" cy="1020727"/>
            </a:xfrm>
          </p:grpSpPr>
          <p:sp>
            <p:nvSpPr>
              <p:cNvPr id="217" name="Google Shape;217;p3"/>
              <p:cNvSpPr/>
              <p:nvPr/>
            </p:nvSpPr>
            <p:spPr>
              <a:xfrm>
                <a:off x="2460694" y="468023"/>
                <a:ext cx="1020727" cy="102072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8" name="Google Shape;218;p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503195" y="510394"/>
                <a:ext cx="938564" cy="9385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9" name="Google Shape;219;p3"/>
          <p:cNvGrpSpPr/>
          <p:nvPr/>
        </p:nvGrpSpPr>
        <p:grpSpPr>
          <a:xfrm>
            <a:off x="6949163" y="2818915"/>
            <a:ext cx="1514589" cy="1305680"/>
            <a:chOff x="6949163" y="2818915"/>
            <a:chExt cx="1514589" cy="1305680"/>
          </a:xfrm>
        </p:grpSpPr>
        <p:sp>
          <p:nvSpPr>
            <p:cNvPr id="220" name="Google Shape;220;p3"/>
            <p:cNvSpPr/>
            <p:nvPr/>
          </p:nvSpPr>
          <p:spPr>
            <a:xfrm>
              <a:off x="6949163" y="2818915"/>
              <a:ext cx="1514589" cy="13056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" name="Google Shape;221;p3"/>
            <p:cNvGrpSpPr/>
            <p:nvPr/>
          </p:nvGrpSpPr>
          <p:grpSpPr>
            <a:xfrm>
              <a:off x="7136752" y="2927024"/>
              <a:ext cx="1139409" cy="1139409"/>
              <a:chOff x="887755" y="940955"/>
              <a:chExt cx="1020727" cy="1020727"/>
            </a:xfrm>
          </p:grpSpPr>
          <p:sp>
            <p:nvSpPr>
              <p:cNvPr id="222" name="Google Shape;222;p3"/>
              <p:cNvSpPr/>
              <p:nvPr/>
            </p:nvSpPr>
            <p:spPr>
              <a:xfrm>
                <a:off x="887755" y="940955"/>
                <a:ext cx="1020727" cy="102072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942756" y="992698"/>
                <a:ext cx="916523" cy="9165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400"/>
                  <a:buFont typeface="Arial"/>
                  <a:buNone/>
                </a:pPr>
                <a:r>
                  <a:rPr lang="id" sz="54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5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"/>
          <p:cNvSpPr/>
          <p:nvPr/>
        </p:nvSpPr>
        <p:spPr>
          <a:xfrm>
            <a:off x="0" y="-1935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/>
          <p:nvPr/>
        </p:nvSpPr>
        <p:spPr>
          <a:xfrm rot="10800000" flipH="1">
            <a:off x="510822" y="825639"/>
            <a:ext cx="1190388" cy="101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 rot="10800000" flipH="1">
            <a:off x="282309" y="212508"/>
            <a:ext cx="843843" cy="51476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4"/>
          <p:cNvGrpSpPr/>
          <p:nvPr/>
        </p:nvGrpSpPr>
        <p:grpSpPr>
          <a:xfrm>
            <a:off x="545947" y="3531198"/>
            <a:ext cx="1160411" cy="1382776"/>
            <a:chOff x="2646208" y="3656590"/>
            <a:chExt cx="1160411" cy="1382776"/>
          </a:xfrm>
        </p:grpSpPr>
        <p:grpSp>
          <p:nvGrpSpPr>
            <p:cNvPr id="233" name="Google Shape;233;p4"/>
            <p:cNvGrpSpPr/>
            <p:nvPr/>
          </p:nvGrpSpPr>
          <p:grpSpPr>
            <a:xfrm>
              <a:off x="2846159" y="3656590"/>
              <a:ext cx="760511" cy="760511"/>
              <a:chOff x="2169042" y="1148316"/>
              <a:chExt cx="2402958" cy="2402958"/>
            </a:xfrm>
          </p:grpSpPr>
          <p:sp>
            <p:nvSpPr>
              <p:cNvPr id="234" name="Google Shape;234;p4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5" name="Google Shape;235;p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40002" y="1219276"/>
                <a:ext cx="2261038" cy="22610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6" name="Google Shape;236;p4"/>
            <p:cNvSpPr txBox="1"/>
            <p:nvPr/>
          </p:nvSpPr>
          <p:spPr>
            <a:xfrm>
              <a:off x="2646208" y="4406757"/>
              <a:ext cx="1160411" cy="632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Platform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7" name="Google Shape;237;p4"/>
          <p:cNvCxnSpPr/>
          <p:nvPr/>
        </p:nvCxnSpPr>
        <p:spPr>
          <a:xfrm rot="10800000" flipH="1">
            <a:off x="1536107" y="3284241"/>
            <a:ext cx="883543" cy="395217"/>
          </a:xfrm>
          <a:prstGeom prst="straightConnector1">
            <a:avLst/>
          </a:prstGeom>
          <a:noFill/>
          <a:ln w="28575" cap="flat" cmpd="sng">
            <a:solidFill>
              <a:srgbClr val="F38B34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238" name="Google Shape;238;p4"/>
          <p:cNvGrpSpPr/>
          <p:nvPr/>
        </p:nvGrpSpPr>
        <p:grpSpPr>
          <a:xfrm>
            <a:off x="2061345" y="2691951"/>
            <a:ext cx="1433780" cy="1319467"/>
            <a:chOff x="4229090" y="2570436"/>
            <a:chExt cx="1433780" cy="1319467"/>
          </a:xfrm>
        </p:grpSpPr>
        <p:sp>
          <p:nvSpPr>
            <p:cNvPr id="239" name="Google Shape;239;p4"/>
            <p:cNvSpPr txBox="1"/>
            <p:nvPr/>
          </p:nvSpPr>
          <p:spPr>
            <a:xfrm>
              <a:off x="4229090" y="3257294"/>
              <a:ext cx="1433780" cy="632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Predict with </a:t>
              </a:r>
              <a:r>
                <a:rPr lang="id" sz="16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p4"/>
            <p:cNvGrpSpPr/>
            <p:nvPr/>
          </p:nvGrpSpPr>
          <p:grpSpPr>
            <a:xfrm>
              <a:off x="4632935" y="2570436"/>
              <a:ext cx="700651" cy="700652"/>
              <a:chOff x="1068056" y="1525062"/>
              <a:chExt cx="1024093" cy="1024094"/>
            </a:xfrm>
          </p:grpSpPr>
          <p:sp>
            <p:nvSpPr>
              <p:cNvPr id="241" name="Google Shape;241;p4"/>
              <p:cNvSpPr/>
              <p:nvPr/>
            </p:nvSpPr>
            <p:spPr>
              <a:xfrm>
                <a:off x="1068056" y="1525062"/>
                <a:ext cx="1024093" cy="10240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2" name="Google Shape;242;p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116499" y="1573506"/>
                <a:ext cx="927205" cy="9272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3" name="Google Shape;243;p4"/>
          <p:cNvGrpSpPr/>
          <p:nvPr/>
        </p:nvGrpSpPr>
        <p:grpSpPr>
          <a:xfrm>
            <a:off x="3519350" y="1961215"/>
            <a:ext cx="2013000" cy="1335960"/>
            <a:chOff x="3519350" y="1961215"/>
            <a:chExt cx="2013000" cy="1335960"/>
          </a:xfrm>
        </p:grpSpPr>
        <p:sp>
          <p:nvSpPr>
            <p:cNvPr id="244" name="Google Shape;244;p4"/>
            <p:cNvSpPr txBox="1"/>
            <p:nvPr/>
          </p:nvSpPr>
          <p:spPr>
            <a:xfrm>
              <a:off x="3519350" y="2731975"/>
              <a:ext cx="2013000" cy="5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id" sz="16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c</a:t>
              </a: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ompetitive price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4"/>
            <p:cNvGrpSpPr/>
            <p:nvPr/>
          </p:nvGrpSpPr>
          <p:grpSpPr>
            <a:xfrm>
              <a:off x="4140464" y="1961215"/>
              <a:ext cx="770746" cy="770746"/>
              <a:chOff x="887755" y="940955"/>
              <a:chExt cx="1020727" cy="102072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887755" y="940955"/>
                <a:ext cx="1020727" cy="102072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936580" y="1000024"/>
                <a:ext cx="916523" cy="9165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id" sz="32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3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8" name="Google Shape;248;p4"/>
          <p:cNvGrpSpPr/>
          <p:nvPr/>
        </p:nvGrpSpPr>
        <p:grpSpPr>
          <a:xfrm>
            <a:off x="5444836" y="1212329"/>
            <a:ext cx="1489855" cy="1244690"/>
            <a:chOff x="5203013" y="1574085"/>
            <a:chExt cx="1489855" cy="1244690"/>
          </a:xfrm>
        </p:grpSpPr>
        <p:sp>
          <p:nvSpPr>
            <p:cNvPr id="249" name="Google Shape;249;p4"/>
            <p:cNvSpPr txBox="1"/>
            <p:nvPr/>
          </p:nvSpPr>
          <p:spPr>
            <a:xfrm>
              <a:off x="5203013" y="2253684"/>
              <a:ext cx="1489855" cy="565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Shorten the overall time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"/>
            <p:cNvGrpSpPr/>
            <p:nvPr/>
          </p:nvGrpSpPr>
          <p:grpSpPr>
            <a:xfrm>
              <a:off x="5627689" y="1574085"/>
              <a:ext cx="662020" cy="662020"/>
              <a:chOff x="1249091" y="2930987"/>
              <a:chExt cx="662020" cy="662020"/>
            </a:xfrm>
          </p:grpSpPr>
          <p:sp>
            <p:nvSpPr>
              <p:cNvPr id="251" name="Google Shape;251;p4"/>
              <p:cNvSpPr/>
              <p:nvPr/>
            </p:nvSpPr>
            <p:spPr>
              <a:xfrm>
                <a:off x="1249091" y="2930987"/>
                <a:ext cx="662020" cy="66202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2" name="Google Shape;252;p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282883" y="2964779"/>
                <a:ext cx="594436" cy="5944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53" name="Google Shape;253;p4"/>
          <p:cNvCxnSpPr/>
          <p:nvPr/>
        </p:nvCxnSpPr>
        <p:spPr>
          <a:xfrm rot="10800000" flipH="1">
            <a:off x="3211381" y="2494342"/>
            <a:ext cx="883543" cy="395217"/>
          </a:xfrm>
          <a:prstGeom prst="straightConnector1">
            <a:avLst/>
          </a:prstGeom>
          <a:noFill/>
          <a:ln w="28575" cap="flat" cmpd="sng">
            <a:solidFill>
              <a:srgbClr val="F38B3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4" name="Google Shape;254;p4"/>
          <p:cNvCxnSpPr/>
          <p:nvPr/>
        </p:nvCxnSpPr>
        <p:spPr>
          <a:xfrm rot="10800000" flipH="1">
            <a:off x="4942956" y="1746009"/>
            <a:ext cx="883543" cy="395217"/>
          </a:xfrm>
          <a:prstGeom prst="straightConnector1">
            <a:avLst/>
          </a:prstGeom>
          <a:noFill/>
          <a:ln w="28575" cap="flat" cmpd="sng">
            <a:solidFill>
              <a:srgbClr val="F38B3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5" name="Google Shape;255;p4"/>
          <p:cNvCxnSpPr/>
          <p:nvPr/>
        </p:nvCxnSpPr>
        <p:spPr>
          <a:xfrm rot="10800000" flipH="1">
            <a:off x="6597695" y="982558"/>
            <a:ext cx="883543" cy="395217"/>
          </a:xfrm>
          <a:prstGeom prst="straightConnector1">
            <a:avLst/>
          </a:prstGeom>
          <a:noFill/>
          <a:ln w="28575" cap="flat" cmpd="sng">
            <a:solidFill>
              <a:srgbClr val="F38B34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256" name="Google Shape;256;p4"/>
          <p:cNvGrpSpPr/>
          <p:nvPr/>
        </p:nvGrpSpPr>
        <p:grpSpPr>
          <a:xfrm>
            <a:off x="7062201" y="458758"/>
            <a:ext cx="1605300" cy="1296992"/>
            <a:chOff x="7062201" y="458758"/>
            <a:chExt cx="1605300" cy="1296992"/>
          </a:xfrm>
        </p:grpSpPr>
        <p:sp>
          <p:nvSpPr>
            <p:cNvPr id="257" name="Google Shape;257;p4"/>
            <p:cNvSpPr txBox="1"/>
            <p:nvPr/>
          </p:nvSpPr>
          <p:spPr>
            <a:xfrm>
              <a:off x="7062201" y="1190550"/>
              <a:ext cx="1605300" cy="56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more trouble case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4"/>
            <p:cNvGrpSpPr/>
            <p:nvPr/>
          </p:nvGrpSpPr>
          <p:grpSpPr>
            <a:xfrm>
              <a:off x="7498961" y="458758"/>
              <a:ext cx="731799" cy="731799"/>
              <a:chOff x="996292" y="2926306"/>
              <a:chExt cx="662020" cy="662020"/>
            </a:xfrm>
          </p:grpSpPr>
          <p:sp>
            <p:nvSpPr>
              <p:cNvPr id="259" name="Google Shape;259;p4"/>
              <p:cNvSpPr/>
              <p:nvPr/>
            </p:nvSpPr>
            <p:spPr>
              <a:xfrm>
                <a:off x="996292" y="2926306"/>
                <a:ext cx="662020" cy="66202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0" name="Google Shape;260;p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039760" y="2969774"/>
                <a:ext cx="575083" cy="5750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1" name="Google Shape;261;p4"/>
          <p:cNvSpPr/>
          <p:nvPr/>
        </p:nvSpPr>
        <p:spPr>
          <a:xfrm rot="10800000" flipH="1">
            <a:off x="0" y="-17436"/>
            <a:ext cx="3257526" cy="2264163"/>
          </a:xfrm>
          <a:custGeom>
            <a:avLst/>
            <a:gdLst/>
            <a:ahLst/>
            <a:cxnLst/>
            <a:rect l="l" t="t" r="r" b="b"/>
            <a:pathLst>
              <a:path w="945722" h="1420009" extrusionOk="0">
                <a:moveTo>
                  <a:pt x="0" y="0"/>
                </a:moveTo>
                <a:lnTo>
                  <a:pt x="143818" y="0"/>
                </a:lnTo>
                <a:lnTo>
                  <a:pt x="945722" y="1420009"/>
                </a:lnTo>
                <a:lnTo>
                  <a:pt x="0" y="1420009"/>
                </a:lnTo>
                <a:close/>
              </a:path>
            </a:pathLst>
          </a:custGeom>
          <a:solidFill>
            <a:srgbClr val="F38B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234633" y="292891"/>
            <a:ext cx="2678944" cy="205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Solution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63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process</a:t>
            </a:r>
            <a:endParaRPr sz="63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4"/>
          <p:cNvSpPr/>
          <p:nvPr/>
        </p:nvSpPr>
        <p:spPr>
          <a:xfrm rot="10800000" flipH="1">
            <a:off x="136090" y="291061"/>
            <a:ext cx="74946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"/>
          <p:cNvSpPr/>
          <p:nvPr/>
        </p:nvSpPr>
        <p:spPr>
          <a:xfrm>
            <a:off x="0" y="-1935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/>
          <p:nvPr/>
        </p:nvSpPr>
        <p:spPr>
          <a:xfrm rot="10800000" flipH="1">
            <a:off x="364567" y="1726259"/>
            <a:ext cx="843843" cy="51476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5"/>
          <p:cNvCxnSpPr/>
          <p:nvPr/>
        </p:nvCxnSpPr>
        <p:spPr>
          <a:xfrm>
            <a:off x="4491794" y="1282839"/>
            <a:ext cx="829200" cy="0"/>
          </a:xfrm>
          <a:prstGeom prst="straightConnector1">
            <a:avLst/>
          </a:prstGeom>
          <a:noFill/>
          <a:ln w="28575" cap="flat" cmpd="sng">
            <a:solidFill>
              <a:srgbClr val="F38B34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72" name="Google Shape;272;p5"/>
          <p:cNvCxnSpPr/>
          <p:nvPr/>
        </p:nvCxnSpPr>
        <p:spPr>
          <a:xfrm>
            <a:off x="6546932" y="1252696"/>
            <a:ext cx="829200" cy="0"/>
          </a:xfrm>
          <a:prstGeom prst="straightConnector1">
            <a:avLst/>
          </a:prstGeom>
          <a:noFill/>
          <a:ln w="28575" cap="flat" cmpd="sng">
            <a:solidFill>
              <a:srgbClr val="F38B34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273" name="Google Shape;273;p5"/>
          <p:cNvGrpSpPr/>
          <p:nvPr/>
        </p:nvGrpSpPr>
        <p:grpSpPr>
          <a:xfrm>
            <a:off x="5346816" y="753114"/>
            <a:ext cx="1186475" cy="1387735"/>
            <a:chOff x="5499216" y="295914"/>
            <a:chExt cx="1186475" cy="1387735"/>
          </a:xfrm>
        </p:grpSpPr>
        <p:grpSp>
          <p:nvGrpSpPr>
            <p:cNvPr id="274" name="Google Shape;274;p5"/>
            <p:cNvGrpSpPr/>
            <p:nvPr/>
          </p:nvGrpSpPr>
          <p:grpSpPr>
            <a:xfrm>
              <a:off x="5582091" y="295914"/>
              <a:ext cx="1020727" cy="1020727"/>
              <a:chOff x="2169042" y="1148316"/>
              <a:chExt cx="2402958" cy="2402958"/>
            </a:xfrm>
          </p:grpSpPr>
          <p:sp>
            <p:nvSpPr>
              <p:cNvPr id="275" name="Google Shape;275;p5"/>
              <p:cNvSpPr/>
              <p:nvPr/>
            </p:nvSpPr>
            <p:spPr>
              <a:xfrm>
                <a:off x="2169042" y="1148316"/>
                <a:ext cx="2402958" cy="240295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6" name="Google Shape;276;p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40002" y="1219276"/>
                <a:ext cx="2261038" cy="22610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7" name="Google Shape;277;p5"/>
            <p:cNvSpPr txBox="1"/>
            <p:nvPr/>
          </p:nvSpPr>
          <p:spPr>
            <a:xfrm>
              <a:off x="5499216" y="1334194"/>
              <a:ext cx="1186475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Platform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5"/>
          <p:cNvGrpSpPr/>
          <p:nvPr/>
        </p:nvGrpSpPr>
        <p:grpSpPr>
          <a:xfrm>
            <a:off x="6996262" y="722971"/>
            <a:ext cx="1910103" cy="1662792"/>
            <a:chOff x="7148662" y="265771"/>
            <a:chExt cx="1910103" cy="1662792"/>
          </a:xfrm>
        </p:grpSpPr>
        <p:sp>
          <p:nvSpPr>
            <p:cNvPr id="279" name="Google Shape;279;p5"/>
            <p:cNvSpPr/>
            <p:nvPr/>
          </p:nvSpPr>
          <p:spPr>
            <a:xfrm>
              <a:off x="7637229" y="265771"/>
              <a:ext cx="1020727" cy="10207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0" name="Google Shape;280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62103" y="289555"/>
              <a:ext cx="960442" cy="960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5"/>
            <p:cNvSpPr txBox="1"/>
            <p:nvPr/>
          </p:nvSpPr>
          <p:spPr>
            <a:xfrm>
              <a:off x="7148662" y="1295954"/>
              <a:ext cx="1910103" cy="632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Feature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3970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(automatically)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5"/>
          <p:cNvGrpSpPr/>
          <p:nvPr/>
        </p:nvGrpSpPr>
        <p:grpSpPr>
          <a:xfrm>
            <a:off x="3306638" y="742332"/>
            <a:ext cx="1020727" cy="1401083"/>
            <a:chOff x="3459038" y="285132"/>
            <a:chExt cx="1020727" cy="1401083"/>
          </a:xfrm>
        </p:grpSpPr>
        <p:sp>
          <p:nvSpPr>
            <p:cNvPr id="283" name="Google Shape;283;p5"/>
            <p:cNvSpPr txBox="1"/>
            <p:nvPr/>
          </p:nvSpPr>
          <p:spPr>
            <a:xfrm>
              <a:off x="3505939" y="1335991"/>
              <a:ext cx="973826" cy="350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Seller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5"/>
            <p:cNvGrpSpPr/>
            <p:nvPr/>
          </p:nvGrpSpPr>
          <p:grpSpPr>
            <a:xfrm>
              <a:off x="3459038" y="285132"/>
              <a:ext cx="1020727" cy="1020727"/>
              <a:chOff x="2460694" y="468023"/>
              <a:chExt cx="1020727" cy="1020727"/>
            </a:xfrm>
          </p:grpSpPr>
          <p:sp>
            <p:nvSpPr>
              <p:cNvPr id="285" name="Google Shape;285;p5"/>
              <p:cNvSpPr/>
              <p:nvPr/>
            </p:nvSpPr>
            <p:spPr>
              <a:xfrm>
                <a:off x="2460694" y="468023"/>
                <a:ext cx="1020727" cy="102072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6" name="Google Shape;286;p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488468" y="496774"/>
                <a:ext cx="965177" cy="9651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87" name="Google Shape;287;p5"/>
          <p:cNvGrpSpPr/>
          <p:nvPr/>
        </p:nvGrpSpPr>
        <p:grpSpPr>
          <a:xfrm>
            <a:off x="5358270" y="3416146"/>
            <a:ext cx="1309757" cy="1019614"/>
            <a:chOff x="5499216" y="3382410"/>
            <a:chExt cx="1309757" cy="1019614"/>
          </a:xfrm>
        </p:grpSpPr>
        <p:sp>
          <p:nvSpPr>
            <p:cNvPr id="288" name="Google Shape;288;p5"/>
            <p:cNvSpPr txBox="1"/>
            <p:nvPr/>
          </p:nvSpPr>
          <p:spPr>
            <a:xfrm>
              <a:off x="5499216" y="4084693"/>
              <a:ext cx="1309757" cy="317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Fee Trans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5"/>
            <p:cNvGrpSpPr/>
            <p:nvPr/>
          </p:nvGrpSpPr>
          <p:grpSpPr>
            <a:xfrm>
              <a:off x="5774552" y="3382410"/>
              <a:ext cx="662020" cy="662020"/>
              <a:chOff x="887755" y="940955"/>
              <a:chExt cx="1020727" cy="1020727"/>
            </a:xfrm>
          </p:grpSpPr>
          <p:sp>
            <p:nvSpPr>
              <p:cNvPr id="290" name="Google Shape;290;p5"/>
              <p:cNvSpPr/>
              <p:nvPr/>
            </p:nvSpPr>
            <p:spPr>
              <a:xfrm>
                <a:off x="887755" y="940955"/>
                <a:ext cx="1020727" cy="102072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936580" y="1000025"/>
                <a:ext cx="916523" cy="91652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id" sz="32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3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92" name="Google Shape;292;p5"/>
          <p:cNvCxnSpPr/>
          <p:nvPr/>
        </p:nvCxnSpPr>
        <p:spPr>
          <a:xfrm>
            <a:off x="3840452" y="2262061"/>
            <a:ext cx="0" cy="1002000"/>
          </a:xfrm>
          <a:prstGeom prst="straightConnector1">
            <a:avLst/>
          </a:prstGeom>
          <a:noFill/>
          <a:ln w="28575" cap="flat" cmpd="sng">
            <a:solidFill>
              <a:srgbClr val="F38B34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p5"/>
          <p:cNvCxnSpPr/>
          <p:nvPr/>
        </p:nvCxnSpPr>
        <p:spPr>
          <a:xfrm flipH="1">
            <a:off x="4299543" y="3101559"/>
            <a:ext cx="637800" cy="608400"/>
          </a:xfrm>
          <a:prstGeom prst="bentConnector3">
            <a:avLst>
              <a:gd name="adj1" fmla="val -16"/>
            </a:avLst>
          </a:prstGeom>
          <a:noFill/>
          <a:ln w="28575" cap="flat" cmpd="sng">
            <a:solidFill>
              <a:srgbClr val="F38B34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p5"/>
          <p:cNvCxnSpPr/>
          <p:nvPr/>
        </p:nvCxnSpPr>
        <p:spPr>
          <a:xfrm>
            <a:off x="5951037" y="2262061"/>
            <a:ext cx="0" cy="1002000"/>
          </a:xfrm>
          <a:prstGeom prst="straightConnector1">
            <a:avLst/>
          </a:prstGeom>
          <a:noFill/>
          <a:ln w="28575" cap="flat" cmpd="sng">
            <a:solidFill>
              <a:srgbClr val="F38B34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p5"/>
          <p:cNvGrpSpPr/>
          <p:nvPr/>
        </p:nvGrpSpPr>
        <p:grpSpPr>
          <a:xfrm>
            <a:off x="4406340" y="2054751"/>
            <a:ext cx="895614" cy="974199"/>
            <a:chOff x="4558740" y="1597551"/>
            <a:chExt cx="895614" cy="974199"/>
          </a:xfrm>
        </p:grpSpPr>
        <p:sp>
          <p:nvSpPr>
            <p:cNvPr id="296" name="Google Shape;296;p5"/>
            <p:cNvSpPr txBox="1"/>
            <p:nvPr/>
          </p:nvSpPr>
          <p:spPr>
            <a:xfrm>
              <a:off x="4558740" y="2222295"/>
              <a:ext cx="895614" cy="34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id" sz="16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Buyer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" name="Google Shape;297;p5"/>
            <p:cNvGrpSpPr/>
            <p:nvPr/>
          </p:nvGrpSpPr>
          <p:grpSpPr>
            <a:xfrm>
              <a:off x="4731258" y="1597551"/>
              <a:ext cx="662024" cy="662024"/>
              <a:chOff x="2344414" y="2195596"/>
              <a:chExt cx="1020727" cy="1020727"/>
            </a:xfrm>
          </p:grpSpPr>
          <p:sp>
            <p:nvSpPr>
              <p:cNvPr id="298" name="Google Shape;298;p5"/>
              <p:cNvSpPr/>
              <p:nvPr/>
            </p:nvSpPr>
            <p:spPr>
              <a:xfrm>
                <a:off x="2344414" y="2195596"/>
                <a:ext cx="1020727" cy="102072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9" name="Google Shape;299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365680" y="2208413"/>
                <a:ext cx="973826" cy="9738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00" name="Google Shape;300;p5"/>
          <p:cNvGrpSpPr/>
          <p:nvPr/>
        </p:nvGrpSpPr>
        <p:grpSpPr>
          <a:xfrm>
            <a:off x="3226972" y="3416142"/>
            <a:ext cx="1309757" cy="1018215"/>
            <a:chOff x="3379372" y="2958942"/>
            <a:chExt cx="1309757" cy="1018215"/>
          </a:xfrm>
        </p:grpSpPr>
        <p:sp>
          <p:nvSpPr>
            <p:cNvPr id="301" name="Google Shape;301;p5"/>
            <p:cNvSpPr txBox="1"/>
            <p:nvPr/>
          </p:nvSpPr>
          <p:spPr>
            <a:xfrm>
              <a:off x="3379372" y="3659826"/>
              <a:ext cx="1309757" cy="317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397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id" sz="1400" b="1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 / Min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" name="Google Shape;302;p5"/>
            <p:cNvGrpSpPr/>
            <p:nvPr/>
          </p:nvGrpSpPr>
          <p:grpSpPr>
            <a:xfrm>
              <a:off x="3703238" y="2958942"/>
              <a:ext cx="662024" cy="662024"/>
              <a:chOff x="4868109" y="1171723"/>
              <a:chExt cx="662024" cy="662024"/>
            </a:xfrm>
          </p:grpSpPr>
          <p:sp>
            <p:nvSpPr>
              <p:cNvPr id="303" name="Google Shape;303;p5"/>
              <p:cNvSpPr/>
              <p:nvPr/>
            </p:nvSpPr>
            <p:spPr>
              <a:xfrm>
                <a:off x="4868109" y="1171723"/>
                <a:ext cx="662024" cy="66202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4895292" y="1194687"/>
                <a:ext cx="607658" cy="60765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5"/>
              <p:cNvSpPr txBox="1"/>
              <p:nvPr/>
            </p:nvSpPr>
            <p:spPr>
              <a:xfrm>
                <a:off x="4908682" y="1245316"/>
                <a:ext cx="5517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id" sz="24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+/-</a:t>
                </a:r>
                <a:endParaRPr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6" name="Google Shape;306;p5"/>
          <p:cNvSpPr/>
          <p:nvPr/>
        </p:nvSpPr>
        <p:spPr>
          <a:xfrm rot="10800000" flipH="1">
            <a:off x="314500" y="2830943"/>
            <a:ext cx="2415617" cy="907921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"/>
          <p:cNvSpPr txBox="1"/>
          <p:nvPr/>
        </p:nvSpPr>
        <p:spPr>
          <a:xfrm>
            <a:off x="255566" y="1841126"/>
            <a:ext cx="2678944" cy="94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Platform</a:t>
            </a:r>
            <a:endParaRPr sz="6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8" name="Google Shape;308;p5"/>
          <p:cNvSpPr txBox="1"/>
          <p:nvPr/>
        </p:nvSpPr>
        <p:spPr>
          <a:xfrm>
            <a:off x="258954" y="2781060"/>
            <a:ext cx="2633857" cy="86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7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concept</a:t>
            </a:r>
            <a:endParaRPr sz="7000" b="0" i="0" u="none" strike="noStrike" cap="non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6"/>
          <p:cNvPicPr preferRelativeResize="0"/>
          <p:nvPr/>
        </p:nvPicPr>
        <p:blipFill rotWithShape="1">
          <a:blip r:embed="rId3">
            <a:alphaModFix/>
          </a:blip>
          <a:srcRect t="7812" b="78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"/>
          <p:cNvSpPr/>
          <p:nvPr/>
        </p:nvSpPr>
        <p:spPr>
          <a:xfrm>
            <a:off x="0" y="-1935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"/>
          <p:cNvSpPr/>
          <p:nvPr/>
        </p:nvSpPr>
        <p:spPr>
          <a:xfrm rot="10800000" flipH="1">
            <a:off x="510822" y="825551"/>
            <a:ext cx="1190400" cy="10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"/>
          <p:cNvSpPr/>
          <p:nvPr/>
        </p:nvSpPr>
        <p:spPr>
          <a:xfrm>
            <a:off x="1" y="-35104"/>
            <a:ext cx="510900" cy="5215800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"/>
          <p:cNvSpPr txBox="1"/>
          <p:nvPr/>
        </p:nvSpPr>
        <p:spPr>
          <a:xfrm>
            <a:off x="2296391" y="987547"/>
            <a:ext cx="4218710" cy="1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id" sz="12500" b="0" i="0" u="none" strike="noStrike" cap="none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MARKET</a:t>
            </a:r>
            <a:endParaRPr sz="12500" b="0" i="0" u="none" strike="noStrike" cap="none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6"/>
          <p:cNvSpPr/>
          <p:nvPr/>
        </p:nvSpPr>
        <p:spPr>
          <a:xfrm>
            <a:off x="8655964" y="-52934"/>
            <a:ext cx="510900" cy="5215800"/>
          </a:xfrm>
          <a:prstGeom prst="rect">
            <a:avLst/>
          </a:prstGeom>
          <a:solidFill>
            <a:srgbClr val="F38B3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6"/>
          <p:cNvGrpSpPr/>
          <p:nvPr/>
        </p:nvGrpSpPr>
        <p:grpSpPr>
          <a:xfrm>
            <a:off x="2438370" y="2474319"/>
            <a:ext cx="3785786" cy="1309970"/>
            <a:chOff x="2858824" y="1242316"/>
            <a:chExt cx="3124800" cy="905329"/>
          </a:xfrm>
        </p:grpSpPr>
        <p:sp>
          <p:nvSpPr>
            <p:cNvPr id="320" name="Google Shape;320;p6"/>
            <p:cNvSpPr/>
            <p:nvPr/>
          </p:nvSpPr>
          <p:spPr>
            <a:xfrm>
              <a:off x="2858824" y="1362845"/>
              <a:ext cx="3124800" cy="784800"/>
            </a:xfrm>
            <a:prstGeom prst="rect">
              <a:avLst/>
            </a:prstGeom>
            <a:solidFill>
              <a:srgbClr val="F38B34"/>
            </a:solidFill>
            <a:ln>
              <a:noFill/>
            </a:ln>
          </p:spPr>
          <p:txBody>
            <a:bodyPr spcFirstLastPara="1" wrap="square" lIns="68550" tIns="34275" rIns="68550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 txBox="1"/>
            <p:nvPr/>
          </p:nvSpPr>
          <p:spPr>
            <a:xfrm>
              <a:off x="2858824" y="1242316"/>
              <a:ext cx="3124800" cy="7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id" sz="9600" b="0" i="0" u="none" strike="noStrike" cap="none" dirty="0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ANALYSIS</a:t>
              </a:r>
              <a:endParaRPr sz="54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7"/>
          <p:cNvPicPr preferRelativeResize="0"/>
          <p:nvPr/>
        </p:nvPicPr>
        <p:blipFill rotWithShape="1">
          <a:blip r:embed="rId3">
            <a:alphaModFix/>
          </a:blip>
          <a:srcRect t="7812" b="78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7"/>
          <p:cNvSpPr/>
          <p:nvPr/>
        </p:nvSpPr>
        <p:spPr>
          <a:xfrm>
            <a:off x="-16800" y="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"/>
          <p:cNvSpPr/>
          <p:nvPr/>
        </p:nvSpPr>
        <p:spPr>
          <a:xfrm rot="10800000" flipH="1">
            <a:off x="249996" y="353584"/>
            <a:ext cx="74946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"/>
          <p:cNvSpPr/>
          <p:nvPr/>
        </p:nvSpPr>
        <p:spPr>
          <a:xfrm rot="10800000" flipH="1">
            <a:off x="173085" y="150924"/>
            <a:ext cx="843843" cy="51476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"/>
          <p:cNvSpPr txBox="1"/>
          <p:nvPr/>
        </p:nvSpPr>
        <p:spPr>
          <a:xfrm>
            <a:off x="77464" y="267882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OVERVIEW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"/>
          <p:cNvSpPr txBox="1"/>
          <p:nvPr/>
        </p:nvSpPr>
        <p:spPr>
          <a:xfrm>
            <a:off x="533295" y="4366700"/>
            <a:ext cx="8126225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Indian used car market was valued at USD 24.24 billion in 2019, and it is expected to register a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CAGR of 15.12%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during the forecast period (2020-2025).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241" y="619549"/>
            <a:ext cx="5076341" cy="367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7"/>
          <p:cNvPicPr preferRelativeResize="0"/>
          <p:nvPr/>
        </p:nvPicPr>
        <p:blipFill rotWithShape="1">
          <a:blip r:embed="rId5">
            <a:alphaModFix/>
          </a:blip>
          <a:srcRect l="20624" r="20629" b="7362"/>
          <a:stretch/>
        </p:blipFill>
        <p:spPr>
          <a:xfrm>
            <a:off x="5347967" y="619549"/>
            <a:ext cx="3644071" cy="367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7"/>
          <p:cNvSpPr txBox="1"/>
          <p:nvPr/>
        </p:nvSpPr>
        <p:spPr>
          <a:xfrm>
            <a:off x="164029" y="4006275"/>
            <a:ext cx="1853142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900" b="1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SOURCE: Mordor Intelligence </a:t>
            </a:r>
            <a:endParaRPr sz="900" b="1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8"/>
          <p:cNvPicPr preferRelativeResize="0"/>
          <p:nvPr/>
        </p:nvPicPr>
        <p:blipFill rotWithShape="1">
          <a:blip r:embed="rId3">
            <a:alphaModFix/>
          </a:blip>
          <a:srcRect t="7812" b="78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8"/>
          <p:cNvSpPr/>
          <p:nvPr/>
        </p:nvSpPr>
        <p:spPr>
          <a:xfrm>
            <a:off x="-16800" y="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/>
          <p:nvPr/>
        </p:nvSpPr>
        <p:spPr>
          <a:xfrm rot="10800000" flipH="1">
            <a:off x="249996" y="353703"/>
            <a:ext cx="7494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 rot="10800000" flipH="1">
            <a:off x="173085" y="150800"/>
            <a:ext cx="843900" cy="51600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77464" y="267882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SEGMENTATION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" name="Google Shape;347;p8"/>
          <p:cNvPicPr preferRelativeResize="0"/>
          <p:nvPr/>
        </p:nvPicPr>
        <p:blipFill rotWithShape="1">
          <a:blip r:embed="rId4">
            <a:alphaModFix/>
          </a:blip>
          <a:srcRect l="22279" r="26119" b="7139"/>
          <a:stretch/>
        </p:blipFill>
        <p:spPr>
          <a:xfrm>
            <a:off x="250000" y="741850"/>
            <a:ext cx="2926175" cy="33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8"/>
          <p:cNvPicPr preferRelativeResize="0"/>
          <p:nvPr/>
        </p:nvPicPr>
        <p:blipFill rotWithShape="1">
          <a:blip r:embed="rId5">
            <a:alphaModFix/>
          </a:blip>
          <a:srcRect l="25858" r="25314" b="7139"/>
          <a:stretch/>
        </p:blipFill>
        <p:spPr>
          <a:xfrm>
            <a:off x="3176175" y="741850"/>
            <a:ext cx="2769025" cy="33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8"/>
          <p:cNvPicPr preferRelativeResize="0"/>
          <p:nvPr/>
        </p:nvPicPr>
        <p:blipFill rotWithShape="1">
          <a:blip r:embed="rId6">
            <a:alphaModFix/>
          </a:blip>
          <a:srcRect l="25510" r="21607" b="7139"/>
          <a:stretch/>
        </p:blipFill>
        <p:spPr>
          <a:xfrm>
            <a:off x="5869000" y="741850"/>
            <a:ext cx="2999099" cy="33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8"/>
          <p:cNvSpPr txBox="1"/>
          <p:nvPr/>
        </p:nvSpPr>
        <p:spPr>
          <a:xfrm>
            <a:off x="250000" y="4239250"/>
            <a:ext cx="86181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low and middle market is dominated by cars from 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Maruti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Hyundai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From the high market, there are 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Mercedes Benz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BMW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 dominate the market.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9"/>
          <p:cNvPicPr preferRelativeResize="0"/>
          <p:nvPr/>
        </p:nvPicPr>
        <p:blipFill rotWithShape="1">
          <a:blip r:embed="rId3">
            <a:alphaModFix/>
          </a:blip>
          <a:srcRect t="7812" b="78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9"/>
          <p:cNvSpPr/>
          <p:nvPr/>
        </p:nvSpPr>
        <p:spPr>
          <a:xfrm>
            <a:off x="-16800" y="0"/>
            <a:ext cx="9160800" cy="518220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9"/>
          <p:cNvSpPr/>
          <p:nvPr/>
        </p:nvSpPr>
        <p:spPr>
          <a:xfrm rot="10800000" flipH="1">
            <a:off x="249996" y="353703"/>
            <a:ext cx="7494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9"/>
          <p:cNvSpPr/>
          <p:nvPr/>
        </p:nvSpPr>
        <p:spPr>
          <a:xfrm rot="10800000" flipH="1">
            <a:off x="173085" y="150800"/>
            <a:ext cx="843900" cy="51600"/>
          </a:xfrm>
          <a:prstGeom prst="rect">
            <a:avLst/>
          </a:prstGeom>
          <a:solidFill>
            <a:srgbClr val="F38B34"/>
          </a:solidFill>
          <a:ln w="25400" cap="flat" cmpd="sng">
            <a:solidFill>
              <a:srgbClr val="F38B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9"/>
          <p:cNvSpPr txBox="1"/>
          <p:nvPr/>
        </p:nvSpPr>
        <p:spPr>
          <a:xfrm>
            <a:off x="77464" y="267882"/>
            <a:ext cx="2515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SEGMENTATION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085" y="671106"/>
            <a:ext cx="4421200" cy="31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9"/>
          <p:cNvPicPr preferRelativeResize="0"/>
          <p:nvPr/>
        </p:nvPicPr>
        <p:blipFill rotWithShape="1">
          <a:blip r:embed="rId5">
            <a:alphaModFix/>
          </a:blip>
          <a:srcRect l="5278" r="918"/>
          <a:stretch/>
        </p:blipFill>
        <p:spPr>
          <a:xfrm>
            <a:off x="4767370" y="671106"/>
            <a:ext cx="4147174" cy="31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9"/>
          <p:cNvSpPr txBox="1"/>
          <p:nvPr/>
        </p:nvSpPr>
        <p:spPr>
          <a:xfrm>
            <a:off x="250000" y="3983601"/>
            <a:ext cx="86181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the low market, it is more dominant 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petrol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fuel type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manual transmission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in contrast to the high market which tends to </a:t>
            </a:r>
            <a:r>
              <a:rPr lang="id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 more dominant 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diesel fuel type 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automatic transmission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d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Meanwhile</a:t>
            </a:r>
            <a:r>
              <a:rPr lang="id" sz="1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the middle market </a:t>
            </a:r>
            <a:r>
              <a:rPr lang="id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stands in the middle of both</a:t>
            </a:r>
            <a:r>
              <a:rPr lang="id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741</Words>
  <Application>Microsoft Office PowerPoint</Application>
  <PresentationFormat>On-screen Show (16:9)</PresentationFormat>
  <Paragraphs>172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Century Gothic</vt:lpstr>
      <vt:lpstr>Arial</vt:lpstr>
      <vt:lpstr>Bebas Neue</vt:lpstr>
      <vt:lpstr>MS Gothic</vt:lpstr>
      <vt:lpstr>Calibri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Kintan Pitaloka</cp:lastModifiedBy>
  <cp:revision>54</cp:revision>
  <dcterms:modified xsi:type="dcterms:W3CDTF">2020-11-01T00:21:19Z</dcterms:modified>
</cp:coreProperties>
</file>