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Bebas Neue"/>
      <p:regular r:id="rId11"/>
    </p:embeddedFont>
    <p:embeddedFont>
      <p:font typeface="Damion"/>
      <p:regular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ebasNeue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font" Target="fonts/Damio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d6030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9dd60302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d60302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dd603029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398968" y="673536"/>
            <a:ext cx="6874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300">
                <a:solidFill>
                  <a:srgbClr val="FFD966"/>
                </a:solidFill>
                <a:latin typeface="Bebas Neue"/>
                <a:ea typeface="Bebas Neue"/>
                <a:cs typeface="Bebas Neue"/>
                <a:sym typeface="Bebas Neue"/>
              </a:rPr>
              <a:t>Progress Report </a:t>
            </a:r>
            <a:endParaRPr sz="7300">
              <a:solidFill>
                <a:srgbClr val="FFD96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6922" y="3859200"/>
            <a:ext cx="3320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None/>
            </a:pPr>
            <a:r>
              <a:rPr b="1" lang="en-US" sz="15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Kelompok 10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None/>
            </a:pPr>
            <a:r>
              <a:rPr lang="en-US" sz="15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Kintan Pitaloka 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None/>
            </a:pPr>
            <a:r>
              <a:rPr lang="en-US" sz="15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Rizky Muhammad Kahfie</a:t>
            </a:r>
            <a:endParaRPr sz="15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None/>
            </a:pPr>
            <a:r>
              <a:rPr lang="en-US" sz="15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Abdillah Fikri</a:t>
            </a:r>
            <a:endParaRPr sz="15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78975" y="2164688"/>
            <a:ext cx="75291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700" u="none" cap="none" strike="noStrike">
                <a:solidFill>
                  <a:srgbClr val="FFD966"/>
                </a:solidFill>
                <a:latin typeface="Damion"/>
                <a:ea typeface="Damion"/>
                <a:cs typeface="Damion"/>
                <a:sym typeface="Damion"/>
              </a:rPr>
              <a:t>Used Cars Data</a:t>
            </a:r>
            <a:endParaRPr i="0" sz="7700" u="none" cap="none" strike="noStrike">
              <a:solidFill>
                <a:srgbClr val="FFD966"/>
              </a:solidFill>
              <a:latin typeface="Damion"/>
              <a:ea typeface="Damion"/>
              <a:cs typeface="Damion"/>
              <a:sym typeface="Damion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915820" y="796436"/>
            <a:ext cx="74100" cy="1241700"/>
          </a:xfrm>
          <a:prstGeom prst="roundRect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7948690" y="1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494171" y="4217621"/>
            <a:ext cx="2266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Oktober 2020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12878" y="378498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7948690" y="1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-9659" y="320944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93183" y="367047"/>
            <a:ext cx="372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the data</a:t>
            </a:r>
            <a:endParaRPr sz="11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894152" y="1241339"/>
            <a:ext cx="973412" cy="973125"/>
            <a:chOff x="2538741" y="1693182"/>
            <a:chExt cx="1297883" cy="1297500"/>
          </a:xfrm>
        </p:grpSpPr>
        <p:sp>
          <p:nvSpPr>
            <p:cNvPr id="103" name="Google Shape;103;p14"/>
            <p:cNvSpPr/>
            <p:nvPr/>
          </p:nvSpPr>
          <p:spPr>
            <a:xfrm>
              <a:off x="2539124" y="1693182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2538741" y="2137890"/>
              <a:ext cx="12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Location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3358933" y="1226667"/>
            <a:ext cx="982774" cy="973125"/>
            <a:chOff x="2465246" y="1598590"/>
            <a:chExt cx="1310365" cy="1297500"/>
          </a:xfrm>
        </p:grpSpPr>
        <p:sp>
          <p:nvSpPr>
            <p:cNvPr id="106" name="Google Shape;106;p14"/>
            <p:cNvSpPr/>
            <p:nvPr/>
          </p:nvSpPr>
          <p:spPr>
            <a:xfrm>
              <a:off x="2478111" y="1598590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2465246" y="2045267"/>
              <a:ext cx="12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Year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765309" y="1229209"/>
            <a:ext cx="1087875" cy="973125"/>
            <a:chOff x="4274705" y="1598589"/>
            <a:chExt cx="1450500" cy="1297500"/>
          </a:xfrm>
        </p:grpSpPr>
        <p:sp>
          <p:nvSpPr>
            <p:cNvPr id="109" name="Google Shape;109;p14"/>
            <p:cNvSpPr/>
            <p:nvPr/>
          </p:nvSpPr>
          <p:spPr>
            <a:xfrm>
              <a:off x="4336967" y="1598589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4274705" y="1944311"/>
              <a:ext cx="1450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Kilometers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Driven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6182518" y="1219594"/>
            <a:ext cx="1087875" cy="973125"/>
            <a:chOff x="6224247" y="1598589"/>
            <a:chExt cx="1450500" cy="1297500"/>
          </a:xfrm>
        </p:grpSpPr>
        <p:sp>
          <p:nvSpPr>
            <p:cNvPr id="112" name="Google Shape;112;p14"/>
            <p:cNvSpPr/>
            <p:nvPr/>
          </p:nvSpPr>
          <p:spPr>
            <a:xfrm>
              <a:off x="6297227" y="1598589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6224247" y="2083505"/>
              <a:ext cx="145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Fuel Type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7436930" y="1198941"/>
            <a:ext cx="1179000" cy="973125"/>
            <a:chOff x="8093945" y="1598589"/>
            <a:chExt cx="1572000" cy="1297500"/>
          </a:xfrm>
        </p:grpSpPr>
        <p:sp>
          <p:nvSpPr>
            <p:cNvPr id="115" name="Google Shape;115;p14"/>
            <p:cNvSpPr/>
            <p:nvPr/>
          </p:nvSpPr>
          <p:spPr>
            <a:xfrm>
              <a:off x="8218317" y="1598589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8093945" y="2062696"/>
              <a:ext cx="1572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Transmission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385251" y="2676667"/>
            <a:ext cx="1087875" cy="973125"/>
            <a:chOff x="10003235" y="1598589"/>
            <a:chExt cx="1450500" cy="1297500"/>
          </a:xfrm>
        </p:grpSpPr>
        <p:sp>
          <p:nvSpPr>
            <p:cNvPr id="118" name="Google Shape;118;p14"/>
            <p:cNvSpPr/>
            <p:nvPr/>
          </p:nvSpPr>
          <p:spPr>
            <a:xfrm>
              <a:off x="10090038" y="1598589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0003235" y="2083505"/>
              <a:ext cx="145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Owner Type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1914268" y="2656726"/>
            <a:ext cx="979565" cy="973125"/>
            <a:chOff x="720144" y="3353335"/>
            <a:chExt cx="1306087" cy="1297500"/>
          </a:xfrm>
        </p:grpSpPr>
        <p:sp>
          <p:nvSpPr>
            <p:cNvPr id="121" name="Google Shape;121;p14"/>
            <p:cNvSpPr/>
            <p:nvPr/>
          </p:nvSpPr>
          <p:spPr>
            <a:xfrm>
              <a:off x="728731" y="3353335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20144" y="3790077"/>
              <a:ext cx="12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Mileage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3383267" y="2662890"/>
            <a:ext cx="979565" cy="973125"/>
            <a:chOff x="2478111" y="3353335"/>
            <a:chExt cx="1306087" cy="1297500"/>
          </a:xfrm>
        </p:grpSpPr>
        <p:sp>
          <p:nvSpPr>
            <p:cNvPr id="124" name="Google Shape;124;p14"/>
            <p:cNvSpPr/>
            <p:nvPr/>
          </p:nvSpPr>
          <p:spPr>
            <a:xfrm>
              <a:off x="2478111" y="3353335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2486698" y="3790077"/>
              <a:ext cx="12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Engine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4808136" y="2656726"/>
            <a:ext cx="1051875" cy="973125"/>
            <a:chOff x="4298746" y="3353334"/>
            <a:chExt cx="1402500" cy="1297500"/>
          </a:xfrm>
        </p:grpSpPr>
        <p:sp>
          <p:nvSpPr>
            <p:cNvPr id="127" name="Google Shape;127;p14"/>
            <p:cNvSpPr/>
            <p:nvPr/>
          </p:nvSpPr>
          <p:spPr>
            <a:xfrm>
              <a:off x="4336967" y="3353334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298746" y="3777199"/>
              <a:ext cx="140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Power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6197929" y="2657974"/>
            <a:ext cx="1051875" cy="973125"/>
            <a:chOff x="6241732" y="3353334"/>
            <a:chExt cx="1402500" cy="1297500"/>
          </a:xfrm>
        </p:grpSpPr>
        <p:sp>
          <p:nvSpPr>
            <p:cNvPr id="130" name="Google Shape;130;p14"/>
            <p:cNvSpPr/>
            <p:nvPr/>
          </p:nvSpPr>
          <p:spPr>
            <a:xfrm>
              <a:off x="6297227" y="3353334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6241732" y="3777199"/>
              <a:ext cx="140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Seats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7564156" y="2626543"/>
            <a:ext cx="1051875" cy="973125"/>
            <a:chOff x="8168948" y="3353334"/>
            <a:chExt cx="1402500" cy="1297500"/>
          </a:xfrm>
        </p:grpSpPr>
        <p:sp>
          <p:nvSpPr>
            <p:cNvPr id="133" name="Google Shape;133;p14"/>
            <p:cNvSpPr/>
            <p:nvPr/>
          </p:nvSpPr>
          <p:spPr>
            <a:xfrm>
              <a:off x="8218317" y="3353334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8168948" y="3780933"/>
              <a:ext cx="140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Price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430833" y="1218490"/>
            <a:ext cx="1051875" cy="973125"/>
            <a:chOff x="10027276" y="3353334"/>
            <a:chExt cx="1402500" cy="1297500"/>
          </a:xfrm>
        </p:grpSpPr>
        <p:sp>
          <p:nvSpPr>
            <p:cNvPr id="136" name="Google Shape;136;p14"/>
            <p:cNvSpPr/>
            <p:nvPr/>
          </p:nvSpPr>
          <p:spPr>
            <a:xfrm>
              <a:off x="10090038" y="3353334"/>
              <a:ext cx="1297500" cy="1297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10027276" y="3761810"/>
              <a:ext cx="140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Name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497225" y="4146200"/>
            <a:ext cx="693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columns  and 6019 rows available with several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Various Type (Int, Object, Float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Missing and Invalid Values detected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-12878" y="378498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 flipH="1">
            <a:off x="7948690" y="1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-9659" y="320944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93183" y="367047"/>
            <a:ext cx="372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the data</a:t>
            </a:r>
            <a:endParaRPr sz="1100"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268615" y="3801425"/>
            <a:ext cx="8176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Plan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Objektif dari pemodelan ini adalah memprediksi value Price dengan metode Regressi 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Rencana model yang akan dipakai adalah Linear Regression dan Random Forest Regression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38508" l="1347" r="2406" t="14892"/>
          <a:stretch/>
        </p:blipFill>
        <p:spPr>
          <a:xfrm>
            <a:off x="171738" y="1199375"/>
            <a:ext cx="8800523" cy="23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12878" y="378498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 flipH="1">
            <a:off x="7948690" y="1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9659" y="320944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22160" y="367047"/>
            <a:ext cx="372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By Columns</a:t>
            </a:r>
            <a:endParaRPr sz="1100"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509194" y="3391039"/>
            <a:ext cx="973448" cy="973160"/>
            <a:chOff x="2538741" y="1693182"/>
            <a:chExt cx="1297930" cy="1297547"/>
          </a:xfrm>
        </p:grpSpPr>
        <p:sp>
          <p:nvSpPr>
            <p:cNvPr id="162" name="Google Shape;162;p16"/>
            <p:cNvSpPr/>
            <p:nvPr/>
          </p:nvSpPr>
          <p:spPr>
            <a:xfrm>
              <a:off x="2539124" y="1693182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2538741" y="2137890"/>
              <a:ext cx="12975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Location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670899" y="1127739"/>
            <a:ext cx="982809" cy="973160"/>
            <a:chOff x="2465246" y="1598590"/>
            <a:chExt cx="1310412" cy="1297547"/>
          </a:xfrm>
        </p:grpSpPr>
        <p:sp>
          <p:nvSpPr>
            <p:cNvPr id="165" name="Google Shape;165;p16"/>
            <p:cNvSpPr/>
            <p:nvPr/>
          </p:nvSpPr>
          <p:spPr>
            <a:xfrm>
              <a:off x="2478111" y="1598590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2465246" y="2045267"/>
              <a:ext cx="12975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Year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4700744" y="3316196"/>
            <a:ext cx="1087871" cy="973160"/>
            <a:chOff x="4274705" y="1598589"/>
            <a:chExt cx="1450495" cy="1297547"/>
          </a:xfrm>
        </p:grpSpPr>
        <p:sp>
          <p:nvSpPr>
            <p:cNvPr id="168" name="Google Shape;168;p16"/>
            <p:cNvSpPr/>
            <p:nvPr/>
          </p:nvSpPr>
          <p:spPr>
            <a:xfrm>
              <a:off x="4336967" y="1598589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4274705" y="1944311"/>
              <a:ext cx="14504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Kilometers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Driven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430852" y="1218490"/>
            <a:ext cx="1051808" cy="973160"/>
            <a:chOff x="10027276" y="3353334"/>
            <a:chExt cx="1402411" cy="1297547"/>
          </a:xfrm>
        </p:grpSpPr>
        <p:sp>
          <p:nvSpPr>
            <p:cNvPr id="171" name="Google Shape;171;p16"/>
            <p:cNvSpPr/>
            <p:nvPr/>
          </p:nvSpPr>
          <p:spPr>
            <a:xfrm>
              <a:off x="10090038" y="3353334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10027276" y="3761810"/>
              <a:ext cx="14024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Name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3" name="Google Shape;173;p16"/>
          <p:cNvSpPr txBox="1"/>
          <p:nvPr>
            <p:ph idx="1" type="subTitle"/>
          </p:nvPr>
        </p:nvSpPr>
        <p:spPr>
          <a:xfrm>
            <a:off x="1591547" y="1218486"/>
            <a:ext cx="2970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Diproses dengan Apply lambda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1 =  Car Maker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2 =  Car Type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Setelah dipecah terdapat duplicate value berupa ‘ISUZU’ yang harusnya tertulis ‘Isuzu’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6"/>
          <p:cNvSpPr txBox="1"/>
          <p:nvPr>
            <p:ph idx="1" type="subTitle"/>
          </p:nvPr>
        </p:nvSpPr>
        <p:spPr>
          <a:xfrm>
            <a:off x="1606463" y="3391034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Nama nama Location rata-rata merupakan Kota Metropolitan yang ada di India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5881594" y="1203378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Rentang tahun 1998 - 2019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6"/>
          <p:cNvSpPr txBox="1"/>
          <p:nvPr>
            <p:ph idx="1" type="subTitle"/>
          </p:nvPr>
        </p:nvSpPr>
        <p:spPr>
          <a:xfrm>
            <a:off x="5881594" y="3316200"/>
            <a:ext cx="2734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(Int64)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-12878" y="378498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 flipH="1">
            <a:off x="7948690" y="1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-9659" y="320944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22160" y="367047"/>
            <a:ext cx="372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By Columns</a:t>
            </a:r>
            <a:endParaRPr sz="1100"/>
          </a:p>
        </p:txBody>
      </p:sp>
      <p:grpSp>
        <p:nvGrpSpPr>
          <p:cNvPr id="187" name="Google Shape;187;p17"/>
          <p:cNvGrpSpPr/>
          <p:nvPr/>
        </p:nvGrpSpPr>
        <p:grpSpPr>
          <a:xfrm>
            <a:off x="470557" y="3391039"/>
            <a:ext cx="1051808" cy="973160"/>
            <a:chOff x="2487225" y="1693182"/>
            <a:chExt cx="1402411" cy="1297547"/>
          </a:xfrm>
        </p:grpSpPr>
        <p:sp>
          <p:nvSpPr>
            <p:cNvPr id="188" name="Google Shape;188;p17"/>
            <p:cNvSpPr/>
            <p:nvPr/>
          </p:nvSpPr>
          <p:spPr>
            <a:xfrm>
              <a:off x="2539124" y="1693182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2487225" y="2176527"/>
              <a:ext cx="14024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Transmission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0" name="Google Shape;190;p17"/>
          <p:cNvGrpSpPr/>
          <p:nvPr/>
        </p:nvGrpSpPr>
        <p:grpSpPr>
          <a:xfrm>
            <a:off x="4609004" y="1127739"/>
            <a:ext cx="1108068" cy="973160"/>
            <a:chOff x="2382720" y="1598590"/>
            <a:chExt cx="1477424" cy="1297547"/>
          </a:xfrm>
        </p:grpSpPr>
        <p:sp>
          <p:nvSpPr>
            <p:cNvPr id="191" name="Google Shape;191;p17"/>
            <p:cNvSpPr/>
            <p:nvPr/>
          </p:nvSpPr>
          <p:spPr>
            <a:xfrm>
              <a:off x="2478111" y="1598590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2382720" y="2068448"/>
              <a:ext cx="147742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Owner Type</a:t>
              </a:r>
              <a:endParaRPr b="0" i="0" sz="12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4690085" y="3316196"/>
            <a:ext cx="1087871" cy="973160"/>
            <a:chOff x="4260492" y="1598589"/>
            <a:chExt cx="1450495" cy="1297547"/>
          </a:xfrm>
        </p:grpSpPr>
        <p:sp>
          <p:nvSpPr>
            <p:cNvPr id="194" name="Google Shape;194;p17"/>
            <p:cNvSpPr/>
            <p:nvPr/>
          </p:nvSpPr>
          <p:spPr>
            <a:xfrm>
              <a:off x="4336967" y="1598589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4260492" y="2043883"/>
              <a:ext cx="1450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Mileage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430833" y="1218490"/>
            <a:ext cx="1051808" cy="973160"/>
            <a:chOff x="10027276" y="3353334"/>
            <a:chExt cx="1402411" cy="1297547"/>
          </a:xfrm>
        </p:grpSpPr>
        <p:sp>
          <p:nvSpPr>
            <p:cNvPr id="197" name="Google Shape;197;p17"/>
            <p:cNvSpPr/>
            <p:nvPr/>
          </p:nvSpPr>
          <p:spPr>
            <a:xfrm>
              <a:off x="10090038" y="3353334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10027276" y="3761810"/>
              <a:ext cx="14024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Fuel Type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1529719" y="1260528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Terdapat 5 jenis Fuel :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CNG, Diesel, Petrol, LPG , Electric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7"/>
          <p:cNvSpPr txBox="1"/>
          <p:nvPr>
            <p:ph idx="1" type="subTitle"/>
          </p:nvPr>
        </p:nvSpPr>
        <p:spPr>
          <a:xfrm>
            <a:off x="1621003" y="3391034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Terdapat 2 Jenis Transmission :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 &amp; Automatic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7"/>
          <p:cNvSpPr txBox="1"/>
          <p:nvPr>
            <p:ph idx="1" type="subTitle"/>
          </p:nvPr>
        </p:nvSpPr>
        <p:spPr>
          <a:xfrm>
            <a:off x="5825925" y="1218490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2.Terdapat 4 Jenis Owner type :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First, Second, Third , Fourth &amp; Above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7"/>
          <p:cNvSpPr txBox="1"/>
          <p:nvPr>
            <p:ph idx="1" type="subTitle"/>
          </p:nvPr>
        </p:nvSpPr>
        <p:spPr>
          <a:xfrm>
            <a:off x="5876588" y="3316199"/>
            <a:ext cx="29706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Beda satuan kmpl &amp; km/kg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Terdapat Missing value. 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Jumlah ada 70,  2 berupa  NaN  &amp;  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68 sisanya berupa 0.0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-12878" y="378498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 flipH="1">
            <a:off x="7948690" y="1"/>
            <a:ext cx="1201750" cy="916736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 rot="10800000">
            <a:off x="8615915" y="4742537"/>
            <a:ext cx="528085" cy="410621"/>
          </a:xfrm>
          <a:custGeom>
            <a:rect b="b" l="l" r="r" t="t"/>
            <a:pathLst>
              <a:path extrusionOk="0" h="954933" w="1141805">
                <a:moveTo>
                  <a:pt x="1141805" y="0"/>
                </a:moveTo>
                <a:lnTo>
                  <a:pt x="0" y="0"/>
                </a:lnTo>
                <a:lnTo>
                  <a:pt x="0" y="936756"/>
                </a:lnTo>
                <a:lnTo>
                  <a:pt x="86715" y="949991"/>
                </a:lnTo>
                <a:cubicBezTo>
                  <a:pt x="118897" y="953259"/>
                  <a:pt x="151551" y="954933"/>
                  <a:pt x="184596" y="954933"/>
                </a:cubicBezTo>
                <a:cubicBezTo>
                  <a:pt x="680270" y="954933"/>
                  <a:pt x="1087959" y="578224"/>
                  <a:pt x="1136983" y="95485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-9659" y="320944"/>
            <a:ext cx="4215685" cy="540914"/>
          </a:xfrm>
          <a:custGeom>
            <a:rect b="b" l="l" r="r" t="t"/>
            <a:pathLst>
              <a:path extrusionOk="0" h="721218" w="4215685">
                <a:moveTo>
                  <a:pt x="0" y="0"/>
                </a:moveTo>
                <a:lnTo>
                  <a:pt x="3889420" y="0"/>
                </a:lnTo>
                <a:cubicBezTo>
                  <a:pt x="4069611" y="0"/>
                  <a:pt x="4215685" y="146074"/>
                  <a:pt x="4215685" y="326265"/>
                </a:cubicBezTo>
                <a:lnTo>
                  <a:pt x="4215685" y="394953"/>
                </a:lnTo>
                <a:cubicBezTo>
                  <a:pt x="4215685" y="575144"/>
                  <a:pt x="4069611" y="721218"/>
                  <a:pt x="3889420" y="721218"/>
                </a:cubicBezTo>
                <a:lnTo>
                  <a:pt x="0" y="721218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222160" y="367047"/>
            <a:ext cx="372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By Columns</a:t>
            </a:r>
            <a:endParaRPr sz="1100"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509194" y="3391039"/>
            <a:ext cx="973448" cy="973160"/>
            <a:chOff x="2538741" y="1693182"/>
            <a:chExt cx="1297930" cy="1297547"/>
          </a:xfrm>
        </p:grpSpPr>
        <p:sp>
          <p:nvSpPr>
            <p:cNvPr id="214" name="Google Shape;214;p18"/>
            <p:cNvSpPr/>
            <p:nvPr/>
          </p:nvSpPr>
          <p:spPr>
            <a:xfrm>
              <a:off x="2539124" y="1693182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2538741" y="2137890"/>
              <a:ext cx="12975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Power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4670899" y="1127739"/>
            <a:ext cx="982809" cy="973160"/>
            <a:chOff x="2465246" y="1598590"/>
            <a:chExt cx="1310412" cy="1297547"/>
          </a:xfrm>
        </p:grpSpPr>
        <p:sp>
          <p:nvSpPr>
            <p:cNvPr id="217" name="Google Shape;217;p18"/>
            <p:cNvSpPr/>
            <p:nvPr/>
          </p:nvSpPr>
          <p:spPr>
            <a:xfrm>
              <a:off x="2478111" y="1598590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2465246" y="2045267"/>
              <a:ext cx="12975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Seats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4680548" y="3316196"/>
            <a:ext cx="1087871" cy="973160"/>
            <a:chOff x="4247776" y="1598589"/>
            <a:chExt cx="1450495" cy="1297547"/>
          </a:xfrm>
        </p:grpSpPr>
        <p:sp>
          <p:nvSpPr>
            <p:cNvPr id="220" name="Google Shape;220;p18"/>
            <p:cNvSpPr/>
            <p:nvPr/>
          </p:nvSpPr>
          <p:spPr>
            <a:xfrm>
              <a:off x="4336967" y="1598589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4247776" y="2047307"/>
              <a:ext cx="14504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Price</a:t>
              </a:r>
              <a:endParaRPr b="0" i="0" sz="15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430833" y="1218490"/>
            <a:ext cx="1051808" cy="973160"/>
            <a:chOff x="10027276" y="3353334"/>
            <a:chExt cx="1402411" cy="1297547"/>
          </a:xfrm>
        </p:grpSpPr>
        <p:sp>
          <p:nvSpPr>
            <p:cNvPr id="223" name="Google Shape;223;p18"/>
            <p:cNvSpPr/>
            <p:nvPr/>
          </p:nvSpPr>
          <p:spPr>
            <a:xfrm>
              <a:off x="10090038" y="3353334"/>
              <a:ext cx="1297547" cy="1297547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10027276" y="3761810"/>
              <a:ext cx="14024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222A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Engine</a:t>
              </a:r>
              <a:endParaRPr b="0" i="0" sz="14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5" name="Google Shape;225;p18"/>
          <p:cNvSpPr txBox="1"/>
          <p:nvPr>
            <p:ph idx="1" type="subTitle"/>
          </p:nvPr>
        </p:nvSpPr>
        <p:spPr>
          <a:xfrm>
            <a:off x="1529719" y="1260528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Terdapat Missing Value sebanyak 36 berupa NaN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1596366" y="3391034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(Object)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Terdapat missing values sebanyak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 berupa NaN dan 107 berupa null bhp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18"/>
          <p:cNvSpPr txBox="1"/>
          <p:nvPr>
            <p:ph idx="1" type="subTitle"/>
          </p:nvPr>
        </p:nvSpPr>
        <p:spPr>
          <a:xfrm>
            <a:off x="5882138" y="1127740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(Float64)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Terdapat 43 missing value, yang mana 42 nya berupa NaN dan 1 berupa 0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t/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18"/>
          <p:cNvSpPr txBox="1"/>
          <p:nvPr>
            <p:ph idx="1" type="subTitle"/>
          </p:nvPr>
        </p:nvSpPr>
        <p:spPr>
          <a:xfrm>
            <a:off x="5948784" y="3258246"/>
            <a:ext cx="29706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1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everal findings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Type Data (Float64)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Menggunakan satuan Lakhs (India)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Jika dilihat melalui Distribution Plot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en-US" sz="12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pada bagian ini mempunyai Right Skew </a:t>
            </a:r>
            <a:endParaRPr sz="12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