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Bebas Neue"/>
      <p:regular r:id="rId22"/>
    </p:embeddedFont>
    <p:embeddedFont>
      <p:font typeface="Ubuntu Mono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h90orGz8F8E/BJlGdece3nhsfd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BebasNeue-regular.fntdata"/><Relationship Id="rId21" Type="http://schemas.openxmlformats.org/officeDocument/2006/relationships/slide" Target="slides/slide17.xml"/><Relationship Id="rId24" Type="http://schemas.openxmlformats.org/officeDocument/2006/relationships/font" Target="fonts/UbuntuMono-bold.fntdata"/><Relationship Id="rId23" Type="http://schemas.openxmlformats.org/officeDocument/2006/relationships/font" Target="fonts/UbuntuMon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UbuntuMono-boldItalic.fntdata"/><Relationship Id="rId25" Type="http://schemas.openxmlformats.org/officeDocument/2006/relationships/font" Target="fonts/UbuntuMono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enturyGothi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c1bc11cf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g9c1bc11cfb_0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c1bc11cf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g9c1bc11cfb_0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c1bc11cf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9c1bc11cfb_0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c1bc11cf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g9c1bc11cfb_0_1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9c1bc11cf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g9c1bc11cfb_0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1" name="Google Shape;30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c1bc11cf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9c1bc11cfb_0_1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c1bc11cf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9c1bc11cfb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c1bc11cf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9c1bc11cfb_0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3" name="Google Shape;33;p1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5" name="Google Shape;35;p1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1" name="Google Shape;51;p1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2" name="Google Shape;5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20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2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9" name="Google Shape;59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Relationship Id="rId4" Type="http://schemas.openxmlformats.org/officeDocument/2006/relationships/image" Target="../media/image14.png"/><Relationship Id="rId5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Relationship Id="rId4" Type="http://schemas.openxmlformats.org/officeDocument/2006/relationships/image" Target="../media/image23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7.png"/><Relationship Id="rId5" Type="http://schemas.openxmlformats.org/officeDocument/2006/relationships/image" Target="../media/image26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 b="2381" l="0" r="0" t="238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"/>
          <p:cNvSpPr/>
          <p:nvPr/>
        </p:nvSpPr>
        <p:spPr>
          <a:xfrm>
            <a:off x="-6440" y="2195"/>
            <a:ext cx="9144000" cy="5131646"/>
          </a:xfrm>
          <a:prstGeom prst="rect">
            <a:avLst/>
          </a:prstGeom>
          <a:solidFill>
            <a:srgbClr val="000000">
              <a:alpha val="7019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 rot="10800000">
            <a:off x="8626306" y="4742537"/>
            <a:ext cx="528085" cy="410621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"/>
          <p:cNvSpPr txBox="1"/>
          <p:nvPr>
            <p:ph type="ctrTitle"/>
          </p:nvPr>
        </p:nvSpPr>
        <p:spPr>
          <a:xfrm>
            <a:off x="163438" y="446325"/>
            <a:ext cx="28200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7200"/>
              <a:buFont typeface="Arial"/>
              <a:buNone/>
            </a:pPr>
            <a:r>
              <a:rPr lang="en-US" sz="2300">
                <a:solidFill>
                  <a:srgbClr val="FFD966"/>
                </a:solidFill>
                <a:latin typeface="Ubuntu Mono"/>
                <a:ea typeface="Ubuntu Mono"/>
                <a:cs typeface="Ubuntu Mono"/>
                <a:sym typeface="Ubuntu Mono"/>
              </a:rPr>
              <a:t>Progress Report 2 </a:t>
            </a:r>
            <a:endParaRPr sz="2300">
              <a:solidFill>
                <a:srgbClr val="FFD966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163445" y="846664"/>
            <a:ext cx="16392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100"/>
              <a:buFont typeface="Arial"/>
              <a:buNone/>
            </a:pPr>
            <a:r>
              <a:rPr b="0" i="0" lang="en-US" sz="1400" u="none" cap="none" strike="noStrike">
                <a:solidFill>
                  <a:srgbClr val="FFD966"/>
                </a:solidFill>
                <a:latin typeface="Ubuntu Mono"/>
                <a:ea typeface="Ubuntu Mono"/>
                <a:cs typeface="Ubuntu Mono"/>
                <a:sym typeface="Ubuntu Mono"/>
              </a:rPr>
              <a:t>10 Oktober 2020</a:t>
            </a:r>
            <a:endParaRPr b="0" i="0" sz="800" u="none" cap="none" strike="noStrike">
              <a:solidFill>
                <a:srgbClr val="FFD966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3657290" y="21736"/>
            <a:ext cx="1981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FFD966"/>
                </a:solidFill>
                <a:latin typeface="Ubuntu Mono"/>
                <a:ea typeface="Ubuntu Mono"/>
                <a:cs typeface="Ubuntu Mono"/>
                <a:sym typeface="Ubuntu Mono"/>
              </a:rPr>
              <a:t>Kintan Pitaloka W</a:t>
            </a:r>
            <a:endParaRPr b="0" i="0" sz="2400" u="none" cap="none" strike="noStrike">
              <a:solidFill>
                <a:srgbClr val="FFD966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6326634" y="21787"/>
            <a:ext cx="2605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FFD966"/>
                </a:solidFill>
                <a:latin typeface="Ubuntu Mono"/>
                <a:ea typeface="Ubuntu Mono"/>
                <a:cs typeface="Ubuntu Mono"/>
                <a:sym typeface="Ubuntu Mono"/>
              </a:rPr>
              <a:t>Rizky Muhammad Kahfie</a:t>
            </a:r>
            <a:endParaRPr b="0" i="0" sz="1500" u="none" cap="none" strike="noStrike">
              <a:solidFill>
                <a:srgbClr val="FFD966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016951" y="30600"/>
            <a:ext cx="18003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FFD966"/>
                </a:solidFill>
                <a:latin typeface="Ubuntu Mono"/>
                <a:ea typeface="Ubuntu Mono"/>
                <a:cs typeface="Ubuntu Mono"/>
                <a:sym typeface="Ubuntu Mono"/>
              </a:rPr>
              <a:t>Abdillah Fikri</a:t>
            </a:r>
            <a:endParaRPr b="0" i="0" sz="1500" u="none" cap="none" strike="noStrike">
              <a:solidFill>
                <a:srgbClr val="FFD966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7967736" y="345929"/>
            <a:ext cx="981057" cy="2943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500"/>
              <a:buFont typeface="Arial"/>
              <a:buNone/>
            </a:pPr>
            <a:r>
              <a:rPr b="0" i="0" lang="en-US" sz="1150" u="none" cap="none" strike="noStrike">
                <a:solidFill>
                  <a:srgbClr val="FFD966"/>
                </a:solidFill>
                <a:latin typeface="Ubuntu Mono"/>
                <a:ea typeface="Ubuntu Mono"/>
                <a:cs typeface="Ubuntu Mono"/>
                <a:sym typeface="Ubuntu Mono"/>
              </a:rPr>
              <a:t>Kelompok 10</a:t>
            </a:r>
            <a:endParaRPr b="0" i="0" sz="1500" u="none" cap="none" strike="noStrike">
              <a:solidFill>
                <a:srgbClr val="FFD966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87" name="Google Shape;87;p1"/>
          <p:cNvCxnSpPr/>
          <p:nvPr/>
        </p:nvCxnSpPr>
        <p:spPr>
          <a:xfrm>
            <a:off x="179893" y="437911"/>
            <a:ext cx="8721868" cy="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"/>
          <p:cNvSpPr txBox="1"/>
          <p:nvPr/>
        </p:nvSpPr>
        <p:spPr>
          <a:xfrm>
            <a:off x="179900" y="1431350"/>
            <a:ext cx="48321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200" u="none" cap="none" strike="noStrike">
                <a:solidFill>
                  <a:srgbClr val="FFD966"/>
                </a:solidFill>
                <a:latin typeface="Oswald"/>
                <a:ea typeface="Oswald"/>
                <a:cs typeface="Oswald"/>
                <a:sym typeface="Oswald"/>
              </a:rPr>
              <a:t>Predicting the Price</a:t>
            </a:r>
            <a:r>
              <a:rPr b="1" i="0" lang="en-US" sz="4500" u="none" cap="none" strike="noStrike">
                <a:solidFill>
                  <a:srgbClr val="FFD966"/>
                </a:solidFill>
                <a:latin typeface="Oswald"/>
                <a:ea typeface="Oswald"/>
                <a:cs typeface="Oswald"/>
                <a:sym typeface="Oswald"/>
              </a:rPr>
              <a:t> of Used Cars</a:t>
            </a:r>
            <a:endParaRPr b="1" i="0" sz="4500" u="none" cap="none" strike="noStrike">
              <a:solidFill>
                <a:srgbClr val="FFD96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500" u="none" cap="none" strike="noStrike">
                <a:solidFill>
                  <a:srgbClr val="FFD966"/>
                </a:solidFill>
                <a:latin typeface="Oswald"/>
                <a:ea typeface="Oswald"/>
                <a:cs typeface="Oswald"/>
                <a:sym typeface="Oswald"/>
              </a:rPr>
              <a:t>Using Machine Learning  </a:t>
            </a:r>
            <a:endParaRPr b="1" i="0" sz="4500" u="none" cap="none" strike="noStrike">
              <a:solidFill>
                <a:srgbClr val="FFD9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9" name="Google Shape;89;p1"/>
          <p:cNvCxnSpPr/>
          <p:nvPr/>
        </p:nvCxnSpPr>
        <p:spPr>
          <a:xfrm>
            <a:off x="179893" y="124034"/>
            <a:ext cx="8721868" cy="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g9c1bc11cfb_0_114"/>
          <p:cNvPicPr preferRelativeResize="0"/>
          <p:nvPr/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-13959" y="-19319"/>
            <a:ext cx="9161175" cy="515315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9c1bc11cfb_0_114"/>
          <p:cNvSpPr/>
          <p:nvPr/>
        </p:nvSpPr>
        <p:spPr>
          <a:xfrm>
            <a:off x="-16832" y="-28979"/>
            <a:ext cx="9160800" cy="5182200"/>
          </a:xfrm>
          <a:prstGeom prst="rect">
            <a:avLst/>
          </a:prstGeom>
          <a:solidFill>
            <a:srgbClr val="000000">
              <a:alpha val="917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9c1bc11cfb_0_114"/>
          <p:cNvSpPr/>
          <p:nvPr/>
        </p:nvSpPr>
        <p:spPr>
          <a:xfrm rot="10800000">
            <a:off x="8615915" y="4742537"/>
            <a:ext cx="528085" cy="410621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9c1bc11cfb_0_114"/>
          <p:cNvSpPr/>
          <p:nvPr/>
        </p:nvSpPr>
        <p:spPr>
          <a:xfrm flipH="1">
            <a:off x="7942250" y="-48297"/>
            <a:ext cx="1201750" cy="916736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9c1bc11cfb_0_114"/>
          <p:cNvSpPr txBox="1"/>
          <p:nvPr/>
        </p:nvSpPr>
        <p:spPr>
          <a:xfrm>
            <a:off x="189117" y="234457"/>
            <a:ext cx="2515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Arial"/>
              <a:buNone/>
            </a:pPr>
            <a:r>
              <a:rPr lang="en-US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Multivariable comparison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9c1bc11cfb_0_114"/>
          <p:cNvSpPr txBox="1"/>
          <p:nvPr>
            <p:ph idx="1" type="subTitle"/>
          </p:nvPr>
        </p:nvSpPr>
        <p:spPr>
          <a:xfrm>
            <a:off x="6306450" y="1158225"/>
            <a:ext cx="2589300" cy="27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400"/>
              <a:buNone/>
            </a:pPr>
            <a:r>
              <a:rPr b="1"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Insight : </a:t>
            </a:r>
            <a:endParaRPr sz="1600"/>
          </a:p>
          <a:p>
            <a: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average price of cars in our dataset has an upward trend every year.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Mileage also has a significant upward trend until 2016. However, it then decreased after 2016.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None/>
            </a:pPr>
            <a:r>
              <a:t/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4" name="Google Shape;214;g9c1bc11cfb_0_1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9750" y="639725"/>
            <a:ext cx="5888801" cy="378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g9c1bc11cfb_0_103"/>
          <p:cNvPicPr preferRelativeResize="0"/>
          <p:nvPr/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-13959" y="-19319"/>
            <a:ext cx="9161175" cy="515315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9c1bc11cfb_0_103"/>
          <p:cNvSpPr/>
          <p:nvPr/>
        </p:nvSpPr>
        <p:spPr>
          <a:xfrm>
            <a:off x="-16832" y="-28979"/>
            <a:ext cx="9160800" cy="5182200"/>
          </a:xfrm>
          <a:prstGeom prst="rect">
            <a:avLst/>
          </a:prstGeom>
          <a:solidFill>
            <a:srgbClr val="000000">
              <a:alpha val="917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9c1bc11cfb_0_103"/>
          <p:cNvSpPr/>
          <p:nvPr/>
        </p:nvSpPr>
        <p:spPr>
          <a:xfrm rot="10800000">
            <a:off x="8615915" y="4742537"/>
            <a:ext cx="528085" cy="410621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9c1bc11cfb_0_103"/>
          <p:cNvSpPr/>
          <p:nvPr/>
        </p:nvSpPr>
        <p:spPr>
          <a:xfrm flipH="1">
            <a:off x="7942250" y="-48297"/>
            <a:ext cx="1201750" cy="916736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9c1bc11cfb_0_103"/>
          <p:cNvSpPr txBox="1"/>
          <p:nvPr/>
        </p:nvSpPr>
        <p:spPr>
          <a:xfrm>
            <a:off x="189117" y="234457"/>
            <a:ext cx="2515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Arial"/>
              <a:buNone/>
            </a:pPr>
            <a:r>
              <a:rPr lang="en-US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Multivariable comparison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9c1bc11cfb_0_103"/>
          <p:cNvSpPr txBox="1"/>
          <p:nvPr>
            <p:ph idx="1" type="subTitle"/>
          </p:nvPr>
        </p:nvSpPr>
        <p:spPr>
          <a:xfrm>
            <a:off x="6306450" y="1158225"/>
            <a:ext cx="2648400" cy="27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400"/>
              <a:buNone/>
            </a:pPr>
            <a:r>
              <a:rPr b="1"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Insight : </a:t>
            </a:r>
            <a:endParaRPr sz="1600"/>
          </a:p>
          <a:p>
            <a: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Lamborghini has the highest median price.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 are 10 cars in our dataset that do not have variations on transmission (6 only Automatic and 4 only Manual). 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Automatic cars have a higher median price compared to Manual cars.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None/>
            </a:pPr>
            <a:r>
              <a:t/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None/>
            </a:pPr>
            <a:r>
              <a:t/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9c1bc11cfb_0_103"/>
          <p:cNvPicPr preferRelativeResize="0"/>
          <p:nvPr/>
        </p:nvPicPr>
        <p:blipFill rotWithShape="1">
          <a:blip r:embed="rId4">
            <a:alphaModFix/>
          </a:blip>
          <a:srcRect b="0" l="1390" r="1390" t="0"/>
          <a:stretch/>
        </p:blipFill>
        <p:spPr>
          <a:xfrm>
            <a:off x="329750" y="639725"/>
            <a:ext cx="5888800" cy="378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"/>
          <p:cNvPicPr preferRelativeResize="0"/>
          <p:nvPr/>
        </p:nvPicPr>
        <p:blipFill rotWithShape="1">
          <a:blip r:embed="rId3">
            <a:alphaModFix/>
          </a:blip>
          <a:srcRect b="7813" l="0" r="0" t="7812"/>
          <a:stretch/>
        </p:blipFill>
        <p:spPr>
          <a:xfrm>
            <a:off x="-13959" y="-19319"/>
            <a:ext cx="9161172" cy="515315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"/>
          <p:cNvSpPr/>
          <p:nvPr/>
        </p:nvSpPr>
        <p:spPr>
          <a:xfrm>
            <a:off x="-16832" y="-28979"/>
            <a:ext cx="9160831" cy="5182137"/>
          </a:xfrm>
          <a:prstGeom prst="rect">
            <a:avLst/>
          </a:prstGeom>
          <a:solidFill>
            <a:srgbClr val="000000">
              <a:alpha val="8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"/>
          <p:cNvSpPr/>
          <p:nvPr/>
        </p:nvSpPr>
        <p:spPr>
          <a:xfrm rot="10800000">
            <a:off x="8615915" y="4742537"/>
            <a:ext cx="528085" cy="410621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"/>
          <p:cNvSpPr/>
          <p:nvPr/>
        </p:nvSpPr>
        <p:spPr>
          <a:xfrm flipH="1">
            <a:off x="7942250" y="-48297"/>
            <a:ext cx="1201750" cy="916736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"/>
          <p:cNvSpPr/>
          <p:nvPr/>
        </p:nvSpPr>
        <p:spPr>
          <a:xfrm>
            <a:off x="1184564" y="1454727"/>
            <a:ext cx="6757686" cy="2202873"/>
          </a:xfrm>
          <a:prstGeom prst="rect">
            <a:avLst/>
          </a:prstGeom>
          <a:noFill/>
          <a:ln cap="flat" cmpd="sng" w="254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"/>
          <p:cNvSpPr txBox="1"/>
          <p:nvPr/>
        </p:nvSpPr>
        <p:spPr>
          <a:xfrm>
            <a:off x="921413" y="1968536"/>
            <a:ext cx="7284000" cy="11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sz="7300" u="none" cap="none" strike="noStrike">
                <a:solidFill>
                  <a:srgbClr val="FFD966"/>
                </a:solidFill>
                <a:latin typeface="Bebas Neue"/>
                <a:ea typeface="Bebas Neue"/>
                <a:cs typeface="Bebas Neue"/>
                <a:sym typeface="Bebas Neue"/>
              </a:rPr>
              <a:t>Data Cleansing</a:t>
            </a:r>
            <a:endParaRPr b="0" i="0" sz="21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g9c1bc11cfb_0_141"/>
          <p:cNvPicPr preferRelativeResize="0"/>
          <p:nvPr/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-13959" y="-19319"/>
            <a:ext cx="9161175" cy="5153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9c1bc11cfb_0_141"/>
          <p:cNvSpPr/>
          <p:nvPr/>
        </p:nvSpPr>
        <p:spPr>
          <a:xfrm>
            <a:off x="-16832" y="-28979"/>
            <a:ext cx="9160800" cy="5182200"/>
          </a:xfrm>
          <a:prstGeom prst="rect">
            <a:avLst/>
          </a:prstGeom>
          <a:solidFill>
            <a:srgbClr val="000000">
              <a:alpha val="894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9c1bc11cfb_0_141"/>
          <p:cNvSpPr/>
          <p:nvPr/>
        </p:nvSpPr>
        <p:spPr>
          <a:xfrm rot="10800000">
            <a:off x="8615915" y="4742537"/>
            <a:ext cx="528085" cy="410621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9c1bc11cfb_0_141"/>
          <p:cNvSpPr/>
          <p:nvPr/>
        </p:nvSpPr>
        <p:spPr>
          <a:xfrm flipH="1">
            <a:off x="7942250" y="-48297"/>
            <a:ext cx="1201750" cy="916736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9c1bc11cfb_0_141"/>
          <p:cNvSpPr txBox="1"/>
          <p:nvPr>
            <p:ph idx="1" type="subTitle"/>
          </p:nvPr>
        </p:nvSpPr>
        <p:spPr>
          <a:xfrm>
            <a:off x="336850" y="3975400"/>
            <a:ext cx="69900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400"/>
              <a:buNone/>
            </a:pPr>
            <a:r>
              <a:rPr b="1"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Categorical Encoding</a:t>
            </a:r>
            <a:r>
              <a:rPr b="1"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one hot encoder to encode categorical variables.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45" name="Google Shape;245;g9c1bc11cfb_0_141"/>
          <p:cNvGrpSpPr/>
          <p:nvPr/>
        </p:nvGrpSpPr>
        <p:grpSpPr>
          <a:xfrm>
            <a:off x="-23269" y="165084"/>
            <a:ext cx="3192445" cy="437360"/>
            <a:chOff x="-23269" y="320944"/>
            <a:chExt cx="4218904" cy="598468"/>
          </a:xfrm>
        </p:grpSpPr>
        <p:sp>
          <p:nvSpPr>
            <p:cNvPr id="246" name="Google Shape;246;g9c1bc11cfb_0_141"/>
            <p:cNvSpPr/>
            <p:nvPr/>
          </p:nvSpPr>
          <p:spPr>
            <a:xfrm>
              <a:off x="-23269" y="378498"/>
              <a:ext cx="4215685" cy="540914"/>
            </a:xfrm>
            <a:custGeom>
              <a:rect b="b" l="l" r="r" t="t"/>
              <a:pathLst>
                <a:path extrusionOk="0" h="721218" w="4215685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g9c1bc11cfb_0_141"/>
            <p:cNvSpPr/>
            <p:nvPr/>
          </p:nvSpPr>
          <p:spPr>
            <a:xfrm>
              <a:off x="-20050" y="320944"/>
              <a:ext cx="4215685" cy="540914"/>
            </a:xfrm>
            <a:custGeom>
              <a:rect b="b" l="l" r="r" t="t"/>
              <a:pathLst>
                <a:path extrusionOk="0" h="721218" w="4215685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8" name="Google Shape;248;g9c1bc11cfb_0_141"/>
          <p:cNvSpPr txBox="1"/>
          <p:nvPr/>
        </p:nvSpPr>
        <p:spPr>
          <a:xfrm>
            <a:off x="63078" y="222633"/>
            <a:ext cx="2924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Arial"/>
              <a:buNone/>
            </a:pPr>
            <a:r>
              <a:rPr b="1" lang="en-US" sz="1600">
                <a:latin typeface="Century Gothic"/>
                <a:ea typeface="Century Gothic"/>
                <a:cs typeface="Century Gothic"/>
                <a:sym typeface="Century Gothic"/>
              </a:rPr>
              <a:t>Encoding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g9c1bc11cfb_0_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625" y="836776"/>
            <a:ext cx="7323599" cy="29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g9c1bc11cfb_0_164"/>
          <p:cNvPicPr preferRelativeResize="0"/>
          <p:nvPr/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-13959" y="-19319"/>
            <a:ext cx="9161175" cy="515315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9c1bc11cfb_0_164"/>
          <p:cNvSpPr/>
          <p:nvPr/>
        </p:nvSpPr>
        <p:spPr>
          <a:xfrm>
            <a:off x="-16832" y="-28979"/>
            <a:ext cx="9160800" cy="5182200"/>
          </a:xfrm>
          <a:prstGeom prst="rect">
            <a:avLst/>
          </a:prstGeom>
          <a:solidFill>
            <a:srgbClr val="000000">
              <a:alpha val="894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9c1bc11cfb_0_164"/>
          <p:cNvSpPr/>
          <p:nvPr/>
        </p:nvSpPr>
        <p:spPr>
          <a:xfrm rot="10800000">
            <a:off x="8615915" y="4742537"/>
            <a:ext cx="528085" cy="410621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9c1bc11cfb_0_164"/>
          <p:cNvSpPr/>
          <p:nvPr/>
        </p:nvSpPr>
        <p:spPr>
          <a:xfrm flipH="1">
            <a:off x="7942250" y="-48297"/>
            <a:ext cx="1201750" cy="916736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9c1bc11cfb_0_164"/>
          <p:cNvSpPr txBox="1"/>
          <p:nvPr>
            <p:ph idx="1" type="subTitle"/>
          </p:nvPr>
        </p:nvSpPr>
        <p:spPr>
          <a:xfrm>
            <a:off x="2520050" y="3541775"/>
            <a:ext cx="61683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400"/>
              <a:buNone/>
            </a:pPr>
            <a:r>
              <a:rPr b="1"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Cleansing (solve missing value) 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Because the percentage of missing values in our dataset is quite small (at most 2.38%) and also most of it are missing on the same row, option 1 is to remove these missing values.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9" name="Google Shape;259;g9c1bc11cfb_0_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608" y="961038"/>
            <a:ext cx="2158817" cy="31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9c1bc11cfb_0_1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0050" y="961050"/>
            <a:ext cx="6362225" cy="2391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1" name="Google Shape;261;g9c1bc11cfb_0_164"/>
          <p:cNvGrpSpPr/>
          <p:nvPr/>
        </p:nvGrpSpPr>
        <p:grpSpPr>
          <a:xfrm>
            <a:off x="-23276" y="165101"/>
            <a:ext cx="4108369" cy="437360"/>
            <a:chOff x="-23269" y="320944"/>
            <a:chExt cx="4218904" cy="598468"/>
          </a:xfrm>
        </p:grpSpPr>
        <p:sp>
          <p:nvSpPr>
            <p:cNvPr id="262" name="Google Shape;262;g9c1bc11cfb_0_164"/>
            <p:cNvSpPr/>
            <p:nvPr/>
          </p:nvSpPr>
          <p:spPr>
            <a:xfrm>
              <a:off x="-23269" y="378498"/>
              <a:ext cx="4215685" cy="540914"/>
            </a:xfrm>
            <a:custGeom>
              <a:rect b="b" l="l" r="r" t="t"/>
              <a:pathLst>
                <a:path extrusionOk="0" h="721218" w="4215685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g9c1bc11cfb_0_164"/>
            <p:cNvSpPr/>
            <p:nvPr/>
          </p:nvSpPr>
          <p:spPr>
            <a:xfrm>
              <a:off x="-20050" y="320944"/>
              <a:ext cx="4215685" cy="540914"/>
            </a:xfrm>
            <a:custGeom>
              <a:rect b="b" l="l" r="r" t="t"/>
              <a:pathLst>
                <a:path extrusionOk="0" h="721218" w="4215685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4" name="Google Shape;264;g9c1bc11cfb_0_164"/>
          <p:cNvSpPr txBox="1"/>
          <p:nvPr/>
        </p:nvSpPr>
        <p:spPr>
          <a:xfrm>
            <a:off x="139274" y="222625"/>
            <a:ext cx="35781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Arial"/>
              <a:buNone/>
            </a:pPr>
            <a:r>
              <a:rPr b="1" lang="en-US" sz="1600">
                <a:latin typeface="Century Gothic"/>
                <a:ea typeface="Century Gothic"/>
                <a:cs typeface="Century Gothic"/>
                <a:sym typeface="Century Gothic"/>
              </a:rPr>
              <a:t>Missing Value Handling (Option 1)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"/>
          <p:cNvPicPr preferRelativeResize="0"/>
          <p:nvPr/>
        </p:nvPicPr>
        <p:blipFill rotWithShape="1">
          <a:blip r:embed="rId3">
            <a:alphaModFix/>
          </a:blip>
          <a:srcRect b="7813" l="0" r="0" t="7812"/>
          <a:stretch/>
        </p:blipFill>
        <p:spPr>
          <a:xfrm>
            <a:off x="-13959" y="-19319"/>
            <a:ext cx="9161172" cy="515315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"/>
          <p:cNvSpPr/>
          <p:nvPr/>
        </p:nvSpPr>
        <p:spPr>
          <a:xfrm>
            <a:off x="-16832" y="-28979"/>
            <a:ext cx="9160831" cy="5182137"/>
          </a:xfrm>
          <a:prstGeom prst="rect">
            <a:avLst/>
          </a:prstGeom>
          <a:solidFill>
            <a:srgbClr val="000000">
              <a:alpha val="8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"/>
          <p:cNvSpPr/>
          <p:nvPr/>
        </p:nvSpPr>
        <p:spPr>
          <a:xfrm rot="10800000">
            <a:off x="8615915" y="4742537"/>
            <a:ext cx="528085" cy="410621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"/>
          <p:cNvSpPr/>
          <p:nvPr/>
        </p:nvSpPr>
        <p:spPr>
          <a:xfrm flipH="1">
            <a:off x="7942250" y="-48297"/>
            <a:ext cx="1201750" cy="916736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4001" y="3482233"/>
            <a:ext cx="2695951" cy="30484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"/>
          <p:cNvSpPr txBox="1"/>
          <p:nvPr>
            <p:ph idx="1" type="subTitle"/>
          </p:nvPr>
        </p:nvSpPr>
        <p:spPr>
          <a:xfrm>
            <a:off x="297610" y="3567195"/>
            <a:ext cx="36273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400"/>
              <a:buNone/>
            </a:pPr>
            <a:r>
              <a:rPr b="1"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Cleansing (solve missing value) : </a:t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Option 2 is using</a:t>
            </a: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miceforest (MICE Algorithm) to impute missing values</a:t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 = df_imputed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5" name="Google Shape;27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34001" y="3910409"/>
            <a:ext cx="2105319" cy="10097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3"/>
          <p:cNvGrpSpPr/>
          <p:nvPr/>
        </p:nvGrpSpPr>
        <p:grpSpPr>
          <a:xfrm>
            <a:off x="-23276" y="165101"/>
            <a:ext cx="4108369" cy="437360"/>
            <a:chOff x="-23269" y="320944"/>
            <a:chExt cx="4218904" cy="598468"/>
          </a:xfrm>
        </p:grpSpPr>
        <p:sp>
          <p:nvSpPr>
            <p:cNvPr id="277" name="Google Shape;277;p3"/>
            <p:cNvSpPr/>
            <p:nvPr/>
          </p:nvSpPr>
          <p:spPr>
            <a:xfrm>
              <a:off x="-23269" y="378498"/>
              <a:ext cx="4215685" cy="540914"/>
            </a:xfrm>
            <a:custGeom>
              <a:rect b="b" l="l" r="r" t="t"/>
              <a:pathLst>
                <a:path extrusionOk="0" h="721218" w="4215685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-20050" y="320944"/>
              <a:ext cx="4215685" cy="540914"/>
            </a:xfrm>
            <a:custGeom>
              <a:rect b="b" l="l" r="r" t="t"/>
              <a:pathLst>
                <a:path extrusionOk="0" h="721218" w="4215685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p3"/>
          <p:cNvSpPr txBox="1"/>
          <p:nvPr/>
        </p:nvSpPr>
        <p:spPr>
          <a:xfrm>
            <a:off x="139274" y="222625"/>
            <a:ext cx="35781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Arial"/>
              <a:buNone/>
            </a:pPr>
            <a:r>
              <a:rPr b="1" lang="en-US" sz="1600">
                <a:latin typeface="Century Gothic"/>
                <a:ea typeface="Century Gothic"/>
                <a:cs typeface="Century Gothic"/>
                <a:sym typeface="Century Gothic"/>
              </a:rPr>
              <a:t>Missing Value Handling (Option 2)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3850" y="880075"/>
            <a:ext cx="4108375" cy="2409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97625" y="868450"/>
            <a:ext cx="3894000" cy="2525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g9c1bc11cfb_0_125"/>
          <p:cNvPicPr preferRelativeResize="0"/>
          <p:nvPr/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-13959" y="-19319"/>
            <a:ext cx="9161175" cy="5153159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9c1bc11cfb_0_125"/>
          <p:cNvSpPr/>
          <p:nvPr/>
        </p:nvSpPr>
        <p:spPr>
          <a:xfrm>
            <a:off x="-16832" y="-28979"/>
            <a:ext cx="9160800" cy="5182200"/>
          </a:xfrm>
          <a:prstGeom prst="rect">
            <a:avLst/>
          </a:prstGeom>
          <a:solidFill>
            <a:srgbClr val="000000">
              <a:alpha val="894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9c1bc11cfb_0_125"/>
          <p:cNvSpPr/>
          <p:nvPr/>
        </p:nvSpPr>
        <p:spPr>
          <a:xfrm rot="10800000">
            <a:off x="8615915" y="4742537"/>
            <a:ext cx="528085" cy="410621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9c1bc11cfb_0_125"/>
          <p:cNvSpPr/>
          <p:nvPr/>
        </p:nvSpPr>
        <p:spPr>
          <a:xfrm flipH="1">
            <a:off x="7942250" y="-48297"/>
            <a:ext cx="1201750" cy="916736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9c1bc11cfb_0_125"/>
          <p:cNvSpPr txBox="1"/>
          <p:nvPr>
            <p:ph idx="1" type="subTitle"/>
          </p:nvPr>
        </p:nvSpPr>
        <p:spPr>
          <a:xfrm>
            <a:off x="630590" y="3978350"/>
            <a:ext cx="71031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400"/>
              <a:buNone/>
            </a:pPr>
            <a:r>
              <a:rPr b="1"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Cleansing (Outlier) 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 are outliers in Kilometers Driven variable with value of 6,500,000.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outlier is removed.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91" name="Google Shape;291;g9c1bc11cfb_0_125"/>
          <p:cNvGrpSpPr/>
          <p:nvPr/>
        </p:nvGrpSpPr>
        <p:grpSpPr>
          <a:xfrm>
            <a:off x="-23269" y="165084"/>
            <a:ext cx="3192445" cy="437360"/>
            <a:chOff x="-23269" y="320944"/>
            <a:chExt cx="4218904" cy="598468"/>
          </a:xfrm>
        </p:grpSpPr>
        <p:sp>
          <p:nvSpPr>
            <p:cNvPr id="292" name="Google Shape;292;g9c1bc11cfb_0_125"/>
            <p:cNvSpPr/>
            <p:nvPr/>
          </p:nvSpPr>
          <p:spPr>
            <a:xfrm>
              <a:off x="-23269" y="378498"/>
              <a:ext cx="4215685" cy="540914"/>
            </a:xfrm>
            <a:custGeom>
              <a:rect b="b" l="l" r="r" t="t"/>
              <a:pathLst>
                <a:path extrusionOk="0" h="721218" w="4215685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g9c1bc11cfb_0_125"/>
            <p:cNvSpPr/>
            <p:nvPr/>
          </p:nvSpPr>
          <p:spPr>
            <a:xfrm>
              <a:off x="-20050" y="320944"/>
              <a:ext cx="4215685" cy="540914"/>
            </a:xfrm>
            <a:custGeom>
              <a:rect b="b" l="l" r="r" t="t"/>
              <a:pathLst>
                <a:path extrusionOk="0" h="721218" w="4215685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4" name="Google Shape;294;g9c1bc11cfb_0_125"/>
          <p:cNvSpPr txBox="1"/>
          <p:nvPr/>
        </p:nvSpPr>
        <p:spPr>
          <a:xfrm>
            <a:off x="63078" y="222633"/>
            <a:ext cx="2924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Arial"/>
              <a:buNone/>
            </a:pPr>
            <a:r>
              <a:rPr b="1" lang="en-US" sz="1600">
                <a:latin typeface="Century Gothic"/>
                <a:ea typeface="Century Gothic"/>
                <a:cs typeface="Century Gothic"/>
                <a:sym typeface="Century Gothic"/>
              </a:rPr>
              <a:t>Outlier Handling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g9c1bc11cfb_0_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373" y="1015775"/>
            <a:ext cx="3842550" cy="286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9c1bc11cfb_0_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3375" y="1016425"/>
            <a:ext cx="3842550" cy="2862777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9c1bc11cfb_0_125"/>
          <p:cNvSpPr txBox="1"/>
          <p:nvPr/>
        </p:nvSpPr>
        <p:spPr>
          <a:xfrm>
            <a:off x="1274468" y="714875"/>
            <a:ext cx="15105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Arial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Before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9c1bc11cfb_0_125"/>
          <p:cNvSpPr txBox="1"/>
          <p:nvPr/>
        </p:nvSpPr>
        <p:spPr>
          <a:xfrm>
            <a:off x="5939393" y="714863"/>
            <a:ext cx="15105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Arial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After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1"/>
          <p:cNvPicPr preferRelativeResize="0"/>
          <p:nvPr/>
        </p:nvPicPr>
        <p:blipFill rotWithShape="1">
          <a:blip r:embed="rId3">
            <a:alphaModFix/>
          </a:blip>
          <a:srcRect b="7813" l="0" r="0" t="7812"/>
          <a:stretch/>
        </p:blipFill>
        <p:spPr>
          <a:xfrm>
            <a:off x="-13959" y="-19319"/>
            <a:ext cx="9161172" cy="515315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1"/>
          <p:cNvSpPr/>
          <p:nvPr/>
        </p:nvSpPr>
        <p:spPr>
          <a:xfrm>
            <a:off x="-16832" y="-28979"/>
            <a:ext cx="9160831" cy="5182137"/>
          </a:xfrm>
          <a:prstGeom prst="rect">
            <a:avLst/>
          </a:prstGeom>
          <a:solidFill>
            <a:srgbClr val="000000">
              <a:alpha val="8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1"/>
          <p:cNvSpPr/>
          <p:nvPr/>
        </p:nvSpPr>
        <p:spPr>
          <a:xfrm rot="10800000">
            <a:off x="8615915" y="4742537"/>
            <a:ext cx="528085" cy="410621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1"/>
          <p:cNvSpPr/>
          <p:nvPr/>
        </p:nvSpPr>
        <p:spPr>
          <a:xfrm flipH="1">
            <a:off x="7942250" y="-48297"/>
            <a:ext cx="1201750" cy="916736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7" name="Google Shape;307;p11"/>
          <p:cNvGrpSpPr/>
          <p:nvPr/>
        </p:nvGrpSpPr>
        <p:grpSpPr>
          <a:xfrm>
            <a:off x="-20046" y="168058"/>
            <a:ext cx="3192496" cy="437352"/>
            <a:chOff x="-23269" y="320944"/>
            <a:chExt cx="4218904" cy="598468"/>
          </a:xfrm>
        </p:grpSpPr>
        <p:sp>
          <p:nvSpPr>
            <p:cNvPr id="308" name="Google Shape;308;p11"/>
            <p:cNvSpPr/>
            <p:nvPr/>
          </p:nvSpPr>
          <p:spPr>
            <a:xfrm>
              <a:off x="-23269" y="378498"/>
              <a:ext cx="4215685" cy="540914"/>
            </a:xfrm>
            <a:custGeom>
              <a:rect b="b" l="l" r="r" t="t"/>
              <a:pathLst>
                <a:path extrusionOk="0" h="721218" w="4215685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-20050" y="320944"/>
              <a:ext cx="4215685" cy="540914"/>
            </a:xfrm>
            <a:custGeom>
              <a:rect b="b" l="l" r="r" t="t"/>
              <a:pathLst>
                <a:path extrusionOk="0" h="721218" w="4215685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0" name="Google Shape;310;p11"/>
          <p:cNvSpPr txBox="1"/>
          <p:nvPr/>
        </p:nvSpPr>
        <p:spPr>
          <a:xfrm>
            <a:off x="66301" y="225612"/>
            <a:ext cx="2924456" cy="3459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 Plan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1"/>
          <p:cNvSpPr txBox="1"/>
          <p:nvPr>
            <p:ph idx="1" type="subTitle"/>
          </p:nvPr>
        </p:nvSpPr>
        <p:spPr>
          <a:xfrm>
            <a:off x="280925" y="868450"/>
            <a:ext cx="8037600" cy="24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400"/>
              <a:buNone/>
            </a:pPr>
            <a:r>
              <a:rPr b="1" lang="en-US" sz="17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Modeling : </a:t>
            </a:r>
            <a:endParaRPr sz="2100"/>
          </a:p>
          <a:p>
            <a:pPr indent="-3238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500"/>
              <a:buFont typeface="Century Gothic"/>
              <a:buAutoNum type="arabicPeriod"/>
            </a:pPr>
            <a:r>
              <a:rPr b="1"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</a:t>
            </a:r>
            <a:r>
              <a:rPr b="1"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modeling with multiple machine learning to compare the performance.</a:t>
            </a:r>
            <a:endParaRPr sz="14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500"/>
              <a:buFont typeface="Century Gothic"/>
              <a:buAutoNum type="arabicPeriod"/>
            </a:pPr>
            <a:r>
              <a:rPr b="1"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modeling on</a:t>
            </a:r>
            <a:r>
              <a:rPr b="1"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 datasets namely the dataset with dropped missing values and imputed missing values to compare their performance.</a:t>
            </a:r>
            <a:endParaRPr b="1" sz="14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Century Gothic"/>
              <a:buAutoNum type="arabicPeriod"/>
            </a:pPr>
            <a:r>
              <a:rPr b="1"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 additional engineering features (if necessary) by looking at the results of the model, whether it can predict well with the current data.</a:t>
            </a:r>
            <a:endParaRPr b="1" sz="14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None/>
            </a:pPr>
            <a:r>
              <a:t/>
            </a:r>
            <a:endParaRPr sz="14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None/>
            </a:pPr>
            <a:r>
              <a:t/>
            </a:r>
            <a:endParaRPr sz="14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7"/>
          <p:cNvPicPr preferRelativeResize="0"/>
          <p:nvPr/>
        </p:nvPicPr>
        <p:blipFill rotWithShape="1">
          <a:blip r:embed="rId3">
            <a:alphaModFix/>
          </a:blip>
          <a:srcRect b="7813" l="0" r="0" t="7812"/>
          <a:stretch/>
        </p:blipFill>
        <p:spPr>
          <a:xfrm>
            <a:off x="-13959" y="-19319"/>
            <a:ext cx="9161172" cy="515315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7"/>
          <p:cNvSpPr/>
          <p:nvPr/>
        </p:nvSpPr>
        <p:spPr>
          <a:xfrm>
            <a:off x="-16832" y="-28979"/>
            <a:ext cx="9160831" cy="5182137"/>
          </a:xfrm>
          <a:prstGeom prst="rect">
            <a:avLst/>
          </a:prstGeom>
          <a:solidFill>
            <a:srgbClr val="000000">
              <a:alpha val="8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7"/>
          <p:cNvSpPr/>
          <p:nvPr/>
        </p:nvSpPr>
        <p:spPr>
          <a:xfrm rot="10800000">
            <a:off x="8615915" y="4742537"/>
            <a:ext cx="528085" cy="410621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7"/>
          <p:cNvSpPr/>
          <p:nvPr/>
        </p:nvSpPr>
        <p:spPr>
          <a:xfrm flipH="1">
            <a:off x="7942250" y="-48297"/>
            <a:ext cx="1201750" cy="916736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7"/>
          <p:cNvSpPr/>
          <p:nvPr/>
        </p:nvSpPr>
        <p:spPr>
          <a:xfrm>
            <a:off x="759000" y="1789050"/>
            <a:ext cx="7554900" cy="1249800"/>
          </a:xfrm>
          <a:prstGeom prst="rect">
            <a:avLst/>
          </a:prstGeom>
          <a:noFill/>
          <a:ln cap="flat" cmpd="sng" w="254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7"/>
          <p:cNvSpPr txBox="1"/>
          <p:nvPr/>
        </p:nvSpPr>
        <p:spPr>
          <a:xfrm>
            <a:off x="894450" y="1955549"/>
            <a:ext cx="72840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100" u="none" cap="none" strike="noStrike">
                <a:solidFill>
                  <a:srgbClr val="FFD966"/>
                </a:solidFill>
                <a:latin typeface="Bebas Neue"/>
                <a:ea typeface="Bebas Neue"/>
                <a:cs typeface="Bebas Neue"/>
                <a:sym typeface="Bebas Neue"/>
              </a:rPr>
              <a:t>EXPLORATORY DATA ANALYSIS</a:t>
            </a:r>
            <a:endParaRPr b="0" i="0" sz="16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8"/>
          <p:cNvPicPr preferRelativeResize="0"/>
          <p:nvPr/>
        </p:nvPicPr>
        <p:blipFill rotWithShape="1">
          <a:blip r:embed="rId3">
            <a:alphaModFix/>
          </a:blip>
          <a:srcRect b="7813" l="0" r="0" t="7812"/>
          <a:stretch/>
        </p:blipFill>
        <p:spPr>
          <a:xfrm>
            <a:off x="-13959" y="-19319"/>
            <a:ext cx="9161172" cy="515315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8"/>
          <p:cNvSpPr/>
          <p:nvPr/>
        </p:nvSpPr>
        <p:spPr>
          <a:xfrm>
            <a:off x="-16832" y="-28979"/>
            <a:ext cx="9160831" cy="5182137"/>
          </a:xfrm>
          <a:prstGeom prst="rect">
            <a:avLst/>
          </a:prstGeom>
          <a:solidFill>
            <a:srgbClr val="000000">
              <a:alpha val="8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"/>
          <p:cNvSpPr/>
          <p:nvPr/>
        </p:nvSpPr>
        <p:spPr>
          <a:xfrm rot="10800000">
            <a:off x="8615915" y="4742537"/>
            <a:ext cx="528085" cy="410621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 flipH="1">
            <a:off x="7942250" y="-48297"/>
            <a:ext cx="1201750" cy="916736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Google Shape;108;p8"/>
          <p:cNvGrpSpPr/>
          <p:nvPr/>
        </p:nvGrpSpPr>
        <p:grpSpPr>
          <a:xfrm>
            <a:off x="-20046" y="168058"/>
            <a:ext cx="3192496" cy="437352"/>
            <a:chOff x="-23269" y="320944"/>
            <a:chExt cx="4218904" cy="598468"/>
          </a:xfrm>
        </p:grpSpPr>
        <p:sp>
          <p:nvSpPr>
            <p:cNvPr id="109" name="Google Shape;109;p8"/>
            <p:cNvSpPr/>
            <p:nvPr/>
          </p:nvSpPr>
          <p:spPr>
            <a:xfrm>
              <a:off x="-23269" y="378498"/>
              <a:ext cx="4215685" cy="540914"/>
            </a:xfrm>
            <a:custGeom>
              <a:rect b="b" l="l" r="r" t="t"/>
              <a:pathLst>
                <a:path extrusionOk="0" h="721218" w="4215685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-20050" y="320944"/>
              <a:ext cx="4215685" cy="540914"/>
            </a:xfrm>
            <a:custGeom>
              <a:rect b="b" l="l" r="r" t="t"/>
              <a:pathLst>
                <a:path extrusionOk="0" h="721218" w="4215685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8"/>
          <p:cNvSpPr txBox="1"/>
          <p:nvPr/>
        </p:nvSpPr>
        <p:spPr>
          <a:xfrm>
            <a:off x="66301" y="225612"/>
            <a:ext cx="2924456" cy="3459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Univariate Analysis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8"/>
          <p:cNvSpPr txBox="1"/>
          <p:nvPr/>
        </p:nvSpPr>
        <p:spPr>
          <a:xfrm>
            <a:off x="219075" y="878800"/>
            <a:ext cx="19092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Arial"/>
              <a:buNone/>
            </a:pPr>
            <a:r>
              <a:rPr b="1"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Target variable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450" y="1213600"/>
            <a:ext cx="5578221" cy="322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/>
          <p:nvPr>
            <p:ph idx="1" type="subTitle"/>
          </p:nvPr>
        </p:nvSpPr>
        <p:spPr>
          <a:xfrm>
            <a:off x="6082925" y="1213600"/>
            <a:ext cx="2404800" cy="25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None/>
            </a:pPr>
            <a:r>
              <a:rPr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target variable </a:t>
            </a:r>
            <a:r>
              <a:rPr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(Price) </a:t>
            </a:r>
            <a:r>
              <a:rPr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has a right-skewed distribution with many outliers.</a:t>
            </a:r>
            <a:endParaRPr sz="14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None/>
            </a:pPr>
            <a:r>
              <a:t/>
            </a:r>
            <a:endParaRPr sz="14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None/>
            </a:pPr>
            <a:r>
              <a:rPr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cars with t</a:t>
            </a:r>
            <a:r>
              <a:rPr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 highest price are:</a:t>
            </a:r>
            <a:endParaRPr sz="14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Century Gothic"/>
              <a:buAutoNum type="arabicPeriod"/>
            </a:pPr>
            <a:r>
              <a:rPr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Land rover </a:t>
            </a:r>
            <a:endParaRPr sz="14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Century Gothic"/>
              <a:buAutoNum type="arabicPeriod"/>
            </a:pPr>
            <a:r>
              <a:rPr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Lamborghini Gallardo</a:t>
            </a:r>
            <a:endParaRPr sz="14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9c1bc11cfb_0_189"/>
          <p:cNvPicPr preferRelativeResize="0"/>
          <p:nvPr/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-13959" y="-19319"/>
            <a:ext cx="9161175" cy="515315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9c1bc11cfb_0_189"/>
          <p:cNvSpPr/>
          <p:nvPr/>
        </p:nvSpPr>
        <p:spPr>
          <a:xfrm>
            <a:off x="-16832" y="-28979"/>
            <a:ext cx="9160800" cy="5182200"/>
          </a:xfrm>
          <a:prstGeom prst="rect">
            <a:avLst/>
          </a:prstGeom>
          <a:solidFill>
            <a:srgbClr val="000000">
              <a:alpha val="894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9c1bc11cfb_0_189"/>
          <p:cNvSpPr/>
          <p:nvPr/>
        </p:nvSpPr>
        <p:spPr>
          <a:xfrm rot="10800000">
            <a:off x="8615915" y="4742537"/>
            <a:ext cx="528085" cy="410621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9c1bc11cfb_0_189"/>
          <p:cNvSpPr/>
          <p:nvPr/>
        </p:nvSpPr>
        <p:spPr>
          <a:xfrm flipH="1">
            <a:off x="7942250" y="-48297"/>
            <a:ext cx="1201750" cy="916736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" name="Google Shape;123;g9c1bc11cfb_0_189"/>
          <p:cNvGrpSpPr/>
          <p:nvPr/>
        </p:nvGrpSpPr>
        <p:grpSpPr>
          <a:xfrm>
            <a:off x="-20046" y="168063"/>
            <a:ext cx="3192445" cy="437360"/>
            <a:chOff x="-23269" y="320944"/>
            <a:chExt cx="4218904" cy="598468"/>
          </a:xfrm>
        </p:grpSpPr>
        <p:sp>
          <p:nvSpPr>
            <p:cNvPr id="124" name="Google Shape;124;g9c1bc11cfb_0_189"/>
            <p:cNvSpPr/>
            <p:nvPr/>
          </p:nvSpPr>
          <p:spPr>
            <a:xfrm>
              <a:off x="-23269" y="378498"/>
              <a:ext cx="4215685" cy="540914"/>
            </a:xfrm>
            <a:custGeom>
              <a:rect b="b" l="l" r="r" t="t"/>
              <a:pathLst>
                <a:path extrusionOk="0" h="721218" w="4215685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g9c1bc11cfb_0_189"/>
            <p:cNvSpPr/>
            <p:nvPr/>
          </p:nvSpPr>
          <p:spPr>
            <a:xfrm>
              <a:off x="-20050" y="320944"/>
              <a:ext cx="4215685" cy="540914"/>
            </a:xfrm>
            <a:custGeom>
              <a:rect b="b" l="l" r="r" t="t"/>
              <a:pathLst>
                <a:path extrusionOk="0" h="721218" w="4215685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g9c1bc11cfb_0_189"/>
          <p:cNvSpPr txBox="1"/>
          <p:nvPr/>
        </p:nvSpPr>
        <p:spPr>
          <a:xfrm>
            <a:off x="66301" y="225612"/>
            <a:ext cx="2924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Univariate Analysis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9c1bc11cfb_0_189"/>
          <p:cNvPicPr preferRelativeResize="0"/>
          <p:nvPr/>
        </p:nvPicPr>
        <p:blipFill rotWithShape="1">
          <a:blip r:embed="rId4">
            <a:alphaModFix/>
          </a:blip>
          <a:srcRect b="0" l="0" r="1681" t="0"/>
          <a:stretch/>
        </p:blipFill>
        <p:spPr>
          <a:xfrm>
            <a:off x="152026" y="1016310"/>
            <a:ext cx="4829548" cy="1941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9c1bc11cfb_0_189"/>
          <p:cNvPicPr preferRelativeResize="0"/>
          <p:nvPr/>
        </p:nvPicPr>
        <p:blipFill rotWithShape="1">
          <a:blip r:embed="rId5">
            <a:alphaModFix/>
          </a:blip>
          <a:srcRect b="0" l="0" r="4141" t="0"/>
          <a:stretch/>
        </p:blipFill>
        <p:spPr>
          <a:xfrm>
            <a:off x="165328" y="3062407"/>
            <a:ext cx="4802943" cy="194161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9c1bc11cfb_0_189"/>
          <p:cNvSpPr txBox="1"/>
          <p:nvPr>
            <p:ph idx="1" type="subTitle"/>
          </p:nvPr>
        </p:nvSpPr>
        <p:spPr>
          <a:xfrm>
            <a:off x="5417700" y="1402651"/>
            <a:ext cx="3057600" cy="3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400"/>
              <a:buNone/>
            </a:pPr>
            <a:r>
              <a:rPr b="1" lang="en-US" sz="16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Exploring Univariate Analysis </a:t>
            </a:r>
            <a:r>
              <a:rPr b="1"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 sz="11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Median in</a:t>
            </a: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Year is </a:t>
            </a:r>
            <a:r>
              <a:rPr b="1"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2014</a:t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Median in  </a:t>
            </a: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Price is </a:t>
            </a:r>
            <a:r>
              <a:rPr b="1"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5.64</a:t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Median in  </a:t>
            </a: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Mileage is </a:t>
            </a:r>
            <a:r>
              <a:rPr b="1"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18.2</a:t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Median in  </a:t>
            </a: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Engine is </a:t>
            </a:r>
            <a:r>
              <a:rPr b="1"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1493</a:t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Median in  </a:t>
            </a: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Power is </a:t>
            </a:r>
            <a:r>
              <a:rPr b="1"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97.7</a:t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highest Kilometer Driven </a:t>
            </a:r>
            <a:r>
              <a:rPr b="1"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6,500,000 </a:t>
            </a: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(which is an outlier that need to be removed)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Year, Power, Engine, and Kilometer Driven have skewed distribution.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None/>
            </a:pPr>
            <a:r>
              <a:t/>
            </a:r>
            <a:endParaRPr sz="105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None/>
            </a:pPr>
            <a:r>
              <a:t/>
            </a:r>
            <a:endParaRPr sz="105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None/>
            </a:pPr>
            <a:r>
              <a:t/>
            </a:r>
            <a:endParaRPr sz="105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g9c1bc11cfb_0_189"/>
          <p:cNvSpPr txBox="1"/>
          <p:nvPr/>
        </p:nvSpPr>
        <p:spPr>
          <a:xfrm>
            <a:off x="66675" y="726398"/>
            <a:ext cx="11334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Arial"/>
              <a:buNone/>
            </a:pPr>
            <a:r>
              <a:rPr b="1" i="0" lang="en-US" sz="1200" u="none" cap="none" strike="noStrik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Numerical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9"/>
          <p:cNvPicPr preferRelativeResize="0"/>
          <p:nvPr/>
        </p:nvPicPr>
        <p:blipFill rotWithShape="1">
          <a:blip r:embed="rId3">
            <a:alphaModFix/>
          </a:blip>
          <a:srcRect b="7813" l="0" r="0" t="7812"/>
          <a:stretch/>
        </p:blipFill>
        <p:spPr>
          <a:xfrm>
            <a:off x="-13959" y="-19319"/>
            <a:ext cx="9161172" cy="515315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9"/>
          <p:cNvSpPr/>
          <p:nvPr/>
        </p:nvSpPr>
        <p:spPr>
          <a:xfrm>
            <a:off x="-16832" y="-28979"/>
            <a:ext cx="9160831" cy="5182137"/>
          </a:xfrm>
          <a:prstGeom prst="rect">
            <a:avLst/>
          </a:prstGeom>
          <a:solidFill>
            <a:srgbClr val="000000">
              <a:alpha val="8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9"/>
          <p:cNvSpPr/>
          <p:nvPr/>
        </p:nvSpPr>
        <p:spPr>
          <a:xfrm rot="10800000">
            <a:off x="8615915" y="4742537"/>
            <a:ext cx="528085" cy="410621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9"/>
          <p:cNvSpPr/>
          <p:nvPr/>
        </p:nvSpPr>
        <p:spPr>
          <a:xfrm flipH="1">
            <a:off x="7942250" y="-48297"/>
            <a:ext cx="1201750" cy="916736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9"/>
          <p:cNvGrpSpPr/>
          <p:nvPr/>
        </p:nvGrpSpPr>
        <p:grpSpPr>
          <a:xfrm>
            <a:off x="-20046" y="168058"/>
            <a:ext cx="3192496" cy="437352"/>
            <a:chOff x="-23269" y="320944"/>
            <a:chExt cx="4218904" cy="598468"/>
          </a:xfrm>
        </p:grpSpPr>
        <p:sp>
          <p:nvSpPr>
            <p:cNvPr id="140" name="Google Shape;140;p9"/>
            <p:cNvSpPr/>
            <p:nvPr/>
          </p:nvSpPr>
          <p:spPr>
            <a:xfrm>
              <a:off x="-23269" y="378498"/>
              <a:ext cx="4215685" cy="540914"/>
            </a:xfrm>
            <a:custGeom>
              <a:rect b="b" l="l" r="r" t="t"/>
              <a:pathLst>
                <a:path extrusionOk="0" h="721218" w="4215685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-20050" y="320944"/>
              <a:ext cx="4215685" cy="540914"/>
            </a:xfrm>
            <a:custGeom>
              <a:rect b="b" l="l" r="r" t="t"/>
              <a:pathLst>
                <a:path extrusionOk="0" h="721218" w="4215685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9"/>
          <p:cNvSpPr txBox="1"/>
          <p:nvPr/>
        </p:nvSpPr>
        <p:spPr>
          <a:xfrm>
            <a:off x="66301" y="225612"/>
            <a:ext cx="2924456" cy="3459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Univariate Analysis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9"/>
          <p:cNvPicPr preferRelativeResize="0"/>
          <p:nvPr/>
        </p:nvPicPr>
        <p:blipFill rotWithShape="1">
          <a:blip r:embed="rId4">
            <a:alphaModFix/>
          </a:blip>
          <a:srcRect b="5371" l="0" r="49952" t="0"/>
          <a:stretch/>
        </p:blipFill>
        <p:spPr>
          <a:xfrm>
            <a:off x="123451" y="1003183"/>
            <a:ext cx="2397311" cy="1580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61665" y="1003183"/>
            <a:ext cx="3420990" cy="127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9"/>
          <p:cNvPicPr preferRelativeResize="0"/>
          <p:nvPr/>
        </p:nvPicPr>
        <p:blipFill rotWithShape="1">
          <a:blip r:embed="rId4">
            <a:alphaModFix/>
          </a:blip>
          <a:srcRect b="0" l="49952" r="0" t="0"/>
          <a:stretch/>
        </p:blipFill>
        <p:spPr>
          <a:xfrm>
            <a:off x="2606946" y="1022134"/>
            <a:ext cx="2268535" cy="1580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9"/>
          <p:cNvPicPr preferRelativeResize="0"/>
          <p:nvPr/>
        </p:nvPicPr>
        <p:blipFill rotWithShape="1">
          <a:blip r:embed="rId6">
            <a:alphaModFix/>
          </a:blip>
          <a:srcRect b="3988" l="0" r="51420" t="0"/>
          <a:stretch/>
        </p:blipFill>
        <p:spPr>
          <a:xfrm>
            <a:off x="123451" y="2738067"/>
            <a:ext cx="2397312" cy="1485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9"/>
          <p:cNvPicPr preferRelativeResize="0"/>
          <p:nvPr/>
        </p:nvPicPr>
        <p:blipFill rotWithShape="1">
          <a:blip r:embed="rId6">
            <a:alphaModFix/>
          </a:blip>
          <a:srcRect b="0" l="48441" r="2986" t="0"/>
          <a:stretch/>
        </p:blipFill>
        <p:spPr>
          <a:xfrm>
            <a:off x="2590554" y="2730587"/>
            <a:ext cx="2301321" cy="148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9"/>
          <p:cNvSpPr txBox="1"/>
          <p:nvPr/>
        </p:nvSpPr>
        <p:spPr>
          <a:xfrm>
            <a:off x="18676" y="712506"/>
            <a:ext cx="1148109" cy="244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Arial"/>
              <a:buNone/>
            </a:pPr>
            <a:r>
              <a:rPr b="1" i="0" lang="en-US" sz="1100" u="none" cap="none" strike="noStrik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Categorical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5226415" y="2418668"/>
            <a:ext cx="3386525" cy="22667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Exploring Univariate Analysis </a:t>
            </a:r>
            <a:r>
              <a:rPr b="1" i="0" lang="en-US" sz="1200" u="none" cap="none" strike="noStrik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 b="0" i="0" sz="1050" u="none" cap="none" strike="noStrike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AutoNum type="arabicPeriod"/>
            </a:pPr>
            <a:r>
              <a:rPr lang="en-US" sz="11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</a:t>
            </a:r>
            <a:r>
              <a:rPr lang="en-US" sz="11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 frequent </a:t>
            </a:r>
            <a:r>
              <a:rPr b="0" i="0" lang="en-US" sz="1100" u="none" cap="none" strike="noStrik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Location </a:t>
            </a:r>
            <a:r>
              <a:rPr lang="en-US" sz="11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</a:t>
            </a:r>
            <a:r>
              <a:rPr b="1" i="0" lang="en-US" sz="1100" u="none" cap="none" strike="noStrik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Mumbai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AutoNum type="arabicPeriod"/>
            </a:pPr>
            <a:r>
              <a:rPr lang="en-US" sz="11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</a:t>
            </a:r>
            <a:r>
              <a:rPr b="0" i="0" lang="en-US" sz="1100" u="none" cap="none" strike="noStrik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ore use </a:t>
            </a:r>
            <a:r>
              <a:rPr b="1" i="0" lang="en-US" sz="1100" u="none" cap="none" strike="noStrik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Diesel </a:t>
            </a:r>
            <a:r>
              <a:rPr b="0" i="0" lang="en-US" sz="1100" u="none" cap="none" strike="noStrik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fuel than petrol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AutoNum type="arabicPeriod"/>
            </a:pPr>
            <a:r>
              <a:rPr b="0" i="0" lang="en-US" sz="1100" u="none" cap="none" strike="noStrik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most </a:t>
            </a:r>
            <a:r>
              <a:rPr lang="en-US" sz="11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frequent </a:t>
            </a:r>
            <a:r>
              <a:rPr b="0" i="0" lang="en-US" sz="1100" u="none" cap="none" strike="noStrik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Transmission is </a:t>
            </a:r>
            <a:r>
              <a:rPr b="1" i="0" lang="en-US" sz="1100" u="none" cap="none" strike="noStrik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Manual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AutoNum type="arabicPeriod"/>
            </a:pPr>
            <a:r>
              <a:rPr b="0" i="0" lang="en-US" sz="1100" u="none" cap="none" strike="noStrik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top Car Type is </a:t>
            </a:r>
            <a:r>
              <a:rPr b="1" i="0" lang="en-US" sz="1100" u="none" cap="none" strike="noStrik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Swift</a:t>
            </a:r>
            <a:r>
              <a:rPr b="0" i="0" lang="en-US" sz="1100" u="none" cap="none" strike="noStrik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AutoNum type="arabicPeriod"/>
            </a:pPr>
            <a:r>
              <a:rPr b="1" i="0" lang="en-US" sz="1100" u="none" cap="none" strike="noStrik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Maruti </a:t>
            </a:r>
            <a:r>
              <a:rPr b="0" i="0" lang="en-US" sz="1100" u="none" cap="none" strike="noStrik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seemed to be a favored car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AutoNum type="arabicPeriod"/>
            </a:pPr>
            <a:r>
              <a:rPr lang="en-US" sz="11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b="0" i="0" lang="en-US" sz="1100" u="none" cap="none" strike="noStrik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 seems many people like cars with </a:t>
            </a:r>
            <a:r>
              <a:rPr b="1" i="0" lang="en-US" sz="1100" u="none" cap="none" strike="noStrik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r>
              <a:rPr b="0" i="0" lang="en-US" sz="1100" u="none" cap="none" strike="noStrik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seats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None/>
            </a:pPr>
            <a:r>
              <a:t/>
            </a:r>
            <a:endParaRPr b="0" i="0" sz="1000" u="none" cap="none" strike="noStrike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None/>
            </a:pPr>
            <a:r>
              <a:t/>
            </a:r>
            <a:endParaRPr b="0" i="0" sz="1000" u="none" cap="none" strike="noStrike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None/>
            </a:pPr>
            <a:r>
              <a:t/>
            </a:r>
            <a:endParaRPr b="0" i="0" sz="1000" u="none" cap="none" strike="noStrike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0"/>
          <p:cNvPicPr preferRelativeResize="0"/>
          <p:nvPr/>
        </p:nvPicPr>
        <p:blipFill rotWithShape="1">
          <a:blip r:embed="rId3">
            <a:alphaModFix/>
          </a:blip>
          <a:srcRect b="7813" l="0" r="0" t="7812"/>
          <a:stretch/>
        </p:blipFill>
        <p:spPr>
          <a:xfrm>
            <a:off x="-13959" y="-19319"/>
            <a:ext cx="9161172" cy="515315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0"/>
          <p:cNvSpPr/>
          <p:nvPr/>
        </p:nvSpPr>
        <p:spPr>
          <a:xfrm>
            <a:off x="-16832" y="-28979"/>
            <a:ext cx="9160831" cy="5182137"/>
          </a:xfrm>
          <a:prstGeom prst="rect">
            <a:avLst/>
          </a:prstGeom>
          <a:solidFill>
            <a:srgbClr val="000000">
              <a:alpha val="8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0"/>
          <p:cNvSpPr/>
          <p:nvPr/>
        </p:nvSpPr>
        <p:spPr>
          <a:xfrm rot="10800000">
            <a:off x="8615915" y="4742537"/>
            <a:ext cx="528085" cy="410621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0"/>
          <p:cNvSpPr/>
          <p:nvPr/>
        </p:nvSpPr>
        <p:spPr>
          <a:xfrm flipH="1">
            <a:off x="7942250" y="-48297"/>
            <a:ext cx="1201750" cy="916736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Google Shape;158;p10"/>
          <p:cNvGrpSpPr/>
          <p:nvPr/>
        </p:nvGrpSpPr>
        <p:grpSpPr>
          <a:xfrm>
            <a:off x="-20046" y="168058"/>
            <a:ext cx="3192496" cy="437352"/>
            <a:chOff x="-23269" y="320944"/>
            <a:chExt cx="4218904" cy="598468"/>
          </a:xfrm>
        </p:grpSpPr>
        <p:sp>
          <p:nvSpPr>
            <p:cNvPr id="159" name="Google Shape;159;p10"/>
            <p:cNvSpPr/>
            <p:nvPr/>
          </p:nvSpPr>
          <p:spPr>
            <a:xfrm>
              <a:off x="-23269" y="378498"/>
              <a:ext cx="4215685" cy="540914"/>
            </a:xfrm>
            <a:custGeom>
              <a:rect b="b" l="l" r="r" t="t"/>
              <a:pathLst>
                <a:path extrusionOk="0" h="721218" w="4215685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-20050" y="320944"/>
              <a:ext cx="4215685" cy="540914"/>
            </a:xfrm>
            <a:custGeom>
              <a:rect b="b" l="l" r="r" t="t"/>
              <a:pathLst>
                <a:path extrusionOk="0" h="721218" w="4215685">
                  <a:moveTo>
                    <a:pt x="0" y="0"/>
                  </a:moveTo>
                  <a:lnTo>
                    <a:pt x="3889420" y="0"/>
                  </a:lnTo>
                  <a:cubicBezTo>
                    <a:pt x="4069611" y="0"/>
                    <a:pt x="4215685" y="146074"/>
                    <a:pt x="4215685" y="326265"/>
                  </a:cubicBezTo>
                  <a:lnTo>
                    <a:pt x="4215685" y="394953"/>
                  </a:lnTo>
                  <a:cubicBezTo>
                    <a:pt x="4215685" y="575144"/>
                    <a:pt x="4069611" y="721218"/>
                    <a:pt x="3889420" y="721218"/>
                  </a:cubicBezTo>
                  <a:lnTo>
                    <a:pt x="0" y="721218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10"/>
          <p:cNvSpPr txBox="1"/>
          <p:nvPr/>
        </p:nvSpPr>
        <p:spPr>
          <a:xfrm>
            <a:off x="66301" y="225612"/>
            <a:ext cx="2924456" cy="3459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Bivariate Analysis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0"/>
          <p:cNvPicPr preferRelativeResize="0"/>
          <p:nvPr/>
        </p:nvPicPr>
        <p:blipFill rotWithShape="1">
          <a:blip r:embed="rId4">
            <a:alphaModFix/>
          </a:blip>
          <a:srcRect b="0" l="1861" r="0" t="0"/>
          <a:stretch/>
        </p:blipFill>
        <p:spPr>
          <a:xfrm>
            <a:off x="3284000" y="2672185"/>
            <a:ext cx="2669773" cy="1641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0"/>
          <p:cNvPicPr preferRelativeResize="0"/>
          <p:nvPr/>
        </p:nvPicPr>
        <p:blipFill rotWithShape="1">
          <a:blip r:embed="rId5">
            <a:alphaModFix/>
          </a:blip>
          <a:srcRect b="0" l="0" r="68143" t="0"/>
          <a:stretch/>
        </p:blipFill>
        <p:spPr>
          <a:xfrm>
            <a:off x="3205393" y="959764"/>
            <a:ext cx="1736618" cy="1474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0"/>
          <p:cNvPicPr preferRelativeResize="0"/>
          <p:nvPr/>
        </p:nvPicPr>
        <p:blipFill rotWithShape="1">
          <a:blip r:embed="rId5">
            <a:alphaModFix/>
          </a:blip>
          <a:srcRect b="0" l="31103" r="35765" t="0"/>
          <a:stretch/>
        </p:blipFill>
        <p:spPr>
          <a:xfrm>
            <a:off x="5022022" y="958503"/>
            <a:ext cx="1806108" cy="1474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0"/>
          <p:cNvPicPr preferRelativeResize="0"/>
          <p:nvPr/>
        </p:nvPicPr>
        <p:blipFill rotWithShape="1">
          <a:blip r:embed="rId5">
            <a:alphaModFix/>
          </a:blip>
          <a:srcRect b="0" l="63702" r="1996" t="0"/>
          <a:stretch/>
        </p:blipFill>
        <p:spPr>
          <a:xfrm>
            <a:off x="6908141" y="958503"/>
            <a:ext cx="1869957" cy="1474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7727" y="958503"/>
            <a:ext cx="2937655" cy="1474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3891" y="2680720"/>
            <a:ext cx="2996338" cy="164110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0"/>
          <p:cNvSpPr txBox="1"/>
          <p:nvPr>
            <p:ph idx="1" type="subTitle"/>
          </p:nvPr>
        </p:nvSpPr>
        <p:spPr>
          <a:xfrm>
            <a:off x="6029875" y="2447149"/>
            <a:ext cx="2920200" cy="2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400"/>
              <a:buNone/>
            </a:pPr>
            <a:r>
              <a:rPr b="1"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Exploring Bivariate Analysis : </a:t>
            </a:r>
            <a:endParaRPr sz="1600"/>
          </a:p>
          <a:p>
            <a: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AutoNum type="arabicPeriod"/>
            </a:pPr>
            <a:r>
              <a:rPr b="1" lang="en-US" sz="105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Coimbatore </a:t>
            </a:r>
            <a:r>
              <a:rPr lang="en-US" sz="105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have highest </a:t>
            </a:r>
            <a:r>
              <a:rPr lang="en-US" sz="105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average</a:t>
            </a:r>
            <a:r>
              <a:rPr lang="en-US" sz="105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price</a:t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AutoNum type="arabicPeriod"/>
            </a:pPr>
            <a:r>
              <a:rPr b="1" lang="en-US" sz="105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Lamborghini </a:t>
            </a:r>
            <a:r>
              <a:rPr lang="en-US" sz="105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seem to have a high </a:t>
            </a:r>
            <a:r>
              <a:rPr lang="en-US" sz="105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average </a:t>
            </a:r>
            <a:r>
              <a:rPr lang="en-US" sz="105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price</a:t>
            </a:r>
            <a:endParaRPr b="1" sz="105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AutoNum type="arabicPeriod"/>
            </a:pPr>
            <a:r>
              <a:rPr b="1" lang="en-US" sz="105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Diesel and Electric </a:t>
            </a:r>
            <a:r>
              <a:rPr lang="en-US" sz="105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have high </a:t>
            </a:r>
            <a:r>
              <a:rPr lang="en-US" sz="105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average </a:t>
            </a:r>
            <a:r>
              <a:rPr lang="en-US" sz="105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price than petrol</a:t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AutoNum type="arabicPeriod"/>
            </a:pPr>
            <a:r>
              <a:rPr b="1" lang="en-US" sz="105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Automatic</a:t>
            </a:r>
            <a:r>
              <a:rPr lang="en-US" sz="105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transmission </a:t>
            </a:r>
            <a:r>
              <a:rPr lang="en-US" sz="105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average </a:t>
            </a:r>
            <a:r>
              <a:rPr lang="en-US" sz="105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price is higher than </a:t>
            </a:r>
            <a:r>
              <a:rPr b="1" lang="en-US" sz="105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Manual</a:t>
            </a:r>
            <a:endParaRPr b="1" sz="105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AutoNum type="arabicPeriod"/>
            </a:pPr>
            <a:r>
              <a:rPr b="1" lang="en-US" sz="105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First</a:t>
            </a:r>
            <a:r>
              <a:rPr lang="en-US" sz="105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Owner Type have a high </a:t>
            </a:r>
            <a:r>
              <a:rPr lang="en-US" sz="105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average </a:t>
            </a:r>
            <a:r>
              <a:rPr lang="en-US" sz="105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price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None/>
            </a:pPr>
            <a:r>
              <a:t/>
            </a:r>
            <a:endParaRPr sz="105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None/>
            </a:pPr>
            <a:r>
              <a:t/>
            </a:r>
            <a:endParaRPr sz="105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g9c1bc11cfb_0_14"/>
          <p:cNvPicPr preferRelativeResize="0"/>
          <p:nvPr/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-13959" y="-19319"/>
            <a:ext cx="9161175" cy="515315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9c1bc11cfb_0_14"/>
          <p:cNvSpPr/>
          <p:nvPr/>
        </p:nvSpPr>
        <p:spPr>
          <a:xfrm>
            <a:off x="-16832" y="-28979"/>
            <a:ext cx="9160800" cy="5182200"/>
          </a:xfrm>
          <a:prstGeom prst="rect">
            <a:avLst/>
          </a:prstGeom>
          <a:solidFill>
            <a:srgbClr val="000000">
              <a:alpha val="917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9c1bc11cfb_0_14"/>
          <p:cNvSpPr/>
          <p:nvPr/>
        </p:nvSpPr>
        <p:spPr>
          <a:xfrm rot="10800000">
            <a:off x="8615915" y="4742537"/>
            <a:ext cx="528085" cy="410621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9c1bc11cfb_0_14"/>
          <p:cNvSpPr/>
          <p:nvPr/>
        </p:nvSpPr>
        <p:spPr>
          <a:xfrm flipH="1">
            <a:off x="7942250" y="-48297"/>
            <a:ext cx="1201750" cy="916736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g9c1bc11cfb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364" y="567117"/>
            <a:ext cx="5674765" cy="423406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9c1bc11cfb_0_14"/>
          <p:cNvSpPr txBox="1"/>
          <p:nvPr/>
        </p:nvSpPr>
        <p:spPr>
          <a:xfrm>
            <a:off x="189117" y="234457"/>
            <a:ext cx="2515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Correlation plot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9c1bc11cfb_0_14"/>
          <p:cNvSpPr txBox="1"/>
          <p:nvPr>
            <p:ph idx="1" type="subTitle"/>
          </p:nvPr>
        </p:nvSpPr>
        <p:spPr>
          <a:xfrm>
            <a:off x="6032625" y="785175"/>
            <a:ext cx="2862900" cy="3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400"/>
              <a:buNone/>
            </a:pPr>
            <a:r>
              <a:rPr b="1"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Have Strong Correlation with Price : </a:t>
            </a:r>
            <a:endParaRPr sz="1600"/>
          </a:p>
          <a:p>
            <a: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 Type</a:t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Power(bhp)</a:t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 Maker</a:t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Engine (CC)</a:t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Transmission</a:t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Mileage (kmpl)</a:t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Fuel_Type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Year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However, there are some independent variables that have strong correlation. We need to do feature selection with those variables or use tree-based algorithm instead.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g9c1bc11cfb_0_92"/>
          <p:cNvPicPr preferRelativeResize="0"/>
          <p:nvPr/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-13959" y="-19319"/>
            <a:ext cx="9161175" cy="515315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9c1bc11cfb_0_92"/>
          <p:cNvSpPr/>
          <p:nvPr/>
        </p:nvSpPr>
        <p:spPr>
          <a:xfrm>
            <a:off x="-16832" y="-28979"/>
            <a:ext cx="9160800" cy="5182200"/>
          </a:xfrm>
          <a:prstGeom prst="rect">
            <a:avLst/>
          </a:prstGeom>
          <a:solidFill>
            <a:srgbClr val="000000">
              <a:alpha val="917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9c1bc11cfb_0_92"/>
          <p:cNvSpPr/>
          <p:nvPr/>
        </p:nvSpPr>
        <p:spPr>
          <a:xfrm rot="10800000">
            <a:off x="8615915" y="4742537"/>
            <a:ext cx="528085" cy="410621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9c1bc11cfb_0_92"/>
          <p:cNvSpPr/>
          <p:nvPr/>
        </p:nvSpPr>
        <p:spPr>
          <a:xfrm flipH="1">
            <a:off x="7942250" y="-48297"/>
            <a:ext cx="1201750" cy="916736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9c1bc11cfb_0_92"/>
          <p:cNvSpPr txBox="1"/>
          <p:nvPr/>
        </p:nvSpPr>
        <p:spPr>
          <a:xfrm>
            <a:off x="189117" y="234457"/>
            <a:ext cx="2515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Arial"/>
              <a:buNone/>
            </a:pPr>
            <a:r>
              <a:rPr lang="en-US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Multivariable comparison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9c1bc11cfb_0_92"/>
          <p:cNvSpPr txBox="1"/>
          <p:nvPr>
            <p:ph idx="1" type="subTitle"/>
          </p:nvPr>
        </p:nvSpPr>
        <p:spPr>
          <a:xfrm>
            <a:off x="6306450" y="1158225"/>
            <a:ext cx="2589300" cy="23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400"/>
              <a:buNone/>
            </a:pPr>
            <a:r>
              <a:rPr b="1"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Insight : </a:t>
            </a:r>
            <a:endParaRPr sz="1600"/>
          </a:p>
          <a:p>
            <a: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Engine and Power has strong positive correlation as describe in scatter plot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 price will getting expensive inline with Power and Engine.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 with Automatic transmission has higher price.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None/>
            </a:pPr>
            <a:r>
              <a:t/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None/>
            </a:pPr>
            <a:r>
              <a:t/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0" name="Google Shape;190;g9c1bc11cfb_0_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750" y="639725"/>
            <a:ext cx="5888801" cy="37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9c1bc11cfb_0_92"/>
          <p:cNvSpPr txBox="1"/>
          <p:nvPr>
            <p:ph idx="1" type="subTitle"/>
          </p:nvPr>
        </p:nvSpPr>
        <p:spPr>
          <a:xfrm>
            <a:off x="253550" y="4474600"/>
            <a:ext cx="52092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Note : Size/besar bubble menunjukkan harga yang semakin tinggi.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6"/>
          <p:cNvPicPr preferRelativeResize="0"/>
          <p:nvPr/>
        </p:nvPicPr>
        <p:blipFill rotWithShape="1">
          <a:blip r:embed="rId3">
            <a:alphaModFix/>
          </a:blip>
          <a:srcRect b="7813" l="0" r="0" t="7812"/>
          <a:stretch/>
        </p:blipFill>
        <p:spPr>
          <a:xfrm>
            <a:off x="-13959" y="-19319"/>
            <a:ext cx="9161172" cy="515315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6"/>
          <p:cNvSpPr/>
          <p:nvPr/>
        </p:nvSpPr>
        <p:spPr>
          <a:xfrm>
            <a:off x="-16832" y="-28979"/>
            <a:ext cx="9160831" cy="5182137"/>
          </a:xfrm>
          <a:prstGeom prst="rect">
            <a:avLst/>
          </a:prstGeom>
          <a:solidFill>
            <a:srgbClr val="000000">
              <a:alpha val="9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6"/>
          <p:cNvSpPr/>
          <p:nvPr/>
        </p:nvSpPr>
        <p:spPr>
          <a:xfrm rot="10800000">
            <a:off x="8615915" y="4742537"/>
            <a:ext cx="528085" cy="410621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6"/>
          <p:cNvSpPr/>
          <p:nvPr/>
        </p:nvSpPr>
        <p:spPr>
          <a:xfrm flipH="1">
            <a:off x="7942250" y="-48297"/>
            <a:ext cx="1201750" cy="916736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6"/>
          <p:cNvSpPr txBox="1"/>
          <p:nvPr/>
        </p:nvSpPr>
        <p:spPr>
          <a:xfrm>
            <a:off x="189117" y="234457"/>
            <a:ext cx="2515728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Arial"/>
              <a:buNone/>
            </a:pPr>
            <a:r>
              <a:rPr lang="en-US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Multivariable comparison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"/>
          <p:cNvSpPr txBox="1"/>
          <p:nvPr>
            <p:ph idx="1" type="subTitle"/>
          </p:nvPr>
        </p:nvSpPr>
        <p:spPr>
          <a:xfrm>
            <a:off x="6276850" y="988025"/>
            <a:ext cx="25893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400"/>
              <a:buNone/>
            </a:pPr>
            <a:r>
              <a:rPr b="1"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Insight</a:t>
            </a:r>
            <a:r>
              <a:rPr b="1"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</a:t>
            </a:r>
            <a:endParaRPr sz="1600"/>
          </a:p>
          <a:p>
            <a: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Engine and Mileage has negative strong correlation.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 with higher Mileage tends to has lower price. 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Cars with the Petrol type tend to be more wasteful than the others.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Cars with CNG fuel have the cheapest prices and the most fuel efficient.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None/>
            </a:pPr>
            <a:r>
              <a:t/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2" name="Google Shape;20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9750" y="639725"/>
            <a:ext cx="5888801" cy="37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6"/>
          <p:cNvSpPr txBox="1"/>
          <p:nvPr>
            <p:ph idx="1" type="subTitle"/>
          </p:nvPr>
        </p:nvSpPr>
        <p:spPr>
          <a:xfrm>
            <a:off x="253550" y="4474600"/>
            <a:ext cx="52092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Note : Size/besar bubble menunjukkan harga yang semakin tinggi.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