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Oswald" panose="020B0604020202020204" charset="0"/>
      <p:regular r:id="rId27"/>
      <p:bold r:id="rId28"/>
    </p:embeddedFont>
    <p:embeddedFont>
      <p:font typeface="Ubuntu Mon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860gYf1hJxW0G2rdQs0STNeKH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c4b9b49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9c4b9b49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c4b9b4998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g9c4b9b4998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37b73dba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ga37b73dba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c1bc11cf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g9c1bc11cf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c4b9b499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1" name="Google Shape;301;g9c4b9b499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619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456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7b73dba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a37b73dba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37b73dba6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ga37b73dba6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37b73dba6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ga37b73dba6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37b73dba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a37b73dba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drive.google.com/file/d/1q2pkFnpFlalEWISOWXto_PmnZic-tIZO/view?usp=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t="2381" b="23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/>
          <p:nvPr/>
        </p:nvSpPr>
        <p:spPr>
          <a:xfrm>
            <a:off x="-6440" y="2195"/>
            <a:ext cx="9144000" cy="5131646"/>
          </a:xfrm>
          <a:prstGeom prst="rect">
            <a:avLst/>
          </a:prstGeom>
          <a:solidFill>
            <a:srgbClr val="000000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 rot="10800000">
            <a:off x="8626306" y="4742537"/>
            <a:ext cx="528085" cy="410621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 txBox="1">
            <a:spLocks noGrp="1"/>
          </p:cNvSpPr>
          <p:nvPr>
            <p:ph type="ctrTitle"/>
          </p:nvPr>
        </p:nvSpPr>
        <p:spPr>
          <a:xfrm>
            <a:off x="163438" y="446325"/>
            <a:ext cx="2820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7200"/>
              <a:buFont typeface="Arial"/>
              <a:buNone/>
            </a:pPr>
            <a:r>
              <a:rPr lang="en-US" sz="2300">
                <a:solidFill>
                  <a:srgbClr val="FFD966"/>
                </a:solidFill>
                <a:latin typeface="Ubuntu Mono"/>
                <a:ea typeface="Ubuntu Mono"/>
                <a:cs typeface="Ubuntu Mono"/>
                <a:sym typeface="Ubuntu Mono"/>
              </a:rPr>
              <a:t>Progress Report 3 </a:t>
            </a:r>
            <a:endParaRPr sz="2300">
              <a:solidFill>
                <a:srgbClr val="FFD96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163445" y="846664"/>
            <a:ext cx="16392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100"/>
              <a:buFont typeface="Arial"/>
              <a:buNone/>
            </a:pPr>
            <a:r>
              <a:rPr lang="en-US" sz="1400" b="0" i="0" u="none" strike="noStrike" cap="none">
                <a:solidFill>
                  <a:srgbClr val="FFD966"/>
                </a:solidFill>
                <a:latin typeface="Ubuntu Mono"/>
                <a:ea typeface="Ubuntu Mono"/>
                <a:cs typeface="Ubuntu Mono"/>
                <a:sym typeface="Ubuntu Mono"/>
              </a:rPr>
              <a:t>17 Oktober 2020</a:t>
            </a:r>
            <a:endParaRPr sz="800" b="0" i="0" u="none" strike="noStrike" cap="none">
              <a:solidFill>
                <a:srgbClr val="FFD96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3657290" y="21736"/>
            <a:ext cx="1981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FFD966"/>
                </a:solidFill>
                <a:latin typeface="Ubuntu Mono"/>
                <a:ea typeface="Ubuntu Mono"/>
                <a:cs typeface="Ubuntu Mono"/>
                <a:sym typeface="Ubuntu Mono"/>
              </a:rPr>
              <a:t>Kintan Pitaloka W</a:t>
            </a:r>
            <a:endParaRPr sz="2400" b="0" i="0" u="none" strike="noStrike" cap="none">
              <a:solidFill>
                <a:srgbClr val="FFD96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6326634" y="21787"/>
            <a:ext cx="2605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FFD966"/>
                </a:solidFill>
                <a:latin typeface="Ubuntu Mono"/>
                <a:ea typeface="Ubuntu Mono"/>
                <a:cs typeface="Ubuntu Mono"/>
                <a:sym typeface="Ubuntu Mono"/>
              </a:rPr>
              <a:t>Rizky Muhammad Kahfie</a:t>
            </a:r>
            <a:endParaRPr sz="1500" b="0" i="0" u="none" strike="noStrike" cap="none">
              <a:solidFill>
                <a:srgbClr val="FFD96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016951" y="30600"/>
            <a:ext cx="1800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FFD966"/>
                </a:solidFill>
                <a:latin typeface="Ubuntu Mono"/>
                <a:ea typeface="Ubuntu Mono"/>
                <a:cs typeface="Ubuntu Mono"/>
                <a:sym typeface="Ubuntu Mono"/>
              </a:rPr>
              <a:t>Abdillah Fikri</a:t>
            </a:r>
            <a:endParaRPr sz="1500" b="0" i="0" u="none" strike="noStrike" cap="none">
              <a:solidFill>
                <a:srgbClr val="FFD96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967736" y="345929"/>
            <a:ext cx="981057" cy="2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None/>
            </a:pPr>
            <a:r>
              <a:rPr lang="en-US" sz="1150" b="0" i="0" u="none" strike="noStrike" cap="none">
                <a:solidFill>
                  <a:srgbClr val="FFD966"/>
                </a:solidFill>
                <a:latin typeface="Ubuntu Mono"/>
                <a:ea typeface="Ubuntu Mono"/>
                <a:cs typeface="Ubuntu Mono"/>
                <a:sym typeface="Ubuntu Mono"/>
              </a:rPr>
              <a:t>Kelompok 10</a:t>
            </a:r>
            <a:endParaRPr sz="1500" b="0" i="0" u="none" strike="noStrike" cap="none">
              <a:solidFill>
                <a:srgbClr val="FFD96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179893" y="437911"/>
            <a:ext cx="8721868" cy="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179900" y="1431350"/>
            <a:ext cx="4832100" cy="28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200" b="1" i="0" u="none" strike="noStrike" cap="none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Predicting the Price</a:t>
            </a:r>
            <a:r>
              <a:rPr lang="en-US" sz="4500" b="1" i="0" u="none" strike="noStrike" cap="none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 of Used Cars</a:t>
            </a:r>
            <a:endParaRPr sz="4500" b="1" i="0" u="none" strike="noStrike" cap="none">
              <a:solidFill>
                <a:srgbClr val="FFD96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500" b="1" i="0" u="none" strike="noStrike" cap="none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Using Machine Learning  </a:t>
            </a:r>
            <a:endParaRPr sz="4500" b="1" i="0" u="none" strike="noStrike" cap="none">
              <a:solidFill>
                <a:srgbClr val="FFD9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179893" y="124034"/>
            <a:ext cx="8721868" cy="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9c4b9b4998_0_0"/>
          <p:cNvPicPr preferRelativeResize="0"/>
          <p:nvPr/>
        </p:nvPicPr>
        <p:blipFill rotWithShape="1">
          <a:blip r:embed="rId3">
            <a:alphaModFix/>
          </a:blip>
          <a:srcRect t="7813" b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9c4b9b4998_0_0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886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9c4b9b4998_0_0"/>
          <p:cNvSpPr/>
          <p:nvPr/>
        </p:nvSpPr>
        <p:spPr>
          <a:xfrm rot="10800000">
            <a:off x="8615915" y="4742537"/>
            <a:ext cx="528085" cy="410621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g9c4b9b4998_0_0"/>
          <p:cNvGrpSpPr/>
          <p:nvPr/>
        </p:nvGrpSpPr>
        <p:grpSpPr>
          <a:xfrm>
            <a:off x="-20046" y="168063"/>
            <a:ext cx="3192445" cy="437360"/>
            <a:chOff x="-23269" y="320944"/>
            <a:chExt cx="4218904" cy="598468"/>
          </a:xfrm>
        </p:grpSpPr>
        <p:sp>
          <p:nvSpPr>
            <p:cNvPr id="227" name="Google Shape;227;g9c4b9b4998_0_0"/>
            <p:cNvSpPr/>
            <p:nvPr/>
          </p:nvSpPr>
          <p:spPr>
            <a:xfrm>
              <a:off x="-23269" y="378498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g9c4b9b4998_0_0"/>
            <p:cNvSpPr/>
            <p:nvPr/>
          </p:nvSpPr>
          <p:spPr>
            <a:xfrm>
              <a:off x="-20050" y="320944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g9c4b9b4998_0_0"/>
          <p:cNvSpPr txBox="1"/>
          <p:nvPr/>
        </p:nvSpPr>
        <p:spPr>
          <a:xfrm>
            <a:off x="66301" y="225612"/>
            <a:ext cx="2924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lang="en-US" sz="1600" b="1">
                <a:latin typeface="Century Gothic"/>
                <a:ea typeface="Century Gothic"/>
                <a:cs typeface="Century Gothic"/>
                <a:sym typeface="Century Gothic"/>
              </a:rPr>
              <a:t>RMSE Score on Test Set</a:t>
            </a:r>
            <a:endParaRPr sz="1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g9c4b9b4998_0_0"/>
          <p:cNvSpPr txBox="1"/>
          <p:nvPr/>
        </p:nvSpPr>
        <p:spPr>
          <a:xfrm>
            <a:off x="249900" y="4190925"/>
            <a:ext cx="87714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rPr lang="en-US" sz="12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tipe ensemble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memiliki score lebih bagus pada tipe data set yang memakai all feature. Untuk </a:t>
            </a:r>
            <a:r>
              <a:rPr lang="en-US" sz="12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Tree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terbaik pada data set imputed+selected, sedangkan </a:t>
            </a:r>
            <a:r>
              <a:rPr lang="en-US" sz="12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model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bervariasi.</a:t>
            </a:r>
            <a:endParaRPr sz="1200" b="0" i="0" u="none" strike="noStrike" cap="none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" name="Google Shape;231;g9c4b9b4998_0_0"/>
          <p:cNvPicPr preferRelativeResize="0"/>
          <p:nvPr/>
        </p:nvPicPr>
        <p:blipFill rotWithShape="1">
          <a:blip r:embed="rId4">
            <a:alphaModFix/>
          </a:blip>
          <a:srcRect l="1086" r="128" b="3297"/>
          <a:stretch/>
        </p:blipFill>
        <p:spPr>
          <a:xfrm>
            <a:off x="160150" y="784975"/>
            <a:ext cx="8823675" cy="34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9c4b9b4998_0_1082"/>
          <p:cNvPicPr preferRelativeResize="0"/>
          <p:nvPr/>
        </p:nvPicPr>
        <p:blipFill rotWithShape="1">
          <a:blip r:embed="rId3">
            <a:alphaModFix/>
          </a:blip>
          <a:srcRect t="7813" b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9c4b9b4998_0_1082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886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9c4b9b4998_0_1082"/>
          <p:cNvSpPr/>
          <p:nvPr/>
        </p:nvSpPr>
        <p:spPr>
          <a:xfrm rot="10800000">
            <a:off x="8615915" y="4742537"/>
            <a:ext cx="528085" cy="410621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g9c4b9b4998_0_1082"/>
          <p:cNvGrpSpPr/>
          <p:nvPr/>
        </p:nvGrpSpPr>
        <p:grpSpPr>
          <a:xfrm>
            <a:off x="-20046" y="168063"/>
            <a:ext cx="3192445" cy="437360"/>
            <a:chOff x="-23269" y="320944"/>
            <a:chExt cx="4218904" cy="598468"/>
          </a:xfrm>
        </p:grpSpPr>
        <p:sp>
          <p:nvSpPr>
            <p:cNvPr id="241" name="Google Shape;241;g9c4b9b4998_0_1082"/>
            <p:cNvSpPr/>
            <p:nvPr/>
          </p:nvSpPr>
          <p:spPr>
            <a:xfrm>
              <a:off x="-23269" y="378498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9c4b9b4998_0_1082"/>
            <p:cNvSpPr/>
            <p:nvPr/>
          </p:nvSpPr>
          <p:spPr>
            <a:xfrm>
              <a:off x="-20050" y="320944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g9c4b9b4998_0_1082"/>
          <p:cNvSpPr txBox="1"/>
          <p:nvPr/>
        </p:nvSpPr>
        <p:spPr>
          <a:xfrm>
            <a:off x="66301" y="225612"/>
            <a:ext cx="2924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lang="en-US" sz="1600" b="1">
                <a:latin typeface="Century Gothic"/>
                <a:ea typeface="Century Gothic"/>
                <a:cs typeface="Century Gothic"/>
                <a:sym typeface="Century Gothic"/>
              </a:rPr>
              <a:t>Training Time</a:t>
            </a:r>
            <a:endParaRPr sz="1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g9c4b9b4998_0_1082"/>
          <p:cNvSpPr txBox="1"/>
          <p:nvPr/>
        </p:nvSpPr>
        <p:spPr>
          <a:xfrm>
            <a:off x="253575" y="4038525"/>
            <a:ext cx="87714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Scaling tidak berpengaruh pada Training time untuk </a:t>
            </a:r>
            <a:r>
              <a:rPr lang="en-US" sz="12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Tree-based Model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Untuk </a:t>
            </a:r>
            <a:r>
              <a:rPr lang="en-US" sz="12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Model 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terdapat perubahan signifikan pada tipe </a:t>
            </a:r>
            <a:r>
              <a:rPr lang="en-US" sz="12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selected features dataset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sedangkan untuk tipe</a:t>
            </a:r>
            <a:r>
              <a:rPr lang="en-US" sz="12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all features dataset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tidak terjadi perubahan yang signifikan.</a:t>
            </a:r>
            <a:endParaRPr sz="1200" b="0" i="0" u="none" strike="noStrike" cap="none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" name="Google Shape;245;g9c4b9b4998_0_1082"/>
          <p:cNvPicPr preferRelativeResize="0"/>
          <p:nvPr/>
        </p:nvPicPr>
        <p:blipFill rotWithShape="1">
          <a:blip r:embed="rId4">
            <a:alphaModFix/>
          </a:blip>
          <a:srcRect b="3260"/>
          <a:stretch/>
        </p:blipFill>
        <p:spPr>
          <a:xfrm>
            <a:off x="217825" y="717150"/>
            <a:ext cx="8684475" cy="336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a37b73dba6_0_25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a37b73dba6_0_25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a37b73dba6_0_25"/>
          <p:cNvSpPr/>
          <p:nvPr/>
        </p:nvSpPr>
        <p:spPr>
          <a:xfrm rot="10800000">
            <a:off x="8615915" y="4742537"/>
            <a:ext cx="528085" cy="410621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Google Shape;254;ga37b73dba6_0_25"/>
          <p:cNvGrpSpPr/>
          <p:nvPr/>
        </p:nvGrpSpPr>
        <p:grpSpPr>
          <a:xfrm>
            <a:off x="-20046" y="168063"/>
            <a:ext cx="3192445" cy="437360"/>
            <a:chOff x="-23269" y="320944"/>
            <a:chExt cx="4218904" cy="598468"/>
          </a:xfrm>
        </p:grpSpPr>
        <p:sp>
          <p:nvSpPr>
            <p:cNvPr id="255" name="Google Shape;255;ga37b73dba6_0_25"/>
            <p:cNvSpPr/>
            <p:nvPr/>
          </p:nvSpPr>
          <p:spPr>
            <a:xfrm>
              <a:off x="-23269" y="378498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ga37b73dba6_0_25"/>
            <p:cNvSpPr/>
            <p:nvPr/>
          </p:nvSpPr>
          <p:spPr>
            <a:xfrm>
              <a:off x="-20050" y="320944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ga37b73dba6_0_25"/>
          <p:cNvSpPr txBox="1"/>
          <p:nvPr/>
        </p:nvSpPr>
        <p:spPr>
          <a:xfrm>
            <a:off x="66301" y="225612"/>
            <a:ext cx="2924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lang="en-US" sz="1600" b="1">
                <a:latin typeface="Century Gothic"/>
                <a:ea typeface="Century Gothic"/>
                <a:cs typeface="Century Gothic"/>
                <a:sym typeface="Century Gothic"/>
              </a:rPr>
              <a:t>RMSE Score (all features)</a:t>
            </a:r>
            <a:endParaRPr sz="1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a37b73dba6_0_25"/>
          <p:cNvSpPr txBox="1"/>
          <p:nvPr/>
        </p:nvSpPr>
        <p:spPr>
          <a:xfrm>
            <a:off x="266025" y="4201025"/>
            <a:ext cx="85818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rPr lang="en-US" sz="1200" b="1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CatBoost</a:t>
            </a:r>
            <a:r>
              <a:rPr lang="en-US" sz="1200" b="0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memiliki hasil yang lebih baik pada dataset </a:t>
            </a:r>
            <a:r>
              <a:rPr lang="en-US" sz="1200" b="1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 dropna</a:t>
            </a:r>
            <a:r>
              <a:rPr lang="en-US" sz="1200" b="0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sedangkan </a:t>
            </a:r>
            <a:r>
              <a:rPr lang="en-US" sz="1200" b="1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yang lainnya</a:t>
            </a:r>
            <a:r>
              <a:rPr lang="en-US" sz="1200" b="0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memiliki hasil yang sebaliknya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yaitu lebih baik pada dataset </a:t>
            </a:r>
            <a:r>
              <a:rPr lang="en-US" sz="12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 imputed na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200" b="0" i="0" u="none" strike="noStrike" cap="none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ga37b73dba6_0_25"/>
          <p:cNvPicPr preferRelativeResize="0"/>
          <p:nvPr/>
        </p:nvPicPr>
        <p:blipFill rotWithShape="1">
          <a:blip r:embed="rId4">
            <a:alphaModFix/>
          </a:blip>
          <a:srcRect l="1498" r="548" b="4997"/>
          <a:stretch/>
        </p:blipFill>
        <p:spPr>
          <a:xfrm>
            <a:off x="219025" y="734025"/>
            <a:ext cx="8675808" cy="35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9c1bc11cfb_0_125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9c1bc11cfb_0_125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9c1bc11cfb_0_125"/>
          <p:cNvSpPr/>
          <p:nvPr/>
        </p:nvSpPr>
        <p:spPr>
          <a:xfrm rot="10800000">
            <a:off x="8615915" y="4742537"/>
            <a:ext cx="528085" cy="410621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9c1bc11cfb_0_125"/>
          <p:cNvSpPr txBox="1">
            <a:spLocks noGrp="1"/>
          </p:cNvSpPr>
          <p:nvPr>
            <p:ph type="subTitle" idx="1"/>
          </p:nvPr>
        </p:nvSpPr>
        <p:spPr>
          <a:xfrm>
            <a:off x="335175" y="1864100"/>
            <a:ext cx="38544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Menggunakan </a:t>
            </a:r>
            <a:r>
              <a:rPr lang="en-US" sz="14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OPTUNA</a:t>
            </a: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untuk melakukan Hyperparameter tuning.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Setting: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Century Gothic"/>
              <a:buChar char="●"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TPE Sampler 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Century Gothic"/>
              <a:buChar char="●"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Integration Pruning Callback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Trial (pencarian kombinasi) dilakukan sebanyak </a:t>
            </a:r>
            <a:r>
              <a:rPr lang="en-US" sz="14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 kali</a:t>
            </a: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masing-masing </a:t>
            </a:r>
            <a:r>
              <a:rPr lang="en-US" sz="14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 folds</a:t>
            </a: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69" name="Google Shape;269;g9c1bc11cfb_0_125"/>
          <p:cNvGrpSpPr/>
          <p:nvPr/>
        </p:nvGrpSpPr>
        <p:grpSpPr>
          <a:xfrm>
            <a:off x="-23269" y="165084"/>
            <a:ext cx="3192445" cy="437360"/>
            <a:chOff x="-23269" y="320944"/>
            <a:chExt cx="4218904" cy="598468"/>
          </a:xfrm>
        </p:grpSpPr>
        <p:sp>
          <p:nvSpPr>
            <p:cNvPr id="270" name="Google Shape;270;g9c1bc11cfb_0_125"/>
            <p:cNvSpPr/>
            <p:nvPr/>
          </p:nvSpPr>
          <p:spPr>
            <a:xfrm>
              <a:off x="-23269" y="378498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9c1bc11cfb_0_125"/>
            <p:cNvSpPr/>
            <p:nvPr/>
          </p:nvSpPr>
          <p:spPr>
            <a:xfrm>
              <a:off x="-20050" y="320944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g9c1bc11cfb_0_125"/>
          <p:cNvSpPr txBox="1"/>
          <p:nvPr/>
        </p:nvSpPr>
        <p:spPr>
          <a:xfrm>
            <a:off x="63078" y="222633"/>
            <a:ext cx="2924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Hyperparameter Tuning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g9c1bc11cfb_0_125"/>
          <p:cNvGrpSpPr/>
          <p:nvPr/>
        </p:nvGrpSpPr>
        <p:grpSpPr>
          <a:xfrm>
            <a:off x="335163" y="865947"/>
            <a:ext cx="3700500" cy="744003"/>
            <a:chOff x="395025" y="951297"/>
            <a:chExt cx="3700500" cy="744003"/>
          </a:xfrm>
        </p:grpSpPr>
        <p:sp>
          <p:nvSpPr>
            <p:cNvPr id="274" name="Google Shape;274;g9c1bc11cfb_0_125"/>
            <p:cNvSpPr/>
            <p:nvPr/>
          </p:nvSpPr>
          <p:spPr>
            <a:xfrm>
              <a:off x="395025" y="951300"/>
              <a:ext cx="3700500" cy="7440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5" name="Google Shape;275;g9c1bc11cfb_0_1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5025" y="951297"/>
              <a:ext cx="3542575" cy="7439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6" name="Google Shape;276;g9c1bc11cfb_0_1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9575" y="301336"/>
            <a:ext cx="4518007" cy="4312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1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-13959" y="-19319"/>
            <a:ext cx="9161172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1"/>
          <p:cNvSpPr/>
          <p:nvPr/>
        </p:nvSpPr>
        <p:spPr>
          <a:xfrm>
            <a:off x="-13757" y="-33842"/>
            <a:ext cx="9160800" cy="5182200"/>
          </a:xfrm>
          <a:prstGeom prst="rect">
            <a:avLst/>
          </a:prstGeom>
          <a:solidFill>
            <a:srgbClr val="000000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 rot="10800000">
            <a:off x="8615915" y="4742537"/>
            <a:ext cx="528085" cy="410621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11"/>
          <p:cNvGrpSpPr/>
          <p:nvPr/>
        </p:nvGrpSpPr>
        <p:grpSpPr>
          <a:xfrm>
            <a:off x="-20046" y="168058"/>
            <a:ext cx="3192496" cy="437352"/>
            <a:chOff x="-23269" y="320944"/>
            <a:chExt cx="4218904" cy="598468"/>
          </a:xfrm>
        </p:grpSpPr>
        <p:sp>
          <p:nvSpPr>
            <p:cNvPr id="286" name="Google Shape;286;p11"/>
            <p:cNvSpPr/>
            <p:nvPr/>
          </p:nvSpPr>
          <p:spPr>
            <a:xfrm>
              <a:off x="-23269" y="378498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-20050" y="320944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1"/>
          <p:cNvSpPr txBox="1"/>
          <p:nvPr/>
        </p:nvSpPr>
        <p:spPr>
          <a:xfrm>
            <a:off x="66301" y="225612"/>
            <a:ext cx="2924456" cy="34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Tuning Result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459" y="864718"/>
            <a:ext cx="2902968" cy="18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8399" y="843924"/>
            <a:ext cx="2939598" cy="189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11"/>
          <p:cNvGrpSpPr/>
          <p:nvPr/>
        </p:nvGrpSpPr>
        <p:grpSpPr>
          <a:xfrm rot="-5400000">
            <a:off x="35669" y="1331755"/>
            <a:ext cx="1939488" cy="963824"/>
            <a:chOff x="1182875" y="704262"/>
            <a:chExt cx="1989600" cy="963824"/>
          </a:xfrm>
        </p:grpSpPr>
        <p:sp>
          <p:nvSpPr>
            <p:cNvPr id="292" name="Google Shape;292;p11"/>
            <p:cNvSpPr/>
            <p:nvPr/>
          </p:nvSpPr>
          <p:spPr>
            <a:xfrm>
              <a:off x="1182875" y="877175"/>
              <a:ext cx="1989600" cy="618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3" name="Google Shape;293;p1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22424" y="704262"/>
              <a:ext cx="1882109" cy="9638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11"/>
          <p:cNvGrpSpPr/>
          <p:nvPr/>
        </p:nvGrpSpPr>
        <p:grpSpPr>
          <a:xfrm rot="-5400000">
            <a:off x="4186447" y="1376664"/>
            <a:ext cx="1895774" cy="830293"/>
            <a:chOff x="5365450" y="773650"/>
            <a:chExt cx="1581900" cy="648600"/>
          </a:xfrm>
        </p:grpSpPr>
        <p:sp>
          <p:nvSpPr>
            <p:cNvPr id="295" name="Google Shape;295;p11"/>
            <p:cNvSpPr/>
            <p:nvPr/>
          </p:nvSpPr>
          <p:spPr>
            <a:xfrm>
              <a:off x="5365450" y="773650"/>
              <a:ext cx="1581900" cy="648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6" name="Google Shape;296;p1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479777" y="822522"/>
              <a:ext cx="1320057" cy="52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" name="Google Shape;297;p11"/>
          <p:cNvSpPr txBox="1"/>
          <p:nvPr/>
        </p:nvSpPr>
        <p:spPr>
          <a:xfrm>
            <a:off x="636365" y="4322112"/>
            <a:ext cx="7860524" cy="5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Setelah </a:t>
            </a:r>
            <a:r>
              <a:rPr lang="en-US" sz="1200" b="0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dilakukan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tuning, </a:t>
            </a:r>
            <a:r>
              <a:rPr lang="en-US" sz="1200" b="0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 b="0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kedua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model </a:t>
            </a:r>
            <a:r>
              <a:rPr lang="en-US" sz="1200" b="0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menjadi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 b="0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meningkat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 b="0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secara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 b="0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signifikan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 b="0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dari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 b="0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</a:t>
            </a:r>
            <a:r>
              <a:rPr lang="en-US" sz="1200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rutan</a:t>
            </a:r>
            <a:r>
              <a:rPr lang="en-US" sz="1200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 b="0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bawah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 b="0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menjadi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 b="0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urutan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teratas</a:t>
            </a:r>
            <a:r>
              <a:rPr lang="en-US" sz="1200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melebihi</a:t>
            </a:r>
            <a:r>
              <a:rPr lang="en-US" sz="1200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CatBoost</a:t>
            </a:r>
            <a:r>
              <a:rPr lang="en-US" sz="1200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200" dirty="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8" name="Google Shape;298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6413" y="2851421"/>
            <a:ext cx="7860524" cy="14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g9c4b9b4998_0_14"/>
          <p:cNvPicPr preferRelativeResize="0"/>
          <p:nvPr/>
        </p:nvPicPr>
        <p:blipFill rotWithShape="1">
          <a:blip r:embed="rId3">
            <a:alphaModFix/>
          </a:blip>
          <a:srcRect t="7813" b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9c4b9b4998_0_14"/>
          <p:cNvSpPr/>
          <p:nvPr/>
        </p:nvSpPr>
        <p:spPr>
          <a:xfrm>
            <a:off x="-13757" y="-33842"/>
            <a:ext cx="9160800" cy="5182200"/>
          </a:xfrm>
          <a:prstGeom prst="rect">
            <a:avLst/>
          </a:prstGeom>
          <a:solidFill>
            <a:srgbClr val="000000">
              <a:alpha val="886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9c4b9b4998_0_14"/>
          <p:cNvSpPr/>
          <p:nvPr/>
        </p:nvSpPr>
        <p:spPr>
          <a:xfrm rot="10800000">
            <a:off x="8615915" y="4742537"/>
            <a:ext cx="528085" cy="410621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g9c4b9b4998_0_14"/>
          <p:cNvGrpSpPr/>
          <p:nvPr/>
        </p:nvGrpSpPr>
        <p:grpSpPr>
          <a:xfrm>
            <a:off x="-20046" y="168063"/>
            <a:ext cx="3192445" cy="437360"/>
            <a:chOff x="-23269" y="320944"/>
            <a:chExt cx="4218904" cy="598468"/>
          </a:xfrm>
        </p:grpSpPr>
        <p:sp>
          <p:nvSpPr>
            <p:cNvPr id="308" name="Google Shape;308;g9c4b9b4998_0_14"/>
            <p:cNvSpPr/>
            <p:nvPr/>
          </p:nvSpPr>
          <p:spPr>
            <a:xfrm>
              <a:off x="-23269" y="378498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9c4b9b4998_0_14"/>
            <p:cNvSpPr/>
            <p:nvPr/>
          </p:nvSpPr>
          <p:spPr>
            <a:xfrm>
              <a:off x="-20050" y="320944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g9c4b9b4998_0_14"/>
          <p:cNvSpPr txBox="1"/>
          <p:nvPr/>
        </p:nvSpPr>
        <p:spPr>
          <a:xfrm>
            <a:off x="66301" y="225612"/>
            <a:ext cx="2924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lang="en-US" sz="1600" b="1">
                <a:latin typeface="Century Gothic"/>
                <a:ea typeface="Century Gothic"/>
                <a:cs typeface="Century Gothic"/>
                <a:sym typeface="Century Gothic"/>
              </a:rPr>
              <a:t>Final</a:t>
            </a:r>
            <a:r>
              <a:rPr lang="en-US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Result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9c4b9b4998_0_14"/>
          <p:cNvSpPr txBox="1"/>
          <p:nvPr/>
        </p:nvSpPr>
        <p:spPr>
          <a:xfrm>
            <a:off x="383475" y="4180425"/>
            <a:ext cx="84480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Dengan hasil ini (tentative), model terbaik yang layak untuk digunakan adalah </a:t>
            </a:r>
            <a:r>
              <a:rPr lang="en-US" sz="12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XGBoost (Tuned) 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dengan tingkat error (RMSE) pada test set </a:t>
            </a:r>
            <a:r>
              <a:rPr lang="en-US" sz="12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3.054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dan R-Squared pada test set sebesar </a:t>
            </a:r>
            <a:r>
              <a:rPr lang="en-US" sz="12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0.932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2" name="Google Shape;312;g9c4b9b4998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875" y="805638"/>
            <a:ext cx="4033650" cy="33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9c4b9b4998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475" y="805638"/>
            <a:ext cx="4033650" cy="33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7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-13959" y="-19319"/>
            <a:ext cx="9161172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/>
          <p:nvPr/>
        </p:nvSpPr>
        <p:spPr>
          <a:xfrm>
            <a:off x="-16832" y="-28979"/>
            <a:ext cx="9160831" cy="5182137"/>
          </a:xfrm>
          <a:prstGeom prst="rect">
            <a:avLst/>
          </a:prstGeom>
          <a:solidFill>
            <a:srgbClr val="000000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/>
          <p:nvPr/>
        </p:nvSpPr>
        <p:spPr>
          <a:xfrm rot="10800000">
            <a:off x="8615915" y="4742537"/>
            <a:ext cx="528085" cy="410621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/>
          <p:nvPr/>
        </p:nvSpPr>
        <p:spPr>
          <a:xfrm flipH="1">
            <a:off x="7942250" y="-48297"/>
            <a:ext cx="1201750" cy="916736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759000" y="1789050"/>
            <a:ext cx="7554900" cy="1249800"/>
          </a:xfrm>
          <a:prstGeom prst="rect">
            <a:avLst/>
          </a:prstGeom>
          <a:noFill/>
          <a:ln w="254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894450" y="1976331"/>
            <a:ext cx="72840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FFD966"/>
                </a:solidFill>
                <a:latin typeface="Bebas Neue"/>
                <a:ea typeface="Bebas Neue"/>
                <a:cs typeface="Bebas Neue"/>
                <a:sym typeface="Bebas Neue"/>
              </a:rPr>
              <a:t>MODELING</a:t>
            </a:r>
            <a:endParaRPr sz="2000" b="0" i="0" u="none" strike="noStrike" cap="none" dirty="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-13959" y="-19319"/>
            <a:ext cx="9161172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/>
          <p:nvPr/>
        </p:nvSpPr>
        <p:spPr>
          <a:xfrm rot="10800000">
            <a:off x="8615915" y="4742537"/>
            <a:ext cx="528085" cy="410621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flipH="1">
            <a:off x="7942250" y="-48297"/>
            <a:ext cx="1201750" cy="916736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8"/>
          <p:cNvGrpSpPr/>
          <p:nvPr/>
        </p:nvGrpSpPr>
        <p:grpSpPr>
          <a:xfrm>
            <a:off x="-20046" y="168058"/>
            <a:ext cx="3192496" cy="437352"/>
            <a:chOff x="-23269" y="320944"/>
            <a:chExt cx="4218904" cy="598468"/>
          </a:xfrm>
        </p:grpSpPr>
        <p:sp>
          <p:nvSpPr>
            <p:cNvPr id="109" name="Google Shape;109;p8"/>
            <p:cNvSpPr/>
            <p:nvPr/>
          </p:nvSpPr>
          <p:spPr>
            <a:xfrm>
              <a:off x="-23269" y="378498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-20050" y="320944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8"/>
          <p:cNvSpPr txBox="1"/>
          <p:nvPr/>
        </p:nvSpPr>
        <p:spPr>
          <a:xfrm>
            <a:off x="66301" y="225612"/>
            <a:ext cx="2924456" cy="34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and Metrics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>
            <a:spLocks noGrp="1"/>
          </p:cNvSpPr>
          <p:nvPr>
            <p:ph type="subTitle" idx="1"/>
          </p:nvPr>
        </p:nvSpPr>
        <p:spPr>
          <a:xfrm>
            <a:off x="895500" y="3825725"/>
            <a:ext cx="68916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Metric yang dipakai: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Century Gothic"/>
              <a:buAutoNum type="arabicPeriod"/>
            </a:pPr>
            <a:r>
              <a:rPr lang="en-US" sz="14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RMSE</a:t>
            </a: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Metric utama untuk membandingkan performa antar model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Century Gothic"/>
              <a:buAutoNum type="arabicPeriod"/>
            </a:pPr>
            <a:r>
              <a:rPr lang="en-US" sz="14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R-Squared</a:t>
            </a: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Metric tambahan sebagai pembanding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895500" y="981575"/>
            <a:ext cx="3900000" cy="258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500" y="988032"/>
            <a:ext cx="3900174" cy="258061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"/>
          <p:cNvSpPr txBox="1">
            <a:spLocks noGrp="1"/>
          </p:cNvSpPr>
          <p:nvPr>
            <p:ph type="subTitle" idx="1"/>
          </p:nvPr>
        </p:nvSpPr>
        <p:spPr>
          <a:xfrm>
            <a:off x="5586175" y="1035588"/>
            <a:ext cx="3029740" cy="23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en-US" b="1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</a:t>
            </a:r>
            <a:endParaRPr sz="1450" dirty="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600"/>
              <a:buFont typeface="Century Gothic"/>
              <a:buAutoNum type="arabicPeriod"/>
            </a:pPr>
            <a:r>
              <a:rPr lang="en-US" sz="1500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Target : Price (continuous)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600"/>
              <a:buFont typeface="Century Gothic"/>
              <a:buAutoNum type="arabicPeriod"/>
            </a:pPr>
            <a:r>
              <a:rPr lang="en-US" sz="1500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Tipe</a:t>
            </a:r>
            <a:r>
              <a:rPr lang="en-US" sz="1500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Supervised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600"/>
              <a:buFont typeface="Century Gothic"/>
              <a:buAutoNum type="arabicPeriod"/>
            </a:pPr>
            <a:r>
              <a:rPr lang="en-US" sz="1500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: Regression</a:t>
            </a:r>
            <a:endParaRPr dirty="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-13959" y="-19319"/>
            <a:ext cx="9161172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/>
          <p:nvPr/>
        </p:nvSpPr>
        <p:spPr>
          <a:xfrm rot="10800000">
            <a:off x="8615915" y="4742537"/>
            <a:ext cx="528085" cy="410621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flipH="1">
            <a:off x="7942250" y="-48297"/>
            <a:ext cx="1201750" cy="916736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8"/>
          <p:cNvGrpSpPr/>
          <p:nvPr/>
        </p:nvGrpSpPr>
        <p:grpSpPr>
          <a:xfrm>
            <a:off x="-20046" y="168058"/>
            <a:ext cx="3192496" cy="437352"/>
            <a:chOff x="-23269" y="320944"/>
            <a:chExt cx="4218904" cy="598468"/>
          </a:xfrm>
        </p:grpSpPr>
        <p:sp>
          <p:nvSpPr>
            <p:cNvPr id="109" name="Google Shape;109;p8"/>
            <p:cNvSpPr/>
            <p:nvPr/>
          </p:nvSpPr>
          <p:spPr>
            <a:xfrm>
              <a:off x="-23269" y="378498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-20050" y="320944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8"/>
          <p:cNvSpPr txBox="1"/>
          <p:nvPr/>
        </p:nvSpPr>
        <p:spPr>
          <a:xfrm>
            <a:off x="66301" y="225612"/>
            <a:ext cx="2924456" cy="34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and Metrics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24;g9c1bc11cfb_0_189">
            <a:extLst>
              <a:ext uri="{FF2B5EF4-FFF2-40B4-BE49-F238E27FC236}">
                <a16:creationId xmlns:a16="http://schemas.microsoft.com/office/drawing/2014/main" id="{887ADFF6-A099-4DED-807E-396438C048B7}"/>
              </a:ext>
            </a:extLst>
          </p:cNvPr>
          <p:cNvGrpSpPr/>
          <p:nvPr/>
        </p:nvGrpSpPr>
        <p:grpSpPr>
          <a:xfrm>
            <a:off x="-20046" y="168063"/>
            <a:ext cx="3192445" cy="437360"/>
            <a:chOff x="-23269" y="320944"/>
            <a:chExt cx="4218904" cy="598468"/>
          </a:xfrm>
        </p:grpSpPr>
        <p:sp>
          <p:nvSpPr>
            <p:cNvPr id="20" name="Google Shape;125;g9c1bc11cfb_0_189">
              <a:extLst>
                <a:ext uri="{FF2B5EF4-FFF2-40B4-BE49-F238E27FC236}">
                  <a16:creationId xmlns:a16="http://schemas.microsoft.com/office/drawing/2014/main" id="{708FB7D8-1550-4A89-A53D-AE0810A8DCE2}"/>
                </a:ext>
              </a:extLst>
            </p:cNvPr>
            <p:cNvSpPr/>
            <p:nvPr/>
          </p:nvSpPr>
          <p:spPr>
            <a:xfrm>
              <a:off x="-23269" y="378498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6;g9c1bc11cfb_0_189">
              <a:extLst>
                <a:ext uri="{FF2B5EF4-FFF2-40B4-BE49-F238E27FC236}">
                  <a16:creationId xmlns:a16="http://schemas.microsoft.com/office/drawing/2014/main" id="{2FC2128C-82E0-4A69-8DDF-3C39FA564C4E}"/>
                </a:ext>
              </a:extLst>
            </p:cNvPr>
            <p:cNvSpPr/>
            <p:nvPr/>
          </p:nvSpPr>
          <p:spPr>
            <a:xfrm>
              <a:off x="-20050" y="320944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127;g9c1bc11cfb_0_189">
            <a:extLst>
              <a:ext uri="{FF2B5EF4-FFF2-40B4-BE49-F238E27FC236}">
                <a16:creationId xmlns:a16="http://schemas.microsoft.com/office/drawing/2014/main" id="{975A75D7-5B9F-4628-8BD5-2D83C5488AF9}"/>
              </a:ext>
            </a:extLst>
          </p:cNvPr>
          <p:cNvSpPr txBox="1"/>
          <p:nvPr/>
        </p:nvSpPr>
        <p:spPr>
          <a:xfrm>
            <a:off x="66301" y="225612"/>
            <a:ext cx="2924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Preprocessing</a:t>
            </a:r>
            <a:endParaRPr sz="16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132;g9c1bc11cfb_0_189">
            <a:extLst>
              <a:ext uri="{FF2B5EF4-FFF2-40B4-BE49-F238E27FC236}">
                <a16:creationId xmlns:a16="http://schemas.microsoft.com/office/drawing/2014/main" id="{6B006404-2E84-491B-9F10-F90BA3FE89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50455" y="1282075"/>
            <a:ext cx="2569089" cy="69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b="1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Scaler yang </a:t>
            </a:r>
            <a:r>
              <a:rPr lang="en-US" sz="1500" b="1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dipakai</a:t>
            </a:r>
            <a:r>
              <a:rPr lang="en-US" sz="1500" b="1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Robust </a:t>
            </a:r>
            <a:r>
              <a:rPr lang="en-US" sz="1500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Scaller</a:t>
            </a:r>
            <a:endParaRPr lang="en-US" sz="1500" dirty="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500" b="1" dirty="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132;g9c1bc11cfb_0_189">
            <a:extLst>
              <a:ext uri="{FF2B5EF4-FFF2-40B4-BE49-F238E27FC236}">
                <a16:creationId xmlns:a16="http://schemas.microsoft.com/office/drawing/2014/main" id="{7601739C-2538-4A2F-9F7B-F2780C9B84B6}"/>
              </a:ext>
            </a:extLst>
          </p:cNvPr>
          <p:cNvSpPr txBox="1">
            <a:spLocks/>
          </p:cNvSpPr>
          <p:nvPr/>
        </p:nvSpPr>
        <p:spPr>
          <a:xfrm>
            <a:off x="5853700" y="1973857"/>
            <a:ext cx="3144827" cy="148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0"/>
              </a:spcBef>
            </a:pPr>
            <a:r>
              <a:rPr lang="en-US" sz="1500" b="1" dirty="0" err="1">
                <a:solidFill>
                  <a:srgbClr val="FFD96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Alasanya</a:t>
            </a:r>
            <a:r>
              <a:rPr lang="en-US" sz="1500" b="1" dirty="0">
                <a:solidFill>
                  <a:srgbClr val="FFD96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</a:pPr>
            <a:r>
              <a:rPr lang="en-ID" sz="1500" dirty="0">
                <a:solidFill>
                  <a:srgbClr val="FFD966"/>
                </a:solidFill>
                <a:latin typeface="Century Gothic" panose="020B0502020202020204" pitchFamily="34" charset="0"/>
              </a:rPr>
              <a:t>Karena Robust Scaler </a:t>
            </a:r>
            <a:r>
              <a:rPr lang="en-ID" sz="1500" dirty="0" err="1">
                <a:solidFill>
                  <a:srgbClr val="FFD966"/>
                </a:solidFill>
                <a:latin typeface="Century Gothic" panose="020B0502020202020204" pitchFamily="34" charset="0"/>
              </a:rPr>
              <a:t>menggunakan</a:t>
            </a:r>
            <a:r>
              <a:rPr lang="en-ID" sz="1500" dirty="0">
                <a:solidFill>
                  <a:srgbClr val="FFD966"/>
                </a:solidFill>
                <a:latin typeface="Century Gothic" panose="020B0502020202020204" pitchFamily="34" charset="0"/>
              </a:rPr>
              <a:t> 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</a:pPr>
            <a:r>
              <a:rPr lang="en-ID" sz="1500" dirty="0" err="1">
                <a:solidFill>
                  <a:srgbClr val="FFD966"/>
                </a:solidFill>
                <a:latin typeface="Century Gothic" panose="020B0502020202020204" pitchFamily="34" charset="0"/>
              </a:rPr>
              <a:t>rentang</a:t>
            </a:r>
            <a:r>
              <a:rPr lang="en-ID" sz="1500" dirty="0">
                <a:solidFill>
                  <a:srgbClr val="FFD966"/>
                </a:solidFill>
                <a:latin typeface="Century Gothic" panose="020B0502020202020204" pitchFamily="34" charset="0"/>
              </a:rPr>
              <a:t> </a:t>
            </a:r>
            <a:r>
              <a:rPr lang="en-ID" sz="1500" dirty="0" err="1">
                <a:solidFill>
                  <a:srgbClr val="FFD966"/>
                </a:solidFill>
                <a:latin typeface="Century Gothic" panose="020B0502020202020204" pitchFamily="34" charset="0"/>
              </a:rPr>
              <a:t>interkuartil</a:t>
            </a:r>
            <a:r>
              <a:rPr lang="en-ID" sz="1500" dirty="0">
                <a:solidFill>
                  <a:srgbClr val="FFD966"/>
                </a:solidFill>
                <a:latin typeface="Century Gothic" panose="020B0502020202020204" pitchFamily="34" charset="0"/>
              </a:rPr>
              <a:t>, </a:t>
            </a:r>
            <a:r>
              <a:rPr lang="en-ID" sz="1500" dirty="0" err="1">
                <a:solidFill>
                  <a:srgbClr val="FFD966"/>
                </a:solidFill>
                <a:latin typeface="Century Gothic" panose="020B0502020202020204" pitchFamily="34" charset="0"/>
              </a:rPr>
              <a:t>sehingga</a:t>
            </a:r>
            <a:r>
              <a:rPr lang="en-ID" sz="1500" dirty="0">
                <a:solidFill>
                  <a:srgbClr val="FFD966"/>
                </a:solidFill>
                <a:latin typeface="Century Gothic" panose="020B0502020202020204" pitchFamily="34" charset="0"/>
              </a:rPr>
              <a:t> </a:t>
            </a:r>
            <a:r>
              <a:rPr lang="en-ID" sz="1500" dirty="0" err="1">
                <a:solidFill>
                  <a:srgbClr val="FFD966"/>
                </a:solidFill>
                <a:latin typeface="Century Gothic" panose="020B0502020202020204" pitchFamily="34" charset="0"/>
              </a:rPr>
              <a:t>kuat</a:t>
            </a:r>
            <a:r>
              <a:rPr lang="en-ID" sz="1500" dirty="0">
                <a:solidFill>
                  <a:srgbClr val="FFD966"/>
                </a:solidFill>
                <a:latin typeface="Century Gothic" panose="020B0502020202020204" pitchFamily="34" charset="0"/>
              </a:rPr>
              <a:t> </a:t>
            </a:r>
            <a:r>
              <a:rPr lang="en-ID" sz="1500" dirty="0" err="1">
                <a:solidFill>
                  <a:srgbClr val="FFD966"/>
                </a:solidFill>
                <a:latin typeface="Century Gothic" panose="020B0502020202020204" pitchFamily="34" charset="0"/>
              </a:rPr>
              <a:t>untuk</a:t>
            </a:r>
            <a:r>
              <a:rPr lang="en-ID" sz="1500" dirty="0">
                <a:solidFill>
                  <a:srgbClr val="FFD966"/>
                </a:solidFill>
                <a:latin typeface="Century Gothic" panose="020B0502020202020204" pitchFamily="34" charset="0"/>
              </a:rPr>
              <a:t> outliers.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</a:pPr>
            <a:endParaRPr lang="en-US" sz="1500" b="1" dirty="0">
              <a:solidFill>
                <a:srgbClr val="FFD96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D11EE-B54A-4966-A7C2-46DFCF43E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62" y="901184"/>
            <a:ext cx="5299017" cy="34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7789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-13959" y="-19319"/>
            <a:ext cx="9161172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/>
          <p:nvPr/>
        </p:nvSpPr>
        <p:spPr>
          <a:xfrm rot="10800000">
            <a:off x="8615915" y="4742537"/>
            <a:ext cx="528085" cy="410621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flipH="1">
            <a:off x="7942250" y="-48297"/>
            <a:ext cx="1201750" cy="916736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8"/>
          <p:cNvGrpSpPr/>
          <p:nvPr/>
        </p:nvGrpSpPr>
        <p:grpSpPr>
          <a:xfrm>
            <a:off x="-20046" y="168058"/>
            <a:ext cx="3192496" cy="437352"/>
            <a:chOff x="-23269" y="320944"/>
            <a:chExt cx="4218904" cy="598468"/>
          </a:xfrm>
        </p:grpSpPr>
        <p:sp>
          <p:nvSpPr>
            <p:cNvPr id="109" name="Google Shape;109;p8"/>
            <p:cNvSpPr/>
            <p:nvPr/>
          </p:nvSpPr>
          <p:spPr>
            <a:xfrm>
              <a:off x="-23269" y="378498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-20050" y="320944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8"/>
          <p:cNvSpPr txBox="1"/>
          <p:nvPr/>
        </p:nvSpPr>
        <p:spPr>
          <a:xfrm>
            <a:off x="66301" y="225612"/>
            <a:ext cx="2924456" cy="34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and Metrics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21;g9c1bc11cfb_0_189">
            <a:extLst>
              <a:ext uri="{FF2B5EF4-FFF2-40B4-BE49-F238E27FC236}">
                <a16:creationId xmlns:a16="http://schemas.microsoft.com/office/drawing/2014/main" id="{2BB0B762-F206-4B4B-B526-CED03AD13B24}"/>
              </a:ext>
            </a:extLst>
          </p:cNvPr>
          <p:cNvSpPr/>
          <p:nvPr/>
        </p:nvSpPr>
        <p:spPr>
          <a:xfrm>
            <a:off x="451450" y="1348300"/>
            <a:ext cx="4958400" cy="260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24;g9c1bc11cfb_0_189">
            <a:extLst>
              <a:ext uri="{FF2B5EF4-FFF2-40B4-BE49-F238E27FC236}">
                <a16:creationId xmlns:a16="http://schemas.microsoft.com/office/drawing/2014/main" id="{887ADFF6-A099-4DED-807E-396438C048B7}"/>
              </a:ext>
            </a:extLst>
          </p:cNvPr>
          <p:cNvGrpSpPr/>
          <p:nvPr/>
        </p:nvGrpSpPr>
        <p:grpSpPr>
          <a:xfrm>
            <a:off x="-20046" y="168063"/>
            <a:ext cx="3192445" cy="437360"/>
            <a:chOff x="-23269" y="320944"/>
            <a:chExt cx="4218904" cy="598468"/>
          </a:xfrm>
        </p:grpSpPr>
        <p:sp>
          <p:nvSpPr>
            <p:cNvPr id="20" name="Google Shape;125;g9c1bc11cfb_0_189">
              <a:extLst>
                <a:ext uri="{FF2B5EF4-FFF2-40B4-BE49-F238E27FC236}">
                  <a16:creationId xmlns:a16="http://schemas.microsoft.com/office/drawing/2014/main" id="{708FB7D8-1550-4A89-A53D-AE0810A8DCE2}"/>
                </a:ext>
              </a:extLst>
            </p:cNvPr>
            <p:cNvSpPr/>
            <p:nvPr/>
          </p:nvSpPr>
          <p:spPr>
            <a:xfrm>
              <a:off x="-23269" y="378498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6;g9c1bc11cfb_0_189">
              <a:extLst>
                <a:ext uri="{FF2B5EF4-FFF2-40B4-BE49-F238E27FC236}">
                  <a16:creationId xmlns:a16="http://schemas.microsoft.com/office/drawing/2014/main" id="{2FC2128C-82E0-4A69-8DDF-3C39FA564C4E}"/>
                </a:ext>
              </a:extLst>
            </p:cNvPr>
            <p:cNvSpPr/>
            <p:nvPr/>
          </p:nvSpPr>
          <p:spPr>
            <a:xfrm>
              <a:off x="-20050" y="320944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127;g9c1bc11cfb_0_189">
            <a:extLst>
              <a:ext uri="{FF2B5EF4-FFF2-40B4-BE49-F238E27FC236}">
                <a16:creationId xmlns:a16="http://schemas.microsoft.com/office/drawing/2014/main" id="{975A75D7-5B9F-4628-8BD5-2D83C5488AF9}"/>
              </a:ext>
            </a:extLst>
          </p:cNvPr>
          <p:cNvSpPr txBox="1"/>
          <p:nvPr/>
        </p:nvSpPr>
        <p:spPr>
          <a:xfrm>
            <a:off x="66301" y="225612"/>
            <a:ext cx="2924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 Library</a:t>
            </a:r>
            <a:endParaRPr sz="16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132;g9c1bc11cfb_0_189">
            <a:extLst>
              <a:ext uri="{FF2B5EF4-FFF2-40B4-BE49-F238E27FC236}">
                <a16:creationId xmlns:a16="http://schemas.microsoft.com/office/drawing/2014/main" id="{6B006404-2E84-491B-9F10-F90BA3FE89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92225" y="1272100"/>
            <a:ext cx="26181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 yang dipakai dalam pemodelan adalah </a:t>
            </a:r>
            <a:r>
              <a:rPr lang="en-US" sz="14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Model</a:t>
            </a: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dan </a:t>
            </a:r>
            <a:r>
              <a:rPr lang="en-US" sz="14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Tree-based Model.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Century Gothic"/>
              <a:buAutoNum type="arabicPeriod"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Regression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Century Gothic"/>
              <a:buAutoNum type="arabicPeriod"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Lasso Regression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Century Gothic"/>
              <a:buAutoNum type="arabicPeriod"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Tree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Century Gothic"/>
              <a:buAutoNum type="arabicPeriod"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Century Gothic"/>
              <a:buAutoNum type="arabicPeriod"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XGBoost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Century Gothic"/>
              <a:buAutoNum type="arabicPeriod"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LightGBM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Century Gothic"/>
              <a:buAutoNum type="arabicPeriod"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CatBoost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128;g9c1bc11cfb_0_189">
            <a:extLst>
              <a:ext uri="{FF2B5EF4-FFF2-40B4-BE49-F238E27FC236}">
                <a16:creationId xmlns:a16="http://schemas.microsoft.com/office/drawing/2014/main" id="{557C7761-D7D0-4025-BBA3-CA2283A9F4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7301" y="2823117"/>
            <a:ext cx="2245514" cy="96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9;g9c1bc11cfb_0_189">
            <a:extLst>
              <a:ext uri="{FF2B5EF4-FFF2-40B4-BE49-F238E27FC236}">
                <a16:creationId xmlns:a16="http://schemas.microsoft.com/office/drawing/2014/main" id="{84166DEA-DB45-4EAF-9FB9-A45706D2047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59003" y="1682165"/>
            <a:ext cx="1882109" cy="96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0;g9c1bc11cfb_0_189">
            <a:extLst>
              <a:ext uri="{FF2B5EF4-FFF2-40B4-BE49-F238E27FC236}">
                <a16:creationId xmlns:a16="http://schemas.microsoft.com/office/drawing/2014/main" id="{D6DE54EE-2F6E-4AAB-B505-BD23A7E0983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2693" y="2920030"/>
            <a:ext cx="1597708" cy="620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31;g9c1bc11cfb_0_189">
            <a:extLst>
              <a:ext uri="{FF2B5EF4-FFF2-40B4-BE49-F238E27FC236}">
                <a16:creationId xmlns:a16="http://schemas.microsoft.com/office/drawing/2014/main" id="{3A3DE499-D739-473E-88CA-CDC1A669B2E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9564" y="1644157"/>
            <a:ext cx="1753671" cy="966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211246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a37b73dba6_0_43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a37b73dba6_0_43"/>
          <p:cNvSpPr/>
          <p:nvPr/>
        </p:nvSpPr>
        <p:spPr>
          <a:xfrm flipH="1"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a37b73dba6_0_43"/>
          <p:cNvSpPr/>
          <p:nvPr/>
        </p:nvSpPr>
        <p:spPr>
          <a:xfrm rot="10800000">
            <a:off x="8615915" y="4742537"/>
            <a:ext cx="528085" cy="410621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a37b73dba6_0_43"/>
          <p:cNvSpPr/>
          <p:nvPr/>
        </p:nvSpPr>
        <p:spPr>
          <a:xfrm flipH="1">
            <a:off x="7942250" y="-48297"/>
            <a:ext cx="1201750" cy="916736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ga37b73dba6_0_43"/>
          <p:cNvGrpSpPr/>
          <p:nvPr/>
        </p:nvGrpSpPr>
        <p:grpSpPr>
          <a:xfrm>
            <a:off x="-20046" y="168063"/>
            <a:ext cx="3192445" cy="437360"/>
            <a:chOff x="-23269" y="320944"/>
            <a:chExt cx="4218904" cy="598468"/>
          </a:xfrm>
        </p:grpSpPr>
        <p:sp>
          <p:nvSpPr>
            <p:cNvPr id="175" name="Google Shape;175;ga37b73dba6_0_43"/>
            <p:cNvSpPr/>
            <p:nvPr/>
          </p:nvSpPr>
          <p:spPr>
            <a:xfrm>
              <a:off x="-23269" y="378498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a37b73dba6_0_43"/>
            <p:cNvSpPr/>
            <p:nvPr/>
          </p:nvSpPr>
          <p:spPr>
            <a:xfrm>
              <a:off x="-20050" y="320944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ga37b73dba6_0_43"/>
          <p:cNvSpPr txBox="1"/>
          <p:nvPr/>
        </p:nvSpPr>
        <p:spPr>
          <a:xfrm>
            <a:off x="66301" y="225612"/>
            <a:ext cx="2924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Variation</a:t>
            </a:r>
            <a:endParaRPr sz="1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a37b73dba6_0_43"/>
          <p:cNvSpPr txBox="1"/>
          <p:nvPr/>
        </p:nvSpPr>
        <p:spPr>
          <a:xfrm>
            <a:off x="859500" y="4350253"/>
            <a:ext cx="7457400" cy="4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rPr lang="en-US" sz="1200" b="1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 </a:t>
            </a:r>
            <a:r>
              <a:rPr lang="en-US" sz="1200" b="1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variasi</a:t>
            </a:r>
            <a:r>
              <a:rPr lang="en-US" sz="1200" b="1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dataset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 b="0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dengan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masing-masing </a:t>
            </a:r>
            <a:r>
              <a:rPr lang="en-US" sz="1200" b="1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 model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total </a:t>
            </a:r>
            <a:r>
              <a:rPr lang="en-US" sz="1200" b="1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 </a:t>
            </a:r>
            <a:r>
              <a:rPr lang="en-US" sz="1200" b="1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</a:t>
            </a:r>
            <a:r>
              <a:rPr lang="en-US" sz="1200" b="1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model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yang </a:t>
            </a:r>
            <a:r>
              <a:rPr lang="en-US" sz="1200" b="0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akan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 b="0" i="0" u="none" strike="noStrike" cap="none" dirty="0" err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dibandingkan</a:t>
            </a:r>
            <a:r>
              <a:rPr lang="en-US" sz="1200" b="0" i="0" u="none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200" b="0" i="0" u="none" strike="noStrike" cap="none" dirty="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8C27B8-C66D-4623-BDBA-62B828830ACE}"/>
              </a:ext>
            </a:extLst>
          </p:cNvPr>
          <p:cNvGrpSpPr/>
          <p:nvPr/>
        </p:nvGrpSpPr>
        <p:grpSpPr>
          <a:xfrm>
            <a:off x="379625" y="815325"/>
            <a:ext cx="8389469" cy="3294956"/>
            <a:chOff x="379625" y="815325"/>
            <a:chExt cx="8389469" cy="3294956"/>
          </a:xfrm>
        </p:grpSpPr>
        <p:cxnSp>
          <p:nvCxnSpPr>
            <p:cNvPr id="45" name="Google Shape;143;ga37b73dba6_0_43">
              <a:extLst>
                <a:ext uri="{FF2B5EF4-FFF2-40B4-BE49-F238E27FC236}">
                  <a16:creationId xmlns:a16="http://schemas.microsoft.com/office/drawing/2014/main" id="{7A28D0BA-F92A-4FB0-B9D4-3CCF4730C947}"/>
                </a:ext>
              </a:extLst>
            </p:cNvPr>
            <p:cNvCxnSpPr/>
            <p:nvPr/>
          </p:nvCxnSpPr>
          <p:spPr>
            <a:xfrm>
              <a:off x="4122200" y="1247700"/>
              <a:ext cx="2859000" cy="646200"/>
            </a:xfrm>
            <a:prstGeom prst="straightConnector1">
              <a:avLst/>
            </a:prstGeom>
            <a:solidFill>
              <a:srgbClr val="FFD966"/>
            </a:solidFill>
            <a:ln w="28575" cap="flat" cmpd="sng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" name="Google Shape;144;ga37b73dba6_0_43">
              <a:extLst>
                <a:ext uri="{FF2B5EF4-FFF2-40B4-BE49-F238E27FC236}">
                  <a16:creationId xmlns:a16="http://schemas.microsoft.com/office/drawing/2014/main" id="{5BF7D026-0DA3-4F1F-A7DA-2759DD44F129}"/>
                </a:ext>
              </a:extLst>
            </p:cNvPr>
            <p:cNvCxnSpPr/>
            <p:nvPr/>
          </p:nvCxnSpPr>
          <p:spPr>
            <a:xfrm flipH="1">
              <a:off x="1890850" y="1284700"/>
              <a:ext cx="2808600" cy="609300"/>
            </a:xfrm>
            <a:prstGeom prst="straightConnector1">
              <a:avLst/>
            </a:prstGeom>
            <a:solidFill>
              <a:srgbClr val="FFD966"/>
            </a:solidFill>
            <a:ln w="28575" cap="flat" cmpd="sng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" name="Google Shape;145;ga37b73dba6_0_43">
              <a:extLst>
                <a:ext uri="{FF2B5EF4-FFF2-40B4-BE49-F238E27FC236}">
                  <a16:creationId xmlns:a16="http://schemas.microsoft.com/office/drawing/2014/main" id="{AD070F56-E59C-4B76-8A2B-D599A4974295}"/>
                </a:ext>
              </a:extLst>
            </p:cNvPr>
            <p:cNvSpPr/>
            <p:nvPr/>
          </p:nvSpPr>
          <p:spPr>
            <a:xfrm>
              <a:off x="3399872" y="815325"/>
              <a:ext cx="2175000" cy="545100"/>
            </a:xfrm>
            <a:prstGeom prst="rect">
              <a:avLst/>
            </a:prstGeom>
            <a:solidFill>
              <a:srgbClr val="FFD96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BASE DATASET</a:t>
              </a:r>
              <a:endParaRPr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48" name="Google Shape;147;ga37b73dba6_0_43">
              <a:extLst>
                <a:ext uri="{FF2B5EF4-FFF2-40B4-BE49-F238E27FC236}">
                  <a16:creationId xmlns:a16="http://schemas.microsoft.com/office/drawing/2014/main" id="{CC5D1687-D3C2-4BCE-B41F-00418A968975}"/>
                </a:ext>
              </a:extLst>
            </p:cNvPr>
            <p:cNvCxnSpPr/>
            <p:nvPr/>
          </p:nvCxnSpPr>
          <p:spPr>
            <a:xfrm flipH="1">
              <a:off x="5415985" y="2246199"/>
              <a:ext cx="1474816" cy="576395"/>
            </a:xfrm>
            <a:prstGeom prst="straightConnector1">
              <a:avLst/>
            </a:prstGeom>
            <a:noFill/>
            <a:ln w="28575" cap="flat" cmpd="sng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148;ga37b73dba6_0_43">
              <a:extLst>
                <a:ext uri="{FF2B5EF4-FFF2-40B4-BE49-F238E27FC236}">
                  <a16:creationId xmlns:a16="http://schemas.microsoft.com/office/drawing/2014/main" id="{3A898FC8-77F7-46DA-B0A0-1C8CC6875CA2}"/>
                </a:ext>
              </a:extLst>
            </p:cNvPr>
            <p:cNvCxnSpPr/>
            <p:nvPr/>
          </p:nvCxnSpPr>
          <p:spPr>
            <a:xfrm>
              <a:off x="6514987" y="2246199"/>
              <a:ext cx="1474816" cy="576395"/>
            </a:xfrm>
            <a:prstGeom prst="straightConnector1">
              <a:avLst/>
            </a:prstGeom>
            <a:noFill/>
            <a:ln w="28575" cap="flat" cmpd="sng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149;ga37b73dba6_0_43">
              <a:extLst>
                <a:ext uri="{FF2B5EF4-FFF2-40B4-BE49-F238E27FC236}">
                  <a16:creationId xmlns:a16="http://schemas.microsoft.com/office/drawing/2014/main" id="{72754CD1-81A6-41F9-9CE9-68DEB1B940CC}"/>
                </a:ext>
              </a:extLst>
            </p:cNvPr>
            <p:cNvCxnSpPr/>
            <p:nvPr/>
          </p:nvCxnSpPr>
          <p:spPr>
            <a:xfrm flipH="1">
              <a:off x="5100141" y="3086654"/>
              <a:ext cx="720990" cy="725702"/>
            </a:xfrm>
            <a:prstGeom prst="straightConnector1">
              <a:avLst/>
            </a:prstGeom>
            <a:noFill/>
            <a:ln w="28575" cap="flat" cmpd="sng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150;ga37b73dba6_0_43">
              <a:extLst>
                <a:ext uri="{FF2B5EF4-FFF2-40B4-BE49-F238E27FC236}">
                  <a16:creationId xmlns:a16="http://schemas.microsoft.com/office/drawing/2014/main" id="{D4AC33B8-4BFD-4E6D-9379-C0483FA50961}"/>
                </a:ext>
              </a:extLst>
            </p:cNvPr>
            <p:cNvCxnSpPr/>
            <p:nvPr/>
          </p:nvCxnSpPr>
          <p:spPr>
            <a:xfrm>
              <a:off x="5539193" y="3086654"/>
              <a:ext cx="720990" cy="725702"/>
            </a:xfrm>
            <a:prstGeom prst="straightConnector1">
              <a:avLst/>
            </a:prstGeom>
            <a:noFill/>
            <a:ln w="28575" cap="flat" cmpd="sng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151;ga37b73dba6_0_43">
              <a:extLst>
                <a:ext uri="{FF2B5EF4-FFF2-40B4-BE49-F238E27FC236}">
                  <a16:creationId xmlns:a16="http://schemas.microsoft.com/office/drawing/2014/main" id="{E8BA3864-A241-4864-B4C0-3D2C01340DEC}"/>
                </a:ext>
              </a:extLst>
            </p:cNvPr>
            <p:cNvCxnSpPr/>
            <p:nvPr/>
          </p:nvCxnSpPr>
          <p:spPr>
            <a:xfrm flipH="1">
              <a:off x="7188041" y="3086654"/>
              <a:ext cx="720990" cy="725702"/>
            </a:xfrm>
            <a:prstGeom prst="straightConnector1">
              <a:avLst/>
            </a:prstGeom>
            <a:noFill/>
            <a:ln w="28575" cap="flat" cmpd="sng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152;ga37b73dba6_0_43">
              <a:extLst>
                <a:ext uri="{FF2B5EF4-FFF2-40B4-BE49-F238E27FC236}">
                  <a16:creationId xmlns:a16="http://schemas.microsoft.com/office/drawing/2014/main" id="{C882CCC7-3ED7-4222-9ACC-FA2FE2928C75}"/>
                </a:ext>
              </a:extLst>
            </p:cNvPr>
            <p:cNvCxnSpPr/>
            <p:nvPr/>
          </p:nvCxnSpPr>
          <p:spPr>
            <a:xfrm>
              <a:off x="7627094" y="3086654"/>
              <a:ext cx="720990" cy="725702"/>
            </a:xfrm>
            <a:prstGeom prst="straightConnector1">
              <a:avLst/>
            </a:prstGeom>
            <a:noFill/>
            <a:ln w="28575" cap="flat" cmpd="sng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Google Shape;153;ga37b73dba6_0_43">
              <a:extLst>
                <a:ext uri="{FF2B5EF4-FFF2-40B4-BE49-F238E27FC236}">
                  <a16:creationId xmlns:a16="http://schemas.microsoft.com/office/drawing/2014/main" id="{C65FE446-E35F-49DC-806F-4BD63FE1B7F9}"/>
                </a:ext>
              </a:extLst>
            </p:cNvPr>
            <p:cNvSpPr/>
            <p:nvPr/>
          </p:nvSpPr>
          <p:spPr>
            <a:xfrm>
              <a:off x="4716091" y="3711602"/>
              <a:ext cx="885451" cy="398679"/>
            </a:xfrm>
            <a:prstGeom prst="rect">
              <a:avLst/>
            </a:prstGeom>
            <a:solidFill>
              <a:srgbClr val="FFD96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with Scaling</a:t>
              </a:r>
              <a:endParaRPr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154;ga37b73dba6_0_43">
              <a:extLst>
                <a:ext uri="{FF2B5EF4-FFF2-40B4-BE49-F238E27FC236}">
                  <a16:creationId xmlns:a16="http://schemas.microsoft.com/office/drawing/2014/main" id="{F0E381FE-8F14-4B39-9970-1423B5A4C3D7}"/>
                </a:ext>
              </a:extLst>
            </p:cNvPr>
            <p:cNvSpPr/>
            <p:nvPr/>
          </p:nvSpPr>
          <p:spPr>
            <a:xfrm>
              <a:off x="5723326" y="3711602"/>
              <a:ext cx="885451" cy="398679"/>
            </a:xfrm>
            <a:prstGeom prst="rect">
              <a:avLst/>
            </a:prstGeom>
            <a:solidFill>
              <a:srgbClr val="FFD96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w/o Scaling</a:t>
              </a:r>
              <a:endParaRPr sz="12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155;ga37b73dba6_0_43">
              <a:extLst>
                <a:ext uri="{FF2B5EF4-FFF2-40B4-BE49-F238E27FC236}">
                  <a16:creationId xmlns:a16="http://schemas.microsoft.com/office/drawing/2014/main" id="{85E2CD3D-355E-48EE-9503-D6897FCB0ECA}"/>
                </a:ext>
              </a:extLst>
            </p:cNvPr>
            <p:cNvSpPr/>
            <p:nvPr/>
          </p:nvSpPr>
          <p:spPr>
            <a:xfrm>
              <a:off x="6876408" y="3711602"/>
              <a:ext cx="885451" cy="398679"/>
            </a:xfrm>
            <a:prstGeom prst="rect">
              <a:avLst/>
            </a:prstGeom>
            <a:solidFill>
              <a:srgbClr val="FFD96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with Scaling</a:t>
              </a:r>
              <a:endParaRPr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156;ga37b73dba6_0_43">
              <a:extLst>
                <a:ext uri="{FF2B5EF4-FFF2-40B4-BE49-F238E27FC236}">
                  <a16:creationId xmlns:a16="http://schemas.microsoft.com/office/drawing/2014/main" id="{48B7FEC6-77FE-4E2A-BC60-348B294C5766}"/>
                </a:ext>
              </a:extLst>
            </p:cNvPr>
            <p:cNvSpPr/>
            <p:nvPr/>
          </p:nvSpPr>
          <p:spPr>
            <a:xfrm>
              <a:off x="7883643" y="3711602"/>
              <a:ext cx="885451" cy="398679"/>
            </a:xfrm>
            <a:prstGeom prst="rect">
              <a:avLst/>
            </a:prstGeom>
            <a:solidFill>
              <a:srgbClr val="FFD96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w/o Scaling</a:t>
              </a:r>
              <a:endParaRPr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157;ga37b73dba6_0_43">
              <a:extLst>
                <a:ext uri="{FF2B5EF4-FFF2-40B4-BE49-F238E27FC236}">
                  <a16:creationId xmlns:a16="http://schemas.microsoft.com/office/drawing/2014/main" id="{73477548-77FE-4A42-9D1D-1115FA202A3C}"/>
                </a:ext>
              </a:extLst>
            </p:cNvPr>
            <p:cNvSpPr/>
            <p:nvPr/>
          </p:nvSpPr>
          <p:spPr>
            <a:xfrm>
              <a:off x="5835276" y="1778970"/>
              <a:ext cx="1717578" cy="545145"/>
            </a:xfrm>
            <a:prstGeom prst="rect">
              <a:avLst/>
            </a:prstGeom>
            <a:solidFill>
              <a:srgbClr val="FFD96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Imputed NA</a:t>
              </a:r>
              <a:endParaRPr sz="14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158;ga37b73dba6_0_43">
              <a:extLst>
                <a:ext uri="{FF2B5EF4-FFF2-40B4-BE49-F238E27FC236}">
                  <a16:creationId xmlns:a16="http://schemas.microsoft.com/office/drawing/2014/main" id="{FADBAE9F-5B23-478B-8845-5EDD3923D20A}"/>
                </a:ext>
              </a:extLst>
            </p:cNvPr>
            <p:cNvSpPr/>
            <p:nvPr/>
          </p:nvSpPr>
          <p:spPr>
            <a:xfrm>
              <a:off x="4958106" y="2696857"/>
              <a:ext cx="1393988" cy="545145"/>
            </a:xfrm>
            <a:prstGeom prst="rect">
              <a:avLst/>
            </a:prstGeom>
            <a:solidFill>
              <a:srgbClr val="FFD96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ALL </a:t>
              </a:r>
              <a:endParaRPr sz="14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Features</a:t>
              </a:r>
              <a:endParaRPr sz="14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159;ga37b73dba6_0_43">
              <a:extLst>
                <a:ext uri="{FF2B5EF4-FFF2-40B4-BE49-F238E27FC236}">
                  <a16:creationId xmlns:a16="http://schemas.microsoft.com/office/drawing/2014/main" id="{2A22E4CC-DC9B-4CA4-B905-C01045E8009E}"/>
                </a:ext>
              </a:extLst>
            </p:cNvPr>
            <p:cNvSpPr/>
            <p:nvPr/>
          </p:nvSpPr>
          <p:spPr>
            <a:xfrm>
              <a:off x="7046007" y="2696857"/>
              <a:ext cx="1393988" cy="545145"/>
            </a:xfrm>
            <a:prstGeom prst="rect">
              <a:avLst/>
            </a:prstGeom>
            <a:solidFill>
              <a:srgbClr val="FFD96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Selected Features</a:t>
              </a:r>
              <a:endParaRPr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1" name="Google Shape;161;ga37b73dba6_0_43">
              <a:extLst>
                <a:ext uri="{FF2B5EF4-FFF2-40B4-BE49-F238E27FC236}">
                  <a16:creationId xmlns:a16="http://schemas.microsoft.com/office/drawing/2014/main" id="{6915E3ED-5BDA-4566-9727-43032A61417A}"/>
                </a:ext>
              </a:extLst>
            </p:cNvPr>
            <p:cNvCxnSpPr/>
            <p:nvPr/>
          </p:nvCxnSpPr>
          <p:spPr>
            <a:xfrm flipH="1">
              <a:off x="1079519" y="2246199"/>
              <a:ext cx="1474816" cy="576395"/>
            </a:xfrm>
            <a:prstGeom prst="straightConnector1">
              <a:avLst/>
            </a:prstGeom>
            <a:noFill/>
            <a:ln w="28575" cap="flat" cmpd="sng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162;ga37b73dba6_0_43">
              <a:extLst>
                <a:ext uri="{FF2B5EF4-FFF2-40B4-BE49-F238E27FC236}">
                  <a16:creationId xmlns:a16="http://schemas.microsoft.com/office/drawing/2014/main" id="{C465ACDB-4C1C-472A-A1E0-A2D7A95817E2}"/>
                </a:ext>
              </a:extLst>
            </p:cNvPr>
            <p:cNvCxnSpPr/>
            <p:nvPr/>
          </p:nvCxnSpPr>
          <p:spPr>
            <a:xfrm>
              <a:off x="2178521" y="2246199"/>
              <a:ext cx="1474816" cy="576395"/>
            </a:xfrm>
            <a:prstGeom prst="straightConnector1">
              <a:avLst/>
            </a:prstGeom>
            <a:noFill/>
            <a:ln w="28575" cap="flat" cmpd="sng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163;ga37b73dba6_0_43">
              <a:extLst>
                <a:ext uri="{FF2B5EF4-FFF2-40B4-BE49-F238E27FC236}">
                  <a16:creationId xmlns:a16="http://schemas.microsoft.com/office/drawing/2014/main" id="{5073BAF4-763D-49B0-9678-D42DE0CA570D}"/>
                </a:ext>
              </a:extLst>
            </p:cNvPr>
            <p:cNvCxnSpPr/>
            <p:nvPr/>
          </p:nvCxnSpPr>
          <p:spPr>
            <a:xfrm flipH="1">
              <a:off x="763675" y="3086654"/>
              <a:ext cx="720990" cy="725702"/>
            </a:xfrm>
            <a:prstGeom prst="straightConnector1">
              <a:avLst/>
            </a:prstGeom>
            <a:noFill/>
            <a:ln w="28575" cap="flat" cmpd="sng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164;ga37b73dba6_0_43">
              <a:extLst>
                <a:ext uri="{FF2B5EF4-FFF2-40B4-BE49-F238E27FC236}">
                  <a16:creationId xmlns:a16="http://schemas.microsoft.com/office/drawing/2014/main" id="{B1D09A43-7897-49C8-AF10-3503FD754458}"/>
                </a:ext>
              </a:extLst>
            </p:cNvPr>
            <p:cNvCxnSpPr/>
            <p:nvPr/>
          </p:nvCxnSpPr>
          <p:spPr>
            <a:xfrm>
              <a:off x="1202727" y="3086654"/>
              <a:ext cx="720990" cy="725702"/>
            </a:xfrm>
            <a:prstGeom prst="straightConnector1">
              <a:avLst/>
            </a:prstGeom>
            <a:noFill/>
            <a:ln w="28575" cap="flat" cmpd="sng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165;ga37b73dba6_0_43">
              <a:extLst>
                <a:ext uri="{FF2B5EF4-FFF2-40B4-BE49-F238E27FC236}">
                  <a16:creationId xmlns:a16="http://schemas.microsoft.com/office/drawing/2014/main" id="{8EC3DF1D-89C6-4ED3-905D-E2E25A53A7E4}"/>
                </a:ext>
              </a:extLst>
            </p:cNvPr>
            <p:cNvCxnSpPr/>
            <p:nvPr/>
          </p:nvCxnSpPr>
          <p:spPr>
            <a:xfrm flipH="1">
              <a:off x="2851575" y="3086654"/>
              <a:ext cx="720990" cy="725702"/>
            </a:xfrm>
            <a:prstGeom prst="straightConnector1">
              <a:avLst/>
            </a:prstGeom>
            <a:noFill/>
            <a:ln w="28575" cap="flat" cmpd="sng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166;ga37b73dba6_0_43">
              <a:extLst>
                <a:ext uri="{FF2B5EF4-FFF2-40B4-BE49-F238E27FC236}">
                  <a16:creationId xmlns:a16="http://schemas.microsoft.com/office/drawing/2014/main" id="{C6090619-ECB2-4599-8304-0E011ED40122}"/>
                </a:ext>
              </a:extLst>
            </p:cNvPr>
            <p:cNvCxnSpPr/>
            <p:nvPr/>
          </p:nvCxnSpPr>
          <p:spPr>
            <a:xfrm>
              <a:off x="3290628" y="3086654"/>
              <a:ext cx="720990" cy="725702"/>
            </a:xfrm>
            <a:prstGeom prst="straightConnector1">
              <a:avLst/>
            </a:prstGeom>
            <a:noFill/>
            <a:ln w="28575" cap="flat" cmpd="sng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7" name="Google Shape;167;ga37b73dba6_0_43">
              <a:extLst>
                <a:ext uri="{FF2B5EF4-FFF2-40B4-BE49-F238E27FC236}">
                  <a16:creationId xmlns:a16="http://schemas.microsoft.com/office/drawing/2014/main" id="{3D5FBFFC-8C6C-4876-843B-BE6CE9202BFF}"/>
                </a:ext>
              </a:extLst>
            </p:cNvPr>
            <p:cNvSpPr/>
            <p:nvPr/>
          </p:nvSpPr>
          <p:spPr>
            <a:xfrm>
              <a:off x="379625" y="3711602"/>
              <a:ext cx="885451" cy="398679"/>
            </a:xfrm>
            <a:prstGeom prst="rect">
              <a:avLst/>
            </a:prstGeom>
            <a:solidFill>
              <a:srgbClr val="FFD96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with Scaling</a:t>
              </a:r>
              <a:endParaRPr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168;ga37b73dba6_0_43">
              <a:extLst>
                <a:ext uri="{FF2B5EF4-FFF2-40B4-BE49-F238E27FC236}">
                  <a16:creationId xmlns:a16="http://schemas.microsoft.com/office/drawing/2014/main" id="{BDDEA807-FCA9-4F77-82A2-BF7FEC6797C2}"/>
                </a:ext>
              </a:extLst>
            </p:cNvPr>
            <p:cNvSpPr/>
            <p:nvPr/>
          </p:nvSpPr>
          <p:spPr>
            <a:xfrm>
              <a:off x="1386860" y="3711602"/>
              <a:ext cx="885451" cy="398679"/>
            </a:xfrm>
            <a:prstGeom prst="rect">
              <a:avLst/>
            </a:prstGeom>
            <a:solidFill>
              <a:srgbClr val="FFD96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w/o Scaling</a:t>
              </a:r>
              <a:endParaRPr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169;ga37b73dba6_0_43">
              <a:extLst>
                <a:ext uri="{FF2B5EF4-FFF2-40B4-BE49-F238E27FC236}">
                  <a16:creationId xmlns:a16="http://schemas.microsoft.com/office/drawing/2014/main" id="{A86F4A95-537F-45FE-B46B-16022F57D857}"/>
                </a:ext>
              </a:extLst>
            </p:cNvPr>
            <p:cNvSpPr/>
            <p:nvPr/>
          </p:nvSpPr>
          <p:spPr>
            <a:xfrm>
              <a:off x="2539942" y="3711602"/>
              <a:ext cx="885451" cy="398679"/>
            </a:xfrm>
            <a:prstGeom prst="rect">
              <a:avLst/>
            </a:prstGeom>
            <a:solidFill>
              <a:srgbClr val="FFD96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with Scaling</a:t>
              </a:r>
              <a:endParaRPr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" name="Google Shape;170;ga37b73dba6_0_43">
              <a:extLst>
                <a:ext uri="{FF2B5EF4-FFF2-40B4-BE49-F238E27FC236}">
                  <a16:creationId xmlns:a16="http://schemas.microsoft.com/office/drawing/2014/main" id="{95826589-C4EB-4F8E-BCA9-D88F6FA7D6EB}"/>
                </a:ext>
              </a:extLst>
            </p:cNvPr>
            <p:cNvSpPr/>
            <p:nvPr/>
          </p:nvSpPr>
          <p:spPr>
            <a:xfrm>
              <a:off x="3547177" y="3711602"/>
              <a:ext cx="885451" cy="398679"/>
            </a:xfrm>
            <a:prstGeom prst="rect">
              <a:avLst/>
            </a:prstGeom>
            <a:solidFill>
              <a:srgbClr val="FFD96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w/o Scaling</a:t>
              </a:r>
              <a:endParaRPr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171;ga37b73dba6_0_43">
              <a:extLst>
                <a:ext uri="{FF2B5EF4-FFF2-40B4-BE49-F238E27FC236}">
                  <a16:creationId xmlns:a16="http://schemas.microsoft.com/office/drawing/2014/main" id="{81DB0A01-E5AF-44B2-892A-80C9CD0A6E1F}"/>
                </a:ext>
              </a:extLst>
            </p:cNvPr>
            <p:cNvSpPr/>
            <p:nvPr/>
          </p:nvSpPr>
          <p:spPr>
            <a:xfrm>
              <a:off x="1498810" y="1778970"/>
              <a:ext cx="1717578" cy="545145"/>
            </a:xfrm>
            <a:prstGeom prst="rect">
              <a:avLst/>
            </a:prstGeom>
            <a:solidFill>
              <a:srgbClr val="FFD96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Drop NA</a:t>
              </a:r>
              <a:endParaRPr sz="14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Google Shape;172;ga37b73dba6_0_43">
              <a:extLst>
                <a:ext uri="{FF2B5EF4-FFF2-40B4-BE49-F238E27FC236}">
                  <a16:creationId xmlns:a16="http://schemas.microsoft.com/office/drawing/2014/main" id="{1B7027AE-B95C-441A-B8A6-988E09047B17}"/>
                </a:ext>
              </a:extLst>
            </p:cNvPr>
            <p:cNvSpPr/>
            <p:nvPr/>
          </p:nvSpPr>
          <p:spPr>
            <a:xfrm>
              <a:off x="621640" y="2696857"/>
              <a:ext cx="1393988" cy="545145"/>
            </a:xfrm>
            <a:prstGeom prst="rect">
              <a:avLst/>
            </a:prstGeom>
            <a:solidFill>
              <a:srgbClr val="FFD96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ALL </a:t>
              </a:r>
              <a:endParaRPr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Features</a:t>
              </a:r>
              <a:endParaRPr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Google Shape;173;ga37b73dba6_0_43">
              <a:extLst>
                <a:ext uri="{FF2B5EF4-FFF2-40B4-BE49-F238E27FC236}">
                  <a16:creationId xmlns:a16="http://schemas.microsoft.com/office/drawing/2014/main" id="{CAFEB250-5F7F-4A74-95FA-FD7383CA53DD}"/>
                </a:ext>
              </a:extLst>
            </p:cNvPr>
            <p:cNvSpPr/>
            <p:nvPr/>
          </p:nvSpPr>
          <p:spPr>
            <a:xfrm>
              <a:off x="2709541" y="2696857"/>
              <a:ext cx="1393988" cy="545145"/>
            </a:xfrm>
            <a:prstGeom prst="rect">
              <a:avLst/>
            </a:prstGeom>
            <a:solidFill>
              <a:srgbClr val="FFD96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Selected Features</a:t>
              </a:r>
              <a:endParaRPr sz="14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a37b73dba6_0_426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a37b73dba6_0_426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a37b73dba6_0_426"/>
          <p:cNvSpPr/>
          <p:nvPr/>
        </p:nvSpPr>
        <p:spPr>
          <a:xfrm rot="10800000">
            <a:off x="8615915" y="4742537"/>
            <a:ext cx="528085" cy="410621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a37b73dba6_0_426"/>
          <p:cNvSpPr/>
          <p:nvPr/>
        </p:nvSpPr>
        <p:spPr>
          <a:xfrm flipH="1">
            <a:off x="7942250" y="-48297"/>
            <a:ext cx="1201750" cy="916736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a37b73dba6_0_426"/>
          <p:cNvSpPr/>
          <p:nvPr/>
        </p:nvSpPr>
        <p:spPr>
          <a:xfrm>
            <a:off x="759000" y="1789050"/>
            <a:ext cx="7554900" cy="1249800"/>
          </a:xfrm>
          <a:prstGeom prst="rect">
            <a:avLst/>
          </a:prstGeom>
          <a:noFill/>
          <a:ln w="254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a37b73dba6_0_426"/>
          <p:cNvSpPr txBox="1"/>
          <p:nvPr/>
        </p:nvSpPr>
        <p:spPr>
          <a:xfrm>
            <a:off x="894450" y="1965940"/>
            <a:ext cx="72840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FFD966"/>
                </a:solidFill>
                <a:latin typeface="Bebas Neue"/>
                <a:ea typeface="Bebas Neue"/>
                <a:cs typeface="Bebas Neue"/>
                <a:sym typeface="Bebas Neue"/>
              </a:rPr>
              <a:t>MODEL EVALUATION</a:t>
            </a:r>
            <a:endParaRPr sz="2000" b="0" i="0" u="none" strike="noStrike" cap="none" dirty="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a37b73dba6_0_116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a37b73dba6_0_116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a37b73dba6_0_116"/>
          <p:cNvSpPr/>
          <p:nvPr/>
        </p:nvSpPr>
        <p:spPr>
          <a:xfrm rot="10800000">
            <a:off x="8615915" y="4742537"/>
            <a:ext cx="528085" cy="410621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ga37b73dba6_0_116"/>
          <p:cNvGrpSpPr/>
          <p:nvPr/>
        </p:nvGrpSpPr>
        <p:grpSpPr>
          <a:xfrm>
            <a:off x="-20046" y="168063"/>
            <a:ext cx="3192445" cy="437360"/>
            <a:chOff x="-23269" y="320944"/>
            <a:chExt cx="4218904" cy="598468"/>
          </a:xfrm>
        </p:grpSpPr>
        <p:sp>
          <p:nvSpPr>
            <p:cNvPr id="198" name="Google Shape;198;ga37b73dba6_0_116"/>
            <p:cNvSpPr/>
            <p:nvPr/>
          </p:nvSpPr>
          <p:spPr>
            <a:xfrm>
              <a:off x="-23269" y="378498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ga37b73dba6_0_116"/>
            <p:cNvSpPr/>
            <p:nvPr/>
          </p:nvSpPr>
          <p:spPr>
            <a:xfrm>
              <a:off x="-20050" y="320944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ga37b73dba6_0_116"/>
          <p:cNvSpPr txBox="1"/>
          <p:nvPr/>
        </p:nvSpPr>
        <p:spPr>
          <a:xfrm>
            <a:off x="66301" y="225612"/>
            <a:ext cx="2924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Evaluation</a:t>
            </a:r>
            <a:endParaRPr sz="1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a37b73dba6_0_116"/>
          <p:cNvSpPr txBox="1"/>
          <p:nvPr/>
        </p:nvSpPr>
        <p:spPr>
          <a:xfrm>
            <a:off x="249900" y="4114725"/>
            <a:ext cx="68454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Hampir setengah urutan teratas didominasi oleh </a:t>
            </a:r>
            <a:r>
              <a:rPr lang="en-US" sz="1200" b="1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CatBoost</a:t>
            </a:r>
            <a:r>
              <a:rPr lang="en-US" sz="1200" b="0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namun jika dilihat dari train scorenya ada </a:t>
            </a:r>
            <a:r>
              <a:rPr lang="en-US" sz="1200" b="1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kecenderungan overfit</a:t>
            </a:r>
            <a:r>
              <a:rPr lang="en-US" sz="1200" b="0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200" b="0" i="0" u="none" strike="noStrike" cap="none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a37b73dba6_0_116"/>
          <p:cNvSpPr txBox="1"/>
          <p:nvPr/>
        </p:nvSpPr>
        <p:spPr>
          <a:xfrm>
            <a:off x="7095350" y="4190925"/>
            <a:ext cx="16779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rPr lang="en-US" sz="1200" b="0" i="0" u="sng" strike="noStrike" cap="none" dirty="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 Summary.xlsx</a:t>
            </a:r>
            <a:endParaRPr sz="1200" b="0" i="0" u="none" strike="noStrike" cap="none" dirty="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ga37b73dba6_0_116"/>
          <p:cNvPicPr preferRelativeResize="0"/>
          <p:nvPr/>
        </p:nvPicPr>
        <p:blipFill rotWithShape="1">
          <a:blip r:embed="rId5">
            <a:alphaModFix/>
          </a:blip>
          <a:srcRect b="31711"/>
          <a:stretch/>
        </p:blipFill>
        <p:spPr>
          <a:xfrm>
            <a:off x="124725" y="792250"/>
            <a:ext cx="8877700" cy="33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a37b73dba6_0_130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a37b73dba6_0_130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a37b73dba6_0_130"/>
          <p:cNvSpPr/>
          <p:nvPr/>
        </p:nvSpPr>
        <p:spPr>
          <a:xfrm rot="10800000">
            <a:off x="8615915" y="4742537"/>
            <a:ext cx="528085" cy="410621"/>
          </a:xfrm>
          <a:custGeom>
            <a:avLst/>
            <a:gdLst/>
            <a:ahLst/>
            <a:cxnLst/>
            <a:rect l="l" t="t" r="r" b="b"/>
            <a:pathLst>
              <a:path w="1141805" h="954933" extrusionOk="0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ga37b73dba6_0_130"/>
          <p:cNvGrpSpPr/>
          <p:nvPr/>
        </p:nvGrpSpPr>
        <p:grpSpPr>
          <a:xfrm>
            <a:off x="-20046" y="168063"/>
            <a:ext cx="3192445" cy="437360"/>
            <a:chOff x="-23269" y="320944"/>
            <a:chExt cx="4218904" cy="598468"/>
          </a:xfrm>
        </p:grpSpPr>
        <p:sp>
          <p:nvSpPr>
            <p:cNvPr id="213" name="Google Shape;213;ga37b73dba6_0_130"/>
            <p:cNvSpPr/>
            <p:nvPr/>
          </p:nvSpPr>
          <p:spPr>
            <a:xfrm>
              <a:off x="-23269" y="378498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a37b73dba6_0_130"/>
            <p:cNvSpPr/>
            <p:nvPr/>
          </p:nvSpPr>
          <p:spPr>
            <a:xfrm>
              <a:off x="-20050" y="320944"/>
              <a:ext cx="4215685" cy="540914"/>
            </a:xfrm>
            <a:custGeom>
              <a:avLst/>
              <a:gdLst/>
              <a:ahLst/>
              <a:cxnLst/>
              <a:rect l="l" t="t" r="r" b="b"/>
              <a:pathLst>
                <a:path w="4215685" h="721218" extrusionOk="0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ga37b73dba6_0_130"/>
          <p:cNvSpPr txBox="1"/>
          <p:nvPr/>
        </p:nvSpPr>
        <p:spPr>
          <a:xfrm>
            <a:off x="66301" y="225612"/>
            <a:ext cx="2924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lang="en-US" sz="1600" b="1">
                <a:latin typeface="Century Gothic"/>
                <a:ea typeface="Century Gothic"/>
                <a:cs typeface="Century Gothic"/>
                <a:sym typeface="Century Gothic"/>
              </a:rPr>
              <a:t>Average RMSE Score</a:t>
            </a:r>
            <a:endParaRPr sz="1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a37b73dba6_0_130"/>
          <p:cNvSpPr txBox="1"/>
          <p:nvPr/>
        </p:nvSpPr>
        <p:spPr>
          <a:xfrm>
            <a:off x="341000" y="3937200"/>
            <a:ext cx="85674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rPr lang="en-US" sz="1200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Dilihat dari perbandingan score pada </a:t>
            </a:r>
            <a:r>
              <a:rPr lang="en-US" sz="1200" b="1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</a:t>
            </a:r>
            <a:r>
              <a:rPr lang="en-US" sz="1200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200" b="1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 Validation</a:t>
            </a:r>
            <a:r>
              <a:rPr lang="en-US" sz="1200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dan </a:t>
            </a:r>
            <a:r>
              <a:rPr lang="en-US" sz="1200" b="1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set</a:t>
            </a:r>
            <a:r>
              <a:rPr lang="en-US" sz="1200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model dengan tingkat generalisasi terbaik adalah </a:t>
            </a:r>
            <a:r>
              <a:rPr lang="en-US" sz="1200" b="1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LightGBM</a:t>
            </a:r>
            <a:r>
              <a:rPr lang="en-US" sz="1200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sedangkan model yang paling overfit adalah </a:t>
            </a:r>
            <a:r>
              <a:rPr lang="en-US" sz="1200" b="1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Tree</a:t>
            </a:r>
            <a:r>
              <a:rPr lang="en-US" sz="1200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sz="1200" i="0" u="none" strike="noStrike" cap="none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Untuk</a:t>
            </a:r>
            <a:r>
              <a:rPr lang="en-US" sz="1200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 b="1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Model</a:t>
            </a:r>
            <a:r>
              <a:rPr lang="en-US" sz="1200" i="0" u="none" strike="noStrike" cap="non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keduanya cenderung underfit.</a:t>
            </a:r>
            <a:endParaRPr sz="1200" i="0" u="none" strike="noStrike" cap="none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" name="Google Shape;217;ga37b73dba6_0_130"/>
          <p:cNvPicPr preferRelativeResize="0"/>
          <p:nvPr/>
        </p:nvPicPr>
        <p:blipFill rotWithShape="1">
          <a:blip r:embed="rId4">
            <a:alphaModFix/>
          </a:blip>
          <a:srcRect l="2353" t="2760" b="7019"/>
          <a:stretch/>
        </p:blipFill>
        <p:spPr>
          <a:xfrm>
            <a:off x="341000" y="738897"/>
            <a:ext cx="8462001" cy="325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433</Words>
  <Application>Microsoft Office PowerPoint</Application>
  <PresentationFormat>On-screen Show (16:9)</PresentationFormat>
  <Paragraphs>78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Oswald</vt:lpstr>
      <vt:lpstr>Century Gothic</vt:lpstr>
      <vt:lpstr>Ubuntu Mono</vt:lpstr>
      <vt:lpstr>Calibri</vt:lpstr>
      <vt:lpstr>Bebas Neue</vt:lpstr>
      <vt:lpstr>Office Theme</vt:lpstr>
      <vt:lpstr>Progress Report 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3 </dc:title>
  <cp:lastModifiedBy>Kintan Pitaloka</cp:lastModifiedBy>
  <cp:revision>10</cp:revision>
  <dcterms:modified xsi:type="dcterms:W3CDTF">2020-10-16T15:07:08Z</dcterms:modified>
</cp:coreProperties>
</file>