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illah mufky auzan mubin" initials="amam" lastIdx="1" clrIdx="0">
    <p:extLst>
      <p:ext uri="{19B8F6BF-5375-455C-9EA6-DF929625EA0E}">
        <p15:presenceInfo xmlns:p15="http://schemas.microsoft.com/office/powerpoint/2012/main" userId="35647f1900a616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21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solidFill>
                  <a:schemeClr val="dk1"/>
                </a:solidFill>
                <a:latin typeface="+mn-lt"/>
                <a:ea typeface="+mn-ea"/>
                <a:cs typeface="+mn-cs"/>
              </a:rPr>
              <a:t>Sales by year</a:t>
            </a:r>
            <a:endParaRPr lang="en-US" dirty="0"/>
          </a:p>
        </c:rich>
      </c:tx>
      <c:overlay val="0"/>
      <c:spPr>
        <a:solidFill>
          <a:schemeClr val="lt1"/>
        </a:solidFill>
        <a:ln w="15875" cap="rnd" cmpd="sng" algn="ctr">
          <a:solidFill>
            <a:schemeClr val="dk1"/>
          </a:solidFill>
          <a:prstDash val="solid"/>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Sales</c:v>
                </c:pt>
              </c:strCache>
            </c:strRef>
          </c:tx>
          <c:spPr>
            <a:solidFill>
              <a:schemeClr val="bg2">
                <a:lumMod val="50000"/>
              </a:schemeClr>
            </a:solidFill>
            <a:ln>
              <a:noFill/>
            </a:ln>
            <a:effectLst/>
            <a:sp3d/>
          </c:spPr>
          <c:invertIfNegative val="0"/>
          <c:cat>
            <c:numRef>
              <c:f>Sheet1!$A$2:$A$4</c:f>
              <c:numCache>
                <c:formatCode>General</c:formatCode>
                <c:ptCount val="3"/>
                <c:pt idx="0">
                  <c:v>2022</c:v>
                </c:pt>
                <c:pt idx="1">
                  <c:v>2023</c:v>
                </c:pt>
                <c:pt idx="2">
                  <c:v>2024</c:v>
                </c:pt>
              </c:numCache>
            </c:numRef>
          </c:cat>
          <c:val>
            <c:numRef>
              <c:f>Sheet1!$B$2:$B$4</c:f>
              <c:numCache>
                <c:formatCode>General</c:formatCode>
                <c:ptCount val="3"/>
                <c:pt idx="0">
                  <c:v>700</c:v>
                </c:pt>
                <c:pt idx="1">
                  <c:v>1000</c:v>
                </c:pt>
                <c:pt idx="2">
                  <c:v>2000</c:v>
                </c:pt>
              </c:numCache>
            </c:numRef>
          </c:val>
          <c:extLst>
            <c:ext xmlns:c16="http://schemas.microsoft.com/office/drawing/2014/chart" uri="{C3380CC4-5D6E-409C-BE32-E72D297353CC}">
              <c16:uniqueId val="{00000000-BD33-4376-AFDC-1955C2E804FE}"/>
            </c:ext>
          </c:extLst>
        </c:ser>
        <c:ser>
          <c:idx val="1"/>
          <c:order val="1"/>
          <c:tx>
            <c:strRef>
              <c:f>Sheet1!$C$1</c:f>
              <c:strCache>
                <c:ptCount val="1"/>
                <c:pt idx="0">
                  <c:v>Expenditure</c:v>
                </c:pt>
              </c:strCache>
            </c:strRef>
          </c:tx>
          <c:spPr>
            <a:solidFill>
              <a:schemeClr val="accent2"/>
            </a:solidFill>
            <a:ln>
              <a:noFill/>
            </a:ln>
            <a:effectLst/>
            <a:sp3d/>
          </c:spPr>
          <c:invertIfNegative val="0"/>
          <c:cat>
            <c:numRef>
              <c:f>Sheet1!$A$2:$A$4</c:f>
              <c:numCache>
                <c:formatCode>General</c:formatCode>
                <c:ptCount val="3"/>
                <c:pt idx="0">
                  <c:v>2022</c:v>
                </c:pt>
                <c:pt idx="1">
                  <c:v>2023</c:v>
                </c:pt>
                <c:pt idx="2">
                  <c:v>2024</c:v>
                </c:pt>
              </c:numCache>
            </c:numRef>
          </c:cat>
          <c:val>
            <c:numRef>
              <c:f>Sheet1!$C$2:$C$4</c:f>
              <c:numCache>
                <c:formatCode>General</c:formatCode>
                <c:ptCount val="3"/>
                <c:pt idx="0">
                  <c:v>350</c:v>
                </c:pt>
                <c:pt idx="1">
                  <c:v>300</c:v>
                </c:pt>
              </c:numCache>
            </c:numRef>
          </c:val>
          <c:extLst>
            <c:ext xmlns:c16="http://schemas.microsoft.com/office/drawing/2014/chart" uri="{C3380CC4-5D6E-409C-BE32-E72D297353CC}">
              <c16:uniqueId val="{00000003-BD33-4376-AFDC-1955C2E804FE}"/>
            </c:ext>
          </c:extLst>
        </c:ser>
        <c:dLbls>
          <c:showLegendKey val="0"/>
          <c:showVal val="0"/>
          <c:showCatName val="0"/>
          <c:showSerName val="0"/>
          <c:showPercent val="0"/>
          <c:showBubbleSize val="0"/>
        </c:dLbls>
        <c:gapWidth val="150"/>
        <c:shape val="box"/>
        <c:axId val="2040161264"/>
        <c:axId val="2040157520"/>
        <c:axId val="0"/>
      </c:bar3DChart>
      <c:catAx>
        <c:axId val="2040161264"/>
        <c:scaling>
          <c:orientation val="minMax"/>
        </c:scaling>
        <c:delete val="0"/>
        <c:axPos val="b"/>
        <c:numFmt formatCode="General"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0157520"/>
        <c:crosses val="autoZero"/>
        <c:auto val="1"/>
        <c:lblAlgn val="ctr"/>
        <c:lblOffset val="100"/>
        <c:noMultiLvlLbl val="0"/>
      </c:catAx>
      <c:valAx>
        <c:axId val="2040157520"/>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0161264"/>
        <c:crosses val="autoZero"/>
        <c:crossBetween val="between"/>
      </c:valAx>
      <c:spPr>
        <a:noFill/>
        <a:ln>
          <a:noFill/>
        </a:ln>
        <a:effectLst/>
      </c:spPr>
    </c:plotArea>
    <c:legend>
      <c:legendPos val="b"/>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solidFill>
                  <a:schemeClr val="dk1"/>
                </a:solidFill>
                <a:latin typeface="+mn-lt"/>
                <a:ea typeface="+mn-ea"/>
                <a:cs typeface="+mn-cs"/>
              </a:rPr>
              <a:t>Sales Monthly</a:t>
            </a:r>
            <a:r>
              <a:rPr lang="en-US" baseline="0" dirty="0">
                <a:solidFill>
                  <a:schemeClr val="dk1"/>
                </a:solidFill>
                <a:latin typeface="+mn-lt"/>
                <a:ea typeface="+mn-ea"/>
                <a:cs typeface="+mn-cs"/>
              </a:rPr>
              <a:t> </a:t>
            </a:r>
            <a:endParaRPr lang="en-US" dirty="0"/>
          </a:p>
        </c:rich>
      </c:tx>
      <c:overlay val="0"/>
      <c:spPr>
        <a:solidFill>
          <a:schemeClr val="lt1"/>
        </a:solidFill>
        <a:ln w="15875" cap="rnd" cmpd="sng" algn="ctr">
          <a:solidFill>
            <a:schemeClr val="dk1"/>
          </a:solidFill>
          <a:prstDash val="solid"/>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Sales</c:v>
                </c:pt>
              </c:strCache>
            </c:strRef>
          </c:tx>
          <c:spPr>
            <a:solidFill>
              <a:schemeClr val="bg2">
                <a:lumMod val="50000"/>
              </a:schemeClr>
            </a:solidFill>
            <a:ln>
              <a:noFill/>
            </a:ln>
            <a:effectLst/>
            <a:sp3d/>
          </c:spPr>
          <c:invertIfNegative val="0"/>
          <c:cat>
            <c:strRef>
              <c:f>Sheet1!$A$2:$A$12</c:f>
              <c:strCache>
                <c:ptCount val="11"/>
                <c:pt idx="0">
                  <c:v>jun</c:v>
                </c:pt>
                <c:pt idx="1">
                  <c:v>jul</c:v>
                </c:pt>
                <c:pt idx="2">
                  <c:v>aug</c:v>
                </c:pt>
                <c:pt idx="3">
                  <c:v>sep</c:v>
                </c:pt>
                <c:pt idx="4">
                  <c:v>oct</c:v>
                </c:pt>
                <c:pt idx="5">
                  <c:v>nov</c:v>
                </c:pt>
                <c:pt idx="6">
                  <c:v>dec</c:v>
                </c:pt>
                <c:pt idx="7">
                  <c:v>jan</c:v>
                </c:pt>
                <c:pt idx="8">
                  <c:v>feb</c:v>
                </c:pt>
                <c:pt idx="9">
                  <c:v>mar</c:v>
                </c:pt>
                <c:pt idx="10">
                  <c:v>apr</c:v>
                </c:pt>
              </c:strCache>
            </c:strRef>
          </c:cat>
          <c:val>
            <c:numRef>
              <c:f>Sheet1!$B$2:$B$12</c:f>
              <c:numCache>
                <c:formatCode>General</c:formatCode>
                <c:ptCount val="11"/>
                <c:pt idx="0">
                  <c:v>50</c:v>
                </c:pt>
                <c:pt idx="1">
                  <c:v>55</c:v>
                </c:pt>
                <c:pt idx="2">
                  <c:v>60</c:v>
                </c:pt>
                <c:pt idx="3">
                  <c:v>60</c:v>
                </c:pt>
                <c:pt idx="4">
                  <c:v>65</c:v>
                </c:pt>
                <c:pt idx="5">
                  <c:v>70</c:v>
                </c:pt>
                <c:pt idx="6">
                  <c:v>80</c:v>
                </c:pt>
                <c:pt idx="7">
                  <c:v>90</c:v>
                </c:pt>
                <c:pt idx="8">
                  <c:v>92</c:v>
                </c:pt>
                <c:pt idx="9">
                  <c:v>95</c:v>
                </c:pt>
                <c:pt idx="10">
                  <c:v>100</c:v>
                </c:pt>
              </c:numCache>
            </c:numRef>
          </c:val>
          <c:extLst>
            <c:ext xmlns:c16="http://schemas.microsoft.com/office/drawing/2014/chart" uri="{C3380CC4-5D6E-409C-BE32-E72D297353CC}">
              <c16:uniqueId val="{00000000-200D-42D9-B634-630D95B52CC4}"/>
            </c:ext>
          </c:extLst>
        </c:ser>
        <c:ser>
          <c:idx val="1"/>
          <c:order val="1"/>
          <c:tx>
            <c:strRef>
              <c:f>Sheet1!$C$1</c:f>
              <c:strCache>
                <c:ptCount val="1"/>
                <c:pt idx="0">
                  <c:v>expenditure</c:v>
                </c:pt>
              </c:strCache>
            </c:strRef>
          </c:tx>
          <c:spPr>
            <a:solidFill>
              <a:schemeClr val="accent2"/>
            </a:solidFill>
            <a:ln>
              <a:noFill/>
            </a:ln>
            <a:effectLst/>
            <a:sp3d/>
          </c:spPr>
          <c:invertIfNegative val="0"/>
          <c:cat>
            <c:strRef>
              <c:f>Sheet1!$A$2:$A$12</c:f>
              <c:strCache>
                <c:ptCount val="11"/>
                <c:pt idx="0">
                  <c:v>jun</c:v>
                </c:pt>
                <c:pt idx="1">
                  <c:v>jul</c:v>
                </c:pt>
                <c:pt idx="2">
                  <c:v>aug</c:v>
                </c:pt>
                <c:pt idx="3">
                  <c:v>sep</c:v>
                </c:pt>
                <c:pt idx="4">
                  <c:v>oct</c:v>
                </c:pt>
                <c:pt idx="5">
                  <c:v>nov</c:v>
                </c:pt>
                <c:pt idx="6">
                  <c:v>dec</c:v>
                </c:pt>
                <c:pt idx="7">
                  <c:v>jan</c:v>
                </c:pt>
                <c:pt idx="8">
                  <c:v>feb</c:v>
                </c:pt>
                <c:pt idx="9">
                  <c:v>mar</c:v>
                </c:pt>
                <c:pt idx="10">
                  <c:v>apr</c:v>
                </c:pt>
              </c:strCache>
            </c:strRef>
          </c:cat>
          <c:val>
            <c:numRef>
              <c:f>Sheet1!$C$2:$C$12</c:f>
              <c:numCache>
                <c:formatCode>General</c:formatCode>
                <c:ptCount val="11"/>
                <c:pt idx="0">
                  <c:v>25</c:v>
                </c:pt>
                <c:pt idx="1">
                  <c:v>30</c:v>
                </c:pt>
                <c:pt idx="2">
                  <c:v>25</c:v>
                </c:pt>
                <c:pt idx="3">
                  <c:v>10</c:v>
                </c:pt>
                <c:pt idx="4">
                  <c:v>35</c:v>
                </c:pt>
                <c:pt idx="5">
                  <c:v>25</c:v>
                </c:pt>
                <c:pt idx="6">
                  <c:v>30</c:v>
                </c:pt>
                <c:pt idx="7">
                  <c:v>30</c:v>
                </c:pt>
                <c:pt idx="8">
                  <c:v>25</c:v>
                </c:pt>
                <c:pt idx="9">
                  <c:v>20</c:v>
                </c:pt>
                <c:pt idx="10">
                  <c:v>24</c:v>
                </c:pt>
              </c:numCache>
            </c:numRef>
          </c:val>
          <c:extLst>
            <c:ext xmlns:c16="http://schemas.microsoft.com/office/drawing/2014/chart" uri="{C3380CC4-5D6E-409C-BE32-E72D297353CC}">
              <c16:uniqueId val="{00000001-200D-42D9-B634-630D95B52CC4}"/>
            </c:ext>
          </c:extLst>
        </c:ser>
        <c:dLbls>
          <c:showLegendKey val="0"/>
          <c:showVal val="0"/>
          <c:showCatName val="0"/>
          <c:showSerName val="0"/>
          <c:showPercent val="0"/>
          <c:showBubbleSize val="0"/>
        </c:dLbls>
        <c:gapWidth val="150"/>
        <c:shape val="box"/>
        <c:axId val="2052428576"/>
        <c:axId val="2052431488"/>
        <c:axId val="0"/>
      </c:bar3DChart>
      <c:catAx>
        <c:axId val="2052428576"/>
        <c:scaling>
          <c:orientation val="minMax"/>
        </c:scaling>
        <c:delete val="0"/>
        <c:axPos val="b"/>
        <c:numFmt formatCode="General"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52431488"/>
        <c:crosses val="autoZero"/>
        <c:auto val="1"/>
        <c:lblAlgn val="ctr"/>
        <c:lblOffset val="100"/>
        <c:noMultiLvlLbl val="0"/>
      </c:catAx>
      <c:valAx>
        <c:axId val="2052431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52428576"/>
        <c:crosses val="autoZero"/>
        <c:crossBetween val="between"/>
      </c:valAx>
      <c:spPr>
        <a:noFill/>
        <a:ln>
          <a:noFill/>
        </a:ln>
        <a:effectLst/>
      </c:spPr>
    </c:plotArea>
    <c:legend>
      <c:legendPos val="b"/>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2-06-23T23:22:08.655" idx="1">
    <p:pos x="3936" y="230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112CCE-6E34-4230-B45A-F2C1B5CDC09E}"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69840B1-5C8D-402B-A7CF-239A2FF2B5FA}" type="slidenum">
              <a:rPr lang="en-US" smtClean="0"/>
              <a:t>‹#›</a:t>
            </a:fld>
            <a:endParaRPr lang="en-US"/>
          </a:p>
        </p:txBody>
      </p:sp>
    </p:spTree>
    <p:extLst>
      <p:ext uri="{BB962C8B-B14F-4D97-AF65-F5344CB8AC3E}">
        <p14:creationId xmlns:p14="http://schemas.microsoft.com/office/powerpoint/2010/main" val="314574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12CCE-6E34-4230-B45A-F2C1B5CDC09E}"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9840B1-5C8D-402B-A7CF-239A2FF2B5FA}" type="slidenum">
              <a:rPr lang="en-US" smtClean="0"/>
              <a:t>‹#›</a:t>
            </a:fld>
            <a:endParaRPr lang="en-US"/>
          </a:p>
        </p:txBody>
      </p:sp>
    </p:spTree>
    <p:extLst>
      <p:ext uri="{BB962C8B-B14F-4D97-AF65-F5344CB8AC3E}">
        <p14:creationId xmlns:p14="http://schemas.microsoft.com/office/powerpoint/2010/main" val="362878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12CCE-6E34-4230-B45A-F2C1B5CDC09E}"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9840B1-5C8D-402B-A7CF-239A2FF2B5F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8802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8112CCE-6E34-4230-B45A-F2C1B5CDC09E}"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9840B1-5C8D-402B-A7CF-239A2FF2B5FA}" type="slidenum">
              <a:rPr lang="en-US" smtClean="0"/>
              <a:t>‹#›</a:t>
            </a:fld>
            <a:endParaRPr lang="en-US"/>
          </a:p>
        </p:txBody>
      </p:sp>
    </p:spTree>
    <p:extLst>
      <p:ext uri="{BB962C8B-B14F-4D97-AF65-F5344CB8AC3E}">
        <p14:creationId xmlns:p14="http://schemas.microsoft.com/office/powerpoint/2010/main" val="11217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8112CCE-6E34-4230-B45A-F2C1B5CDC09E}"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9840B1-5C8D-402B-A7CF-239A2FF2B5F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3179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8112CCE-6E34-4230-B45A-F2C1B5CDC09E}"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9840B1-5C8D-402B-A7CF-239A2FF2B5FA}" type="slidenum">
              <a:rPr lang="en-US" smtClean="0"/>
              <a:t>‹#›</a:t>
            </a:fld>
            <a:endParaRPr lang="en-US"/>
          </a:p>
        </p:txBody>
      </p:sp>
    </p:spTree>
    <p:extLst>
      <p:ext uri="{BB962C8B-B14F-4D97-AF65-F5344CB8AC3E}">
        <p14:creationId xmlns:p14="http://schemas.microsoft.com/office/powerpoint/2010/main" val="545596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12CCE-6E34-4230-B45A-F2C1B5CDC09E}"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9840B1-5C8D-402B-A7CF-239A2FF2B5FA}" type="slidenum">
              <a:rPr lang="en-US" smtClean="0"/>
              <a:t>‹#›</a:t>
            </a:fld>
            <a:endParaRPr lang="en-US"/>
          </a:p>
        </p:txBody>
      </p:sp>
    </p:spTree>
    <p:extLst>
      <p:ext uri="{BB962C8B-B14F-4D97-AF65-F5344CB8AC3E}">
        <p14:creationId xmlns:p14="http://schemas.microsoft.com/office/powerpoint/2010/main" val="3533872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12CCE-6E34-4230-B45A-F2C1B5CDC09E}"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9840B1-5C8D-402B-A7CF-239A2FF2B5FA}" type="slidenum">
              <a:rPr lang="en-US" smtClean="0"/>
              <a:t>‹#›</a:t>
            </a:fld>
            <a:endParaRPr lang="en-US"/>
          </a:p>
        </p:txBody>
      </p:sp>
    </p:spTree>
    <p:extLst>
      <p:ext uri="{BB962C8B-B14F-4D97-AF65-F5344CB8AC3E}">
        <p14:creationId xmlns:p14="http://schemas.microsoft.com/office/powerpoint/2010/main" val="78211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12CCE-6E34-4230-B45A-F2C1B5CDC09E}"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9840B1-5C8D-402B-A7CF-239A2FF2B5FA}" type="slidenum">
              <a:rPr lang="en-US" smtClean="0"/>
              <a:t>‹#›</a:t>
            </a:fld>
            <a:endParaRPr lang="en-US"/>
          </a:p>
        </p:txBody>
      </p:sp>
    </p:spTree>
    <p:extLst>
      <p:ext uri="{BB962C8B-B14F-4D97-AF65-F5344CB8AC3E}">
        <p14:creationId xmlns:p14="http://schemas.microsoft.com/office/powerpoint/2010/main" val="274819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12CCE-6E34-4230-B45A-F2C1B5CDC09E}"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9840B1-5C8D-402B-A7CF-239A2FF2B5FA}" type="slidenum">
              <a:rPr lang="en-US" smtClean="0"/>
              <a:t>‹#›</a:t>
            </a:fld>
            <a:endParaRPr lang="en-US"/>
          </a:p>
        </p:txBody>
      </p:sp>
    </p:spTree>
    <p:extLst>
      <p:ext uri="{BB962C8B-B14F-4D97-AF65-F5344CB8AC3E}">
        <p14:creationId xmlns:p14="http://schemas.microsoft.com/office/powerpoint/2010/main" val="199751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112CCE-6E34-4230-B45A-F2C1B5CDC09E}"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69840B1-5C8D-402B-A7CF-239A2FF2B5FA}" type="slidenum">
              <a:rPr lang="en-US" smtClean="0"/>
              <a:t>‹#›</a:t>
            </a:fld>
            <a:endParaRPr lang="en-US"/>
          </a:p>
        </p:txBody>
      </p:sp>
    </p:spTree>
    <p:extLst>
      <p:ext uri="{BB962C8B-B14F-4D97-AF65-F5344CB8AC3E}">
        <p14:creationId xmlns:p14="http://schemas.microsoft.com/office/powerpoint/2010/main" val="324427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112CCE-6E34-4230-B45A-F2C1B5CDC09E}" type="datetimeFigureOut">
              <a:rPr lang="en-US" smtClean="0"/>
              <a:t>6/23/2022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9840B1-5C8D-402B-A7CF-239A2FF2B5FA}" type="slidenum">
              <a:rPr lang="en-US" smtClean="0"/>
              <a:t>‹#›</a:t>
            </a:fld>
            <a:endParaRPr lang="en-US"/>
          </a:p>
        </p:txBody>
      </p:sp>
    </p:spTree>
    <p:extLst>
      <p:ext uri="{BB962C8B-B14F-4D97-AF65-F5344CB8AC3E}">
        <p14:creationId xmlns:p14="http://schemas.microsoft.com/office/powerpoint/2010/main" val="1366821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12CCE-6E34-4230-B45A-F2C1B5CDC09E}" type="datetimeFigureOut">
              <a:rPr lang="en-US" smtClean="0"/>
              <a:t>6/23/2022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9840B1-5C8D-402B-A7CF-239A2FF2B5FA}" type="slidenum">
              <a:rPr lang="en-US" smtClean="0"/>
              <a:t>‹#›</a:t>
            </a:fld>
            <a:endParaRPr lang="en-US"/>
          </a:p>
        </p:txBody>
      </p:sp>
    </p:spTree>
    <p:extLst>
      <p:ext uri="{BB962C8B-B14F-4D97-AF65-F5344CB8AC3E}">
        <p14:creationId xmlns:p14="http://schemas.microsoft.com/office/powerpoint/2010/main" val="334526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12CCE-6E34-4230-B45A-F2C1B5CDC09E}" type="datetimeFigureOut">
              <a:rPr lang="en-US" smtClean="0"/>
              <a:t>6/23/2022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9840B1-5C8D-402B-A7CF-239A2FF2B5FA}" type="slidenum">
              <a:rPr lang="en-US" smtClean="0"/>
              <a:t>‹#›</a:t>
            </a:fld>
            <a:endParaRPr lang="en-US"/>
          </a:p>
        </p:txBody>
      </p:sp>
    </p:spTree>
    <p:extLst>
      <p:ext uri="{BB962C8B-B14F-4D97-AF65-F5344CB8AC3E}">
        <p14:creationId xmlns:p14="http://schemas.microsoft.com/office/powerpoint/2010/main" val="2626999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112CCE-6E34-4230-B45A-F2C1B5CDC09E}"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9840B1-5C8D-402B-A7CF-239A2FF2B5FA}" type="slidenum">
              <a:rPr lang="en-US" smtClean="0"/>
              <a:t>‹#›</a:t>
            </a:fld>
            <a:endParaRPr lang="en-US"/>
          </a:p>
        </p:txBody>
      </p:sp>
    </p:spTree>
    <p:extLst>
      <p:ext uri="{BB962C8B-B14F-4D97-AF65-F5344CB8AC3E}">
        <p14:creationId xmlns:p14="http://schemas.microsoft.com/office/powerpoint/2010/main" val="123192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112CCE-6E34-4230-B45A-F2C1B5CDC09E}"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9840B1-5C8D-402B-A7CF-239A2FF2B5FA}" type="slidenum">
              <a:rPr lang="en-US" smtClean="0"/>
              <a:t>‹#›</a:t>
            </a:fld>
            <a:endParaRPr lang="en-US"/>
          </a:p>
        </p:txBody>
      </p:sp>
    </p:spTree>
    <p:extLst>
      <p:ext uri="{BB962C8B-B14F-4D97-AF65-F5344CB8AC3E}">
        <p14:creationId xmlns:p14="http://schemas.microsoft.com/office/powerpoint/2010/main" val="227477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8112CCE-6E34-4230-B45A-F2C1B5CDC09E}" type="datetimeFigureOut">
              <a:rPr lang="en-US" smtClean="0"/>
              <a:t>6/23/2022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9840B1-5C8D-402B-A7CF-239A2FF2B5FA}" type="slidenum">
              <a:rPr lang="en-US" smtClean="0"/>
              <a:t>‹#›</a:t>
            </a:fld>
            <a:endParaRPr lang="en-US"/>
          </a:p>
        </p:txBody>
      </p:sp>
    </p:spTree>
    <p:extLst>
      <p:ext uri="{BB962C8B-B14F-4D97-AF65-F5344CB8AC3E}">
        <p14:creationId xmlns:p14="http://schemas.microsoft.com/office/powerpoint/2010/main" val="2750909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B7CE-6170-474E-7ECF-BD3665CF4DCC}"/>
              </a:ext>
            </a:extLst>
          </p:cNvPr>
          <p:cNvSpPr>
            <a:spLocks noGrp="1"/>
          </p:cNvSpPr>
          <p:nvPr>
            <p:ph type="ctrTitle"/>
          </p:nvPr>
        </p:nvSpPr>
        <p:spPr/>
        <p:txBody>
          <a:bodyPr/>
          <a:lstStyle/>
          <a:p>
            <a:r>
              <a:rPr lang="en-US" b="1" dirty="0"/>
              <a:t>EXAMPLE OF A BUSINESS REPORT: BUSINESS PLAN</a:t>
            </a:r>
            <a:endParaRPr lang="en-US" dirty="0"/>
          </a:p>
        </p:txBody>
      </p:sp>
      <p:sp>
        <p:nvSpPr>
          <p:cNvPr id="3" name="Subtitle 2">
            <a:extLst>
              <a:ext uri="{FF2B5EF4-FFF2-40B4-BE49-F238E27FC236}">
                <a16:creationId xmlns:a16="http://schemas.microsoft.com/office/drawing/2014/main" id="{74976B09-822B-71DB-1877-DCDC861FD486}"/>
              </a:ext>
            </a:extLst>
          </p:cNvPr>
          <p:cNvSpPr>
            <a:spLocks noGrp="1"/>
          </p:cNvSpPr>
          <p:nvPr>
            <p:ph type="subTitle" idx="1"/>
          </p:nvPr>
        </p:nvSpPr>
        <p:spPr/>
        <p:txBody>
          <a:bodyPr/>
          <a:lstStyle/>
          <a:p>
            <a:r>
              <a:rPr lang="en-US" dirty="0"/>
              <a:t>Abdillah </a:t>
            </a:r>
            <a:r>
              <a:rPr lang="en-US" dirty="0" err="1"/>
              <a:t>Mufki</a:t>
            </a:r>
            <a:r>
              <a:rPr lang="en-US" dirty="0"/>
              <a:t> Auzan Mubin - 40621100046</a:t>
            </a:r>
          </a:p>
        </p:txBody>
      </p:sp>
    </p:spTree>
    <p:extLst>
      <p:ext uri="{BB962C8B-B14F-4D97-AF65-F5344CB8AC3E}">
        <p14:creationId xmlns:p14="http://schemas.microsoft.com/office/powerpoint/2010/main" val="289108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D5B40A-84D5-9EF6-67F4-115237E8D403}"/>
              </a:ext>
            </a:extLst>
          </p:cNvPr>
          <p:cNvSpPr/>
          <p:nvPr/>
        </p:nvSpPr>
        <p:spPr>
          <a:xfrm>
            <a:off x="3498210" y="587229"/>
            <a:ext cx="5075340" cy="444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Business Plan for </a:t>
            </a:r>
            <a:r>
              <a:rPr lang="en-US" dirty="0" err="1"/>
              <a:t>Sanskatsu</a:t>
            </a:r>
            <a:endParaRPr lang="en-US" dirty="0"/>
          </a:p>
        </p:txBody>
      </p:sp>
      <p:sp>
        <p:nvSpPr>
          <p:cNvPr id="6" name="Rectangle 5">
            <a:extLst>
              <a:ext uri="{FF2B5EF4-FFF2-40B4-BE49-F238E27FC236}">
                <a16:creationId xmlns:a16="http://schemas.microsoft.com/office/drawing/2014/main" id="{307CBE1E-70D4-94AB-B041-E3F6A2580E50}"/>
              </a:ext>
            </a:extLst>
          </p:cNvPr>
          <p:cNvSpPr/>
          <p:nvPr/>
        </p:nvSpPr>
        <p:spPr>
          <a:xfrm>
            <a:off x="1199626" y="1426129"/>
            <a:ext cx="2298584" cy="1208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rtl="0">
              <a:spcBef>
                <a:spcPts val="0"/>
              </a:spcBef>
              <a:spcAft>
                <a:spcPts val="0"/>
              </a:spcAft>
              <a:buNone/>
            </a:pPr>
            <a:r>
              <a:rPr lang="en-US" sz="1200" b="1" i="0" u="none" strike="noStrike" cap="none" dirty="0">
                <a:solidFill>
                  <a:schemeClr val="bg1"/>
                </a:solidFill>
                <a:latin typeface="Gill Sans"/>
                <a:ea typeface="Gill Sans"/>
                <a:cs typeface="Gill Sans"/>
                <a:sym typeface="Gill Sans"/>
              </a:rPr>
              <a:t>Prepared by: </a:t>
            </a:r>
            <a:endParaRPr lang="en-US" sz="1200" dirty="0">
              <a:solidFill>
                <a:schemeClr val="bg1"/>
              </a:solidFill>
            </a:endParaRPr>
          </a:p>
          <a:p>
            <a:pPr marL="0" marR="0" lvl="0" indent="0" algn="l" rtl="0">
              <a:spcBef>
                <a:spcPts val="0"/>
              </a:spcBef>
              <a:spcAft>
                <a:spcPts val="0"/>
              </a:spcAft>
              <a:buNone/>
            </a:pPr>
            <a:r>
              <a:rPr lang="en-US" sz="1200" dirty="0">
                <a:solidFill>
                  <a:schemeClr val="bg1"/>
                </a:solidFill>
                <a:latin typeface="Gill Sans"/>
                <a:ea typeface="Gill Sans"/>
                <a:cs typeface="Gill Sans"/>
                <a:sym typeface="Gill Sans"/>
              </a:rPr>
              <a:t>Abdillah </a:t>
            </a:r>
            <a:r>
              <a:rPr lang="en-US" sz="1200" dirty="0" err="1">
                <a:solidFill>
                  <a:schemeClr val="bg1"/>
                </a:solidFill>
                <a:latin typeface="Gill Sans"/>
                <a:ea typeface="Gill Sans"/>
                <a:cs typeface="Gill Sans"/>
                <a:sym typeface="Gill Sans"/>
              </a:rPr>
              <a:t>Mufki</a:t>
            </a:r>
            <a:br>
              <a:rPr lang="en-US" sz="1200" dirty="0">
                <a:solidFill>
                  <a:schemeClr val="bg1"/>
                </a:solidFill>
                <a:latin typeface="Gill Sans"/>
                <a:ea typeface="Gill Sans"/>
                <a:cs typeface="Gill Sans"/>
                <a:sym typeface="Gill Sans"/>
              </a:rPr>
            </a:br>
            <a:r>
              <a:rPr lang="en-US" sz="1200" dirty="0">
                <a:solidFill>
                  <a:schemeClr val="bg1"/>
                </a:solidFill>
                <a:latin typeface="Gill Sans"/>
                <a:ea typeface="Gill Sans"/>
                <a:cs typeface="Gill Sans"/>
                <a:sym typeface="Gill Sans"/>
              </a:rPr>
              <a:t>(+62) 813 9475 4867 </a:t>
            </a:r>
          </a:p>
          <a:p>
            <a:pPr marL="0" marR="0" lvl="0" indent="0" algn="l" rtl="0">
              <a:spcBef>
                <a:spcPts val="0"/>
              </a:spcBef>
              <a:spcAft>
                <a:spcPts val="0"/>
              </a:spcAft>
              <a:buNone/>
            </a:pPr>
            <a:r>
              <a:rPr lang="en-US" sz="1200" dirty="0">
                <a:solidFill>
                  <a:schemeClr val="bg1"/>
                </a:solidFill>
                <a:latin typeface="Gill Sans"/>
                <a:ea typeface="Gill Sans"/>
                <a:cs typeface="Gill Sans"/>
                <a:sym typeface="Gill Sans"/>
              </a:rPr>
              <a:t>abdillahmufky123@gmail.com</a:t>
            </a:r>
          </a:p>
          <a:p>
            <a:pPr marL="0" marR="0" lvl="0" indent="0" algn="l" rtl="0">
              <a:spcBef>
                <a:spcPts val="0"/>
              </a:spcBef>
              <a:spcAft>
                <a:spcPts val="0"/>
              </a:spcAft>
              <a:buNone/>
            </a:pPr>
            <a:r>
              <a:rPr lang="en-US" sz="1200" dirty="0" err="1">
                <a:solidFill>
                  <a:schemeClr val="bg1"/>
                </a:solidFill>
                <a:latin typeface="Gill Sans"/>
                <a:ea typeface="Gill Sans"/>
                <a:cs typeface="Gill Sans"/>
                <a:sym typeface="Gill Sans"/>
              </a:rPr>
              <a:t>june</a:t>
            </a:r>
            <a:r>
              <a:rPr lang="en-US" sz="1200" dirty="0">
                <a:solidFill>
                  <a:schemeClr val="bg1"/>
                </a:solidFill>
                <a:latin typeface="Gill Sans"/>
                <a:ea typeface="Gill Sans"/>
                <a:cs typeface="Gill Sans"/>
                <a:sym typeface="Gill Sans"/>
              </a:rPr>
              <a:t> 23, 2022 </a:t>
            </a:r>
            <a:endParaRPr lang="en-US" sz="1200" dirty="0">
              <a:solidFill>
                <a:schemeClr val="bg1"/>
              </a:solidFill>
            </a:endParaRPr>
          </a:p>
          <a:p>
            <a:pPr algn="ctr"/>
            <a:endParaRPr lang="en-US" sz="1200" dirty="0">
              <a:solidFill>
                <a:schemeClr val="bg1"/>
              </a:solidFill>
            </a:endParaRPr>
          </a:p>
        </p:txBody>
      </p:sp>
      <p:sp>
        <p:nvSpPr>
          <p:cNvPr id="7" name="Rectangle 6">
            <a:extLst>
              <a:ext uri="{FF2B5EF4-FFF2-40B4-BE49-F238E27FC236}">
                <a16:creationId xmlns:a16="http://schemas.microsoft.com/office/drawing/2014/main" id="{474566A9-7A4C-BBD3-C738-2F471FCA9D0A}"/>
              </a:ext>
            </a:extLst>
          </p:cNvPr>
          <p:cNvSpPr/>
          <p:nvPr/>
        </p:nvSpPr>
        <p:spPr>
          <a:xfrm>
            <a:off x="1199626" y="2860646"/>
            <a:ext cx="10721130" cy="1057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Gill Sans"/>
                <a:ea typeface="Gill Sans"/>
                <a:cs typeface="Gill Sans"/>
                <a:sym typeface="Gill Sans"/>
              </a:rPr>
              <a:t>Company Description</a:t>
            </a:r>
          </a:p>
          <a:p>
            <a:r>
              <a:rPr lang="en-US" dirty="0" err="1"/>
              <a:t>Sankatsu</a:t>
            </a:r>
            <a:r>
              <a:rPr lang="en-US" dirty="0"/>
              <a:t>, is a start-up business where my friend and I are engaged in the culinary field that serves chicken katsu with recipes from my family with a distinctive taste.</a:t>
            </a:r>
          </a:p>
        </p:txBody>
      </p:sp>
      <p:sp>
        <p:nvSpPr>
          <p:cNvPr id="8" name="Rectangle 7">
            <a:extLst>
              <a:ext uri="{FF2B5EF4-FFF2-40B4-BE49-F238E27FC236}">
                <a16:creationId xmlns:a16="http://schemas.microsoft.com/office/drawing/2014/main" id="{0F36E98A-AA5E-C55E-A77F-58CC82C5BC59}"/>
              </a:ext>
            </a:extLst>
          </p:cNvPr>
          <p:cNvSpPr/>
          <p:nvPr/>
        </p:nvSpPr>
        <p:spPr>
          <a:xfrm>
            <a:off x="1199626" y="4144162"/>
            <a:ext cx="10721130" cy="2340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Background</a:t>
            </a:r>
          </a:p>
          <a:p>
            <a:r>
              <a:rPr lang="en-US" dirty="0"/>
              <a:t>abdillah </a:t>
            </a:r>
            <a:r>
              <a:rPr lang="en-US" dirty="0" err="1"/>
              <a:t>mufki</a:t>
            </a:r>
            <a:r>
              <a:rPr lang="en-US" dirty="0"/>
              <a:t>, owner of </a:t>
            </a:r>
            <a:r>
              <a:rPr lang="en-US" dirty="0" err="1"/>
              <a:t>sanskatsu</a:t>
            </a:r>
            <a:r>
              <a:rPr lang="en-US" dirty="0"/>
              <a:t>. have experience in the technology industry. and my colleagues have experience in the field of digital marketing. because we both love to eat and our favorite food is chicken, we try to start a business according to what we like. because they have their respective advantages in marketing and technology, we see good opportunities for the future. why I started a business, because I want to increase my income and want to learn new things, My motivation for starting a business was to create jobs, and help other people.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5364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EDAE34-23FC-6BFF-1FB2-BE1E393DBFF6}"/>
              </a:ext>
            </a:extLst>
          </p:cNvPr>
          <p:cNvSpPr/>
          <p:nvPr/>
        </p:nvSpPr>
        <p:spPr>
          <a:xfrm>
            <a:off x="1442906" y="1619074"/>
            <a:ext cx="9647340" cy="2667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Target Market</a:t>
            </a:r>
          </a:p>
          <a:p>
            <a:r>
              <a:rPr lang="en-US" dirty="0"/>
              <a:t>My target market is chicken food and fast food lovers. With a unique and special taste, anyone can enjoy this food.</a:t>
            </a:r>
          </a:p>
          <a:p>
            <a:endParaRPr lang="en-US" sz="1800" dirty="0">
              <a:solidFill>
                <a:schemeClr val="dk1"/>
              </a:solidFill>
              <a:latin typeface="Gill Sans"/>
              <a:ea typeface="Gill Sans"/>
              <a:cs typeface="Gill Sans"/>
              <a:sym typeface="Gill Sans"/>
            </a:endParaRPr>
          </a:p>
          <a:p>
            <a:r>
              <a:rPr lang="en-US" b="1" dirty="0">
                <a:sym typeface="Gill Sans"/>
              </a:rPr>
              <a:t>The main market segments are: </a:t>
            </a:r>
            <a:endParaRPr lang="en-US" b="1" dirty="0"/>
          </a:p>
          <a:p>
            <a:r>
              <a:rPr lang="en-US" dirty="0"/>
              <a:t>Target Market Students, and the general public Visitors to the exhibition at every event Office workers whose working hours are busy so it is difficult to go out for lunch. at an affordable price and also a strategic place close to schools and offices</a:t>
            </a:r>
          </a:p>
        </p:txBody>
      </p:sp>
      <p:sp>
        <p:nvSpPr>
          <p:cNvPr id="3" name="Rectangle 2">
            <a:extLst>
              <a:ext uri="{FF2B5EF4-FFF2-40B4-BE49-F238E27FC236}">
                <a16:creationId xmlns:a16="http://schemas.microsoft.com/office/drawing/2014/main" id="{214E0EBC-FCA0-CF6C-56BF-77A450EC3BA7}"/>
              </a:ext>
            </a:extLst>
          </p:cNvPr>
          <p:cNvSpPr/>
          <p:nvPr/>
        </p:nvSpPr>
        <p:spPr>
          <a:xfrm>
            <a:off x="1442906" y="4823669"/>
            <a:ext cx="9647340" cy="1761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ym typeface="Gill Sans"/>
              </a:rPr>
              <a:t>Marketing Strategies</a:t>
            </a:r>
            <a:endParaRPr lang="en-US" b="1" dirty="0"/>
          </a:p>
          <a:p>
            <a:r>
              <a:rPr lang="en-US" dirty="0"/>
              <a:t>Marketing Strategy Participate in every exhibition and event that invites many visitors Open outlets in strategic places Introducing products to the public, Making Unique Product Photos, Creating Company Websites, Promoting Through Social Media, Collaborating with Delivery Service Providers, Creating Unique Promotions and Interesting.</a:t>
            </a:r>
          </a:p>
        </p:txBody>
      </p:sp>
    </p:spTree>
    <p:extLst>
      <p:ext uri="{BB962C8B-B14F-4D97-AF65-F5344CB8AC3E}">
        <p14:creationId xmlns:p14="http://schemas.microsoft.com/office/powerpoint/2010/main" val="2458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BE31BF-9C9E-42B9-CAD6-E1BC1465F291}"/>
              </a:ext>
            </a:extLst>
          </p:cNvPr>
          <p:cNvSpPr/>
          <p:nvPr/>
        </p:nvSpPr>
        <p:spPr>
          <a:xfrm>
            <a:off x="619125" y="223837"/>
            <a:ext cx="11287169" cy="6410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B594DAF-B132-5C0D-AF68-A29B4BA2A0DA}"/>
              </a:ext>
            </a:extLst>
          </p:cNvPr>
          <p:cNvSpPr txBox="1"/>
          <p:nvPr/>
        </p:nvSpPr>
        <p:spPr>
          <a:xfrm>
            <a:off x="1724114" y="511693"/>
            <a:ext cx="9934486" cy="1754326"/>
          </a:xfrm>
          <a:prstGeom prst="rect">
            <a:avLst/>
          </a:prstGeom>
          <a:noFill/>
        </p:spPr>
        <p:txBody>
          <a:bodyPr wrap="square">
            <a:spAutoFit/>
          </a:bodyPr>
          <a:lstStyle/>
          <a:p>
            <a:pPr marL="0" marR="0" lvl="0" indent="0" rtl="0">
              <a:spcBef>
                <a:spcPts val="0"/>
              </a:spcBef>
              <a:spcAft>
                <a:spcPts val="0"/>
              </a:spcAft>
              <a:buNone/>
            </a:pPr>
            <a:r>
              <a:rPr lang="en-US" sz="1800" b="1" dirty="0">
                <a:solidFill>
                  <a:schemeClr val="dk1"/>
                </a:solidFill>
                <a:latin typeface="Gill Sans"/>
                <a:ea typeface="Gill Sans"/>
                <a:cs typeface="Gill Sans"/>
                <a:sym typeface="Gill Sans"/>
              </a:rPr>
              <a:t>Sales Forecast</a:t>
            </a:r>
            <a:endParaRPr lang="en-US" dirty="0"/>
          </a:p>
          <a:p>
            <a:pPr marL="0" marR="0" lvl="0" indent="0" rtl="0">
              <a:spcBef>
                <a:spcPts val="0"/>
              </a:spcBef>
              <a:spcAft>
                <a:spcPts val="0"/>
              </a:spcAft>
              <a:buNone/>
            </a:pPr>
            <a:r>
              <a:rPr lang="en-US" sz="1800" dirty="0">
                <a:solidFill>
                  <a:schemeClr val="dk1"/>
                </a:solidFill>
                <a:latin typeface="Gill Sans"/>
                <a:ea typeface="Gill Sans"/>
                <a:cs typeface="Gill Sans"/>
                <a:sym typeface="Gill Sans"/>
              </a:rPr>
              <a:t> The chart below depicts sales over the past three years, from a slow start, as new businesses begin to struggle to better introduce this product to the public. monthly growth has increased in the first year. with income in the first month of Rp. 750,000 by selling 50 boxes of chicken katsu. considering the selling price of 15,000 for one box, with more costs due to rising raw material prices.</a:t>
            </a:r>
            <a:endParaRPr lang="en-US" dirty="0"/>
          </a:p>
        </p:txBody>
      </p:sp>
      <p:graphicFrame>
        <p:nvGraphicFramePr>
          <p:cNvPr id="16" name="Chart 15">
            <a:extLst>
              <a:ext uri="{FF2B5EF4-FFF2-40B4-BE49-F238E27FC236}">
                <a16:creationId xmlns:a16="http://schemas.microsoft.com/office/drawing/2014/main" id="{1F7AB285-7985-D447-D501-60A7AD55394D}"/>
              </a:ext>
            </a:extLst>
          </p:cNvPr>
          <p:cNvGraphicFramePr/>
          <p:nvPr>
            <p:extLst>
              <p:ext uri="{D42A27DB-BD31-4B8C-83A1-F6EECF244321}">
                <p14:modId xmlns:p14="http://schemas.microsoft.com/office/powerpoint/2010/main" val="2454338584"/>
              </p:ext>
            </p:extLst>
          </p:nvPr>
        </p:nvGraphicFramePr>
        <p:xfrm>
          <a:off x="6574631" y="2553875"/>
          <a:ext cx="4667250" cy="25381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hart 21">
            <a:extLst>
              <a:ext uri="{FF2B5EF4-FFF2-40B4-BE49-F238E27FC236}">
                <a16:creationId xmlns:a16="http://schemas.microsoft.com/office/drawing/2014/main" id="{224ED65C-9B96-C4F7-4D14-522151B96504}"/>
              </a:ext>
            </a:extLst>
          </p:cNvPr>
          <p:cNvGraphicFramePr/>
          <p:nvPr>
            <p:extLst>
              <p:ext uri="{D42A27DB-BD31-4B8C-83A1-F6EECF244321}">
                <p14:modId xmlns:p14="http://schemas.microsoft.com/office/powerpoint/2010/main" val="450006651"/>
              </p:ext>
            </p:extLst>
          </p:nvPr>
        </p:nvGraphicFramePr>
        <p:xfrm>
          <a:off x="1376407" y="2553875"/>
          <a:ext cx="4533811" cy="25381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813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60F5C9-8D74-872E-5BB0-6F14B7588547}"/>
              </a:ext>
            </a:extLst>
          </p:cNvPr>
          <p:cNvSpPr txBox="1"/>
          <p:nvPr/>
        </p:nvSpPr>
        <p:spPr>
          <a:xfrm>
            <a:off x="5886450" y="0"/>
            <a:ext cx="6096000" cy="646331"/>
          </a:xfrm>
          <a:prstGeom prst="rect">
            <a:avLst/>
          </a:prstGeom>
          <a:noFill/>
        </p:spPr>
        <p:txBody>
          <a:bodyPr wrap="square">
            <a:spAutoFit/>
          </a:bodyPr>
          <a:lstStyle/>
          <a:p>
            <a:pPr marL="0" marR="0" lvl="0" indent="0" algn="ctr" rtl="0">
              <a:spcBef>
                <a:spcPts val="0"/>
              </a:spcBef>
              <a:spcAft>
                <a:spcPts val="0"/>
              </a:spcAft>
              <a:buNone/>
            </a:pPr>
            <a:r>
              <a:rPr lang="en-US" sz="1800" b="1" dirty="0">
                <a:solidFill>
                  <a:schemeClr val="tx1"/>
                </a:solidFill>
                <a:latin typeface="Gill Sans"/>
                <a:ea typeface="Gill Sans"/>
                <a:cs typeface="Gill Sans"/>
                <a:sym typeface="Gill Sans"/>
              </a:rPr>
              <a:t>Key Findings </a:t>
            </a:r>
            <a:endParaRPr lang="en-US" b="1" dirty="0">
              <a:solidFill>
                <a:schemeClr val="tx1"/>
              </a:solidFill>
            </a:endParaRPr>
          </a:p>
          <a:p>
            <a:pPr marL="0" marR="0" lvl="0" indent="0" algn="ctr" rtl="0">
              <a:spcBef>
                <a:spcPts val="0"/>
              </a:spcBef>
              <a:spcAft>
                <a:spcPts val="0"/>
              </a:spcAft>
              <a:buNone/>
            </a:pPr>
            <a:r>
              <a:rPr lang="en-US" sz="1800" b="1" dirty="0">
                <a:solidFill>
                  <a:schemeClr val="tx1"/>
                </a:solidFill>
                <a:latin typeface="Gill Sans"/>
                <a:ea typeface="Gill Sans"/>
                <a:cs typeface="Gill Sans"/>
                <a:sym typeface="Gill Sans"/>
              </a:rPr>
              <a:t>(Possible Problem)</a:t>
            </a:r>
            <a:endParaRPr lang="en-US" b="1" dirty="0">
              <a:solidFill>
                <a:schemeClr val="tx1"/>
              </a:solidFill>
            </a:endParaRPr>
          </a:p>
        </p:txBody>
      </p:sp>
      <p:sp>
        <p:nvSpPr>
          <p:cNvPr id="6" name="Rectangle 5">
            <a:extLst>
              <a:ext uri="{FF2B5EF4-FFF2-40B4-BE49-F238E27FC236}">
                <a16:creationId xmlns:a16="http://schemas.microsoft.com/office/drawing/2014/main" id="{6EF2E881-50BB-3AC6-73BE-69038B62FEFC}"/>
              </a:ext>
            </a:extLst>
          </p:cNvPr>
          <p:cNvSpPr/>
          <p:nvPr/>
        </p:nvSpPr>
        <p:spPr>
          <a:xfrm>
            <a:off x="533400" y="742950"/>
            <a:ext cx="11296650"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Food security is one of the main ethical issues in food service. Since food is at the center of every restaurant, you should treat it with the utmost care. As a restauranteur, you can encounter many food transportation issues such as the items not arriving on time, needing temperature-controlled transportation, or being contaminated. These can lead to other poor food safety problems like customers or staff getting sick. Restaurant problems that have to do with food have to be tackled one step at a time. First, find a trustworthy food transportation company in your area. Take your time researching a few to find one that won’t break the bank but also won’t compromise on quality.</a:t>
            </a:r>
          </a:p>
        </p:txBody>
      </p:sp>
      <p:sp>
        <p:nvSpPr>
          <p:cNvPr id="7" name="Rectangle 6">
            <a:extLst>
              <a:ext uri="{FF2B5EF4-FFF2-40B4-BE49-F238E27FC236}">
                <a16:creationId xmlns:a16="http://schemas.microsoft.com/office/drawing/2014/main" id="{07950180-51CD-21A1-B760-13D8E7334067}"/>
              </a:ext>
            </a:extLst>
          </p:cNvPr>
          <p:cNvSpPr/>
          <p:nvPr/>
        </p:nvSpPr>
        <p:spPr>
          <a:xfrm>
            <a:off x="485775" y="3314700"/>
            <a:ext cx="11363325" cy="3457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rtl="0">
              <a:spcBef>
                <a:spcPts val="0"/>
              </a:spcBef>
              <a:spcAft>
                <a:spcPts val="0"/>
              </a:spcAft>
              <a:buNone/>
            </a:pPr>
            <a:r>
              <a:rPr lang="en-US" sz="1600" b="1" dirty="0">
                <a:sym typeface="Gill Sans"/>
              </a:rPr>
              <a:t>Conclusion</a:t>
            </a:r>
            <a:endParaRPr lang="en-US" sz="1600" b="1" dirty="0"/>
          </a:p>
          <a:p>
            <a:pPr marL="0" marR="0" lvl="0" indent="0" algn="just" rtl="0">
              <a:spcBef>
                <a:spcPts val="0"/>
              </a:spcBef>
              <a:spcAft>
                <a:spcPts val="0"/>
              </a:spcAft>
              <a:buNone/>
            </a:pPr>
            <a:r>
              <a:rPr lang="en-US" sz="1600" dirty="0">
                <a:sym typeface="Gill Sans"/>
              </a:rPr>
              <a:t>This report shows the business plan of a start-up company managed by John Walker and his wife Lisa who have been experienced in running a pizza delivery business for ten years in San Francisco, CA. Due to family reasons, the owners moved to the Local Bay Area and decided to start founding Take-Out-Pizza, Inc. which will be focused to serve a rapidly growing population of customers with a wide variety of New York-style pizza, as well as sauces, sodas, fruit juices, and desserts.  According to the owners’ conservative estimates, Take-Out Pizza, Inc. is expected to maintain a healthy financial position over the next five years. Their company is expected to break even in the third month of operations. Take-Out-Pizza, Inc. is also expected to be profitable in the first year of operations, with profits increasing over the next four years, as the company establishes and increases its customer base. So, the conclusion from the chicken katsu business analysis above is for sales of 17 portions at a price of Rp. 15,000 will get a profit in one month as much as Rp. 1,997,000 with a payback period of more than 1 month. This analysis is only an estimate if sales exceed of course the income will be more. from the analysis, they will get stable profit and sales in 2 years</a:t>
            </a:r>
            <a:endParaRPr lang="en-US" sz="1600" dirty="0"/>
          </a:p>
          <a:p>
            <a:pPr algn="ctr"/>
            <a:endParaRPr lang="en-US" sz="1600" dirty="0"/>
          </a:p>
        </p:txBody>
      </p:sp>
      <p:sp>
        <p:nvSpPr>
          <p:cNvPr id="9" name="TextBox 8">
            <a:extLst>
              <a:ext uri="{FF2B5EF4-FFF2-40B4-BE49-F238E27FC236}">
                <a16:creationId xmlns:a16="http://schemas.microsoft.com/office/drawing/2014/main" id="{C733F21A-FB4E-C9C7-6CB4-05EC5E018F27}"/>
              </a:ext>
            </a:extLst>
          </p:cNvPr>
          <p:cNvSpPr txBox="1"/>
          <p:nvPr/>
        </p:nvSpPr>
        <p:spPr>
          <a:xfrm>
            <a:off x="5734050" y="2668369"/>
            <a:ext cx="6096000" cy="646331"/>
          </a:xfrm>
          <a:prstGeom prst="rect">
            <a:avLst/>
          </a:prstGeom>
          <a:noFill/>
        </p:spPr>
        <p:txBody>
          <a:bodyPr wrap="square">
            <a:spAutoFit/>
          </a:bodyPr>
          <a:lstStyle/>
          <a:p>
            <a:pPr marL="0" marR="0" lvl="0" indent="0" algn="ctr" rtl="0">
              <a:spcBef>
                <a:spcPts val="0"/>
              </a:spcBef>
              <a:spcAft>
                <a:spcPts val="0"/>
              </a:spcAft>
              <a:buNone/>
            </a:pPr>
            <a:r>
              <a:rPr lang="en-US" sz="1800" b="1" dirty="0">
                <a:solidFill>
                  <a:schemeClr val="tx1"/>
                </a:solidFill>
                <a:latin typeface="Gill Sans"/>
                <a:ea typeface="Gill Sans"/>
                <a:cs typeface="Gill Sans"/>
                <a:sym typeface="Gill Sans"/>
              </a:rPr>
              <a:t>Conclusion </a:t>
            </a:r>
            <a:endParaRPr lang="en-US" b="1" dirty="0">
              <a:solidFill>
                <a:schemeClr val="tx1"/>
              </a:solidFill>
            </a:endParaRPr>
          </a:p>
          <a:p>
            <a:pPr marL="0" marR="0" lvl="0" indent="0" algn="ctr" rtl="0">
              <a:spcBef>
                <a:spcPts val="0"/>
              </a:spcBef>
              <a:spcAft>
                <a:spcPts val="0"/>
              </a:spcAft>
              <a:buNone/>
            </a:pPr>
            <a:r>
              <a:rPr lang="en-US" sz="1800" b="1" dirty="0">
                <a:solidFill>
                  <a:schemeClr val="tx1"/>
                </a:solidFill>
                <a:latin typeface="Gill Sans"/>
                <a:ea typeface="Gill Sans"/>
                <a:cs typeface="Gill Sans"/>
                <a:sym typeface="Gill Sans"/>
              </a:rPr>
              <a:t>(Summarizing the Content)</a:t>
            </a:r>
            <a:endParaRPr lang="en-US" b="1" dirty="0">
              <a:solidFill>
                <a:schemeClr val="tx1"/>
              </a:solidFill>
            </a:endParaRPr>
          </a:p>
        </p:txBody>
      </p:sp>
    </p:spTree>
    <p:extLst>
      <p:ext uri="{BB962C8B-B14F-4D97-AF65-F5344CB8AC3E}">
        <p14:creationId xmlns:p14="http://schemas.microsoft.com/office/powerpoint/2010/main" val="995160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A95E87-CB9F-579B-E291-43D7A3ABBEEB}"/>
              </a:ext>
            </a:extLst>
          </p:cNvPr>
          <p:cNvSpPr txBox="1"/>
          <p:nvPr/>
        </p:nvSpPr>
        <p:spPr>
          <a:xfrm>
            <a:off x="6257925" y="767447"/>
            <a:ext cx="6096000" cy="646331"/>
          </a:xfrm>
          <a:prstGeom prst="rect">
            <a:avLst/>
          </a:prstGeom>
          <a:noFill/>
        </p:spPr>
        <p:txBody>
          <a:bodyPr wrap="square">
            <a:spAutoFit/>
          </a:bodyPr>
          <a:lstStyle/>
          <a:p>
            <a:pPr marL="0" marR="0" lvl="0" indent="0" algn="ctr" rtl="0">
              <a:spcBef>
                <a:spcPts val="0"/>
              </a:spcBef>
              <a:spcAft>
                <a:spcPts val="0"/>
              </a:spcAft>
              <a:buNone/>
            </a:pPr>
            <a:r>
              <a:rPr lang="en-US" sz="1800" b="1" dirty="0">
                <a:solidFill>
                  <a:schemeClr val="tx1"/>
                </a:solidFill>
                <a:latin typeface="Gill Sans"/>
                <a:ea typeface="Gill Sans"/>
                <a:cs typeface="Gill Sans"/>
                <a:sym typeface="Gill Sans"/>
              </a:rPr>
              <a:t>Recommendations </a:t>
            </a:r>
            <a:endParaRPr lang="en-US" b="1" dirty="0">
              <a:solidFill>
                <a:schemeClr val="tx1"/>
              </a:solidFill>
            </a:endParaRPr>
          </a:p>
          <a:p>
            <a:pPr marL="0" marR="0" lvl="0" indent="0" algn="ctr" rtl="0">
              <a:spcBef>
                <a:spcPts val="0"/>
              </a:spcBef>
              <a:spcAft>
                <a:spcPts val="0"/>
              </a:spcAft>
              <a:buNone/>
            </a:pPr>
            <a:r>
              <a:rPr lang="en-US" sz="1800" b="1" dirty="0">
                <a:solidFill>
                  <a:schemeClr val="tx1"/>
                </a:solidFill>
                <a:latin typeface="Gill Sans"/>
                <a:ea typeface="Gill Sans"/>
                <a:cs typeface="Gill Sans"/>
                <a:sym typeface="Gill Sans"/>
              </a:rPr>
              <a:t>(for solving the problem) </a:t>
            </a:r>
            <a:endParaRPr lang="en-US" b="1" dirty="0">
              <a:solidFill>
                <a:schemeClr val="tx1"/>
              </a:solidFill>
            </a:endParaRPr>
          </a:p>
        </p:txBody>
      </p:sp>
      <p:sp>
        <p:nvSpPr>
          <p:cNvPr id="4" name="Rectangle 3">
            <a:extLst>
              <a:ext uri="{FF2B5EF4-FFF2-40B4-BE49-F238E27FC236}">
                <a16:creationId xmlns:a16="http://schemas.microsoft.com/office/drawing/2014/main" id="{446E77D4-2A8C-BE7C-7AF3-FF86F4633984}"/>
              </a:ext>
            </a:extLst>
          </p:cNvPr>
          <p:cNvSpPr/>
          <p:nvPr/>
        </p:nvSpPr>
        <p:spPr>
          <a:xfrm>
            <a:off x="1038225" y="1562100"/>
            <a:ext cx="10601325"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ym typeface="Gill Sans"/>
              </a:rPr>
              <a:t>Recommendations</a:t>
            </a:r>
            <a:endParaRPr lang="en-US" b="1" dirty="0"/>
          </a:p>
          <a:p>
            <a:r>
              <a:rPr lang="en-US" sz="1600" dirty="0"/>
              <a:t>Maintain the quality of food/beverage in your culinary </a:t>
            </a:r>
            <a:r>
              <a:rPr lang="en-US" sz="1600" dirty="0" err="1"/>
              <a:t>businessWhen</a:t>
            </a:r>
            <a:r>
              <a:rPr lang="en-US" sz="1600" dirty="0"/>
              <a:t> it comes to the culinary business, the focus is on the quality of food/beverages. if the food you serve is not tasty and not clean, especially if the price is expensive, the chances of customers coming back will be very small. Therefore, the taste and cleanliness of food must be maintained, starting from the selection of good and fresh ingredients to processing and serving it must meet good and proper </a:t>
            </a:r>
            <a:r>
              <a:rPr lang="en-US" sz="1600" dirty="0" err="1"/>
              <a:t>standards.To</a:t>
            </a:r>
            <a:r>
              <a:rPr lang="en-US" sz="1600" dirty="0"/>
              <a:t> be better remembered, it's better if you create food with a distinctive, unique taste, don't follow the current trend. that way, you can provide different food choices and will be remembered by customers.</a:t>
            </a:r>
          </a:p>
        </p:txBody>
      </p:sp>
    </p:spTree>
    <p:extLst>
      <p:ext uri="{BB962C8B-B14F-4D97-AF65-F5344CB8AC3E}">
        <p14:creationId xmlns:p14="http://schemas.microsoft.com/office/powerpoint/2010/main" val="27793546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176</TotalTime>
  <Words>923</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Gill Sans</vt:lpstr>
      <vt:lpstr>Wingdings 3</vt:lpstr>
      <vt:lpstr>Wisp</vt:lpstr>
      <vt:lpstr>EXAMPLE OF A BUSINESS REPORT: BUSINESS PLAN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BUSINESS REPORT: BUSINESS PLAN</dc:title>
  <dc:creator>abdillah mufky auzan mubin</dc:creator>
  <cp:lastModifiedBy>abdillah mufky auzan mubin</cp:lastModifiedBy>
  <cp:revision>1</cp:revision>
  <dcterms:created xsi:type="dcterms:W3CDTF">2022-06-23T13:51:01Z</dcterms:created>
  <dcterms:modified xsi:type="dcterms:W3CDTF">2022-06-23T16:47:23Z</dcterms:modified>
</cp:coreProperties>
</file>