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9" r:id="rId2"/>
    <p:sldId id="541" r:id="rId3"/>
    <p:sldId id="517" r:id="rId4"/>
    <p:sldId id="543" r:id="rId5"/>
    <p:sldId id="542" r:id="rId6"/>
    <p:sldId id="544" r:id="rId7"/>
    <p:sldId id="545" r:id="rId8"/>
    <p:sldId id="546" r:id="rId9"/>
    <p:sldId id="547" r:id="rId10"/>
    <p:sldId id="548" r:id="rId11"/>
    <p:sldId id="524" r:id="rId12"/>
    <p:sldId id="5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D"/>
    <a:srgbClr val="1047A0"/>
    <a:srgbClr val="96AAF0"/>
    <a:srgbClr val="0099A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20693-02BA-45E5-AAF8-2F533469A04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F0D6-39D5-4990-8F2C-3A257104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99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1848C-2575-CC3C-FBCC-6F2C6B89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FC843F-1DCA-EFF5-1BB5-70EF54AA5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1769-7F48-7364-5C0A-1072F728C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CB046-354C-BA53-D1D0-E5ECCF79D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134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21D1C-1493-7D7C-10A7-2B75C9AEB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78C76C-91D9-D61C-0FA1-C540773B1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36A141-7203-2A4D-88A7-3C43CF8DC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6C2AC7-A80B-2955-01D9-AE254FE7D0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73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1848C-2575-CC3C-FBCC-6F2C6B89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FC843F-1DCA-EFF5-1BB5-70EF54AA5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1769-7F48-7364-5C0A-1072F728C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CB046-354C-BA53-D1D0-E5ECCF79D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27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1848C-2575-CC3C-FBCC-6F2C6B89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FC843F-1DCA-EFF5-1BB5-70EF54AA5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1769-7F48-7364-5C0A-1072F728C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CB046-354C-BA53-D1D0-E5ECCF79D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78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1848C-2575-CC3C-FBCC-6F2C6B89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FC843F-1DCA-EFF5-1BB5-70EF54AA5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1769-7F48-7364-5C0A-1072F728C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CB046-354C-BA53-D1D0-E5ECCF79D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45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1848C-2575-CC3C-FBCC-6F2C6B89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FC843F-1DCA-EFF5-1BB5-70EF54AA5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1769-7F48-7364-5C0A-1072F728C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CB046-354C-BA53-D1D0-E5ECCF79D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49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1848C-2575-CC3C-FBCC-6F2C6B89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FC843F-1DCA-EFF5-1BB5-70EF54AA5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1769-7F48-7364-5C0A-1072F728C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CB046-354C-BA53-D1D0-E5ECCF79D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64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1848C-2575-CC3C-FBCC-6F2C6B89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FC843F-1DCA-EFF5-1BB5-70EF54AA5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1769-7F48-7364-5C0A-1072F728C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CB046-354C-BA53-D1D0-E5ECCF79D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88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1848C-2575-CC3C-FBCC-6F2C6B89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FC843F-1DCA-EFF5-1BB5-70EF54AA5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1769-7F48-7364-5C0A-1072F728C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CB046-354C-BA53-D1D0-E5ECCF79D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52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1848C-2575-CC3C-FBCC-6F2C6B89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FC843F-1DCA-EFF5-1BB5-70EF54AA5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1769-7F48-7364-5C0A-1072F728C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CB046-354C-BA53-D1D0-E5ECCF79D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72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99E9-7525-4E6B-A606-36E0D219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E8E5F-34D3-4E89-BD23-4F3E543A6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7401-CE84-4F08-9C0B-138F425B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C19F-2C29-46A2-A940-5EB1DC44A62C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80AF-1A3D-40C6-98A4-4A8837D9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669B-AEEC-4113-B8FB-B8D77ED6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EF88-528B-4A41-AD4D-2BD47AA8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9046C-FB4E-4D14-BADE-CB873FFC9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20CF-59E7-4A26-8910-3FD78FD6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21D8-5A2D-406C-B043-FF2760E6FE90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53E5-B08E-4367-BCF3-A25C1983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6344-F73E-48C9-85D5-5D9E44A5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7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8D69F-792D-4C0A-832A-FE2CFC23A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7217D-90C6-409A-B6BC-E9A33D862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5013-8563-4B8B-A60A-AF89D3DD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946-C1E4-4F3B-9CA7-B8055E926976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AE39B-C530-48BA-8276-BAF5C9A2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B4DB-A8DB-4C6C-B1F3-64DB53E7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F56B-B08F-4F4D-BACF-69D5E643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5040-D61B-4A76-866C-92315C00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08F4-843E-4551-A295-A9A3B971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89A2-8FFD-480B-AE83-76A19E7F0CA5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E98F-332A-477B-B8AB-0701B8C0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963B-32D0-4828-AE4A-4DC46AAD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565D-40D7-4BCA-BE26-AF72915A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2C6E-5434-4140-9480-D619DDD6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54A7-9BE0-4B95-B696-EB2FCF32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C6E-34D2-4CF6-AE18-4F5D9401E584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A0EA-7363-43DC-BAD5-116AC08D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73F2-23CA-47AD-8594-9D2C25C9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3B89-3E17-4F2B-967B-2F99A90F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D756-5AB4-4F39-8723-386C6E81B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2D4B0-A1E6-4E52-ABB5-7DD462B4D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7F283-E4BC-478D-A5A8-85BE98AF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3699-8317-41D6-97CA-2585D9EBEE47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96FDE-1799-49B3-A30E-548B9384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90118-887C-43AE-919F-838B1308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2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AC21-244C-4BF0-AB5B-27D6F787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E0095-7DB8-4B83-B27D-C2A78C00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80851-A178-4186-893F-51A7D0E4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84243-79AA-49DD-AEAC-4141AD05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EB115-8EDA-42F5-84F2-E45B9628C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8661C-9760-4FC6-B109-83243154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631A-FDBB-4B63-B1A2-C258745A9885}" type="datetime1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18A14-5806-4A35-8C0C-B077F4FD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2F40E-FD4D-40BC-A85A-AFE963E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F10A-D82C-4C69-ABBC-799D1A8F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ADE04-8002-46CB-B167-B0788472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2D15-67CE-424D-9C71-9C629BB3747E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A76A5-A31B-4DE4-96A9-41D43866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D04BF-5BC5-4A36-A1A9-37F306AF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98EBC-2D13-4F97-A28F-4777F089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714F-5B1A-4C60-A3AE-D8EA1A8AD2E9}" type="datetime1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B0BAD-598D-40C3-89FF-0E5639FD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ED74-4A39-47D6-9321-F025F608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092F-DEF7-4B6D-875E-82D7DD96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5C8B-14C6-42A4-95BE-D8E4CE2B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2154-5DA4-4E0C-BDE4-6BA79D5DE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9854F-96CF-4DEF-A02B-C1AA1A50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E40D-8977-44A2-ADF3-C967DEA8D95D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A163A-15E3-4AB5-8D6B-BC5DF34A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42861-DC30-4B01-89B9-EAA65CC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0137-2DF7-4096-B1CA-71EB9796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A0611-00ED-48D7-BF07-37346C1F6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2F600-A6BB-46B4-ACC9-1E1ABA55A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7F1C-CC4B-4D60-A11C-19DA04F5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2B4B-19A9-440A-A3B2-516C5748C9CE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AB9FF-333D-4361-9FA8-7F8FF491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0F9C4-1F13-456F-9342-9378895D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B480F-CA64-43FE-A496-5F744496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2D06-9B88-4B2D-B8E7-636D2682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AB23-C0B6-4E44-895E-A3B236EF2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EB2B-0D74-4EDB-91CC-3EB9CE10B0BE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336C-688A-40DF-9686-1825F536C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A821-48BE-449F-A9B9-A24B83213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9E4C-A133-4E7F-9797-FC0343F6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C8C0CCB-4AE1-974F-A767-3E70B4A8A045}"/>
              </a:ext>
            </a:extLst>
          </p:cNvPr>
          <p:cNvGrpSpPr/>
          <p:nvPr/>
        </p:nvGrpSpPr>
        <p:grpSpPr>
          <a:xfrm>
            <a:off x="1455819" y="1390771"/>
            <a:ext cx="9032845" cy="2308162"/>
            <a:chOff x="1474500" y="825353"/>
            <a:chExt cx="9034936" cy="23086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E3538C-39E0-2E46-963B-23230F81F15F}"/>
                </a:ext>
              </a:extLst>
            </p:cNvPr>
            <p:cNvGrpSpPr/>
            <p:nvPr/>
          </p:nvGrpSpPr>
          <p:grpSpPr>
            <a:xfrm>
              <a:off x="1474500" y="825353"/>
              <a:ext cx="9034936" cy="2308696"/>
              <a:chOff x="3664469" y="3679317"/>
              <a:chExt cx="6878674" cy="23086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3E7787B-53C9-DE47-A119-39344D029380}"/>
                  </a:ext>
                </a:extLst>
              </p:cNvPr>
              <p:cNvGrpSpPr/>
              <p:nvPr/>
            </p:nvGrpSpPr>
            <p:grpSpPr>
              <a:xfrm>
                <a:off x="3814792" y="3878156"/>
                <a:ext cx="6579776" cy="1879102"/>
                <a:chOff x="1286416" y="3103418"/>
                <a:chExt cx="6579776" cy="1879102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944859EC-8103-4A47-A426-5C909F2F3442}"/>
                    </a:ext>
                  </a:extLst>
                </p:cNvPr>
                <p:cNvSpPr/>
                <p:nvPr/>
              </p:nvSpPr>
              <p:spPr>
                <a:xfrm>
                  <a:off x="1286416" y="3103418"/>
                  <a:ext cx="6579776" cy="1879102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 w="22225">
                  <a:solidFill>
                    <a:schemeClr val="bg1"/>
                  </a:solidFill>
                </a:ln>
                <a:effectLst>
                  <a:outerShdw blurRad="304800" dist="38100" dir="2700000" algn="t" rotWithShape="0">
                    <a:prstClr val="black">
                      <a:alpha val="3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1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>
                    <a:solidFill>
                      <a:prstClr val="white"/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endParaRPr>
                </a:p>
              </p:txBody>
            </p:sp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2FF2FF87-D7B6-6940-BCAB-751F5FA06CE7}"/>
                    </a:ext>
                  </a:extLst>
                </p:cNvPr>
                <p:cNvSpPr/>
                <p:nvPr/>
              </p:nvSpPr>
              <p:spPr>
                <a:xfrm>
                  <a:off x="1362208" y="3186403"/>
                  <a:ext cx="6441660" cy="1718362"/>
                </a:xfrm>
                <a:prstGeom prst="roundRect">
                  <a:avLst/>
                </a:prstGeom>
                <a:solidFill>
                  <a:srgbClr val="EA5E66"/>
                </a:solidFill>
                <a:ln>
                  <a:noFill/>
                </a:ln>
                <a:effectLst>
                  <a:innerShdw blurRad="88900" dist="50800" dir="16200000">
                    <a:prstClr val="black">
                      <a:alpha val="38000"/>
                    </a:prstClr>
                  </a:innerShdw>
                </a:effec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17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dirty="0">
                    <a:solidFill>
                      <a:prstClr val="black"/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endParaRPr>
                </a:p>
              </p:txBody>
            </p:sp>
          </p:grp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E31CC5EF-5E95-1E47-9D65-C67608162749}"/>
                  </a:ext>
                </a:extLst>
              </p:cNvPr>
              <p:cNvSpPr/>
              <p:nvPr/>
            </p:nvSpPr>
            <p:spPr>
              <a:xfrm>
                <a:off x="3664469" y="3679317"/>
                <a:ext cx="6878674" cy="230869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2453" tIns="51226" rIns="102453" bIns="51226" rtlCol="0" anchor="ctr"/>
              <a:lstStyle/>
              <a:p>
                <a:pPr algn="ctr" defTabSz="91421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CN">
                  <a:solidFill>
                    <a:prstClr val="white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</p:grpSp>
        <p:sp>
          <p:nvSpPr>
            <p:cNvPr id="88" name="矩形 148">
              <a:extLst>
                <a:ext uri="{FF2B5EF4-FFF2-40B4-BE49-F238E27FC236}">
                  <a16:creationId xmlns:a16="http://schemas.microsoft.com/office/drawing/2014/main" id="{9DCCED93-1500-2749-8BD6-245E8D1CA4D3}"/>
                </a:ext>
              </a:extLst>
            </p:cNvPr>
            <p:cNvSpPr/>
            <p:nvPr/>
          </p:nvSpPr>
          <p:spPr>
            <a:xfrm>
              <a:off x="2085187" y="1713407"/>
              <a:ext cx="7866160" cy="411324"/>
            </a:xfrm>
            <a:prstGeom prst="rect">
              <a:avLst/>
            </a:prstGeom>
            <a:effectLst/>
          </p:spPr>
          <p:txBody>
            <a:bodyPr wrap="square" lIns="102453" tIns="51226" rIns="102453" bIns="51226">
              <a:spAutoFit/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B Titr" panose="00000700000000000000" pitchFamily="2" charset="-78"/>
                </a:rPr>
                <a:t>A Convex Optimization Approach to Conformal Risk Control</a:t>
              </a:r>
              <a:endParaRPr lang="zh-CN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B Titr" panose="00000700000000000000" pitchFamily="2" charset="-78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971047" y="2709552"/>
            <a:ext cx="431536" cy="430056"/>
            <a:chOff x="3768359" y="1725446"/>
            <a:chExt cx="1930605" cy="1930605"/>
          </a:xfrm>
        </p:grpSpPr>
        <p:sp>
          <p:nvSpPr>
            <p:cNvPr id="15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5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548939" y="2517377"/>
            <a:ext cx="301964" cy="300928"/>
            <a:chOff x="3768359" y="1725446"/>
            <a:chExt cx="1930605" cy="1930605"/>
          </a:xfrm>
          <a:solidFill>
            <a:srgbClr val="EA5E66"/>
          </a:solidFill>
        </p:grpSpPr>
        <p:sp>
          <p:nvSpPr>
            <p:cNvPr id="15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5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grpFill/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091944" y="1820720"/>
            <a:ext cx="216398" cy="215655"/>
            <a:chOff x="3768359" y="1725446"/>
            <a:chExt cx="1930605" cy="1930605"/>
          </a:xfrm>
        </p:grpSpPr>
        <p:sp>
          <p:nvSpPr>
            <p:cNvPr id="15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888545" y="3513068"/>
            <a:ext cx="266481" cy="265568"/>
            <a:chOff x="3768359" y="1725446"/>
            <a:chExt cx="1930605" cy="1930605"/>
          </a:xfrm>
        </p:grpSpPr>
        <p:sp>
          <p:nvSpPr>
            <p:cNvPr id="16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6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4203682" y="3490670"/>
            <a:ext cx="274147" cy="273207"/>
            <a:chOff x="3768359" y="1725446"/>
            <a:chExt cx="1930605" cy="1930605"/>
          </a:xfrm>
        </p:grpSpPr>
        <p:sp>
          <p:nvSpPr>
            <p:cNvPr id="16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6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7803249" y="3582511"/>
            <a:ext cx="238509" cy="237691"/>
            <a:chOff x="3768359" y="1725446"/>
            <a:chExt cx="1930605" cy="1930605"/>
          </a:xfrm>
        </p:grpSpPr>
        <p:sp>
          <p:nvSpPr>
            <p:cNvPr id="17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7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9635727" y="2632898"/>
            <a:ext cx="431536" cy="430056"/>
            <a:chOff x="3768359" y="1725446"/>
            <a:chExt cx="1930605" cy="1930605"/>
          </a:xfrm>
        </p:grpSpPr>
        <p:sp>
          <p:nvSpPr>
            <p:cNvPr id="17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7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10165021" y="2451220"/>
            <a:ext cx="301964" cy="300928"/>
            <a:chOff x="3768359" y="1725446"/>
            <a:chExt cx="1930605" cy="1930605"/>
          </a:xfrm>
        </p:grpSpPr>
        <p:sp>
          <p:nvSpPr>
            <p:cNvPr id="17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8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DA93E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0610487" y="2710479"/>
            <a:ext cx="216398" cy="215655"/>
            <a:chOff x="3768359" y="1725446"/>
            <a:chExt cx="1930605" cy="1930605"/>
          </a:xfrm>
        </p:grpSpPr>
        <p:sp>
          <p:nvSpPr>
            <p:cNvPr id="18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8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108055" y="2669985"/>
            <a:ext cx="216398" cy="215655"/>
            <a:chOff x="3768359" y="1725446"/>
            <a:chExt cx="1930605" cy="1930605"/>
          </a:xfrm>
        </p:grpSpPr>
        <p:sp>
          <p:nvSpPr>
            <p:cNvPr id="18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8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black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187" name="圆角矩形 186"/>
          <p:cNvSpPr/>
          <p:nvPr/>
        </p:nvSpPr>
        <p:spPr>
          <a:xfrm>
            <a:off x="4189553" y="4046086"/>
            <a:ext cx="3648173" cy="1402608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94" name="TextBox 7"/>
          <p:cNvSpPr>
            <a:spLocks noChangeArrowheads="1"/>
          </p:cNvSpPr>
          <p:nvPr/>
        </p:nvSpPr>
        <p:spPr bwMode="auto">
          <a:xfrm>
            <a:off x="2840851" y="4162948"/>
            <a:ext cx="63618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914217">
              <a:defRPr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B Nazanin" panose="00000400000000000000" pitchFamily="2" charset="-78"/>
                <a:sym typeface="微软雅黑" pitchFamily="34" charset="-122"/>
              </a:rPr>
              <a:t>Amin Abdipour</a:t>
            </a:r>
          </a:p>
          <a:p>
            <a:pPr algn="ctr" defTabSz="914217">
              <a:defRPr/>
            </a:pP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B Nazanin" panose="00000400000000000000" pitchFamily="2" charset="-78"/>
              <a:sym typeface="微软雅黑" pitchFamily="34" charset="-122"/>
            </a:endParaRPr>
          </a:p>
          <a:p>
            <a:pPr algn="ctr" defTabSz="914217">
              <a:defRPr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B Nazanin" panose="00000400000000000000" pitchFamily="2" charset="-78"/>
                <a:sym typeface="微软雅黑" pitchFamily="34" charset="-122"/>
              </a:rPr>
              <a:t>Dr. </a:t>
            </a:r>
            <a:r>
              <a:rPr lang="en-US" altLang="zh-CN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B Nazanin" panose="00000400000000000000" pitchFamily="2" charset="-78"/>
                <a:sym typeface="微软雅黑" pitchFamily="34" charset="-122"/>
              </a:rPr>
              <a:t>Mazlaghani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B Nazanin" panose="00000400000000000000" pitchFamily="2" charset="-78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8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45756">
        <p14:shred/>
      </p:transition>
    </mc:Choice>
    <mc:Fallback xmlns="">
      <p:transition spd="slow" advClick="0" advTm="457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5F7"/>
            </a:gs>
            <a:gs pos="0">
              <a:srgbClr val="FCFCFD"/>
            </a:gs>
            <a:gs pos="0">
              <a:srgbClr val="F8F8FA"/>
            </a:gs>
            <a:gs pos="0">
              <a:srgbClr val="D7D9E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47BF5-990A-4350-614F-5BAB994E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6">
            <a:extLst>
              <a:ext uri="{FF2B5EF4-FFF2-40B4-BE49-F238E27FC236}">
                <a16:creationId xmlns:a16="http://schemas.microsoft.com/office/drawing/2014/main" id="{1D3B5BF4-E0C3-4632-D994-C872AA7A9A7D}"/>
              </a:ext>
            </a:extLst>
          </p:cNvPr>
          <p:cNvSpPr/>
          <p:nvPr/>
        </p:nvSpPr>
        <p:spPr>
          <a:xfrm>
            <a:off x="-1" y="6542303"/>
            <a:ext cx="6099048" cy="311021"/>
          </a:xfrm>
          <a:prstGeom prst="snip1Rect">
            <a:avLst>
              <a:gd name="adj" fmla="val 0"/>
            </a:avLst>
          </a:prstGeom>
          <a:solidFill>
            <a:srgbClr val="0A2C62"/>
          </a:solidFill>
          <a:ln>
            <a:solidFill>
              <a:srgbClr val="0A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Computer Engineering</a:t>
            </a: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96E29290-F10B-8D47-684D-12C69B518F8D}"/>
              </a:ext>
            </a:extLst>
          </p:cNvPr>
          <p:cNvSpPr/>
          <p:nvPr/>
        </p:nvSpPr>
        <p:spPr>
          <a:xfrm>
            <a:off x="6095999" y="6542302"/>
            <a:ext cx="6099048" cy="311021"/>
          </a:xfrm>
          <a:prstGeom prst="snip1Rect">
            <a:avLst>
              <a:gd name="adj" fmla="val 0"/>
            </a:avLst>
          </a:prstGeom>
          <a:solidFill>
            <a:srgbClr val="1047A0"/>
          </a:solidFill>
          <a:ln>
            <a:solidFill>
              <a:srgbClr val="104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E640ABE-78C9-46A3-A418-08295E538DAC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 result for amirkabir university of technology">
            <a:extLst>
              <a:ext uri="{FF2B5EF4-FFF2-40B4-BE49-F238E27FC236}">
                <a16:creationId xmlns:a16="http://schemas.microsoft.com/office/drawing/2014/main" id="{664731D5-C54C-A286-E563-452B0753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10655"/>
          <a:stretch/>
        </p:blipFill>
        <p:spPr bwMode="auto">
          <a:xfrm>
            <a:off x="1409531" y="6586601"/>
            <a:ext cx="350914" cy="2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B54FD0C6-03B4-363C-767A-47A3F5F0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" y="37262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E9EA0B3-B927-EAFD-51DE-A2932727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3" y="38199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E176F-11BF-F957-7C5C-2FBC9566C1F9}"/>
              </a:ext>
            </a:extLst>
          </p:cNvPr>
          <p:cNvSpPr txBox="1"/>
          <p:nvPr/>
        </p:nvSpPr>
        <p:spPr>
          <a:xfrm>
            <a:off x="1437738" y="441721"/>
            <a:ext cx="937480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</a:rPr>
              <a:t>K-RCPS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Source Han Sans CN Medium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17C51-A253-DD17-FAC3-28FCC97E1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1592" y="439745"/>
            <a:ext cx="5423113" cy="567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2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92627">
        <p14:doors dir="vert"/>
      </p:transition>
    </mc:Choice>
    <mc:Fallback>
      <p:transition spd="slow" advClick="0" advTm="9262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5F7"/>
            </a:gs>
            <a:gs pos="0">
              <a:srgbClr val="FCFCFD"/>
            </a:gs>
            <a:gs pos="0">
              <a:srgbClr val="D7D9E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94320B-244C-4F03-52DD-63AEF079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6">
            <a:extLst>
              <a:ext uri="{FF2B5EF4-FFF2-40B4-BE49-F238E27FC236}">
                <a16:creationId xmlns:a16="http://schemas.microsoft.com/office/drawing/2014/main" id="{EBC168AA-4781-309A-BBCC-8B59E56DC62C}"/>
              </a:ext>
            </a:extLst>
          </p:cNvPr>
          <p:cNvSpPr/>
          <p:nvPr/>
        </p:nvSpPr>
        <p:spPr>
          <a:xfrm>
            <a:off x="-1" y="6542303"/>
            <a:ext cx="6099048" cy="311021"/>
          </a:xfrm>
          <a:prstGeom prst="snip1Rect">
            <a:avLst>
              <a:gd name="adj" fmla="val 0"/>
            </a:avLst>
          </a:prstGeom>
          <a:solidFill>
            <a:srgbClr val="0A2C62"/>
          </a:solidFill>
          <a:ln>
            <a:solidFill>
              <a:srgbClr val="0A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Computer Engineering</a:t>
            </a: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7AC338A3-01CF-1072-E580-7B8E6D24273B}"/>
              </a:ext>
            </a:extLst>
          </p:cNvPr>
          <p:cNvSpPr/>
          <p:nvPr/>
        </p:nvSpPr>
        <p:spPr>
          <a:xfrm>
            <a:off x="6095999" y="6542302"/>
            <a:ext cx="6099048" cy="311021"/>
          </a:xfrm>
          <a:prstGeom prst="snip1Rect">
            <a:avLst>
              <a:gd name="adj" fmla="val 0"/>
            </a:avLst>
          </a:prstGeom>
          <a:solidFill>
            <a:srgbClr val="1047A0"/>
          </a:solidFill>
          <a:ln>
            <a:solidFill>
              <a:srgbClr val="104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E640ABE-78C9-46A3-A418-08295E538DAC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 result for amirkabir university of technology">
            <a:extLst>
              <a:ext uri="{FF2B5EF4-FFF2-40B4-BE49-F238E27FC236}">
                <a16:creationId xmlns:a16="http://schemas.microsoft.com/office/drawing/2014/main" id="{B99C2F93-0B5C-5C9E-58EE-74E69BE3C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10655"/>
          <a:stretch/>
        </p:blipFill>
        <p:spPr bwMode="auto">
          <a:xfrm>
            <a:off x="1409531" y="6586601"/>
            <a:ext cx="350914" cy="2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A53DDEEE-658A-8E6A-6870-3D55A5A78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" y="37262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DD118FCA-C42F-C392-F2A2-D8E5A1E5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3" y="38199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805CBA-B5E9-1FB6-6967-D7CEF3B5D565}"/>
              </a:ext>
            </a:extLst>
          </p:cNvPr>
          <p:cNvSpPr txBox="1"/>
          <p:nvPr/>
        </p:nvSpPr>
        <p:spPr>
          <a:xfrm>
            <a:off x="1437738" y="441722"/>
            <a:ext cx="55475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  <a:sym typeface="Arial" pitchFamily="34" charset="0"/>
              </a:rPr>
              <a:t>Results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Source Han Sans CN Medium" panose="020B0500000000000000" pitchFamily="34" charset="-128"/>
              <a:cs typeface="Times New Roman" panose="02020603050405020304" pitchFamily="18" charset="0"/>
              <a:sym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9DCAC-E9F5-5756-B015-33F3B812D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414" y="1695571"/>
            <a:ext cx="11539514" cy="32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92627">
        <p14:doors dir="vert"/>
      </p:transition>
    </mc:Choice>
    <mc:Fallback xmlns="">
      <p:transition spd="slow" advClick="0" advTm="92627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9BF7E-ACBF-4286-0C13-3FFF1FD5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E4C-A133-4E7F-9797-FC0343F6225D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Marketing Optimization Modeling 101 | Nimble Blog">
            <a:extLst>
              <a:ext uri="{FF2B5EF4-FFF2-40B4-BE49-F238E27FC236}">
                <a16:creationId xmlns:a16="http://schemas.microsoft.com/office/drawing/2014/main" id="{BA06A3E8-9637-71C2-FCC0-52BA6F5A6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89"/>
          <a:stretch/>
        </p:blipFill>
        <p:spPr bwMode="auto">
          <a:xfrm>
            <a:off x="0" y="1117076"/>
            <a:ext cx="12192000" cy="57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E8023F-8BAC-DFC2-9DB9-3ECF5AE0122E}"/>
              </a:ext>
            </a:extLst>
          </p:cNvPr>
          <p:cNvSpPr txBox="1"/>
          <p:nvPr/>
        </p:nvSpPr>
        <p:spPr>
          <a:xfrm>
            <a:off x="1437738" y="441721"/>
            <a:ext cx="937480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</a:rPr>
              <a:t>Thanks for your attention</a:t>
            </a:r>
            <a:endParaRPr lang="zh-CN" altLang="en-US" sz="36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Source Han Sans CN Medium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5F7"/>
            </a:gs>
            <a:gs pos="0">
              <a:srgbClr val="FCFCFD"/>
            </a:gs>
            <a:gs pos="0">
              <a:srgbClr val="F8F8FA"/>
            </a:gs>
            <a:gs pos="0">
              <a:srgbClr val="D7D9E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47BF5-990A-4350-614F-5BAB994E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04D6448-9201-70E6-4702-CDDE2F9FB37E}"/>
              </a:ext>
            </a:extLst>
          </p:cNvPr>
          <p:cNvSpPr txBox="1"/>
          <p:nvPr/>
        </p:nvSpPr>
        <p:spPr>
          <a:xfrm>
            <a:off x="1593130" y="1174139"/>
            <a:ext cx="8163612" cy="523162"/>
          </a:xfrm>
          <a:prstGeom prst="rect">
            <a:avLst/>
          </a:prstGeom>
          <a:noFill/>
        </p:spPr>
        <p:txBody>
          <a:bodyPr wrap="square" lIns="91384" tIns="45691" rIns="91384" bIns="45691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  <a:sym typeface="Arial" pitchFamily="34" charset="0"/>
              </a:rPr>
              <a:t>Goal: Improve RCPS</a:t>
            </a:r>
          </a:p>
        </p:txBody>
      </p:sp>
      <p:sp>
        <p:nvSpPr>
          <p:cNvPr id="6" name="Snip Single Corner Rectangle 6">
            <a:extLst>
              <a:ext uri="{FF2B5EF4-FFF2-40B4-BE49-F238E27FC236}">
                <a16:creationId xmlns:a16="http://schemas.microsoft.com/office/drawing/2014/main" id="{1D3B5BF4-E0C3-4632-D994-C872AA7A9A7D}"/>
              </a:ext>
            </a:extLst>
          </p:cNvPr>
          <p:cNvSpPr/>
          <p:nvPr/>
        </p:nvSpPr>
        <p:spPr>
          <a:xfrm>
            <a:off x="-1" y="6542303"/>
            <a:ext cx="6099048" cy="311021"/>
          </a:xfrm>
          <a:prstGeom prst="snip1Rect">
            <a:avLst>
              <a:gd name="adj" fmla="val 0"/>
            </a:avLst>
          </a:prstGeom>
          <a:solidFill>
            <a:srgbClr val="0A2C62"/>
          </a:solidFill>
          <a:ln>
            <a:solidFill>
              <a:srgbClr val="0A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Computer Engineering</a:t>
            </a: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96E29290-F10B-8D47-684D-12C69B518F8D}"/>
              </a:ext>
            </a:extLst>
          </p:cNvPr>
          <p:cNvSpPr/>
          <p:nvPr/>
        </p:nvSpPr>
        <p:spPr>
          <a:xfrm>
            <a:off x="6095999" y="6542302"/>
            <a:ext cx="6099048" cy="311021"/>
          </a:xfrm>
          <a:prstGeom prst="snip1Rect">
            <a:avLst>
              <a:gd name="adj" fmla="val 0"/>
            </a:avLst>
          </a:prstGeom>
          <a:solidFill>
            <a:srgbClr val="1047A0"/>
          </a:solidFill>
          <a:ln>
            <a:solidFill>
              <a:srgbClr val="104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E640ABE-78C9-46A3-A418-08295E538DAC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 result for amirkabir university of technology">
            <a:extLst>
              <a:ext uri="{FF2B5EF4-FFF2-40B4-BE49-F238E27FC236}">
                <a16:creationId xmlns:a16="http://schemas.microsoft.com/office/drawing/2014/main" id="{664731D5-C54C-A286-E563-452B0753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10655"/>
          <a:stretch/>
        </p:blipFill>
        <p:spPr bwMode="auto">
          <a:xfrm>
            <a:off x="1409531" y="6586601"/>
            <a:ext cx="350914" cy="2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B54FD0C6-03B4-363C-767A-47A3F5F0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" y="37262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E9EA0B3-B927-EAFD-51DE-A2932727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3" y="38199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E176F-11BF-F957-7C5C-2FBC9566C1F9}"/>
              </a:ext>
            </a:extLst>
          </p:cNvPr>
          <p:cNvSpPr txBox="1"/>
          <p:nvPr/>
        </p:nvSpPr>
        <p:spPr>
          <a:xfrm>
            <a:off x="1437738" y="441721"/>
            <a:ext cx="937480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</a:rPr>
              <a:t>Risk-Controlling Prediction Sets (RCPS)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Source Han Sans CN Medium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8E274A-1D30-FFBD-DED7-E8E58E9FD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524" y="2599851"/>
            <a:ext cx="6656744" cy="32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92627">
        <p14:doors dir="vert"/>
      </p:transition>
    </mc:Choice>
    <mc:Fallback>
      <p:transition spd="slow" advClick="0" advTm="9262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5F7"/>
            </a:gs>
            <a:gs pos="0">
              <a:srgbClr val="FCFCFD"/>
            </a:gs>
            <a:gs pos="0">
              <a:srgbClr val="F8F8FA"/>
            </a:gs>
            <a:gs pos="0">
              <a:srgbClr val="D7D9E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47BF5-990A-4350-614F-5BAB994E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04D6448-9201-70E6-4702-CDDE2F9FB37E}"/>
              </a:ext>
            </a:extLst>
          </p:cNvPr>
          <p:cNvSpPr txBox="1"/>
          <p:nvPr/>
        </p:nvSpPr>
        <p:spPr>
          <a:xfrm>
            <a:off x="1593130" y="1174139"/>
            <a:ext cx="8163612" cy="954049"/>
          </a:xfrm>
          <a:prstGeom prst="rect">
            <a:avLst/>
          </a:prstGeom>
          <a:noFill/>
        </p:spPr>
        <p:txBody>
          <a:bodyPr wrap="square" lIns="91384" tIns="45691" rIns="91384" bIns="45691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  <a:sym typeface="Arial" pitchFamily="34" charset="0"/>
              </a:rPr>
              <a:t>Use score function</a:t>
            </a:r>
          </a:p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  <a:sym typeface="Arial" pitchFamily="34" charset="0"/>
              </a:rPr>
              <a:t>Example: VAE</a:t>
            </a:r>
          </a:p>
        </p:txBody>
      </p:sp>
      <p:sp>
        <p:nvSpPr>
          <p:cNvPr id="6" name="Snip Single Corner Rectangle 6">
            <a:extLst>
              <a:ext uri="{FF2B5EF4-FFF2-40B4-BE49-F238E27FC236}">
                <a16:creationId xmlns:a16="http://schemas.microsoft.com/office/drawing/2014/main" id="{1D3B5BF4-E0C3-4632-D994-C872AA7A9A7D}"/>
              </a:ext>
            </a:extLst>
          </p:cNvPr>
          <p:cNvSpPr/>
          <p:nvPr/>
        </p:nvSpPr>
        <p:spPr>
          <a:xfrm>
            <a:off x="-1" y="6542303"/>
            <a:ext cx="6099048" cy="311021"/>
          </a:xfrm>
          <a:prstGeom prst="snip1Rect">
            <a:avLst>
              <a:gd name="adj" fmla="val 0"/>
            </a:avLst>
          </a:prstGeom>
          <a:solidFill>
            <a:srgbClr val="0A2C62"/>
          </a:solidFill>
          <a:ln>
            <a:solidFill>
              <a:srgbClr val="0A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Computer Engineering</a:t>
            </a: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96E29290-F10B-8D47-684D-12C69B518F8D}"/>
              </a:ext>
            </a:extLst>
          </p:cNvPr>
          <p:cNvSpPr/>
          <p:nvPr/>
        </p:nvSpPr>
        <p:spPr>
          <a:xfrm>
            <a:off x="6095999" y="6542302"/>
            <a:ext cx="6099048" cy="311021"/>
          </a:xfrm>
          <a:prstGeom prst="snip1Rect">
            <a:avLst>
              <a:gd name="adj" fmla="val 0"/>
            </a:avLst>
          </a:prstGeom>
          <a:solidFill>
            <a:srgbClr val="1047A0"/>
          </a:solidFill>
          <a:ln>
            <a:solidFill>
              <a:srgbClr val="104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E640ABE-78C9-46A3-A418-08295E538DAC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 result for amirkabir university of technology">
            <a:extLst>
              <a:ext uri="{FF2B5EF4-FFF2-40B4-BE49-F238E27FC236}">
                <a16:creationId xmlns:a16="http://schemas.microsoft.com/office/drawing/2014/main" id="{664731D5-C54C-A286-E563-452B0753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10655"/>
          <a:stretch/>
        </p:blipFill>
        <p:spPr bwMode="auto">
          <a:xfrm>
            <a:off x="1409531" y="6586601"/>
            <a:ext cx="350914" cy="2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B54FD0C6-03B4-363C-767A-47A3F5F0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" y="37262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E9EA0B3-B927-EAFD-51DE-A2932727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3" y="38199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E176F-11BF-F957-7C5C-2FBC9566C1F9}"/>
              </a:ext>
            </a:extLst>
          </p:cNvPr>
          <p:cNvSpPr txBox="1"/>
          <p:nvPr/>
        </p:nvSpPr>
        <p:spPr>
          <a:xfrm>
            <a:off x="1437738" y="441721"/>
            <a:ext cx="93748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</a:rPr>
              <a:t>Diffusion models: Score-based generative models</a:t>
            </a:r>
          </a:p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Source Han Sans CN Medium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68314-8E12-D01D-8172-265B2F7A8F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52" y="2816810"/>
            <a:ext cx="3955151" cy="2801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1A322-E2B3-C68A-E080-DD151A3CA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35" y="2951454"/>
            <a:ext cx="3983758" cy="26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92627">
        <p14:doors dir="vert"/>
      </p:transition>
    </mc:Choice>
    <mc:Fallback xmlns="">
      <p:transition spd="slow" advClick="0" advTm="9262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5F7"/>
            </a:gs>
            <a:gs pos="0">
              <a:srgbClr val="FCFCFD"/>
            </a:gs>
            <a:gs pos="0">
              <a:srgbClr val="F8F8FA"/>
            </a:gs>
            <a:gs pos="0">
              <a:srgbClr val="D7D9E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47BF5-990A-4350-614F-5BAB994E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6">
            <a:extLst>
              <a:ext uri="{FF2B5EF4-FFF2-40B4-BE49-F238E27FC236}">
                <a16:creationId xmlns:a16="http://schemas.microsoft.com/office/drawing/2014/main" id="{1D3B5BF4-E0C3-4632-D994-C872AA7A9A7D}"/>
              </a:ext>
            </a:extLst>
          </p:cNvPr>
          <p:cNvSpPr/>
          <p:nvPr/>
        </p:nvSpPr>
        <p:spPr>
          <a:xfrm>
            <a:off x="-1" y="6542303"/>
            <a:ext cx="6099048" cy="311021"/>
          </a:xfrm>
          <a:prstGeom prst="snip1Rect">
            <a:avLst>
              <a:gd name="adj" fmla="val 0"/>
            </a:avLst>
          </a:prstGeom>
          <a:solidFill>
            <a:srgbClr val="0A2C62"/>
          </a:solidFill>
          <a:ln>
            <a:solidFill>
              <a:srgbClr val="0A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Computer Engineering</a:t>
            </a: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96E29290-F10B-8D47-684D-12C69B518F8D}"/>
              </a:ext>
            </a:extLst>
          </p:cNvPr>
          <p:cNvSpPr/>
          <p:nvPr/>
        </p:nvSpPr>
        <p:spPr>
          <a:xfrm>
            <a:off x="6095999" y="6542302"/>
            <a:ext cx="6099048" cy="311021"/>
          </a:xfrm>
          <a:prstGeom prst="snip1Rect">
            <a:avLst>
              <a:gd name="adj" fmla="val 0"/>
            </a:avLst>
          </a:prstGeom>
          <a:solidFill>
            <a:srgbClr val="1047A0"/>
          </a:solidFill>
          <a:ln>
            <a:solidFill>
              <a:srgbClr val="104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E640ABE-78C9-46A3-A418-08295E538DAC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 result for amirkabir university of technology">
            <a:extLst>
              <a:ext uri="{FF2B5EF4-FFF2-40B4-BE49-F238E27FC236}">
                <a16:creationId xmlns:a16="http://schemas.microsoft.com/office/drawing/2014/main" id="{664731D5-C54C-A286-E563-452B0753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10655"/>
          <a:stretch/>
        </p:blipFill>
        <p:spPr bwMode="auto">
          <a:xfrm>
            <a:off x="1409531" y="6586601"/>
            <a:ext cx="350914" cy="2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B54FD0C6-03B4-363C-767A-47A3F5F0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" y="37262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E9EA0B3-B927-EAFD-51DE-A2932727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3" y="38199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E176F-11BF-F957-7C5C-2FBC9566C1F9}"/>
              </a:ext>
            </a:extLst>
          </p:cNvPr>
          <p:cNvSpPr txBox="1"/>
          <p:nvPr/>
        </p:nvSpPr>
        <p:spPr>
          <a:xfrm>
            <a:off x="1437738" y="441721"/>
            <a:ext cx="937480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</a:rPr>
              <a:t>Stochastic Differential Equation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Source Han Sans CN Medium" panose="020B05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D513DE-176A-F6F0-C843-59051EF1BC6C}"/>
                  </a:ext>
                </a:extLst>
              </p:cNvPr>
              <p:cNvSpPr txBox="1"/>
              <p:nvPr/>
            </p:nvSpPr>
            <p:spPr>
              <a:xfrm>
                <a:off x="2853965" y="2662229"/>
                <a:ext cx="61038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sepChr m:val=",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̅"/>
                          <m:ctrlPr>
                            <a:rPr lang="en-US" sz="2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D513DE-176A-F6F0-C843-59051EF1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65" y="2662229"/>
                <a:ext cx="6103854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31629-B487-2FD7-4A65-880C704F0DD8}"/>
                  </a:ext>
                </a:extLst>
              </p:cNvPr>
              <p:cNvSpPr txBox="1"/>
              <p:nvPr/>
            </p:nvSpPr>
            <p:spPr>
              <a:xfrm>
                <a:off x="2825684" y="3397520"/>
                <a:ext cx="61038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31629-B487-2FD7-4A65-880C704F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84" y="3397520"/>
                <a:ext cx="6103854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6B8755-F6CE-4A25-0272-828FA8FB4F32}"/>
              </a:ext>
            </a:extLst>
          </p:cNvPr>
          <p:cNvSpPr txBox="1"/>
          <p:nvPr/>
        </p:nvSpPr>
        <p:spPr>
          <a:xfrm>
            <a:off x="1553066" y="1364232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  <a:sym typeface="Arial" pitchFamily="34" charset="0"/>
              </a:rPr>
              <a:t>Drift &amp; Diffusion functions</a:t>
            </a:r>
          </a:p>
        </p:txBody>
      </p:sp>
    </p:spTree>
    <p:extLst>
      <p:ext uri="{BB962C8B-B14F-4D97-AF65-F5344CB8AC3E}">
        <p14:creationId xmlns:p14="http://schemas.microsoft.com/office/powerpoint/2010/main" val="114761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92627">
        <p14:doors dir="vert"/>
      </p:transition>
    </mc:Choice>
    <mc:Fallback>
      <p:transition spd="slow" advClick="0" advTm="9262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5F7"/>
            </a:gs>
            <a:gs pos="0">
              <a:srgbClr val="FCFCFD"/>
            </a:gs>
            <a:gs pos="0">
              <a:srgbClr val="F8F8FA"/>
            </a:gs>
            <a:gs pos="0">
              <a:srgbClr val="D7D9E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47BF5-990A-4350-614F-5BAB994E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04D6448-9201-70E6-4702-CDDE2F9FB37E}"/>
              </a:ext>
            </a:extLst>
          </p:cNvPr>
          <p:cNvSpPr txBox="1"/>
          <p:nvPr/>
        </p:nvSpPr>
        <p:spPr>
          <a:xfrm>
            <a:off x="1593130" y="1174139"/>
            <a:ext cx="8163612" cy="523162"/>
          </a:xfrm>
          <a:prstGeom prst="rect">
            <a:avLst/>
          </a:prstGeom>
          <a:noFill/>
        </p:spPr>
        <p:txBody>
          <a:bodyPr wrap="square" lIns="91384" tIns="45691" rIns="91384" bIns="45691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  <a:sym typeface="Arial" pitchFamily="34" charset="0"/>
              </a:rPr>
              <a:t>Goal: Improve RCPS</a:t>
            </a:r>
          </a:p>
        </p:txBody>
      </p:sp>
      <p:sp>
        <p:nvSpPr>
          <p:cNvPr id="6" name="Snip Single Corner Rectangle 6">
            <a:extLst>
              <a:ext uri="{FF2B5EF4-FFF2-40B4-BE49-F238E27FC236}">
                <a16:creationId xmlns:a16="http://schemas.microsoft.com/office/drawing/2014/main" id="{1D3B5BF4-E0C3-4632-D994-C872AA7A9A7D}"/>
              </a:ext>
            </a:extLst>
          </p:cNvPr>
          <p:cNvSpPr/>
          <p:nvPr/>
        </p:nvSpPr>
        <p:spPr>
          <a:xfrm>
            <a:off x="-1" y="6542303"/>
            <a:ext cx="6099048" cy="311021"/>
          </a:xfrm>
          <a:prstGeom prst="snip1Rect">
            <a:avLst>
              <a:gd name="adj" fmla="val 0"/>
            </a:avLst>
          </a:prstGeom>
          <a:solidFill>
            <a:srgbClr val="0A2C62"/>
          </a:solidFill>
          <a:ln>
            <a:solidFill>
              <a:srgbClr val="0A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Computer Engineering</a:t>
            </a: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96E29290-F10B-8D47-684D-12C69B518F8D}"/>
              </a:ext>
            </a:extLst>
          </p:cNvPr>
          <p:cNvSpPr/>
          <p:nvPr/>
        </p:nvSpPr>
        <p:spPr>
          <a:xfrm>
            <a:off x="6095999" y="6542302"/>
            <a:ext cx="6099048" cy="311021"/>
          </a:xfrm>
          <a:prstGeom prst="snip1Rect">
            <a:avLst>
              <a:gd name="adj" fmla="val 0"/>
            </a:avLst>
          </a:prstGeom>
          <a:solidFill>
            <a:srgbClr val="1047A0"/>
          </a:solidFill>
          <a:ln>
            <a:solidFill>
              <a:srgbClr val="104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E640ABE-78C9-46A3-A418-08295E538DAC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 result for amirkabir university of technology">
            <a:extLst>
              <a:ext uri="{FF2B5EF4-FFF2-40B4-BE49-F238E27FC236}">
                <a16:creationId xmlns:a16="http://schemas.microsoft.com/office/drawing/2014/main" id="{664731D5-C54C-A286-E563-452B0753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10655"/>
          <a:stretch/>
        </p:blipFill>
        <p:spPr bwMode="auto">
          <a:xfrm>
            <a:off x="1409531" y="6586601"/>
            <a:ext cx="350914" cy="2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B54FD0C6-03B4-363C-767A-47A3F5F0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" y="37262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E9EA0B3-B927-EAFD-51DE-A2932727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3" y="38199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E176F-11BF-F957-7C5C-2FBC9566C1F9}"/>
              </a:ext>
            </a:extLst>
          </p:cNvPr>
          <p:cNvSpPr txBox="1"/>
          <p:nvPr/>
        </p:nvSpPr>
        <p:spPr>
          <a:xfrm>
            <a:off x="1437738" y="441721"/>
            <a:ext cx="937480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</a:rPr>
              <a:t>Risk-Controlling Prediction Sets (RCPS)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Source Han Sans CN Medium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8E274A-1D30-FFBD-DED7-E8E58E9FD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524" y="2599851"/>
            <a:ext cx="6656744" cy="32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7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92627">
        <p14:doors dir="vert"/>
      </p:transition>
    </mc:Choice>
    <mc:Fallback>
      <p:transition spd="slow" advClick="0" advTm="9262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5F7"/>
            </a:gs>
            <a:gs pos="0">
              <a:srgbClr val="FCFCFD"/>
            </a:gs>
            <a:gs pos="0">
              <a:srgbClr val="F8F8FA"/>
            </a:gs>
            <a:gs pos="0">
              <a:srgbClr val="D7D9E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47BF5-990A-4350-614F-5BAB994E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6">
            <a:extLst>
              <a:ext uri="{FF2B5EF4-FFF2-40B4-BE49-F238E27FC236}">
                <a16:creationId xmlns:a16="http://schemas.microsoft.com/office/drawing/2014/main" id="{1D3B5BF4-E0C3-4632-D994-C872AA7A9A7D}"/>
              </a:ext>
            </a:extLst>
          </p:cNvPr>
          <p:cNvSpPr/>
          <p:nvPr/>
        </p:nvSpPr>
        <p:spPr>
          <a:xfrm>
            <a:off x="-1" y="6542303"/>
            <a:ext cx="6099048" cy="311021"/>
          </a:xfrm>
          <a:prstGeom prst="snip1Rect">
            <a:avLst>
              <a:gd name="adj" fmla="val 0"/>
            </a:avLst>
          </a:prstGeom>
          <a:solidFill>
            <a:srgbClr val="0A2C62"/>
          </a:solidFill>
          <a:ln>
            <a:solidFill>
              <a:srgbClr val="0A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Computer Engineering</a:t>
            </a: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96E29290-F10B-8D47-684D-12C69B518F8D}"/>
              </a:ext>
            </a:extLst>
          </p:cNvPr>
          <p:cNvSpPr/>
          <p:nvPr/>
        </p:nvSpPr>
        <p:spPr>
          <a:xfrm>
            <a:off x="6095999" y="6542302"/>
            <a:ext cx="6099048" cy="311021"/>
          </a:xfrm>
          <a:prstGeom prst="snip1Rect">
            <a:avLst>
              <a:gd name="adj" fmla="val 0"/>
            </a:avLst>
          </a:prstGeom>
          <a:solidFill>
            <a:srgbClr val="1047A0"/>
          </a:solidFill>
          <a:ln>
            <a:solidFill>
              <a:srgbClr val="104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E640ABE-78C9-46A3-A418-08295E538DAC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 result for amirkabir university of technology">
            <a:extLst>
              <a:ext uri="{FF2B5EF4-FFF2-40B4-BE49-F238E27FC236}">
                <a16:creationId xmlns:a16="http://schemas.microsoft.com/office/drawing/2014/main" id="{664731D5-C54C-A286-E563-452B0753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10655"/>
          <a:stretch/>
        </p:blipFill>
        <p:spPr bwMode="auto">
          <a:xfrm>
            <a:off x="1409531" y="6586601"/>
            <a:ext cx="350914" cy="2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B54FD0C6-03B4-363C-767A-47A3F5F0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" y="37262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E9EA0B3-B927-EAFD-51DE-A2932727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3" y="38199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E176F-11BF-F957-7C5C-2FBC9566C1F9}"/>
              </a:ext>
            </a:extLst>
          </p:cNvPr>
          <p:cNvSpPr txBox="1"/>
          <p:nvPr/>
        </p:nvSpPr>
        <p:spPr>
          <a:xfrm>
            <a:off x="1437738" y="441721"/>
            <a:ext cx="937480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</a:rPr>
              <a:t>Conformal risk control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Source Han Sans CN Medium" panose="020B05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D513DE-176A-F6F0-C843-59051EF1BC6C}"/>
                  </a:ext>
                </a:extLst>
              </p:cNvPr>
              <p:cNvSpPr txBox="1"/>
              <p:nvPr/>
            </p:nvSpPr>
            <p:spPr>
              <a:xfrm>
                <a:off x="2853965" y="2662229"/>
                <a:ext cx="6103854" cy="475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ℙ</m:t>
                          </m:r>
                        </m:e>
                        <m: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𝒮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/>
                                <m:t>cal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𝔼</m:t>
                              </m:r>
                            </m:e>
                            <m:sub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𝑥</m:t>
                              </m:r>
                              <m:r>
                                <a:rPr lang="en-US" i="1"/>
                                <m:t>,</m:t>
                              </m:r>
                              <m:r>
                                <a:rPr lang="en-US" i="1"/>
                                <m:t>𝑦</m:t>
                              </m:r>
                              <m:r>
                                <a:rPr lang="en-US" i="1"/>
                                <m:t>)∼</m:t>
                              </m:r>
                              <m:r>
                                <a:rPr lang="en-US" i="1"/>
                                <m:t>𝒟</m:t>
                              </m:r>
                            </m:sub>
                          </m:sSub>
                          <m:r>
                            <a:rPr lang="en-US" i="1"/>
                            <m:t>[</m:t>
                          </m:r>
                          <m:r>
                            <a:rPr lang="en-US" i="1"/>
                            <m:t>𝓁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ℐ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𝑦</m:t>
                          </m:r>
                          <m:r>
                            <a:rPr lang="en-US" i="1"/>
                            <m:t>))]≤</m:t>
                          </m:r>
                          <m:r>
                            <a:rPr lang="en-US" i="1"/>
                            <m:t>𝜖</m:t>
                          </m:r>
                        </m:e>
                      </m:d>
                      <m:r>
                        <a:rPr lang="en-US" i="1"/>
                        <m:t>≥</m:t>
                      </m:r>
                      <m:r>
                        <a:rPr lang="en-US" i="1"/>
                        <m:t>1</m:t>
                      </m:r>
                      <m:r>
                        <a:rPr lang="en-US" i="1"/>
                        <m:t>−</m:t>
                      </m:r>
                      <m:r>
                        <a:rPr lang="en-US" i="1"/>
                        <m:t>𝛿</m:t>
                      </m:r>
                      <m:r>
                        <a:rPr lang="fa-IR"/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D513DE-176A-F6F0-C843-59051EF1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65" y="2662229"/>
                <a:ext cx="6103854" cy="475451"/>
              </a:xfrm>
              <a:prstGeom prst="rect">
                <a:avLst/>
              </a:prstGeom>
              <a:blipFill>
                <a:blip r:embed="rId7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31629-B487-2FD7-4A65-880C704F0DD8}"/>
                  </a:ext>
                </a:extLst>
              </p:cNvPr>
              <p:cNvSpPr txBox="1"/>
              <p:nvPr/>
            </p:nvSpPr>
            <p:spPr>
              <a:xfrm>
                <a:off x="2825684" y="3397520"/>
                <a:ext cx="6103854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ℐ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𝑦</m:t>
                          </m:r>
                        </m:e>
                      </m:d>
                      <m:r>
                        <a:rPr lang="en-US" i="1"/>
                        <m:t>⊂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ℐ</m:t>
                          </m:r>
                        </m:e>
                        <m:sup>
                          <m:r>
                            <a:rPr lang="en-US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𝑦</m:t>
                          </m:r>
                        </m:e>
                      </m:d>
                      <m:r>
                        <a:rPr lang="en-US" i="1"/>
                        <m:t>⟹</m:t>
                      </m:r>
                      <m:r>
                        <a:rPr lang="en-US" i="1"/>
                        <m:t>𝓁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ℐ</m:t>
                              </m:r>
                            </m:e>
                            <m:sup>
                              <m:r>
                                <a:rPr lang="en-US" i="1"/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/>
                        <m:t>≤</m:t>
                      </m:r>
                      <m:r>
                        <a:rPr lang="en-US" i="1"/>
                        <m:t>𝓁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ℐ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ar-SA"/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31629-B487-2FD7-4A65-880C704F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84" y="3397520"/>
                <a:ext cx="6103854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6B8755-F6CE-4A25-0272-828FA8FB4F32}"/>
                  </a:ext>
                </a:extLst>
              </p:cNvPr>
              <p:cNvSpPr txBox="1"/>
              <p:nvPr/>
            </p:nvSpPr>
            <p:spPr>
              <a:xfrm>
                <a:off x="1553066" y="1364232"/>
                <a:ext cx="6103854" cy="627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217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𝒮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kern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cal</m:t>
                        </m:r>
                        <m:r>
                          <m:rPr>
                            <m:nor/>
                          </m:rPr>
                          <a:rPr lang="en-US" sz="1800" kern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 </m:t>
                        </m:r>
                      </m:sub>
                    </m:sSub>
                    <m:r>
                      <a:rPr lang="en-US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𝑖</m:t>
                        </m:r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=</m:t>
                        </m:r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  <m:sup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</m:sSubSup>
                    <m:r>
                      <a:rPr lang="en-US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∼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𝒟</m:t>
                        </m:r>
                      </m:e>
                      <m:sup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Source Han Sans CN Medium" panose="020B0500000000000000" pitchFamily="34" charset="-128"/>
                    <a:cs typeface="Times New Roman" panose="02020603050405020304" pitchFamily="18" charset="0"/>
                    <a:sym typeface="Arial" pitchFamily="34" charset="0"/>
                  </a:rPr>
                  <a:t> (</a:t>
                </a:r>
                <a:r>
                  <a:rPr lang="en-US" altLang="zh-CN" sz="2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Source Han Sans CN Medium" panose="020B0500000000000000" pitchFamily="34" charset="-128"/>
                    <a:cs typeface="Times New Roman" panose="02020603050405020304" pitchFamily="18" charset="0"/>
                    <a:sym typeface="Arial" pitchFamily="34" charset="0"/>
                  </a:rPr>
                  <a:t>i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Source Han Sans CN Medium" panose="020B0500000000000000" pitchFamily="34" charset="-128"/>
                    <a:cs typeface="Times New Roman" panose="02020603050405020304" pitchFamily="18" charset="0"/>
                    <a:sym typeface="Arial" pitchFamily="34" charset="0"/>
                  </a:rPr>
                  <a:t>,.</a:t>
                </a:r>
                <a:r>
                  <a:rPr lang="en-US" altLang="zh-CN" sz="2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Source Han Sans CN Medium" panose="020B0500000000000000" pitchFamily="34" charset="-128"/>
                    <a:cs typeface="Times New Roman" panose="02020603050405020304" pitchFamily="18" charset="0"/>
                    <a:sym typeface="Arial" pitchFamily="34" charset="0"/>
                  </a:rPr>
                  <a:t>i.d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Source Han Sans CN Medium" panose="020B0500000000000000" pitchFamily="34" charset="-128"/>
                    <a:cs typeface="Times New Roman" panose="02020603050405020304" pitchFamily="18" charset="0"/>
                    <a:sym typeface="Arial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6B8755-F6CE-4A25-0272-828FA8FB4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066" y="1364232"/>
                <a:ext cx="6103854" cy="627544"/>
              </a:xfrm>
              <a:prstGeom prst="rect">
                <a:avLst/>
              </a:prstGeom>
              <a:blipFill>
                <a:blip r:embed="rId9"/>
                <a:stretch>
                  <a:fillRect t="-11650" b="-15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6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92627">
        <p14:doors dir="vert"/>
      </p:transition>
    </mc:Choice>
    <mc:Fallback>
      <p:transition spd="slow" advClick="0" advTm="9262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5F7"/>
            </a:gs>
            <a:gs pos="0">
              <a:srgbClr val="FCFCFD"/>
            </a:gs>
            <a:gs pos="0">
              <a:srgbClr val="F8F8FA"/>
            </a:gs>
            <a:gs pos="0">
              <a:srgbClr val="D7D9E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47BF5-990A-4350-614F-5BAB994E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6">
            <a:extLst>
              <a:ext uri="{FF2B5EF4-FFF2-40B4-BE49-F238E27FC236}">
                <a16:creationId xmlns:a16="http://schemas.microsoft.com/office/drawing/2014/main" id="{1D3B5BF4-E0C3-4632-D994-C872AA7A9A7D}"/>
              </a:ext>
            </a:extLst>
          </p:cNvPr>
          <p:cNvSpPr/>
          <p:nvPr/>
        </p:nvSpPr>
        <p:spPr>
          <a:xfrm>
            <a:off x="-1" y="6542303"/>
            <a:ext cx="6099048" cy="311021"/>
          </a:xfrm>
          <a:prstGeom prst="snip1Rect">
            <a:avLst>
              <a:gd name="adj" fmla="val 0"/>
            </a:avLst>
          </a:prstGeom>
          <a:solidFill>
            <a:srgbClr val="0A2C62"/>
          </a:solidFill>
          <a:ln>
            <a:solidFill>
              <a:srgbClr val="0A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Computer Engineering</a:t>
            </a: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96E29290-F10B-8D47-684D-12C69B518F8D}"/>
              </a:ext>
            </a:extLst>
          </p:cNvPr>
          <p:cNvSpPr/>
          <p:nvPr/>
        </p:nvSpPr>
        <p:spPr>
          <a:xfrm>
            <a:off x="6095999" y="6542302"/>
            <a:ext cx="6099048" cy="311021"/>
          </a:xfrm>
          <a:prstGeom prst="snip1Rect">
            <a:avLst>
              <a:gd name="adj" fmla="val 0"/>
            </a:avLst>
          </a:prstGeom>
          <a:solidFill>
            <a:srgbClr val="1047A0"/>
          </a:solidFill>
          <a:ln>
            <a:solidFill>
              <a:srgbClr val="104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E640ABE-78C9-46A3-A418-08295E538DAC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 result for amirkabir university of technology">
            <a:extLst>
              <a:ext uri="{FF2B5EF4-FFF2-40B4-BE49-F238E27FC236}">
                <a16:creationId xmlns:a16="http://schemas.microsoft.com/office/drawing/2014/main" id="{664731D5-C54C-A286-E563-452B0753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10655"/>
          <a:stretch/>
        </p:blipFill>
        <p:spPr bwMode="auto">
          <a:xfrm>
            <a:off x="1409531" y="6586601"/>
            <a:ext cx="350914" cy="2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B54FD0C6-03B4-363C-767A-47A3F5F0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" y="37262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E9EA0B3-B927-EAFD-51DE-A2932727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3" y="38199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E176F-11BF-F957-7C5C-2FBC9566C1F9}"/>
              </a:ext>
            </a:extLst>
          </p:cNvPr>
          <p:cNvSpPr txBox="1"/>
          <p:nvPr/>
        </p:nvSpPr>
        <p:spPr>
          <a:xfrm>
            <a:off x="1437738" y="441721"/>
            <a:ext cx="937480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</a:rPr>
              <a:t>K-RCPS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Source Han Sans CN Medium" panose="020B05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D513DE-176A-F6F0-C843-59051EF1BC6C}"/>
                  </a:ext>
                </a:extLst>
              </p:cNvPr>
              <p:cNvSpPr txBox="1"/>
              <p:nvPr/>
            </p:nvSpPr>
            <p:spPr>
              <a:xfrm>
                <a:off x="2307210" y="1842097"/>
                <a:ext cx="6103854" cy="1074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𝓁</m:t>
                          </m:r>
                        </m:e>
                        <m:sup>
                          <m:r>
                            <a:rPr lang="en-US" i="1"/>
                            <m:t>01</m:t>
                          </m:r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ℐ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𝑑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𝑑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i="1"/>
                            <m:t> </m:t>
                          </m:r>
                        </m:e>
                      </m:nary>
                      <m:r>
                        <a:rPr lang="en-US" i="1"/>
                        <m:t>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𝑗</m:t>
                              </m:r>
                            </m:sub>
                          </m:sSub>
                          <m:r>
                            <a:rPr lang="en-US" i="1"/>
                            <m:t>∉</m:t>
                          </m:r>
                          <m:r>
                            <a:rPr lang="en-US" i="1"/>
                            <m:t>ℐ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𝑦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)</m:t>
                              </m:r>
                            </m:e>
                            <m:sub>
                              <m:r>
                                <a:rPr lang="en-US" i="1"/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ar-SA"/>
                        <m:t>,</m:t>
                      </m:r>
                    </m:oMath>
                  </m:oMathPara>
                </a14:m>
                <a:endParaRPr lang="en-US" dirty="0"/>
              </a:p>
              <a:p>
                <a:pPr rtl="1"/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D513DE-176A-F6F0-C843-59051EF1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210" y="1842097"/>
                <a:ext cx="6103854" cy="10744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31629-B487-2FD7-4A65-880C704F0DD8}"/>
                  </a:ext>
                </a:extLst>
              </p:cNvPr>
              <p:cNvSpPr txBox="1"/>
              <p:nvPr/>
            </p:nvSpPr>
            <p:spPr>
              <a:xfrm>
                <a:off x="2401478" y="2709363"/>
                <a:ext cx="6103854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/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/>
                            <m:t>𝒰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𝑦</m:t>
                          </m:r>
                          <m:r>
                            <a:rPr lang="en-US" i="1"/>
                            <m:t>)=[</m:t>
                          </m:r>
                          <m:r>
                            <a:rPr lang="en-US" i="1"/>
                            <m:t>0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1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]</m:t>
                              </m:r>
                            </m:e>
                            <m:sup>
                              <m:r>
                                <a:rPr lang="en-US" i="1"/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i="1"/>
                            <m:t>𝑅</m:t>
                          </m:r>
                        </m:e>
                        <m:sup>
                          <m:r>
                            <a:rPr lang="en-US" i="1"/>
                            <m:t>01</m:t>
                          </m:r>
                        </m:sup>
                      </m:sSup>
                      <m:r>
                        <a:rPr lang="en-US" i="1"/>
                        <m:t>(</m:t>
                      </m:r>
                      <m:r>
                        <a:rPr lang="en-US" i="1"/>
                        <m:t>𝜆</m:t>
                      </m:r>
                      <m:r>
                        <a:rPr lang="en-US" i="1"/>
                        <m:t>)=</m:t>
                      </m:r>
                      <m:r>
                        <a:rPr lang="en-US" i="1"/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𝓁</m:t>
                              </m:r>
                            </m:e>
                            <m:sup>
                              <m:r>
                                <a:rPr lang="en-US" i="1"/>
                                <m:t>01</m:t>
                              </m:r>
                            </m:sup>
                          </m:sSup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𝒰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𝑦</m:t>
                          </m:r>
                          <m:r>
                            <a:rPr lang="en-US" i="1"/>
                            <m:t>))</m:t>
                          </m:r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31629-B487-2FD7-4A65-880C704F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78" y="2709363"/>
                <a:ext cx="6103854" cy="374590"/>
              </a:xfrm>
              <a:prstGeom prst="rect">
                <a:avLst/>
              </a:prstGeom>
              <a:blipFill>
                <a:blip r:embed="rId8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6B8755-F6CE-4A25-0272-828FA8FB4F32}"/>
              </a:ext>
            </a:extLst>
          </p:cNvPr>
          <p:cNvSpPr txBox="1"/>
          <p:nvPr/>
        </p:nvSpPr>
        <p:spPr>
          <a:xfrm>
            <a:off x="1553066" y="1364232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  <a:sym typeface="Arial" pitchFamily="34" charset="0"/>
              </a:rPr>
              <a:t>Loss &amp; Risk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2CCF7-D2D2-DEAB-B1C9-59AA849EAD99}"/>
                  </a:ext>
                </a:extLst>
              </p:cNvPr>
              <p:cNvSpPr txBox="1"/>
              <p:nvPr/>
            </p:nvSpPr>
            <p:spPr>
              <a:xfrm>
                <a:off x="2448613" y="3334283"/>
                <a:ext cx="6103854" cy="797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2CCF7-D2D2-DEAB-B1C9-59AA849EA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13" y="3334283"/>
                <a:ext cx="6103854" cy="7974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3BD8CA-1F4D-185B-2A51-89FAA8FA8718}"/>
                  </a:ext>
                </a:extLst>
              </p:cNvPr>
              <p:cNvSpPr txBox="1"/>
              <p:nvPr/>
            </p:nvSpPr>
            <p:spPr>
              <a:xfrm>
                <a:off x="2458040" y="4265430"/>
                <a:ext cx="6103854" cy="1239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Low" rtl="1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acc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arg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𝑚𝑖𝑛</m:t>
                              </m:r>
                            </m:e>
                          </m:func>
                        </m:e>
                        <m:li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Λ</m:t>
                          </m:r>
                        </m:lim>
                      </m:limLow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justLow" rtl="1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.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01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∀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3BD8CA-1F4D-185B-2A51-89FAA8FA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040" y="4265430"/>
                <a:ext cx="6103854" cy="12391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6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92627">
        <p14:doors dir="vert"/>
      </p:transition>
    </mc:Choice>
    <mc:Fallback>
      <p:transition spd="slow" advClick="0" advTm="9262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5F7"/>
            </a:gs>
            <a:gs pos="0">
              <a:srgbClr val="FCFCFD"/>
            </a:gs>
            <a:gs pos="0">
              <a:srgbClr val="F8F8FA"/>
            </a:gs>
            <a:gs pos="0">
              <a:srgbClr val="D7D9E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47BF5-990A-4350-614F-5BAB994E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6">
            <a:extLst>
              <a:ext uri="{FF2B5EF4-FFF2-40B4-BE49-F238E27FC236}">
                <a16:creationId xmlns:a16="http://schemas.microsoft.com/office/drawing/2014/main" id="{1D3B5BF4-E0C3-4632-D994-C872AA7A9A7D}"/>
              </a:ext>
            </a:extLst>
          </p:cNvPr>
          <p:cNvSpPr/>
          <p:nvPr/>
        </p:nvSpPr>
        <p:spPr>
          <a:xfrm>
            <a:off x="-1" y="6542303"/>
            <a:ext cx="6099048" cy="311021"/>
          </a:xfrm>
          <a:prstGeom prst="snip1Rect">
            <a:avLst>
              <a:gd name="adj" fmla="val 0"/>
            </a:avLst>
          </a:prstGeom>
          <a:solidFill>
            <a:srgbClr val="0A2C62"/>
          </a:solidFill>
          <a:ln>
            <a:solidFill>
              <a:srgbClr val="0A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Computer Engineering</a:t>
            </a: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96E29290-F10B-8D47-684D-12C69B518F8D}"/>
              </a:ext>
            </a:extLst>
          </p:cNvPr>
          <p:cNvSpPr/>
          <p:nvPr/>
        </p:nvSpPr>
        <p:spPr>
          <a:xfrm>
            <a:off x="6095999" y="6542302"/>
            <a:ext cx="6099048" cy="311021"/>
          </a:xfrm>
          <a:prstGeom prst="snip1Rect">
            <a:avLst>
              <a:gd name="adj" fmla="val 0"/>
            </a:avLst>
          </a:prstGeom>
          <a:solidFill>
            <a:srgbClr val="1047A0"/>
          </a:solidFill>
          <a:ln>
            <a:solidFill>
              <a:srgbClr val="104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E640ABE-78C9-46A3-A418-08295E538DAC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 result for amirkabir university of technology">
            <a:extLst>
              <a:ext uri="{FF2B5EF4-FFF2-40B4-BE49-F238E27FC236}">
                <a16:creationId xmlns:a16="http://schemas.microsoft.com/office/drawing/2014/main" id="{664731D5-C54C-A286-E563-452B0753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10655"/>
          <a:stretch/>
        </p:blipFill>
        <p:spPr bwMode="auto">
          <a:xfrm>
            <a:off x="1409531" y="6586601"/>
            <a:ext cx="350914" cy="2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B54FD0C6-03B4-363C-767A-47A3F5F0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" y="37262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E9EA0B3-B927-EAFD-51DE-A2932727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3" y="38199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E176F-11BF-F957-7C5C-2FBC9566C1F9}"/>
              </a:ext>
            </a:extLst>
          </p:cNvPr>
          <p:cNvSpPr txBox="1"/>
          <p:nvPr/>
        </p:nvSpPr>
        <p:spPr>
          <a:xfrm>
            <a:off x="1437738" y="441721"/>
            <a:ext cx="937480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</a:rPr>
              <a:t>K-RCPS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Source Han Sans CN Medium" panose="020B05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D513DE-176A-F6F0-C843-59051EF1BC6C}"/>
                  </a:ext>
                </a:extLst>
              </p:cNvPr>
              <p:cNvSpPr txBox="1"/>
              <p:nvPr/>
            </p:nvSpPr>
            <p:spPr>
              <a:xfrm>
                <a:off x="2307210" y="1842097"/>
                <a:ext cx="6103854" cy="1074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b="1" i="1"/>
                            <m:t>𝝀</m:t>
                          </m:r>
                        </m:e>
                      </m:acc>
                      <m:r>
                        <a:rPr lang="en-US" i="1"/>
                        <m:t>=</m:t>
                      </m:r>
                      <m:limLow>
                        <m:limLowPr>
                          <m:ctrlPr>
                            <a:rPr lang="en-US" i="1"/>
                          </m:ctrlPr>
                        </m:limLowPr>
                        <m:e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/>
                                <m:t>arg</m:t>
                              </m:r>
                            </m:fName>
                            <m:e>
                              <m:r>
                                <a:rPr lang="en-US" i="1"/>
                                <m:t>𝑚𝑖𝑛</m:t>
                              </m:r>
                            </m:e>
                          </m:func>
                        </m:e>
                        <m:lim>
                          <m:r>
                            <a:rPr lang="en-US" b="1" i="1"/>
                            <m:t>𝝀</m:t>
                          </m:r>
                          <m:r>
                            <a:rPr lang="en-US" i="1"/>
                            <m:t>∈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Λ</m:t>
                              </m:r>
                            </m:e>
                            <m:sup>
                              <m:r>
                                <a:rPr lang="en-US" i="1"/>
                                <m:t>𝑑</m:t>
                              </m:r>
                            </m:sup>
                          </m:sSup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𝑑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𝜆</m:t>
                          </m:r>
                        </m:e>
                        <m:sub>
                          <m:r>
                            <a:rPr lang="en-US" i="1"/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s</m:t>
                      </m:r>
                      <m:r>
                        <m:rPr>
                          <m:nor/>
                        </m:rPr>
                        <a:rPr lang="en-US"/>
                        <m:t>.</m:t>
                      </m:r>
                      <m:r>
                        <m:rPr>
                          <m:nor/>
                        </m:rPr>
                        <a:rPr lang="en-US"/>
                        <m:t>t</m:t>
                      </m:r>
                      <m:r>
                        <m:rPr>
                          <m:nor/>
                        </m:rPr>
                        <a:rPr lang="en-US"/>
                        <m:t>.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i="1"/>
                            <m:t>01</m:t>
                          </m:r>
                          <m:r>
                            <a:rPr lang="en-US" i="1"/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b="1" i="1"/>
                            <m:t>𝝀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𝛽</m:t>
                          </m:r>
                          <m:r>
                            <a:rPr lang="en-US" b="1" i="1"/>
                            <m:t>𝜼</m:t>
                          </m:r>
                        </m:e>
                      </m:d>
                      <m:r>
                        <a:rPr lang="en-US" i="1"/>
                        <m:t>&lt;</m:t>
                      </m:r>
                      <m:r>
                        <a:rPr lang="en-US" i="1"/>
                        <m:t>𝜖</m:t>
                      </m:r>
                      <m:r>
                        <a:rPr lang="en-US" i="1"/>
                        <m:t>,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P</m:t>
                              </m:r>
                            </m:e>
                            <m:sub>
                              <m:r>
                                <a:rPr lang="en-US" i="1"/>
                                <m:t>𝑑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/>
                        <m:t>, </m:t>
                      </m:r>
                      <m:r>
                        <a:rPr lang="en-US"/>
                        <m:t>∀</m:t>
                      </m:r>
                      <m:r>
                        <a:rPr lang="en-US" i="1"/>
                        <m:t>𝛽</m:t>
                      </m:r>
                      <m:r>
                        <a:rPr lang="en-US" i="1"/>
                        <m:t>≥</m:t>
                      </m:r>
                      <m:r>
                        <a:rPr lang="en-US" i="1"/>
                        <m:t>0</m:t>
                      </m:r>
                    </m:oMath>
                  </m:oMathPara>
                </a14:m>
                <a:endParaRPr lang="en-US" dirty="0"/>
              </a:p>
              <a:p>
                <a:pPr rtl="1"/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D513DE-176A-F6F0-C843-59051EF1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210" y="1842097"/>
                <a:ext cx="6103854" cy="10744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31629-B487-2FD7-4A65-880C704F0DD8}"/>
                  </a:ext>
                </a:extLst>
              </p:cNvPr>
              <p:cNvSpPr txBox="1"/>
              <p:nvPr/>
            </p:nvSpPr>
            <p:spPr>
              <a:xfrm>
                <a:off x="2401478" y="2709363"/>
                <a:ext cx="6103854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b="1" i="1"/>
                            <m:t>𝝀</m:t>
                          </m:r>
                        </m:e>
                      </m:acc>
                      <m:r>
                        <a:rPr lang="en-US" i="1"/>
                        <m:t>=</m:t>
                      </m:r>
                      <m:limLow>
                        <m:limLowPr>
                          <m:ctrlPr>
                            <a:rPr lang="en-US" i="1"/>
                          </m:ctrlPr>
                        </m:limLowPr>
                        <m:e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/>
                                <m:t>arg</m:t>
                              </m:r>
                            </m:fName>
                            <m:e>
                              <m:r>
                                <a:rPr lang="en-US" i="1"/>
                                <m:t>𝑚𝑖𝑛</m:t>
                              </m:r>
                            </m:e>
                          </m:func>
                        </m:e>
                        <m:lim>
                          <m:r>
                            <a:rPr lang="en-US" b="1" i="1"/>
                            <m:t>𝝀</m:t>
                          </m:r>
                          <m:r>
                            <a:rPr lang="en-US" i="1"/>
                            <m:t>∈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Λ</m:t>
                              </m:r>
                            </m:e>
                            <m:sup>
                              <m:r>
                                <a:rPr lang="en-US" i="1"/>
                                <m:t>𝑑</m:t>
                              </m:r>
                            </m:sup>
                          </m:sSup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∈[</m:t>
                          </m:r>
                          <m:r>
                            <a:rPr lang="en-US" i="1"/>
                            <m:t>𝑑</m:t>
                          </m:r>
                          <m:r>
                            <a:rPr lang="en-US" i="1"/>
                            <m:t>]</m:t>
                          </m:r>
                        </m:sub>
                        <m:sup/>
                        <m:e>
                          <m:r>
                            <a:rPr lang="en-US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𝜆</m:t>
                          </m:r>
                        </m:e>
                        <m:sub>
                          <m:r>
                            <a:rPr lang="en-US" i="1"/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s</m:t>
                      </m:r>
                      <m:r>
                        <m:rPr>
                          <m:nor/>
                        </m:rPr>
                        <a:rPr lang="en-US"/>
                        <m:t>.</m:t>
                      </m:r>
                      <m:r>
                        <m:rPr>
                          <m:nor/>
                        </m:rPr>
                        <a:rPr lang="en-US"/>
                        <m:t>t</m:t>
                      </m:r>
                      <m:r>
                        <m:rPr>
                          <m:nor/>
                        </m:rPr>
                        <a:rPr lang="en-US"/>
                        <m:t>.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i="1"/>
                            <m:t>+</m:t>
                          </m:r>
                        </m:sup>
                      </m:sSup>
                      <m:r>
                        <a:rPr lang="en-US" i="1"/>
                        <m:t>(</m:t>
                      </m:r>
                      <m:r>
                        <a:rPr lang="en-US" b="1" i="1"/>
                        <m:t>𝝀</m:t>
                      </m:r>
                      <m:r>
                        <a:rPr lang="en-US" i="1"/>
                        <m:t>+</m:t>
                      </m:r>
                      <m:r>
                        <a:rPr lang="en-US" i="1"/>
                        <m:t>𝛽</m:t>
                      </m:r>
                      <m:r>
                        <a:rPr lang="en-US" b="1" i="1"/>
                        <m:t>𝜼</m:t>
                      </m:r>
                      <m:r>
                        <a:rPr lang="en-US" i="1"/>
                        <m:t>)&lt;</m:t>
                      </m:r>
                      <m:r>
                        <a:rPr lang="en-US" i="1"/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931629-B487-2FD7-4A65-880C704F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78" y="2709363"/>
                <a:ext cx="6103854" cy="800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6B8755-F6CE-4A25-0272-828FA8FB4F32}"/>
              </a:ext>
            </a:extLst>
          </p:cNvPr>
          <p:cNvSpPr txBox="1"/>
          <p:nvPr/>
        </p:nvSpPr>
        <p:spPr>
          <a:xfrm>
            <a:off x="1553066" y="1364232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  <a:sym typeface="Arial" pitchFamily="34" charset="0"/>
              </a:rPr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2CCF7-D2D2-DEAB-B1C9-59AA849EAD99}"/>
                  </a:ext>
                </a:extLst>
              </p:cNvPr>
              <p:cNvSpPr txBox="1"/>
              <p:nvPr/>
            </p:nvSpPr>
            <p:spPr>
              <a:xfrm>
                <a:off x="1741602" y="3635940"/>
                <a:ext cx="6103854" cy="812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𝓁</m:t>
                          </m:r>
                        </m:e>
                        <m:sup>
                          <m:r>
                            <a:rPr lang="en-US" i="1"/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ℐ</m:t>
                              </m:r>
                            </m:e>
                            <m:sub>
                              <m:r>
                                <a:rPr lang="en-US" b="1" i="1"/>
                                <m:t>𝝀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𝑑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𝑑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r>
                                        <a:rPr lang="en-US" i="1"/>
                                        <m:t>1</m:t>
                                      </m:r>
                                      <m:r>
                                        <a:rPr lang="en-US" i="1"/>
                                        <m:t>+</m:t>
                                      </m:r>
                                      <m:r>
                                        <a:rPr lang="en-US" i="1"/>
                                        <m:t>𝑞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/>
                                    <m:t>𝐼</m:t>
                                  </m:r>
                                  <m:r>
                                    <a:rPr lang="en-US" i="1"/>
                                    <m:t>(</m:t>
                                  </m:r>
                                  <m:r>
                                    <a:rPr lang="en-US" b="1" i="1"/>
                                    <m:t>𝝀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𝑞</m:t>
                              </m:r>
                            </m:e>
                          </m:d>
                        </m:e>
                        <m:sub>
                          <m:r>
                            <a:rPr lang="ar-SA"/>
                            <m:t>+</m:t>
                          </m:r>
                        </m:sub>
                      </m:sSub>
                      <m:r>
                        <a:rPr lang="ar-SA"/>
                        <m:t>,</m:t>
                      </m:r>
                      <m:r>
                        <a:rPr lang="ar-SA" i="1"/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2CCF7-D2D2-DEAB-B1C9-59AA849EA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02" y="3635940"/>
                <a:ext cx="6103854" cy="812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3BD8CA-1F4D-185B-2A51-89FAA8FA8718}"/>
                  </a:ext>
                </a:extLst>
              </p:cNvPr>
              <p:cNvSpPr txBox="1"/>
              <p:nvPr/>
            </p:nvSpPr>
            <p:spPr>
              <a:xfrm>
                <a:off x="1883005" y="4755623"/>
                <a:ext cx="6103854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b="1" i="1"/>
                                <m:t>𝝀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𝐾</m:t>
                          </m:r>
                        </m:sub>
                      </m:sSub>
                      <m:r>
                        <a:rPr lang="en-US" i="1"/>
                        <m:t>=</m:t>
                      </m:r>
                      <m:limLow>
                        <m:limLowPr>
                          <m:ctrlPr>
                            <a:rPr lang="en-US" i="1"/>
                          </m:ctrlPr>
                        </m:limLowPr>
                        <m:e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/>
                                <m:t>arg</m:t>
                              </m:r>
                            </m:fName>
                            <m:e>
                              <m:r>
                                <a:rPr lang="en-US" i="1"/>
                                <m:t>𝑚𝑖𝑛</m:t>
                              </m:r>
                            </m:e>
                          </m:func>
                        </m:e>
                        <m:lim>
                          <m:r>
                            <a:rPr lang="en-US" b="1" i="1"/>
                            <m:t>𝝀</m:t>
                          </m:r>
                          <m:r>
                            <a:rPr lang="en-US" i="1"/>
                            <m:t>∈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Λ</m:t>
                              </m:r>
                            </m:e>
                            <m:sup>
                              <m:r>
                                <a:rPr lang="en-US" i="1"/>
                                <m:t>𝐾</m:t>
                              </m:r>
                            </m:sup>
                          </m:sSup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𝑘</m:t>
                          </m:r>
                          <m:r>
                            <a:rPr lang="en-US" i="1"/>
                            <m:t>∈[</m:t>
                          </m:r>
                          <m:r>
                            <a:rPr lang="en-US" i="1"/>
                            <m:t>𝐾</m:t>
                          </m:r>
                          <m:r>
                            <a:rPr lang="en-US" i="1"/>
                            <m:t>]</m:t>
                          </m:r>
                        </m:sub>
                        <m:sup/>
                        <m:e>
                          <m:r>
                            <a:rPr lang="en-US" i="1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𝑛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𝜆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s</m:t>
                      </m:r>
                      <m:r>
                        <m:rPr>
                          <m:nor/>
                        </m:rPr>
                        <a:rPr lang="en-US"/>
                        <m:t>.</m:t>
                      </m:r>
                      <m:r>
                        <m:rPr>
                          <m:nor/>
                        </m:rPr>
                        <a:rPr lang="en-US"/>
                        <m:t>t</m:t>
                      </m:r>
                      <m:r>
                        <m:rPr>
                          <m:nor/>
                        </m:rPr>
                        <a:rPr lang="en-US"/>
                        <m:t>.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i="1"/>
                            <m:t>𝛾</m:t>
                          </m:r>
                        </m:sup>
                      </m:sSup>
                      <m:r>
                        <a:rPr lang="en-US" i="1"/>
                        <m:t>(</m:t>
                      </m:r>
                      <m:r>
                        <a:rPr lang="en-US" i="1"/>
                        <m:t>𝑀</m:t>
                      </m:r>
                      <m:r>
                        <a:rPr lang="en-US" b="1" i="1"/>
                        <m:t>𝝀</m:t>
                      </m:r>
                      <m:r>
                        <a:rPr lang="en-US" i="1"/>
                        <m:t>)≤</m:t>
                      </m:r>
                      <m:r>
                        <a:rPr lang="en-US" i="1"/>
                        <m:t>𝜖</m:t>
                      </m:r>
                      <m:r>
                        <a:rPr lang="en-US" i="1"/>
                        <m:t>,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P</m:t>
                              </m:r>
                            </m:e>
                            <m:sub>
                              <m:r>
                                <a:rPr lang="en-US" i="1"/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3BD8CA-1F4D-185B-2A51-89FAA8FA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005" y="4755623"/>
                <a:ext cx="6103854" cy="800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597DD1-1AD3-238C-BB1D-39BCDDED3C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9901" y="2372805"/>
            <a:ext cx="3677043" cy="22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1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92627">
        <p14:doors dir="vert"/>
      </p:transition>
    </mc:Choice>
    <mc:Fallback>
      <p:transition spd="slow" advClick="0" advTm="9262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5F7"/>
            </a:gs>
            <a:gs pos="0">
              <a:srgbClr val="FCFCFD"/>
            </a:gs>
            <a:gs pos="0">
              <a:srgbClr val="F8F8FA"/>
            </a:gs>
            <a:gs pos="0">
              <a:srgbClr val="D7D9E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47BF5-990A-4350-614F-5BAB994E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6">
            <a:extLst>
              <a:ext uri="{FF2B5EF4-FFF2-40B4-BE49-F238E27FC236}">
                <a16:creationId xmlns:a16="http://schemas.microsoft.com/office/drawing/2014/main" id="{1D3B5BF4-E0C3-4632-D994-C872AA7A9A7D}"/>
              </a:ext>
            </a:extLst>
          </p:cNvPr>
          <p:cNvSpPr/>
          <p:nvPr/>
        </p:nvSpPr>
        <p:spPr>
          <a:xfrm>
            <a:off x="-1" y="6542303"/>
            <a:ext cx="6099048" cy="311021"/>
          </a:xfrm>
          <a:prstGeom prst="snip1Rect">
            <a:avLst>
              <a:gd name="adj" fmla="val 0"/>
            </a:avLst>
          </a:prstGeom>
          <a:solidFill>
            <a:srgbClr val="0A2C62"/>
          </a:solidFill>
          <a:ln>
            <a:solidFill>
              <a:srgbClr val="0A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Department of Computer Engineering</a:t>
            </a: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96E29290-F10B-8D47-684D-12C69B518F8D}"/>
              </a:ext>
            </a:extLst>
          </p:cNvPr>
          <p:cNvSpPr/>
          <p:nvPr/>
        </p:nvSpPr>
        <p:spPr>
          <a:xfrm>
            <a:off x="6095999" y="6542302"/>
            <a:ext cx="6099048" cy="311021"/>
          </a:xfrm>
          <a:prstGeom prst="snip1Rect">
            <a:avLst>
              <a:gd name="adj" fmla="val 0"/>
            </a:avLst>
          </a:prstGeom>
          <a:solidFill>
            <a:srgbClr val="1047A0"/>
          </a:solidFill>
          <a:ln>
            <a:solidFill>
              <a:srgbClr val="104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E640ABE-78C9-46A3-A418-08295E538DAC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 result for amirkabir university of technology">
            <a:extLst>
              <a:ext uri="{FF2B5EF4-FFF2-40B4-BE49-F238E27FC236}">
                <a16:creationId xmlns:a16="http://schemas.microsoft.com/office/drawing/2014/main" id="{664731D5-C54C-A286-E563-452B0753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10655"/>
          <a:stretch/>
        </p:blipFill>
        <p:spPr bwMode="auto">
          <a:xfrm>
            <a:off x="1409531" y="6586601"/>
            <a:ext cx="350914" cy="2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B54FD0C6-03B4-363C-767A-47A3F5F0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" y="37262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E9EA0B3-B927-EAFD-51DE-A2932727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3" y="381990"/>
            <a:ext cx="609460" cy="60946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E176F-11BF-F957-7C5C-2FBC9566C1F9}"/>
              </a:ext>
            </a:extLst>
          </p:cNvPr>
          <p:cNvSpPr txBox="1"/>
          <p:nvPr/>
        </p:nvSpPr>
        <p:spPr>
          <a:xfrm>
            <a:off x="1437738" y="441721"/>
            <a:ext cx="937480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Source Han Sans CN Medium" panose="020B0500000000000000" pitchFamily="34" charset="-128"/>
                <a:cs typeface="Times New Roman" panose="02020603050405020304" pitchFamily="18" charset="0"/>
              </a:rPr>
              <a:t>K-RCPS</a:t>
            </a:r>
            <a:endParaRPr lang="zh-CN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Source Han Sans CN Medium" panose="020B05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EAE061-E2CD-AC65-7046-DC7EF01816CA}"/>
                  </a:ext>
                </a:extLst>
              </p:cNvPr>
              <p:cNvSpPr txBox="1"/>
              <p:nvPr/>
            </p:nvSpPr>
            <p:spPr>
              <a:xfrm>
                <a:off x="1279688" y="2505757"/>
                <a:ext cx="6103854" cy="380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𝑅𝐶𝑃𝑆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𝑅𝐶𝑃𝑆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EAE061-E2CD-AC65-7046-DC7EF018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88" y="2505757"/>
                <a:ext cx="6103854" cy="380617"/>
              </a:xfrm>
              <a:prstGeom prst="rect">
                <a:avLst/>
              </a:prstGeom>
              <a:blipFill>
                <a:blip r:embed="rId7"/>
                <a:stretch>
                  <a:fillRect t="-483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95B2F-611C-10B1-6D0E-04FDCE28C104}"/>
                  </a:ext>
                </a:extLst>
              </p:cNvPr>
              <p:cNvSpPr txBox="1"/>
              <p:nvPr/>
            </p:nvSpPr>
            <p:spPr>
              <a:xfrm>
                <a:off x="1901857" y="1531012"/>
                <a:ext cx="6103854" cy="1012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</m:ctrlPr>
                        </m:eqArrPr>
                        <m:e>
                          <m:r>
                            <a:rPr lang="ar-S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&amp;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</m:ctrlPr>
                            </m:accPr>
                            <m:e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e>
                          </m:acc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𝑖𝑛𝑓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x-none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Λ</m:t>
                              </m:r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non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x-non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01</m:t>
                                  </m:r>
                                  <m:r>
                                    <a:rPr lang="x-non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x-non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x-none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x-non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lang="x-non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non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x-non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x-non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&lt;</m:t>
                              </m:r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𝜖</m:t>
                              </m:r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x-none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x-non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x-non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≥</m:t>
                              </m:r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e>
                          </m:d>
                        </m:e>
                        <m:e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&amp;</m:t>
                          </m:r>
                          <m:r>
                            <m:rPr>
                              <m:nor/>
                            </m:rPr>
                            <a:rPr lang="x-none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x-none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x-none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x-none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return</m:t>
                          </m:r>
                          <m:r>
                            <m:rPr>
                              <m:nor/>
                            </m:rPr>
                            <a:rPr lang="x-none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accPr>
                                <m:e>
                                  <m:r>
                                    <a:rPr lang="x-non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𝐾</m:t>
                              </m:r>
                            </m:sub>
                          </m:sSub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accPr>
                                <m:e>
                                  <m:r>
                                    <a:rPr lang="x-non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𝐾</m:t>
                              </m:r>
                            </m:sub>
                          </m:sSub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</m:ctrlPr>
                            </m:accPr>
                            <m:e>
                              <m: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e>
                          </m:acc>
                          <m:r>
                            <a:rPr lang="x-non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ar-S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95B2F-611C-10B1-6D0E-04FDCE28C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857" y="1531012"/>
                <a:ext cx="6103854" cy="10125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9C245D-3954-1122-32A5-F1D0189E8789}"/>
                  </a:ext>
                </a:extLst>
              </p:cNvPr>
              <p:cNvSpPr txBox="1"/>
              <p:nvPr/>
            </p:nvSpPr>
            <p:spPr>
              <a:xfrm>
                <a:off x="4465949" y="362088"/>
                <a:ext cx="6103854" cy="1077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</a:rPr>
                                <m:t>𝝀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FF0000"/>
                              </a:solidFill>
                            </a:rPr>
                          </m:ctrlPr>
                        </m:limLow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</a:rPr>
                                <m:t>arg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</a:rPr>
                                <m:t>𝑚𝑖𝑛</m:t>
                              </m:r>
                            </m:e>
                          </m:func>
                        </m:e>
                        <m:lim>
                          <m:r>
                            <a:rPr lang="en-US" b="1" i="1">
                              <a:solidFill>
                                <a:srgbClr val="FF0000"/>
                              </a:solidFill>
                            </a:rPr>
                            <m:t>𝝀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</a:rPr>
                                <m:t>𝐾</m:t>
                              </m:r>
                            </m:sup>
                          </m:sSup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∈[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𝐾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</a:rPr>
                        <m:t>.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</a:rPr>
                            <m:t>𝛾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</a:rPr>
                        <m:t>𝑀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</a:rPr>
                        <m:t>𝝀</m:t>
                      </m:r>
                      <m:r>
                        <a:rPr lang="en-US" i="1">
                          <a:solidFill>
                            <a:srgbClr val="FF0000"/>
                          </a:solidFill>
                        </a:rPr>
                        <m:t>)≤</m:t>
                      </m:r>
                      <m:r>
                        <a:rPr lang="en-US" i="1">
                          <a:solidFill>
                            <a:srgbClr val="FF0000"/>
                          </a:solidFill>
                        </a:rPr>
                        <m:t>𝜖</m:t>
                      </m:r>
                      <m:r>
                        <a:rPr lang="en-US" i="1">
                          <a:solidFill>
                            <a:srgbClr val="FF0000"/>
                          </a:solidFill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9C245D-3954-1122-32A5-F1D0189E8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49" y="362088"/>
                <a:ext cx="6103854" cy="10777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1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92627">
        <p14:doors dir="vert"/>
      </p:transition>
    </mc:Choice>
    <mc:Fallback>
      <p:transition spd="slow" advClick="0" advTm="9262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331</Words>
  <Application>Microsoft Office PowerPoint</Application>
  <PresentationFormat>Widescreen</PresentationFormat>
  <Paragraphs>71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Source Han Sans CN Medium</vt:lpstr>
      <vt:lpstr>Times New Roman</vt:lpstr>
      <vt:lpstr>思源黑体 CN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jadoyepowerpoint</dc:creator>
  <cp:lastModifiedBy>Sepehr Pourasl</cp:lastModifiedBy>
  <cp:revision>107</cp:revision>
  <dcterms:created xsi:type="dcterms:W3CDTF">2022-05-01T11:53:45Z</dcterms:created>
  <dcterms:modified xsi:type="dcterms:W3CDTF">2024-02-14T11:34:43Z</dcterms:modified>
</cp:coreProperties>
</file>