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9" r:id="rId2"/>
    <p:sldMasterId id="2147483721" r:id="rId3"/>
  </p:sldMasterIdLst>
  <p:notesMasterIdLst>
    <p:notesMasterId r:id="rId40"/>
  </p:notesMasterIdLst>
  <p:sldIdLst>
    <p:sldId id="29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3" r:id="rId30"/>
    <p:sldId id="282" r:id="rId31"/>
    <p:sldId id="284" r:id="rId32"/>
    <p:sldId id="285" r:id="rId33"/>
    <p:sldId id="286" r:id="rId34"/>
    <p:sldId id="287" r:id="rId35"/>
    <p:sldId id="288" r:id="rId36"/>
    <p:sldId id="289" r:id="rId37"/>
    <p:sldId id="290" r:id="rId38"/>
    <p:sldId id="29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A3A1FB-6C15-4889-B7B6-A3B502680AFD}" type="datetimeFigureOut">
              <a:rPr lang="en-US" smtClean="0"/>
              <a:pPr/>
              <a:t>11/9/2021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E566AE-D967-4B4D-A7C3-57BA47F62C54}" type="slidenum">
              <a:rPr lang="en-US" smtClean="0"/>
              <a:pPr/>
              <a:t>‹#›</a:t>
            </a:fld>
            <a:endParaRPr lang="en-US"/>
          </a:p>
        </p:txBody>
      </p:sp>
    </p:spTree>
    <p:extLst>
      <p:ext uri="{BB962C8B-B14F-4D97-AF65-F5344CB8AC3E}">
        <p14:creationId xmlns:p14="http://schemas.microsoft.com/office/powerpoint/2010/main" val="1950759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 diagram like this is useful for demonstrating the extent of content to be placed online.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The illustration also shows how content is inter-related.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0E566AE-D967-4B4D-A7C3-57BA47F62C54}" type="slidenum">
              <a:rPr lang="en-US" smtClean="0"/>
              <a:pPr/>
              <a:t>14</a:t>
            </a:fld>
            <a:endParaRPr lang="en-US"/>
          </a:p>
        </p:txBody>
      </p:sp>
    </p:spTree>
    <p:extLst>
      <p:ext uri="{BB962C8B-B14F-4D97-AF65-F5344CB8AC3E}">
        <p14:creationId xmlns:p14="http://schemas.microsoft.com/office/powerpoint/2010/main" val="2101608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fld id="{D72CA2D8-AA78-49F0-B56D-52C892A0009B}" type="datetimeFigureOut">
              <a:rPr lang="en-US" smtClean="0"/>
              <a:pPr/>
              <a:t>11/9/2021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6377551C-FE72-41EE-9567-94EB68CE010B}" type="slidenum">
              <a:rPr lang="en-US" smtClean="0"/>
              <a:pPr/>
              <a:t>‹#›</a:t>
            </a:fld>
            <a:endParaRPr lang="en-US"/>
          </a:p>
        </p:txBody>
      </p:sp>
    </p:spTree>
    <p:extLst>
      <p:ext uri="{BB962C8B-B14F-4D97-AF65-F5344CB8AC3E}">
        <p14:creationId xmlns:p14="http://schemas.microsoft.com/office/powerpoint/2010/main" val="1433093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fld id="{D72CA2D8-AA78-49F0-B56D-52C892A0009B}" type="datetimeFigureOut">
              <a:rPr lang="en-US" smtClean="0"/>
              <a:pPr/>
              <a:t>11/9/2021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6377551C-FE72-41EE-9567-94EB68CE010B}" type="slidenum">
              <a:rPr lang="en-US" smtClean="0"/>
              <a:pPr/>
              <a:t>‹#›</a:t>
            </a:fld>
            <a:endParaRPr lang="en-US"/>
          </a:p>
        </p:txBody>
      </p:sp>
    </p:spTree>
    <p:extLst>
      <p:ext uri="{BB962C8B-B14F-4D97-AF65-F5344CB8AC3E}">
        <p14:creationId xmlns:p14="http://schemas.microsoft.com/office/powerpoint/2010/main" val="2037234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fld id="{D72CA2D8-AA78-49F0-B56D-52C892A0009B}" type="datetimeFigureOut">
              <a:rPr lang="en-US" smtClean="0"/>
              <a:pPr/>
              <a:t>11/9/2021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6377551C-FE72-41EE-9567-94EB68CE010B}" type="slidenum">
              <a:rPr lang="en-US" smtClean="0"/>
              <a:pPr/>
              <a:t>‹#›</a:t>
            </a:fld>
            <a:endParaRPr lang="en-US"/>
          </a:p>
        </p:txBody>
      </p:sp>
    </p:spTree>
    <p:extLst>
      <p:ext uri="{BB962C8B-B14F-4D97-AF65-F5344CB8AC3E}">
        <p14:creationId xmlns:p14="http://schemas.microsoft.com/office/powerpoint/2010/main" val="359888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rtlCol="0">
            <a:normAutofit/>
          </a:bodyPr>
          <a:lstStyle/>
          <a:p>
            <a:pPr lvl="0"/>
            <a:r>
              <a:rPr lang="en-US" noProof="0" smtClean="0"/>
              <a:t>Click icon to add table</a:t>
            </a:r>
            <a:endParaRPr lang="en-US" noProof="0" smtClean="0"/>
          </a:p>
        </p:txBody>
      </p:sp>
      <p:sp>
        <p:nvSpPr>
          <p:cNvPr id="4" name="Date Placeholder 3"/>
          <p:cNvSpPr>
            <a:spLocks noGrp="1"/>
          </p:cNvSpPr>
          <p:nvPr>
            <p:ph type="dt" sz="half" idx="10"/>
          </p:nvPr>
        </p:nvSpPr>
        <p:spPr>
          <a:xfrm>
            <a:off x="5164138" y="6249988"/>
            <a:ext cx="3786187" cy="365125"/>
          </a:xfrm>
          <a:prstGeom prst="rect">
            <a:avLst/>
          </a:prstGeom>
        </p:spPr>
        <p:txBody>
          <a:bodyPr/>
          <a:lstStyle>
            <a:lvl1pPr>
              <a:defRPr/>
            </a:lvl1pPr>
          </a:lstStyle>
          <a:p>
            <a:fld id="{D72CA2D8-AA78-49F0-B56D-52C892A0009B}" type="datetimeFigureOut">
              <a:rPr lang="en-US" smtClean="0"/>
              <a:pPr/>
              <a:t>11/9/2021</a:t>
            </a:fld>
            <a:endParaRPr lang="en-US"/>
          </a:p>
        </p:txBody>
      </p:sp>
      <p:sp>
        <p:nvSpPr>
          <p:cNvPr id="5" name="Footer Placeholder 4"/>
          <p:cNvSpPr>
            <a:spLocks noGrp="1"/>
          </p:cNvSpPr>
          <p:nvPr>
            <p:ph type="ftr" sz="quarter" idx="11"/>
          </p:nvPr>
        </p:nvSpPr>
        <p:spPr>
          <a:xfrm>
            <a:off x="193675" y="6249988"/>
            <a:ext cx="3786188" cy="36512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3990975" y="6249988"/>
            <a:ext cx="1162050" cy="365125"/>
          </a:xfrm>
          <a:prstGeom prst="rect">
            <a:avLst/>
          </a:prstGeom>
        </p:spPr>
        <p:txBody>
          <a:bodyPr/>
          <a:lstStyle>
            <a:lvl1pPr>
              <a:defRPr/>
            </a:lvl1pPr>
          </a:lstStyle>
          <a:p>
            <a:fld id="{6377551C-FE72-41EE-9567-94EB68CE010B}" type="slidenum">
              <a:rPr lang="en-US" smtClean="0"/>
              <a:pPr/>
              <a:t>‹#›</a:t>
            </a:fld>
            <a:endParaRPr lang="en-US"/>
          </a:p>
        </p:txBody>
      </p:sp>
    </p:spTree>
    <p:extLst>
      <p:ext uri="{BB962C8B-B14F-4D97-AF65-F5344CB8AC3E}">
        <p14:creationId xmlns:p14="http://schemas.microsoft.com/office/powerpoint/2010/main" val="1618104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CF8EC839-DD52-4F53-9D5C-66B6FF83B968}" type="datetimeFigureOut">
              <a:rPr lang="en-US"/>
              <a:pPr>
                <a:defRPr/>
              </a:pPr>
              <a:t>11/9/2021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529971BC-E859-4565-AEBA-A4DA564358DF}" type="slidenum">
              <a:rPr lang="en-US"/>
              <a:pPr>
                <a:defRPr/>
              </a:pPr>
              <a:t>‹#›</a:t>
            </a:fld>
            <a:endParaRPr lang="en-US"/>
          </a:p>
        </p:txBody>
      </p:sp>
    </p:spTree>
    <p:extLst>
      <p:ext uri="{BB962C8B-B14F-4D97-AF65-F5344CB8AC3E}">
        <p14:creationId xmlns:p14="http://schemas.microsoft.com/office/powerpoint/2010/main" val="899717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F2E2E38B-630A-4931-BCB4-F2127A5D8F70}" type="datetimeFigureOut">
              <a:rPr lang="en-US"/>
              <a:pPr>
                <a:defRPr/>
              </a:pPr>
              <a:t>11/9/2021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88E28811-3D60-40E6-84F3-0B5AB489FF72}" type="slidenum">
              <a:rPr lang="en-US"/>
              <a:pPr>
                <a:defRPr/>
              </a:pPr>
              <a:t>‹#›</a:t>
            </a:fld>
            <a:endParaRPr lang="en-US"/>
          </a:p>
        </p:txBody>
      </p:sp>
    </p:spTree>
    <p:extLst>
      <p:ext uri="{BB962C8B-B14F-4D97-AF65-F5344CB8AC3E}">
        <p14:creationId xmlns:p14="http://schemas.microsoft.com/office/powerpoint/2010/main" val="3179892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5E994DBD-621B-493E-9B4E-54AF0477F88D}" type="datetimeFigureOut">
              <a:rPr lang="en-US"/>
              <a:pPr>
                <a:defRPr/>
              </a:pPr>
              <a:t>11/9/2021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9024D3C1-9DEB-4061-B42E-8AAED81BA1FA}" type="slidenum">
              <a:rPr lang="en-US"/>
              <a:pPr>
                <a:defRPr/>
              </a:pPr>
              <a:t>‹#›</a:t>
            </a:fld>
            <a:endParaRPr lang="en-US"/>
          </a:p>
        </p:txBody>
      </p:sp>
    </p:spTree>
    <p:extLst>
      <p:ext uri="{BB962C8B-B14F-4D97-AF65-F5344CB8AC3E}">
        <p14:creationId xmlns:p14="http://schemas.microsoft.com/office/powerpoint/2010/main" val="2528573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080ED27D-8E04-4023-9828-BF244109D022}" type="datetimeFigureOut">
              <a:rPr lang="en-US"/>
              <a:pPr>
                <a:defRPr/>
              </a:pPr>
              <a:t>11/9/2021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D28EDA1A-3530-4890-A3D6-A146F444A85B}" type="slidenum">
              <a:rPr lang="en-US"/>
              <a:pPr>
                <a:defRPr/>
              </a:pPr>
              <a:t>‹#›</a:t>
            </a:fld>
            <a:endParaRPr lang="en-US"/>
          </a:p>
        </p:txBody>
      </p:sp>
    </p:spTree>
    <p:extLst>
      <p:ext uri="{BB962C8B-B14F-4D97-AF65-F5344CB8AC3E}">
        <p14:creationId xmlns:p14="http://schemas.microsoft.com/office/powerpoint/2010/main" val="313740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63EC7A9E-EEAF-461F-A4A7-5355B863FC26}" type="datetimeFigureOut">
              <a:rPr lang="en-US"/>
              <a:pPr>
                <a:defRPr/>
              </a:pPr>
              <a:t>11/9/2021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F5B009F7-E018-4749-B33A-6B3FF982DB15}" type="slidenum">
              <a:rPr lang="en-US"/>
              <a:pPr>
                <a:defRPr/>
              </a:pPr>
              <a:t>‹#›</a:t>
            </a:fld>
            <a:endParaRPr lang="en-US"/>
          </a:p>
        </p:txBody>
      </p:sp>
    </p:spTree>
    <p:extLst>
      <p:ext uri="{BB962C8B-B14F-4D97-AF65-F5344CB8AC3E}">
        <p14:creationId xmlns:p14="http://schemas.microsoft.com/office/powerpoint/2010/main" val="529439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C00FF2A7-5B15-4BB1-8E00-50C7650B512C}" type="datetimeFigureOut">
              <a:rPr lang="en-US"/>
              <a:pPr>
                <a:defRPr/>
              </a:pPr>
              <a:t>11/9/2021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32AE7FF0-4E10-4957-90CA-CD6F2221DF10}" type="slidenum">
              <a:rPr lang="en-US"/>
              <a:pPr>
                <a:defRPr/>
              </a:pPr>
              <a:t>‹#›</a:t>
            </a:fld>
            <a:endParaRPr lang="en-US"/>
          </a:p>
        </p:txBody>
      </p:sp>
    </p:spTree>
    <p:extLst>
      <p:ext uri="{BB962C8B-B14F-4D97-AF65-F5344CB8AC3E}">
        <p14:creationId xmlns:p14="http://schemas.microsoft.com/office/powerpoint/2010/main" val="9049233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580F8DC9-7BCF-4973-943A-FFBB971E3020}" type="datetimeFigureOut">
              <a:rPr lang="en-US"/>
              <a:pPr>
                <a:defRPr/>
              </a:pPr>
              <a:t>11/9/2021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9DA55AAD-DE28-4ADE-AFE7-B320719BC96B}" type="slidenum">
              <a:rPr lang="en-US"/>
              <a:pPr>
                <a:defRPr/>
              </a:pPr>
              <a:t>‹#›</a:t>
            </a:fld>
            <a:endParaRPr lang="en-US"/>
          </a:p>
        </p:txBody>
      </p:sp>
    </p:spTree>
    <p:extLst>
      <p:ext uri="{BB962C8B-B14F-4D97-AF65-F5344CB8AC3E}">
        <p14:creationId xmlns:p14="http://schemas.microsoft.com/office/powerpoint/2010/main" val="283831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fld id="{D72CA2D8-AA78-49F0-B56D-52C892A0009B}" type="datetimeFigureOut">
              <a:rPr lang="en-US" smtClean="0"/>
              <a:pPr/>
              <a:t>11/9/2021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6377551C-FE72-41EE-9567-94EB68CE010B}" type="slidenum">
              <a:rPr lang="en-US" smtClean="0"/>
              <a:pPr/>
              <a:t>‹#›</a:t>
            </a:fld>
            <a:endParaRPr lang="en-US"/>
          </a:p>
        </p:txBody>
      </p:sp>
    </p:spTree>
    <p:extLst>
      <p:ext uri="{BB962C8B-B14F-4D97-AF65-F5344CB8AC3E}">
        <p14:creationId xmlns:p14="http://schemas.microsoft.com/office/powerpoint/2010/main" val="920969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84DB16B2-2719-4217-AE9B-E0A8FEA23180}" type="datetimeFigureOut">
              <a:rPr lang="en-US"/>
              <a:pPr>
                <a:defRPr/>
              </a:pPr>
              <a:t>11/9/2021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585152A9-558B-412A-B0E5-7FA5183906B2}" type="slidenum">
              <a:rPr lang="en-US"/>
              <a:pPr>
                <a:defRPr/>
              </a:pPr>
              <a:t>‹#›</a:t>
            </a:fld>
            <a:endParaRPr lang="en-US"/>
          </a:p>
        </p:txBody>
      </p:sp>
    </p:spTree>
    <p:extLst>
      <p:ext uri="{BB962C8B-B14F-4D97-AF65-F5344CB8AC3E}">
        <p14:creationId xmlns:p14="http://schemas.microsoft.com/office/powerpoint/2010/main" val="1255362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E5B1D9F4-B20E-47E7-BB4A-3C659C885953}" type="datetimeFigureOut">
              <a:rPr lang="en-US"/>
              <a:pPr>
                <a:defRPr/>
              </a:pPr>
              <a:t>11/9/2021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9C1664C6-40C5-4760-94A7-1F5505EF2B3E}" type="slidenum">
              <a:rPr lang="en-US"/>
              <a:pPr>
                <a:defRPr/>
              </a:pPr>
              <a:t>‹#›</a:t>
            </a:fld>
            <a:endParaRPr lang="en-US"/>
          </a:p>
        </p:txBody>
      </p:sp>
    </p:spTree>
    <p:extLst>
      <p:ext uri="{BB962C8B-B14F-4D97-AF65-F5344CB8AC3E}">
        <p14:creationId xmlns:p14="http://schemas.microsoft.com/office/powerpoint/2010/main" val="41119186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56434FF7-1888-463A-9541-DA152605CDB4}" type="datetimeFigureOut">
              <a:rPr lang="en-US"/>
              <a:pPr>
                <a:defRPr/>
              </a:pPr>
              <a:t>11/9/2021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23F31427-5A7F-46BC-AA7E-FF1938B2F3A6}" type="slidenum">
              <a:rPr lang="en-US"/>
              <a:pPr>
                <a:defRPr/>
              </a:pPr>
              <a:t>‹#›</a:t>
            </a:fld>
            <a:endParaRPr lang="en-US"/>
          </a:p>
        </p:txBody>
      </p:sp>
    </p:spTree>
    <p:extLst>
      <p:ext uri="{BB962C8B-B14F-4D97-AF65-F5344CB8AC3E}">
        <p14:creationId xmlns:p14="http://schemas.microsoft.com/office/powerpoint/2010/main" val="36963887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05C2355B-7F7F-409C-A05A-4283098ED15B}" type="datetimeFigureOut">
              <a:rPr lang="en-US"/>
              <a:pPr>
                <a:defRPr/>
              </a:pPr>
              <a:t>11/9/2021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defRPr>
            </a:lvl1pPr>
          </a:lstStyle>
          <a:p>
            <a:pPr>
              <a:defRPr/>
            </a:pPr>
            <a:fld id="{41A6EBC9-CE98-4B45-9BD8-92EB88728D45}" type="slidenum">
              <a:rPr lang="en-US"/>
              <a:pPr>
                <a:defRPr/>
              </a:pPr>
              <a:t>‹#›</a:t>
            </a:fld>
            <a:endParaRPr lang="en-US"/>
          </a:p>
        </p:txBody>
      </p:sp>
    </p:spTree>
    <p:extLst>
      <p:ext uri="{BB962C8B-B14F-4D97-AF65-F5344CB8AC3E}">
        <p14:creationId xmlns:p14="http://schemas.microsoft.com/office/powerpoint/2010/main" val="37874096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488BF963-C5C9-417D-AFDD-BFD0BDF74AC8}" type="datetimeFigureOut">
              <a:rPr lang="en-US"/>
              <a:pPr>
                <a:defRPr/>
              </a:pPr>
              <a:t>11/9/2021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6947E916-47E9-44A0-840F-174229699E5A}" type="slidenum">
              <a:rPr lang="en-US"/>
              <a:pPr>
                <a:defRPr/>
              </a:pPr>
              <a:t>‹#›</a:t>
            </a:fld>
            <a:endParaRPr lang="en-US"/>
          </a:p>
        </p:txBody>
      </p:sp>
    </p:spTree>
    <p:extLst>
      <p:ext uri="{BB962C8B-B14F-4D97-AF65-F5344CB8AC3E}">
        <p14:creationId xmlns:p14="http://schemas.microsoft.com/office/powerpoint/2010/main" val="9656760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32B4B87A-7A03-4B81-BE85-423E3A8456CB}" type="datetimeFigureOut">
              <a:rPr lang="en-US"/>
              <a:pPr>
                <a:defRPr/>
              </a:pPr>
              <a:t>11/9/2021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FD4C6EBE-C721-4049-8F7D-92226D8E9936}" type="slidenum">
              <a:rPr lang="en-US"/>
              <a:pPr>
                <a:defRPr/>
              </a:pPr>
              <a:t>‹#›</a:t>
            </a:fld>
            <a:endParaRPr lang="en-US"/>
          </a:p>
        </p:txBody>
      </p:sp>
    </p:spTree>
    <p:extLst>
      <p:ext uri="{BB962C8B-B14F-4D97-AF65-F5344CB8AC3E}">
        <p14:creationId xmlns:p14="http://schemas.microsoft.com/office/powerpoint/2010/main" val="23940758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CFA605BB-57EF-4426-9D01-B0DDB1EDE810}" type="datetimeFigureOut">
              <a:rPr lang="en-US"/>
              <a:pPr>
                <a:defRPr/>
              </a:pPr>
              <a:t>11/9/2021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D845A80E-62AC-4555-A1BA-172FDE82C630}" type="slidenum">
              <a:rPr lang="en-US"/>
              <a:pPr>
                <a:defRPr/>
              </a:pPr>
              <a:t>‹#›</a:t>
            </a:fld>
            <a:endParaRPr lang="en-US"/>
          </a:p>
        </p:txBody>
      </p:sp>
    </p:spTree>
    <p:extLst>
      <p:ext uri="{BB962C8B-B14F-4D97-AF65-F5344CB8AC3E}">
        <p14:creationId xmlns:p14="http://schemas.microsoft.com/office/powerpoint/2010/main" val="28536082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69A929CD-8F18-48BB-AF63-B3AD96CD5A6F}" type="datetimeFigureOut">
              <a:rPr lang="en-US"/>
              <a:pPr>
                <a:defRPr/>
              </a:pPr>
              <a:t>11/9/2021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A9582D9C-72E3-4FB4-A13B-5EC1BC55C39F}" type="slidenum">
              <a:rPr lang="en-US"/>
              <a:pPr>
                <a:defRPr/>
              </a:pPr>
              <a:t>‹#›</a:t>
            </a:fld>
            <a:endParaRPr lang="en-US"/>
          </a:p>
        </p:txBody>
      </p:sp>
    </p:spTree>
    <p:extLst>
      <p:ext uri="{BB962C8B-B14F-4D97-AF65-F5344CB8AC3E}">
        <p14:creationId xmlns:p14="http://schemas.microsoft.com/office/powerpoint/2010/main" val="14996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CAB8FA52-4DF0-41C1-907E-CB772287E522}" type="datetimeFigureOut">
              <a:rPr lang="en-US"/>
              <a:pPr>
                <a:defRPr/>
              </a:pPr>
              <a:t>11/9/2021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D33BD14C-A267-48EE-8BD4-990EBCB0053B}" type="slidenum">
              <a:rPr lang="en-US"/>
              <a:pPr>
                <a:defRPr/>
              </a:pPr>
              <a:t>‹#›</a:t>
            </a:fld>
            <a:endParaRPr lang="en-US"/>
          </a:p>
        </p:txBody>
      </p:sp>
    </p:spTree>
    <p:extLst>
      <p:ext uri="{BB962C8B-B14F-4D97-AF65-F5344CB8AC3E}">
        <p14:creationId xmlns:p14="http://schemas.microsoft.com/office/powerpoint/2010/main" val="1852382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0B6B2A37-F333-4730-84D4-65D50C832CC1}" type="datetimeFigureOut">
              <a:rPr lang="en-US"/>
              <a:pPr>
                <a:defRPr/>
              </a:pPr>
              <a:t>11/9/2021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111C6F25-BEF0-43B7-BA90-96E9D05878BA}" type="slidenum">
              <a:rPr lang="en-US"/>
              <a:pPr>
                <a:defRPr/>
              </a:pPr>
              <a:t>‹#›</a:t>
            </a:fld>
            <a:endParaRPr lang="en-US"/>
          </a:p>
        </p:txBody>
      </p:sp>
    </p:spTree>
    <p:extLst>
      <p:ext uri="{BB962C8B-B14F-4D97-AF65-F5344CB8AC3E}">
        <p14:creationId xmlns:p14="http://schemas.microsoft.com/office/powerpoint/2010/main" val="2456060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fld id="{D72CA2D8-AA78-49F0-B56D-52C892A0009B}" type="datetimeFigureOut">
              <a:rPr lang="en-US" smtClean="0"/>
              <a:pPr/>
              <a:t>11/9/2021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6377551C-FE72-41EE-9567-94EB68CE010B}" type="slidenum">
              <a:rPr lang="en-US" smtClean="0"/>
              <a:pPr/>
              <a:t>‹#›</a:t>
            </a:fld>
            <a:endParaRPr lang="en-US"/>
          </a:p>
        </p:txBody>
      </p:sp>
    </p:spTree>
    <p:extLst>
      <p:ext uri="{BB962C8B-B14F-4D97-AF65-F5344CB8AC3E}">
        <p14:creationId xmlns:p14="http://schemas.microsoft.com/office/powerpoint/2010/main" val="12856907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189851BD-4298-4104-8185-9CBB0FF9ED9B}" type="datetimeFigureOut">
              <a:rPr lang="en-US"/>
              <a:pPr>
                <a:defRPr/>
              </a:pPr>
              <a:t>11/9/2021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7990F2D4-C080-4EE8-BCD0-A99D353C452F}" type="slidenum">
              <a:rPr lang="en-US"/>
              <a:pPr>
                <a:defRPr/>
              </a:pPr>
              <a:t>‹#›</a:t>
            </a:fld>
            <a:endParaRPr lang="en-US"/>
          </a:p>
        </p:txBody>
      </p:sp>
    </p:spTree>
    <p:extLst>
      <p:ext uri="{BB962C8B-B14F-4D97-AF65-F5344CB8AC3E}">
        <p14:creationId xmlns:p14="http://schemas.microsoft.com/office/powerpoint/2010/main" val="14831743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3EE45C89-75DB-4103-B2F9-CED89AA771E0}" type="datetimeFigureOut">
              <a:rPr lang="en-US"/>
              <a:pPr>
                <a:defRPr/>
              </a:pPr>
              <a:t>11/9/2021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5E52CDCE-52CB-4AFB-BEAC-D3E5A6195964}" type="slidenum">
              <a:rPr lang="en-US"/>
              <a:pPr>
                <a:defRPr/>
              </a:pPr>
              <a:t>‹#›</a:t>
            </a:fld>
            <a:endParaRPr lang="en-US"/>
          </a:p>
        </p:txBody>
      </p:sp>
    </p:spTree>
    <p:extLst>
      <p:ext uri="{BB962C8B-B14F-4D97-AF65-F5344CB8AC3E}">
        <p14:creationId xmlns:p14="http://schemas.microsoft.com/office/powerpoint/2010/main" val="36661209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E3E124BB-83C3-4769-9086-434F24F3A7E6}" type="datetimeFigureOut">
              <a:rPr lang="en-US"/>
              <a:pPr>
                <a:defRPr/>
              </a:pPr>
              <a:t>11/9/2021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C66B0BC0-8A59-4606-82F5-E86CB762958E}" type="slidenum">
              <a:rPr lang="en-US"/>
              <a:pPr>
                <a:defRPr/>
              </a:pPr>
              <a:t>‹#›</a:t>
            </a:fld>
            <a:endParaRPr lang="en-US"/>
          </a:p>
        </p:txBody>
      </p:sp>
    </p:spTree>
    <p:extLst>
      <p:ext uri="{BB962C8B-B14F-4D97-AF65-F5344CB8AC3E}">
        <p14:creationId xmlns:p14="http://schemas.microsoft.com/office/powerpoint/2010/main" val="40978847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EAB73857-AEDF-491C-B10B-9938C389F5E9}" type="datetimeFigureOut">
              <a:rPr lang="en-US"/>
              <a:pPr>
                <a:defRPr/>
              </a:pPr>
              <a:t>11/9/2021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89C74AAA-57BC-44E8-A706-809386DE3382}" type="slidenum">
              <a:rPr lang="en-US"/>
              <a:pPr>
                <a:defRPr/>
              </a:pPr>
              <a:t>‹#›</a:t>
            </a:fld>
            <a:endParaRPr lang="en-US"/>
          </a:p>
        </p:txBody>
      </p:sp>
    </p:spTree>
    <p:extLst>
      <p:ext uri="{BB962C8B-B14F-4D97-AF65-F5344CB8AC3E}">
        <p14:creationId xmlns:p14="http://schemas.microsoft.com/office/powerpoint/2010/main" val="414317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BCE4D918-314E-4D64-91BD-69B63A8F5753}" type="datetimeFigureOut">
              <a:rPr lang="en-US"/>
              <a:pPr>
                <a:defRPr/>
              </a:pPr>
              <a:t>11/9/2021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defTabSz="457200" eaLnBrk="1" fontAlgn="auto" hangingPunct="1">
              <a:spcBef>
                <a:spcPts val="0"/>
              </a:spcBef>
              <a:spcAft>
                <a:spcPts val="0"/>
              </a:spcAft>
              <a:defRPr sz="1800">
                <a:solidFill>
                  <a:prstClr val="black"/>
                </a:solidFill>
                <a:latin typeface="Calibri"/>
                <a:ea typeface="MS PGothic" pitchFamily="34" charset="-128"/>
              </a:defRPr>
            </a:lvl1pPr>
          </a:lstStyle>
          <a:p>
            <a:pPr>
              <a:defRPr/>
            </a:pPr>
            <a:fld id="{1A58AD00-4037-4413-B09F-C7763F9F5AAF}" type="slidenum">
              <a:rPr lang="en-US"/>
              <a:pPr>
                <a:defRPr/>
              </a:pPr>
              <a:t>‹#›</a:t>
            </a:fld>
            <a:endParaRPr lang="en-US"/>
          </a:p>
        </p:txBody>
      </p:sp>
    </p:spTree>
    <p:extLst>
      <p:ext uri="{BB962C8B-B14F-4D97-AF65-F5344CB8AC3E}">
        <p14:creationId xmlns:p14="http://schemas.microsoft.com/office/powerpoint/2010/main" val="259943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fld id="{D72CA2D8-AA78-49F0-B56D-52C892A0009B}" type="datetimeFigureOut">
              <a:rPr lang="en-US" smtClean="0"/>
              <a:pPr/>
              <a:t>11/9/2021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fld id="{6377551C-FE72-41EE-9567-94EB68CE010B}" type="slidenum">
              <a:rPr lang="en-US" smtClean="0"/>
              <a:pPr/>
              <a:t>‹#›</a:t>
            </a:fld>
            <a:endParaRPr lang="en-US"/>
          </a:p>
        </p:txBody>
      </p:sp>
    </p:spTree>
    <p:extLst>
      <p:ext uri="{BB962C8B-B14F-4D97-AF65-F5344CB8AC3E}">
        <p14:creationId xmlns:p14="http://schemas.microsoft.com/office/powerpoint/2010/main" val="237189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fld id="{D72CA2D8-AA78-49F0-B56D-52C892A0009B}" type="datetimeFigureOut">
              <a:rPr lang="en-US" smtClean="0"/>
              <a:pPr/>
              <a:t>11/9/2021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vl1pPr>
          </a:lstStyle>
          <a:p>
            <a:fld id="{6377551C-FE72-41EE-9567-94EB68CE010B}" type="slidenum">
              <a:rPr lang="en-US" smtClean="0"/>
              <a:pPr/>
              <a:t>‹#›</a:t>
            </a:fld>
            <a:endParaRPr lang="en-US"/>
          </a:p>
        </p:txBody>
      </p:sp>
    </p:spTree>
    <p:extLst>
      <p:ext uri="{BB962C8B-B14F-4D97-AF65-F5344CB8AC3E}">
        <p14:creationId xmlns:p14="http://schemas.microsoft.com/office/powerpoint/2010/main" val="1992155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fld id="{D72CA2D8-AA78-49F0-B56D-52C892A0009B}" type="datetimeFigureOut">
              <a:rPr lang="en-US" smtClean="0"/>
              <a:pPr/>
              <a:t>11/9/2021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lvl1pPr>
          </a:lstStyle>
          <a:p>
            <a:fld id="{6377551C-FE72-41EE-9567-94EB68CE010B}" type="slidenum">
              <a:rPr lang="en-US" smtClean="0"/>
              <a:pPr/>
              <a:t>‹#›</a:t>
            </a:fld>
            <a:endParaRPr lang="en-US"/>
          </a:p>
        </p:txBody>
      </p:sp>
    </p:spTree>
    <p:extLst>
      <p:ext uri="{BB962C8B-B14F-4D97-AF65-F5344CB8AC3E}">
        <p14:creationId xmlns:p14="http://schemas.microsoft.com/office/powerpoint/2010/main" val="1859070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fld id="{D72CA2D8-AA78-49F0-B56D-52C892A0009B}" type="datetimeFigureOut">
              <a:rPr lang="en-US" smtClean="0"/>
              <a:pPr/>
              <a:t>11/9/2021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lvl1pPr>
          </a:lstStyle>
          <a:p>
            <a:fld id="{6377551C-FE72-41EE-9567-94EB68CE010B}" type="slidenum">
              <a:rPr lang="en-US" smtClean="0"/>
              <a:pPr/>
              <a:t>‹#›</a:t>
            </a:fld>
            <a:endParaRPr lang="en-US"/>
          </a:p>
        </p:txBody>
      </p:sp>
    </p:spTree>
    <p:extLst>
      <p:ext uri="{BB962C8B-B14F-4D97-AF65-F5344CB8AC3E}">
        <p14:creationId xmlns:p14="http://schemas.microsoft.com/office/powerpoint/2010/main" val="2902604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fld id="{D72CA2D8-AA78-49F0-B56D-52C892A0009B}" type="datetimeFigureOut">
              <a:rPr lang="en-US" smtClean="0"/>
              <a:pPr/>
              <a:t>11/9/2021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fld id="{6377551C-FE72-41EE-9567-94EB68CE010B}" type="slidenum">
              <a:rPr lang="en-US" smtClean="0"/>
              <a:pPr/>
              <a:t>‹#›</a:t>
            </a:fld>
            <a:endParaRPr lang="en-US"/>
          </a:p>
        </p:txBody>
      </p:sp>
    </p:spTree>
    <p:extLst>
      <p:ext uri="{BB962C8B-B14F-4D97-AF65-F5344CB8AC3E}">
        <p14:creationId xmlns:p14="http://schemas.microsoft.com/office/powerpoint/2010/main" val="337611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fld id="{D72CA2D8-AA78-49F0-B56D-52C892A0009B}" type="datetimeFigureOut">
              <a:rPr lang="en-US" smtClean="0"/>
              <a:pPr/>
              <a:t>11/9/2021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lvl1pPr>
          </a:lstStyle>
          <a:p>
            <a:fld id="{6377551C-FE72-41EE-9567-94EB68CE010B}" type="slidenum">
              <a:rPr lang="en-US" smtClean="0"/>
              <a:pPr/>
              <a:t>‹#›</a:t>
            </a:fld>
            <a:endParaRPr lang="en-US"/>
          </a:p>
        </p:txBody>
      </p:sp>
    </p:spTree>
    <p:extLst>
      <p:ext uri="{BB962C8B-B14F-4D97-AF65-F5344CB8AC3E}">
        <p14:creationId xmlns:p14="http://schemas.microsoft.com/office/powerpoint/2010/main" val="2815821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3081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smtClean="0"/>
          </a:p>
        </p:txBody>
      </p:sp>
      <p:sp>
        <p:nvSpPr>
          <p:cNvPr id="1027" name="Text Placeholder 2"/>
          <p:cNvSpPr>
            <a:spLocks noGrp="1"/>
          </p:cNvSpPr>
          <p:nvPr>
            <p:ph type="body" idx="1"/>
          </p:nvPr>
        </p:nvSpPr>
        <p:spPr bwMode="auto">
          <a:xfrm>
            <a:off x="457200" y="2530475"/>
            <a:ext cx="8229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34" charset="0"/>
        </a:defRPr>
      </a:lvl2pPr>
      <a:lvl3pPr algn="ctr" defTabSz="457200" rtl="0" eaLnBrk="1" fontAlgn="base" hangingPunct="1">
        <a:spcBef>
          <a:spcPct val="0"/>
        </a:spcBef>
        <a:spcAft>
          <a:spcPct val="0"/>
        </a:spcAft>
        <a:defRPr sz="4400">
          <a:solidFill>
            <a:schemeClr val="tx1"/>
          </a:solidFill>
          <a:latin typeface="Calibri" pitchFamily="34" charset="0"/>
        </a:defRPr>
      </a:lvl3pPr>
      <a:lvl4pPr algn="ctr" defTabSz="457200" rtl="0" eaLnBrk="1" fontAlgn="base" hangingPunct="1">
        <a:spcBef>
          <a:spcPct val="0"/>
        </a:spcBef>
        <a:spcAft>
          <a:spcPct val="0"/>
        </a:spcAft>
        <a:defRPr sz="4400">
          <a:solidFill>
            <a:schemeClr val="tx1"/>
          </a:solidFill>
          <a:latin typeface="Calibri" pitchFamily="34" charset="0"/>
        </a:defRPr>
      </a:lvl4pPr>
      <a:lvl5pPr algn="ctr" defTabSz="457200" rtl="0" eaLnBrk="1" fontAlgn="base" hangingPunct="1">
        <a:spcBef>
          <a:spcPct val="0"/>
        </a:spcBef>
        <a:spcAft>
          <a:spcPct val="0"/>
        </a:spcAft>
        <a:defRPr sz="4400">
          <a:solidFill>
            <a:schemeClr val="tx1"/>
          </a:solidFill>
          <a:latin typeface="Calibri" pitchFamily="34" charset="0"/>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algn="l" defTabSz="457200" rtl="0" eaLnBrk="1" fontAlgn="base" hangingPunct="1">
        <a:spcBef>
          <a:spcPct val="20000"/>
        </a:spcBef>
        <a:spcAft>
          <a:spcPct val="0"/>
        </a:spcAft>
        <a:buFont typeface="Arial" charset="0"/>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13081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smtClean="0"/>
          </a:p>
        </p:txBody>
      </p:sp>
      <p:sp>
        <p:nvSpPr>
          <p:cNvPr id="2051" name="Text Placeholder 2"/>
          <p:cNvSpPr>
            <a:spLocks noGrp="1"/>
          </p:cNvSpPr>
          <p:nvPr>
            <p:ph type="body" idx="1"/>
          </p:nvPr>
        </p:nvSpPr>
        <p:spPr bwMode="auto">
          <a:xfrm>
            <a:off x="457200" y="2530475"/>
            <a:ext cx="8229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Calibri" pitchFamily="34" charset="0"/>
        </a:defRPr>
      </a:lvl2pPr>
      <a:lvl3pPr algn="ctr" defTabSz="457200" rtl="0" eaLnBrk="1" fontAlgn="base" hangingPunct="1">
        <a:spcBef>
          <a:spcPct val="0"/>
        </a:spcBef>
        <a:spcAft>
          <a:spcPct val="0"/>
        </a:spcAft>
        <a:defRPr sz="4400">
          <a:solidFill>
            <a:schemeClr val="tx1"/>
          </a:solidFill>
          <a:latin typeface="Calibri" pitchFamily="34" charset="0"/>
        </a:defRPr>
      </a:lvl3pPr>
      <a:lvl4pPr algn="ctr" defTabSz="457200" rtl="0" eaLnBrk="1" fontAlgn="base" hangingPunct="1">
        <a:spcBef>
          <a:spcPct val="0"/>
        </a:spcBef>
        <a:spcAft>
          <a:spcPct val="0"/>
        </a:spcAft>
        <a:defRPr sz="4400">
          <a:solidFill>
            <a:schemeClr val="tx1"/>
          </a:solidFill>
          <a:latin typeface="Calibri" pitchFamily="34" charset="0"/>
        </a:defRPr>
      </a:lvl4pPr>
      <a:lvl5pPr algn="ctr" defTabSz="457200" rtl="0" eaLnBrk="1" fontAlgn="base" hangingPunct="1">
        <a:spcBef>
          <a:spcPct val="0"/>
        </a:spcBef>
        <a:spcAft>
          <a:spcPct val="0"/>
        </a:spcAft>
        <a:defRPr sz="4400">
          <a:solidFill>
            <a:schemeClr val="tx1"/>
          </a:solidFill>
          <a:latin typeface="Calibri" pitchFamily="34" charset="0"/>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13081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smtClean="0"/>
          </a:p>
        </p:txBody>
      </p:sp>
      <p:sp>
        <p:nvSpPr>
          <p:cNvPr id="2051" name="Text Placeholder 2"/>
          <p:cNvSpPr>
            <a:spLocks noGrp="1"/>
          </p:cNvSpPr>
          <p:nvPr>
            <p:ph type="body" idx="1"/>
          </p:nvPr>
        </p:nvSpPr>
        <p:spPr bwMode="auto">
          <a:xfrm>
            <a:off x="457200" y="2530475"/>
            <a:ext cx="8229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smtClean="0"/>
          </a:p>
        </p:txBody>
      </p:sp>
    </p:spTree>
    <p:extLst>
      <p:ext uri="{BB962C8B-B14F-4D97-AF65-F5344CB8AC3E}">
        <p14:creationId xmlns:p14="http://schemas.microsoft.com/office/powerpoint/2010/main" val="348214964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6538913"/>
            <a:ext cx="9144000" cy="3190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en-US" sz="1200" b="1" dirty="0">
                <a:solidFill>
                  <a:srgbClr val="C20000"/>
                </a:solidFill>
                <a:latin typeface="Verdana"/>
                <a:cs typeface="Verdana"/>
              </a:rPr>
              <a:t>A Regional University Transcending Boundaries</a:t>
            </a:r>
          </a:p>
        </p:txBody>
      </p:sp>
      <p:sp>
        <p:nvSpPr>
          <p:cNvPr id="38915" name="Subtitle 4"/>
          <p:cNvSpPr>
            <a:spLocks noGrp="1"/>
          </p:cNvSpPr>
          <p:nvPr>
            <p:ph type="subTitle" idx="1"/>
          </p:nvPr>
        </p:nvSpPr>
        <p:spPr>
          <a:xfrm>
            <a:off x="2189163" y="4764088"/>
            <a:ext cx="6400800" cy="1752600"/>
          </a:xfrm>
        </p:spPr>
        <p:txBody>
          <a:bodyPr/>
          <a:lstStyle/>
          <a:p>
            <a:pPr eaLnBrk="1" hangingPunct="1"/>
            <a:endParaRPr lang="en-US" b="1" dirty="0" smtClean="0">
              <a:solidFill>
                <a:schemeClr val="tx1"/>
              </a:solidFill>
            </a:endParaRPr>
          </a:p>
          <a:p>
            <a:pPr eaLnBrk="1" hangingPunct="1"/>
            <a:r>
              <a:rPr lang="en-US" b="1" dirty="0" smtClean="0">
                <a:solidFill>
                  <a:schemeClr val="tx1"/>
                </a:solidFill>
              </a:rPr>
              <a:t>Site Organization and Navigation</a:t>
            </a:r>
          </a:p>
        </p:txBody>
      </p:sp>
    </p:spTree>
    <p:extLst>
      <p:ext uri="{BB962C8B-B14F-4D97-AF65-F5344CB8AC3E}">
        <p14:creationId xmlns:p14="http://schemas.microsoft.com/office/powerpoint/2010/main" val="2603250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85800"/>
            <a:ext cx="8229600" cy="1143000"/>
          </a:xfrm>
        </p:spPr>
        <p:txBody>
          <a:bodyPr/>
          <a:lstStyle/>
          <a:p>
            <a:pPr algn="ctr"/>
            <a:r>
              <a:rPr lang="en-US" b="1" dirty="0">
                <a:solidFill>
                  <a:srgbClr val="FF0000"/>
                </a:solidFill>
              </a:rPr>
              <a:t>Site Types…</a:t>
            </a:r>
            <a:endParaRPr lang="en-US" dirty="0"/>
          </a:p>
        </p:txBody>
      </p:sp>
      <p:sp>
        <p:nvSpPr>
          <p:cNvPr id="2" name="Content Placeholder 1"/>
          <p:cNvSpPr>
            <a:spLocks noGrp="1"/>
          </p:cNvSpPr>
          <p:nvPr>
            <p:ph idx="1"/>
          </p:nvPr>
        </p:nvSpPr>
        <p:spPr>
          <a:xfrm>
            <a:off x="457200" y="1908175"/>
            <a:ext cx="8229600" cy="3971925"/>
          </a:xfrm>
        </p:spPr>
        <p:txBody>
          <a:bodyPr>
            <a:normAutofit fontScale="85000" lnSpcReduction="20000"/>
          </a:bodyPr>
          <a:lstStyle/>
          <a:p>
            <a:pPr marL="109728" indent="0" algn="ctr">
              <a:buNone/>
            </a:pPr>
            <a:r>
              <a:rPr lang="en-US" b="1" dirty="0"/>
              <a:t>Online Business Brochure / Catalog Website</a:t>
            </a:r>
          </a:p>
          <a:p>
            <a:pPr algn="just"/>
            <a:r>
              <a:rPr lang="en-US" dirty="0"/>
              <a:t>In the days before the Internet, we used the print, radio, and television media to spread the word about our businesses. Now we can cast a large net, reaching literally millions of people with just one website. With your online brochure or catalog, you can show anyone who looks for and finds your website, photos and descriptions of your products or services. To some this may sound like an Ecommerce Website, but there are many businesses that deal in products or services that are not sellable over the web—think hair-stylist, dentist, or day-care center</a:t>
            </a:r>
          </a:p>
        </p:txBody>
      </p:sp>
    </p:spTree>
    <p:extLst>
      <p:ext uri="{BB962C8B-B14F-4D97-AF65-F5344CB8AC3E}">
        <p14:creationId xmlns:p14="http://schemas.microsoft.com/office/powerpoint/2010/main" val="59702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0"/>
            <a:ext cx="8229600" cy="1143000"/>
          </a:xfrm>
        </p:spPr>
        <p:txBody>
          <a:bodyPr/>
          <a:lstStyle/>
          <a:p>
            <a:pPr algn="ctr"/>
            <a:r>
              <a:rPr lang="en-US" b="1" dirty="0">
                <a:solidFill>
                  <a:srgbClr val="FF0000"/>
                </a:solidFill>
              </a:rPr>
              <a:t>Site Types…</a:t>
            </a:r>
            <a:endParaRPr lang="en-US" dirty="0"/>
          </a:p>
        </p:txBody>
      </p:sp>
      <p:sp>
        <p:nvSpPr>
          <p:cNvPr id="2" name="Content Placeholder 1"/>
          <p:cNvSpPr>
            <a:spLocks noGrp="1"/>
          </p:cNvSpPr>
          <p:nvPr>
            <p:ph idx="1"/>
          </p:nvPr>
        </p:nvSpPr>
        <p:spPr>
          <a:xfrm>
            <a:off x="457200" y="2136775"/>
            <a:ext cx="8229600" cy="3971925"/>
          </a:xfrm>
        </p:spPr>
        <p:txBody>
          <a:bodyPr>
            <a:normAutofit fontScale="92500" lnSpcReduction="20000"/>
          </a:bodyPr>
          <a:lstStyle/>
          <a:p>
            <a:pPr marL="109728" indent="0" algn="ctr">
              <a:buNone/>
            </a:pPr>
            <a:r>
              <a:rPr lang="en-US" b="1" dirty="0"/>
              <a:t>Blogging Website</a:t>
            </a:r>
          </a:p>
          <a:p>
            <a:pPr algn="just"/>
            <a:r>
              <a:rPr lang="en-US" dirty="0"/>
              <a:t>People took the words  Web Logs  and shortened it to  Blogs —online diaries, journals, or editorials, if you will. My, how Blogs have taken over the Internet. A person used to be outdated if he/she did not have a website, now having a blog is  de </a:t>
            </a:r>
            <a:r>
              <a:rPr lang="en-US" dirty="0" err="1"/>
              <a:t>rigeur</a:t>
            </a:r>
            <a:r>
              <a:rPr lang="en-US" dirty="0"/>
              <a:t> . A blog owner will log-on daily, weekly, or whenever, and write about whatever is going on in their lives or business, or they may comment on politics and news</a:t>
            </a:r>
          </a:p>
        </p:txBody>
      </p:sp>
    </p:spTree>
    <p:extLst>
      <p:ext uri="{BB962C8B-B14F-4D97-AF65-F5344CB8AC3E}">
        <p14:creationId xmlns:p14="http://schemas.microsoft.com/office/powerpoint/2010/main" val="4268970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a:solidFill>
                  <a:srgbClr val="FF0000"/>
                </a:solidFill>
              </a:rPr>
              <a:t>Site Types…</a:t>
            </a:r>
            <a:endParaRPr lang="en-US" dirty="0"/>
          </a:p>
        </p:txBody>
      </p:sp>
      <p:sp>
        <p:nvSpPr>
          <p:cNvPr id="2" name="Content Placeholder 1"/>
          <p:cNvSpPr>
            <a:spLocks noGrp="1"/>
          </p:cNvSpPr>
          <p:nvPr>
            <p:ph idx="1"/>
          </p:nvPr>
        </p:nvSpPr>
        <p:spPr/>
        <p:txBody>
          <a:bodyPr/>
          <a:lstStyle/>
          <a:p>
            <a:pPr marL="109728" indent="0" algn="ctr">
              <a:buNone/>
            </a:pPr>
            <a:r>
              <a:rPr lang="en-US" b="1" dirty="0"/>
              <a:t>Content Aggregator</a:t>
            </a:r>
          </a:p>
          <a:p>
            <a:pPr marL="109728" indent="0" algn="just">
              <a:buNone/>
            </a:pPr>
            <a:r>
              <a:rPr lang="en-US" dirty="0"/>
              <a:t>Business that gathers and organizes web content and then distributes or feeds the content to subscribers for free or for a fee</a:t>
            </a:r>
          </a:p>
        </p:txBody>
      </p:sp>
    </p:spTree>
    <p:extLst>
      <p:ext uri="{BB962C8B-B14F-4D97-AF65-F5344CB8AC3E}">
        <p14:creationId xmlns:p14="http://schemas.microsoft.com/office/powerpoint/2010/main" val="345420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a:solidFill>
                  <a:srgbClr val="FF0000"/>
                </a:solidFill>
              </a:rPr>
              <a:t>Information Architecture</a:t>
            </a:r>
          </a:p>
        </p:txBody>
      </p:sp>
      <p:sp>
        <p:nvSpPr>
          <p:cNvPr id="2" name="Content Placeholder 1"/>
          <p:cNvSpPr>
            <a:spLocks noGrp="1"/>
          </p:cNvSpPr>
          <p:nvPr>
            <p:ph idx="1"/>
          </p:nvPr>
        </p:nvSpPr>
        <p:spPr/>
        <p:txBody>
          <a:bodyPr/>
          <a:lstStyle/>
          <a:p>
            <a:r>
              <a:rPr lang="en-US" dirty="0"/>
              <a:t>Information Architecture is the first step of the Design Process and is concerned with the organization and structure of web content. </a:t>
            </a:r>
          </a:p>
          <a:p>
            <a:endParaRPr lang="en-US" dirty="0"/>
          </a:p>
          <a:p>
            <a:r>
              <a:rPr lang="en-US" dirty="0"/>
              <a:t>The Information Architecture for any given site can typically be illustrated in the form of a tree diagram, as shown in the next slide. </a:t>
            </a:r>
          </a:p>
          <a:p>
            <a:endParaRPr lang="en-US" dirty="0"/>
          </a:p>
        </p:txBody>
      </p:sp>
    </p:spTree>
    <p:extLst>
      <p:ext uri="{BB962C8B-B14F-4D97-AF65-F5344CB8AC3E}">
        <p14:creationId xmlns:p14="http://schemas.microsoft.com/office/powerpoint/2010/main" val="1963748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90600"/>
            <a:ext cx="8229600" cy="1143000"/>
          </a:xfrm>
        </p:spPr>
        <p:txBody>
          <a:bodyPr>
            <a:normAutofit/>
          </a:bodyPr>
          <a:lstStyle/>
          <a:p>
            <a:pPr algn="ctr"/>
            <a:r>
              <a:rPr lang="en-US" b="1" dirty="0">
                <a:solidFill>
                  <a:srgbClr val="FF0000"/>
                </a:solidFill>
              </a:rPr>
              <a:t>A simple Information Architecture. </a:t>
            </a: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751310" y="2212975"/>
            <a:ext cx="5641380"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5880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0"/>
            <a:ext cx="8229600" cy="1143000"/>
          </a:xfrm>
        </p:spPr>
        <p:txBody>
          <a:bodyPr/>
          <a:lstStyle/>
          <a:p>
            <a:pPr algn="ctr"/>
            <a:r>
              <a:rPr lang="en-US" b="1" dirty="0">
                <a:solidFill>
                  <a:srgbClr val="FF0000"/>
                </a:solidFill>
              </a:rPr>
              <a:t>Information Architecture…</a:t>
            </a:r>
          </a:p>
        </p:txBody>
      </p:sp>
      <p:sp>
        <p:nvSpPr>
          <p:cNvPr id="2" name="Content Placeholder 1"/>
          <p:cNvSpPr>
            <a:spLocks noGrp="1"/>
          </p:cNvSpPr>
          <p:nvPr>
            <p:ph idx="1"/>
          </p:nvPr>
        </p:nvSpPr>
        <p:spPr>
          <a:xfrm>
            <a:off x="457200" y="2136775"/>
            <a:ext cx="8229600" cy="3971925"/>
          </a:xfrm>
        </p:spPr>
        <p:txBody>
          <a:bodyPr/>
          <a:lstStyle/>
          <a:p>
            <a:r>
              <a:rPr lang="en-US" dirty="0"/>
              <a:t>The process for creating an Information Architecture is relatively straightforward.</a:t>
            </a:r>
          </a:p>
          <a:p>
            <a:pPr>
              <a:buNone/>
            </a:pPr>
            <a:endParaRPr lang="en-US" dirty="0"/>
          </a:p>
          <a:p>
            <a:pPr algn="just"/>
            <a:r>
              <a:rPr lang="en-US" dirty="0"/>
              <a:t>It simply requires every item within a Content Inventory (a catalogue of everything to be published on a website) to be </a:t>
            </a:r>
            <a:r>
              <a:rPr lang="en-US" dirty="0" err="1"/>
              <a:t>organised</a:t>
            </a:r>
            <a:r>
              <a:rPr lang="en-US" dirty="0"/>
              <a:t> into groups, based on characteristics that are meaningful to the target audience. </a:t>
            </a:r>
          </a:p>
          <a:p>
            <a:endParaRPr lang="en-US" dirty="0"/>
          </a:p>
        </p:txBody>
      </p:sp>
    </p:spTree>
    <p:extLst>
      <p:ext uri="{BB962C8B-B14F-4D97-AF65-F5344CB8AC3E}">
        <p14:creationId xmlns:p14="http://schemas.microsoft.com/office/powerpoint/2010/main" val="4261139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b="1" dirty="0">
                <a:solidFill>
                  <a:srgbClr val="FF0000"/>
                </a:solidFill>
              </a:rPr>
              <a:t>A sample website content inventory </a:t>
            </a:r>
            <a:br>
              <a:rPr lang="en-US" b="1" dirty="0">
                <a:solidFill>
                  <a:srgbClr val="FF0000"/>
                </a:solidFill>
              </a:rPr>
            </a:br>
            <a:endParaRPr lang="en-US" b="1" dirty="0">
              <a:solidFill>
                <a:srgbClr val="FF0000"/>
              </a:solidFill>
            </a:endParaRPr>
          </a:p>
        </p:txBody>
      </p:sp>
      <p:sp>
        <p:nvSpPr>
          <p:cNvPr id="2" name="Content Placeholder 1"/>
          <p:cNvSpPr>
            <a:spLocks noGrp="1"/>
          </p:cNvSpPr>
          <p:nvPr>
            <p:ph idx="1"/>
          </p:nvPr>
        </p:nvSpPr>
        <p:spPr/>
        <p:txBody>
          <a:bodyPr/>
          <a:lstStyle/>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023" t="45238" r="27379" b="21780"/>
          <a:stretch/>
        </p:blipFill>
        <p:spPr bwMode="auto">
          <a:xfrm>
            <a:off x="304800" y="2057400"/>
            <a:ext cx="860615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645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33400"/>
            <a:ext cx="8229600" cy="1143000"/>
          </a:xfrm>
        </p:spPr>
        <p:txBody>
          <a:bodyPr>
            <a:normAutofit/>
          </a:bodyPr>
          <a:lstStyle/>
          <a:p>
            <a:pPr algn="ctr"/>
            <a:r>
              <a:rPr lang="en-US" sz="3200" b="1" dirty="0">
                <a:solidFill>
                  <a:srgbClr val="FF0000"/>
                </a:solidFill>
              </a:rPr>
              <a:t>Creating the Information </a:t>
            </a:r>
            <a:r>
              <a:rPr lang="en-US" sz="3200" b="1" dirty="0" smtClean="0">
                <a:solidFill>
                  <a:srgbClr val="FF0000"/>
                </a:solidFill>
              </a:rPr>
              <a:t/>
            </a:r>
            <a:br>
              <a:rPr lang="en-US" sz="3200" b="1" dirty="0" smtClean="0">
                <a:solidFill>
                  <a:srgbClr val="FF0000"/>
                </a:solidFill>
              </a:rPr>
            </a:br>
            <a:r>
              <a:rPr lang="en-US" sz="3200" b="1" dirty="0" smtClean="0">
                <a:solidFill>
                  <a:srgbClr val="FF0000"/>
                </a:solidFill>
              </a:rPr>
              <a:t>Architecture </a:t>
            </a:r>
            <a:endParaRPr lang="en-US" sz="3200" b="1" dirty="0">
              <a:solidFill>
                <a:srgbClr val="FF0000"/>
              </a:solidFill>
            </a:endParaRPr>
          </a:p>
        </p:txBody>
      </p:sp>
      <p:sp>
        <p:nvSpPr>
          <p:cNvPr id="2" name="Content Placeholder 1"/>
          <p:cNvSpPr>
            <a:spLocks noGrp="1"/>
          </p:cNvSpPr>
          <p:nvPr>
            <p:ph idx="1"/>
          </p:nvPr>
        </p:nvSpPr>
        <p:spPr>
          <a:xfrm>
            <a:off x="457200" y="1633728"/>
            <a:ext cx="8229600" cy="5071872"/>
          </a:xfrm>
        </p:spPr>
        <p:txBody>
          <a:bodyPr>
            <a:normAutofit fontScale="70000" lnSpcReduction="20000"/>
          </a:bodyPr>
          <a:lstStyle/>
          <a:p>
            <a:pPr algn="just"/>
            <a:r>
              <a:rPr lang="en-US" dirty="0"/>
              <a:t>A usability technique called Card Sorting provides a useful way to achieve .</a:t>
            </a:r>
          </a:p>
          <a:p>
            <a:pPr marL="109728" indent="0" algn="just">
              <a:buNone/>
            </a:pPr>
            <a:endParaRPr lang="en-US" dirty="0"/>
          </a:p>
          <a:p>
            <a:pPr algn="just"/>
            <a:r>
              <a:rPr lang="en-US" dirty="0"/>
              <a:t>Card sorting works by using all the items in a Content Inventory as building blocks within a site structure. To decide on the correct place for each block, representatives of the website audience are invited to participate in a workshop. </a:t>
            </a:r>
          </a:p>
          <a:p>
            <a:pPr algn="just"/>
            <a:endParaRPr lang="en-US" dirty="0"/>
          </a:p>
          <a:p>
            <a:pPr algn="just"/>
            <a:r>
              <a:rPr lang="en-US" dirty="0"/>
              <a:t>At the workshop customers are presented with a series of cards, each of which has the title of a piece of content on it. They are then asked to sort the cards into clusters (and into a hierarchy) based on how they think the site should be </a:t>
            </a:r>
            <a:r>
              <a:rPr lang="en-US" dirty="0" err="1"/>
              <a:t>organised</a:t>
            </a:r>
            <a:r>
              <a:rPr lang="en-US" dirty="0"/>
              <a:t>. </a:t>
            </a:r>
          </a:p>
          <a:p>
            <a:pPr algn="just"/>
            <a:endParaRPr lang="en-US" dirty="0"/>
          </a:p>
          <a:p>
            <a:pPr algn="just"/>
            <a:r>
              <a:rPr lang="en-US" dirty="0"/>
              <a:t>Some  schemes that commonly emerge from such an exercise include; Audience based Architecture, Topic based Architecture, and Task based Architecture.</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676866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b="1" dirty="0">
                <a:solidFill>
                  <a:srgbClr val="FF0000"/>
                </a:solidFill>
              </a:rPr>
              <a:t>Creating the Information Architecture …</a:t>
            </a:r>
          </a:p>
        </p:txBody>
      </p:sp>
      <p:sp>
        <p:nvSpPr>
          <p:cNvPr id="2" name="Content Placeholder 1"/>
          <p:cNvSpPr>
            <a:spLocks noGrp="1"/>
          </p:cNvSpPr>
          <p:nvPr>
            <p:ph idx="1"/>
          </p:nvPr>
        </p:nvSpPr>
        <p:spPr/>
        <p:txBody>
          <a:bodyPr>
            <a:normAutofit fontScale="92500" lnSpcReduction="20000"/>
          </a:bodyPr>
          <a:lstStyle/>
          <a:p>
            <a:pPr algn="just">
              <a:buNone/>
            </a:pPr>
            <a:r>
              <a:rPr lang="en-US" b="1" dirty="0"/>
              <a:t>Audience-based Architecture</a:t>
            </a:r>
          </a:p>
          <a:p>
            <a:pPr marL="109728" indent="0" algn="just">
              <a:buNone/>
            </a:pPr>
            <a:r>
              <a:rPr lang="en-US" dirty="0"/>
              <a:t> </a:t>
            </a:r>
          </a:p>
          <a:p>
            <a:pPr algn="just"/>
            <a:r>
              <a:rPr lang="en-US" dirty="0"/>
              <a:t>An audience-based architecture is appropriate when distinct visitor groups have widely different needs. This can arise due to geographic, language or business affiliations. For example, on www.dell.com content is clustered into groups based on industry types, e.g. Government, Education &amp; Healthcare, Large &amp; Medium Sized Business, etc. </a:t>
            </a:r>
          </a:p>
          <a:p>
            <a:pPr algn="just"/>
            <a:endParaRPr lang="en-US" dirty="0"/>
          </a:p>
        </p:txBody>
      </p:sp>
    </p:spTree>
    <p:extLst>
      <p:ext uri="{BB962C8B-B14F-4D97-AF65-F5344CB8AC3E}">
        <p14:creationId xmlns:p14="http://schemas.microsoft.com/office/powerpoint/2010/main" val="296789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b="1" dirty="0">
                <a:solidFill>
                  <a:srgbClr val="FF0000"/>
                </a:solidFill>
              </a:rPr>
              <a:t>Creating the Information Architecture …</a:t>
            </a:r>
          </a:p>
        </p:txBody>
      </p:sp>
      <p:sp>
        <p:nvSpPr>
          <p:cNvPr id="2" name="Content Placeholder 1"/>
          <p:cNvSpPr>
            <a:spLocks noGrp="1"/>
          </p:cNvSpPr>
          <p:nvPr>
            <p:ph idx="1"/>
          </p:nvPr>
        </p:nvSpPr>
        <p:spPr/>
        <p:txBody>
          <a:bodyPr>
            <a:normAutofit fontScale="92500" lnSpcReduction="20000"/>
          </a:bodyPr>
          <a:lstStyle/>
          <a:p>
            <a:pPr>
              <a:buNone/>
            </a:pPr>
            <a:r>
              <a:rPr lang="en-US" b="1" dirty="0"/>
              <a:t>Topic-based Architecture </a:t>
            </a:r>
          </a:p>
          <a:p>
            <a:endParaRPr lang="en-US" dirty="0"/>
          </a:p>
          <a:p>
            <a:r>
              <a:rPr lang="en-US" dirty="0"/>
              <a:t>This is the most popular means for structuring content on the World Wide Web. In this case, content is grouped into clusters based on the subject matter of the website itself. For example, the sports equipment manufacturer Wilson (www.wilson.com) </a:t>
            </a:r>
            <a:r>
              <a:rPr lang="en-US" dirty="0" err="1"/>
              <a:t>organises</a:t>
            </a:r>
            <a:r>
              <a:rPr lang="en-US" dirty="0"/>
              <a:t> its content according to sporting interest, e.g. tennis, golf, etc. </a:t>
            </a:r>
          </a:p>
        </p:txBody>
      </p:sp>
    </p:spTree>
    <p:extLst>
      <p:ext uri="{BB962C8B-B14F-4D97-AF65-F5344CB8AC3E}">
        <p14:creationId xmlns:p14="http://schemas.microsoft.com/office/powerpoint/2010/main" val="213040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lstStyle/>
          <a:p>
            <a:pPr algn="ctr"/>
            <a:r>
              <a:rPr lang="en-US" b="1" dirty="0">
                <a:solidFill>
                  <a:srgbClr val="FF0000"/>
                </a:solidFill>
              </a:rPr>
              <a:t>Site Types</a:t>
            </a:r>
          </a:p>
        </p:txBody>
      </p:sp>
      <p:sp>
        <p:nvSpPr>
          <p:cNvPr id="3" name="Content Placeholder 2"/>
          <p:cNvSpPr>
            <a:spLocks noGrp="1"/>
          </p:cNvSpPr>
          <p:nvPr>
            <p:ph idx="1"/>
          </p:nvPr>
        </p:nvSpPr>
        <p:spPr>
          <a:xfrm>
            <a:off x="457200" y="1481328"/>
            <a:ext cx="8229600" cy="4919472"/>
          </a:xfrm>
        </p:spPr>
        <p:txBody>
          <a:bodyPr>
            <a:normAutofit fontScale="85000" lnSpcReduction="10000"/>
          </a:bodyPr>
          <a:lstStyle/>
          <a:p>
            <a:pPr marL="0" indent="0" algn="ctr">
              <a:buNone/>
            </a:pPr>
            <a:r>
              <a:rPr lang="en-US" b="1" dirty="0"/>
              <a:t>A static website</a:t>
            </a:r>
          </a:p>
          <a:p>
            <a:pPr algn="just"/>
            <a:r>
              <a:rPr lang="en-US" dirty="0"/>
              <a:t>A static website is one that has web pages stored on the server in the format that is sent to a client web browser. </a:t>
            </a:r>
          </a:p>
          <a:p>
            <a:pPr algn="just"/>
            <a:r>
              <a:rPr lang="en-US" dirty="0"/>
              <a:t>It is primarily coded in Hypertext Markup Language, HTML.  </a:t>
            </a:r>
          </a:p>
          <a:p>
            <a:pPr algn="just"/>
            <a:r>
              <a:rPr lang="en-US" dirty="0"/>
              <a:t>Simple forms or marketing examples of websites, such as classic website, a five-page website or a brochure website are often static websites, because they present pre-defined, static information to the user. This may include information about a company and its products and services via text, photos, animations, audio/video and interactive menus and navigation.</a:t>
            </a:r>
          </a:p>
        </p:txBody>
      </p:sp>
    </p:spTree>
    <p:extLst>
      <p:ext uri="{BB962C8B-B14F-4D97-AF65-F5344CB8AC3E}">
        <p14:creationId xmlns:p14="http://schemas.microsoft.com/office/powerpoint/2010/main" val="236725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b="1" dirty="0">
                <a:solidFill>
                  <a:srgbClr val="FF0000"/>
                </a:solidFill>
              </a:rPr>
              <a:t>Creating the Information Architecture …</a:t>
            </a:r>
          </a:p>
        </p:txBody>
      </p:sp>
      <p:sp>
        <p:nvSpPr>
          <p:cNvPr id="2" name="Content Placeholder 1"/>
          <p:cNvSpPr>
            <a:spLocks noGrp="1"/>
          </p:cNvSpPr>
          <p:nvPr>
            <p:ph idx="1"/>
          </p:nvPr>
        </p:nvSpPr>
        <p:spPr/>
        <p:txBody>
          <a:bodyPr>
            <a:normAutofit/>
          </a:bodyPr>
          <a:lstStyle/>
          <a:p>
            <a:pPr>
              <a:buNone/>
            </a:pPr>
            <a:r>
              <a:rPr lang="en-US" b="1" dirty="0"/>
              <a:t>Task-based Architecture</a:t>
            </a:r>
          </a:p>
          <a:p>
            <a:r>
              <a:rPr lang="en-US" dirty="0" smtClean="0"/>
              <a:t> </a:t>
            </a:r>
            <a:r>
              <a:rPr lang="en-US" dirty="0"/>
              <a:t>A task-based architecture is suitable for websites whose main purpose is to deliver applications, i.e. to allow customers to ‘do’ something. Many online banks and intranets are structured in this way, e.g. ‘View my account’, ‘Submit expenses', </a:t>
            </a:r>
            <a:r>
              <a:rPr lang="en-US" dirty="0" err="1"/>
              <a:t>etc</a:t>
            </a:r>
            <a:endParaRPr lang="en-US" dirty="0"/>
          </a:p>
        </p:txBody>
      </p:sp>
    </p:spTree>
    <p:extLst>
      <p:ext uri="{BB962C8B-B14F-4D97-AF65-F5344CB8AC3E}">
        <p14:creationId xmlns:p14="http://schemas.microsoft.com/office/powerpoint/2010/main" val="2202201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b="1" dirty="0">
                <a:solidFill>
                  <a:srgbClr val="FF0000"/>
                </a:solidFill>
              </a:rPr>
              <a:t>Creating the Information Architecture …</a:t>
            </a:r>
          </a:p>
        </p:txBody>
      </p:sp>
      <p:sp>
        <p:nvSpPr>
          <p:cNvPr id="2" name="Content Placeholder 1"/>
          <p:cNvSpPr>
            <a:spLocks noGrp="1"/>
          </p:cNvSpPr>
          <p:nvPr>
            <p:ph idx="1"/>
          </p:nvPr>
        </p:nvSpPr>
        <p:spPr/>
        <p:txBody>
          <a:bodyPr>
            <a:normAutofit/>
          </a:bodyPr>
          <a:lstStyle/>
          <a:p>
            <a:pPr algn="just"/>
            <a:r>
              <a:rPr lang="en-US" dirty="0"/>
              <a:t>When the Architecture has been completed, it can then be reproduced as a tree diagram (perhaps using a drawing tool such as Visio). </a:t>
            </a:r>
          </a:p>
          <a:p>
            <a:pPr algn="just"/>
            <a:endParaRPr lang="en-US" dirty="0"/>
          </a:p>
          <a:p>
            <a:pPr algn="just"/>
            <a:r>
              <a:rPr lang="en-US" dirty="0"/>
              <a:t>The tree diagram allows a site structure to be seen at a glance and the relationship between content elements to be understood. </a:t>
            </a:r>
          </a:p>
          <a:p>
            <a:pPr algn="just"/>
            <a:endParaRPr lang="en-US" dirty="0"/>
          </a:p>
        </p:txBody>
      </p:sp>
    </p:spTree>
    <p:extLst>
      <p:ext uri="{BB962C8B-B14F-4D97-AF65-F5344CB8AC3E}">
        <p14:creationId xmlns:p14="http://schemas.microsoft.com/office/powerpoint/2010/main" val="2871996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a:solidFill>
                  <a:srgbClr val="FF0000"/>
                </a:solidFill>
              </a:rPr>
              <a:t>Navigation</a:t>
            </a:r>
          </a:p>
        </p:txBody>
      </p:sp>
      <p:sp>
        <p:nvSpPr>
          <p:cNvPr id="2" name="Content Placeholder 1"/>
          <p:cNvSpPr>
            <a:spLocks noGrp="1"/>
          </p:cNvSpPr>
          <p:nvPr>
            <p:ph idx="1"/>
          </p:nvPr>
        </p:nvSpPr>
        <p:spPr/>
        <p:txBody>
          <a:bodyPr>
            <a:normAutofit fontScale="77500" lnSpcReduction="20000"/>
          </a:bodyPr>
          <a:lstStyle/>
          <a:p>
            <a:pPr algn="just"/>
            <a:r>
              <a:rPr lang="en-US" dirty="0"/>
              <a:t>Navigation Design has always been at the heart of the World Wide Web. This is because the power of the internet lies in its ability to connect disparate information through hyperlinks. </a:t>
            </a:r>
          </a:p>
          <a:p>
            <a:pPr algn="just"/>
            <a:endParaRPr lang="en-US" dirty="0"/>
          </a:p>
          <a:p>
            <a:pPr algn="just"/>
            <a:r>
              <a:rPr lang="en-US" dirty="0"/>
              <a:t>Navigation is primarily concerned with the selection of suitable systems of </a:t>
            </a:r>
            <a:r>
              <a:rPr lang="en-US" dirty="0" err="1"/>
              <a:t>wayfinding</a:t>
            </a:r>
            <a:r>
              <a:rPr lang="en-US" dirty="0"/>
              <a:t>.</a:t>
            </a:r>
          </a:p>
          <a:p>
            <a:pPr algn="just"/>
            <a:endParaRPr lang="en-US" dirty="0"/>
          </a:p>
          <a:p>
            <a:pPr algn="just"/>
            <a:r>
              <a:rPr lang="en-US" dirty="0" err="1"/>
              <a:t>Wayfinding</a:t>
            </a:r>
            <a:r>
              <a:rPr lang="en-US" dirty="0"/>
              <a:t> is defined as "the process used to orient and navigate. The overall goal of </a:t>
            </a:r>
            <a:r>
              <a:rPr lang="en-US" dirty="0" err="1"/>
              <a:t>wayfinding</a:t>
            </a:r>
            <a:r>
              <a:rPr lang="en-US" dirty="0"/>
              <a:t> is to accurately relocate from one place to another in a large-scale space". </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9751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066800"/>
            <a:ext cx="8229600" cy="1143000"/>
          </a:xfrm>
        </p:spPr>
        <p:txBody>
          <a:bodyPr/>
          <a:lstStyle/>
          <a:p>
            <a:pPr algn="ctr"/>
            <a:r>
              <a:rPr lang="en-US" b="1" dirty="0">
                <a:solidFill>
                  <a:srgbClr val="FF0000"/>
                </a:solidFill>
              </a:rPr>
              <a:t>Navigation..</a:t>
            </a:r>
          </a:p>
        </p:txBody>
      </p:sp>
      <p:sp>
        <p:nvSpPr>
          <p:cNvPr id="2" name="Content Placeholder 1"/>
          <p:cNvSpPr>
            <a:spLocks noGrp="1"/>
          </p:cNvSpPr>
          <p:nvPr>
            <p:ph idx="1"/>
          </p:nvPr>
        </p:nvSpPr>
        <p:spPr/>
        <p:txBody>
          <a:bodyPr>
            <a:normAutofit fontScale="70000" lnSpcReduction="20000"/>
          </a:bodyPr>
          <a:lstStyle/>
          <a:p>
            <a:pPr algn="just"/>
            <a:r>
              <a:rPr lang="en-US" dirty="0"/>
              <a:t>The most important concerns when designing such a system are to ensure that website visitors always know the answer to each of the following questions: </a:t>
            </a:r>
          </a:p>
          <a:p>
            <a:pPr lvl="1" algn="just"/>
            <a:r>
              <a:rPr lang="en-US" dirty="0"/>
              <a:t>Where am I ? </a:t>
            </a:r>
          </a:p>
          <a:p>
            <a:pPr lvl="1" algn="just"/>
            <a:r>
              <a:rPr lang="en-US" dirty="0"/>
              <a:t>How did I get here ? </a:t>
            </a:r>
          </a:p>
          <a:p>
            <a:pPr lvl="1" algn="just"/>
            <a:r>
              <a:rPr lang="en-US" dirty="0"/>
              <a:t>How can I return to where I came from ? </a:t>
            </a:r>
          </a:p>
          <a:p>
            <a:pPr lvl="1" algn="just"/>
            <a:r>
              <a:rPr lang="en-US" dirty="0"/>
              <a:t>Where can I go from here ? </a:t>
            </a:r>
          </a:p>
          <a:p>
            <a:pPr lvl="1" algn="just"/>
            <a:endParaRPr lang="en-US" dirty="0"/>
          </a:p>
          <a:p>
            <a:pPr algn="just"/>
            <a:r>
              <a:rPr lang="en-US" dirty="0"/>
              <a:t>A significant amount of research has been carried out in this area, from which have emerged a number of widely used systems. Among these are: (Global Navigation, Local Navigation, Breadcrumb Navigation, Index/Directory, Contextual Navigation, Search, Sitemap, Drop Down menu, A-Z index, Guided Tour )</a:t>
            </a:r>
          </a:p>
          <a:p>
            <a:pPr algn="just"/>
            <a:endParaRPr lang="en-US" dirty="0"/>
          </a:p>
          <a:p>
            <a:pPr algn="just"/>
            <a:endParaRPr lang="en-US" dirty="0"/>
          </a:p>
        </p:txBody>
      </p:sp>
    </p:spTree>
    <p:extLst>
      <p:ext uri="{BB962C8B-B14F-4D97-AF65-F5344CB8AC3E}">
        <p14:creationId xmlns:p14="http://schemas.microsoft.com/office/powerpoint/2010/main" val="2573808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228600"/>
            <a:ext cx="8229600" cy="1143000"/>
          </a:xfrm>
        </p:spPr>
        <p:txBody>
          <a:bodyPr>
            <a:normAutofit/>
          </a:bodyPr>
          <a:lstStyle/>
          <a:p>
            <a:pPr algn="ctr"/>
            <a:r>
              <a:rPr lang="en-US" b="1" dirty="0">
                <a:solidFill>
                  <a:srgbClr val="FF0000"/>
                </a:solidFill>
              </a:rPr>
              <a:t>Global Navigation </a:t>
            </a:r>
          </a:p>
        </p:txBody>
      </p:sp>
      <p:sp>
        <p:nvSpPr>
          <p:cNvPr id="2" name="Content Placeholder 1"/>
          <p:cNvSpPr>
            <a:spLocks noGrp="1"/>
          </p:cNvSpPr>
          <p:nvPr>
            <p:ph idx="1"/>
          </p:nvPr>
        </p:nvSpPr>
        <p:spPr>
          <a:xfrm>
            <a:off x="533400" y="1676400"/>
            <a:ext cx="8229600" cy="3971925"/>
          </a:xfrm>
        </p:spPr>
        <p:txBody>
          <a:bodyPr>
            <a:normAutofit/>
          </a:bodyPr>
          <a:lstStyle/>
          <a:p>
            <a:pPr algn="just"/>
            <a:r>
              <a:rPr lang="en-US" sz="2000" dirty="0"/>
              <a:t>Global Navigation is the primary layer of navigation on a website. Its purpose is to provide access to all major categories within an Information Architecture. The most common means for presenting Global Navigation is horizontally beneath a website’s masthead (as below). </a:t>
            </a:r>
          </a:p>
          <a:p>
            <a:pPr algn="just"/>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131127"/>
            <a:ext cx="6300787" cy="3726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7540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0"/>
            <a:ext cx="7772400" cy="1143000"/>
          </a:xfrm>
        </p:spPr>
        <p:txBody>
          <a:bodyPr>
            <a:normAutofit/>
          </a:bodyPr>
          <a:lstStyle/>
          <a:p>
            <a:pPr algn="ctr"/>
            <a:r>
              <a:rPr lang="en-US" b="1" dirty="0">
                <a:solidFill>
                  <a:srgbClr val="FF0000"/>
                </a:solidFill>
              </a:rPr>
              <a:t>Local Navigation </a:t>
            </a:r>
          </a:p>
        </p:txBody>
      </p:sp>
      <p:sp>
        <p:nvSpPr>
          <p:cNvPr id="2" name="Content Placeholder 1"/>
          <p:cNvSpPr>
            <a:spLocks noGrp="1"/>
          </p:cNvSpPr>
          <p:nvPr>
            <p:ph idx="1"/>
          </p:nvPr>
        </p:nvSpPr>
        <p:spPr>
          <a:xfrm>
            <a:off x="914400" y="1066800"/>
            <a:ext cx="7772400" cy="4953000"/>
          </a:xfrm>
        </p:spPr>
        <p:txBody>
          <a:bodyPr>
            <a:normAutofit/>
          </a:bodyPr>
          <a:lstStyle/>
          <a:p>
            <a:r>
              <a:rPr lang="en-US" sz="2000" dirty="0"/>
              <a:t>Local Navigation provides access to content that adjoins or is related to the section of a website currently on view. Secondary navigation normally comes into play after a visitor has selected a category from Global Navigation. The most popular system for Local Navigation is to place it vertically to the left (or right) of a screen </a:t>
            </a:r>
          </a:p>
          <a:p>
            <a:endParaRPr lang="en-US" sz="2000" dirty="0"/>
          </a:p>
          <a:p>
            <a:endParaRPr lang="en-US" sz="2000" dirty="0"/>
          </a:p>
        </p:txBody>
      </p:sp>
      <p:pic>
        <p:nvPicPr>
          <p:cNvPr id="1028" name="Picture 4"/>
          <p:cNvPicPr>
            <a:picLocks noChangeAspect="1" noChangeArrowheads="1"/>
          </p:cNvPicPr>
          <p:nvPr/>
        </p:nvPicPr>
        <p:blipFill>
          <a:blip r:embed="rId2"/>
          <a:srcRect/>
          <a:stretch>
            <a:fillRect/>
          </a:stretch>
        </p:blipFill>
        <p:spPr bwMode="auto">
          <a:xfrm>
            <a:off x="1600200" y="2744174"/>
            <a:ext cx="5617186" cy="3732826"/>
          </a:xfrm>
          <a:prstGeom prst="rect">
            <a:avLst/>
          </a:prstGeom>
          <a:noFill/>
          <a:ln w="9525">
            <a:noFill/>
            <a:miter lim="800000"/>
            <a:headEnd/>
            <a:tailEnd/>
          </a:ln>
          <a:effectLst/>
        </p:spPr>
      </p:pic>
    </p:spTree>
    <p:extLst>
      <p:ext uri="{BB962C8B-B14F-4D97-AF65-F5344CB8AC3E}">
        <p14:creationId xmlns:p14="http://schemas.microsoft.com/office/powerpoint/2010/main" val="2797040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FF0000"/>
                </a:solidFill>
              </a:rPr>
              <a:t>Breadcrumb Navigation </a:t>
            </a:r>
          </a:p>
        </p:txBody>
      </p:sp>
      <p:sp>
        <p:nvSpPr>
          <p:cNvPr id="3" name="Content Placeholder 2"/>
          <p:cNvSpPr>
            <a:spLocks noGrp="1"/>
          </p:cNvSpPr>
          <p:nvPr>
            <p:ph idx="1"/>
          </p:nvPr>
        </p:nvSpPr>
        <p:spPr/>
        <p:txBody>
          <a:bodyPr>
            <a:normAutofit fontScale="77500" lnSpcReduction="20000"/>
          </a:bodyPr>
          <a:lstStyle/>
          <a:p>
            <a:pPr algn="just"/>
            <a:r>
              <a:rPr lang="en-US" dirty="0"/>
              <a:t>On websites that have a lot of pages, breadcrumb navigation can greatly enhance the way users find their way around.</a:t>
            </a:r>
          </a:p>
          <a:p>
            <a:pPr algn="just"/>
            <a:r>
              <a:rPr lang="en-US" dirty="0"/>
              <a:t>A “breadcrumb” (or “breadcrumb trail”) is a type of </a:t>
            </a:r>
            <a:r>
              <a:rPr lang="en-US" b="1" dirty="0"/>
              <a:t>secondary navigation scheme</a:t>
            </a:r>
            <a:r>
              <a:rPr lang="en-US" dirty="0"/>
              <a:t> that reveals the user’s location in a website or Web application. they are used for illustrating the location of a visitor within a site's overall structure. </a:t>
            </a:r>
          </a:p>
          <a:p>
            <a:pPr algn="just"/>
            <a:r>
              <a:rPr lang="en-US" dirty="0"/>
              <a:t>The term comes from the Hansel and Gretel fairy tale in which the two title children drop breadcrumbs to form a trail back to their home. Just like in the tale, breadcrumbs in real-world applications offer users a way to trace the path back to their original landing point.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pPr algn="ctr"/>
            <a:r>
              <a:rPr lang="en-US" b="1" dirty="0">
                <a:solidFill>
                  <a:srgbClr val="FF0000"/>
                </a:solidFill>
              </a:rPr>
              <a:t>Breadcrumb Navigation </a:t>
            </a:r>
          </a:p>
        </p:txBody>
      </p:sp>
      <p:sp>
        <p:nvSpPr>
          <p:cNvPr id="3" name="Content Placeholder 2"/>
          <p:cNvSpPr>
            <a:spLocks noGrp="1"/>
          </p:cNvSpPr>
          <p:nvPr>
            <p:ph idx="1"/>
          </p:nvPr>
        </p:nvSpPr>
        <p:spPr/>
        <p:txBody>
          <a:bodyPr>
            <a:normAutofit/>
          </a:bodyPr>
          <a:lstStyle/>
          <a:p>
            <a:pPr algn="just"/>
            <a:endParaRPr lang="en-US" dirty="0"/>
          </a:p>
        </p:txBody>
      </p:sp>
      <p:pic>
        <p:nvPicPr>
          <p:cNvPr id="2050" name="Picture 2"/>
          <p:cNvPicPr>
            <a:picLocks noChangeAspect="1" noChangeArrowheads="1"/>
          </p:cNvPicPr>
          <p:nvPr/>
        </p:nvPicPr>
        <p:blipFill>
          <a:blip r:embed="rId2"/>
          <a:srcRect l="30454" t="41667" r="32650" b="30208"/>
          <a:stretch>
            <a:fillRect/>
          </a:stretch>
        </p:blipFill>
        <p:spPr bwMode="auto">
          <a:xfrm>
            <a:off x="1295400" y="1981200"/>
            <a:ext cx="7112000" cy="30480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772400" cy="1143000"/>
          </a:xfrm>
        </p:spPr>
        <p:txBody>
          <a:bodyPr>
            <a:normAutofit/>
          </a:bodyPr>
          <a:lstStyle/>
          <a:p>
            <a:pPr algn="ctr"/>
            <a:r>
              <a:rPr lang="en-US" b="1" dirty="0">
                <a:solidFill>
                  <a:srgbClr val="FF0000"/>
                </a:solidFill>
              </a:rPr>
              <a:t>Index / Directory </a:t>
            </a:r>
          </a:p>
        </p:txBody>
      </p:sp>
      <p:sp>
        <p:nvSpPr>
          <p:cNvPr id="3" name="Content Placeholder 2"/>
          <p:cNvSpPr>
            <a:spLocks noGrp="1"/>
          </p:cNvSpPr>
          <p:nvPr>
            <p:ph idx="1"/>
          </p:nvPr>
        </p:nvSpPr>
        <p:spPr>
          <a:xfrm>
            <a:off x="381000" y="1219200"/>
            <a:ext cx="8763000" cy="4876800"/>
          </a:xfrm>
        </p:spPr>
        <p:txBody>
          <a:bodyPr/>
          <a:lstStyle/>
          <a:p>
            <a:r>
              <a:rPr lang="en-US" sz="2400" dirty="0"/>
              <a:t>This system is used on websites that contain a very large number of categories in the first level of Information Architecture, e.g. Oasis Citizens Information at www.oasis.gov.ie. </a:t>
            </a:r>
          </a:p>
          <a:p>
            <a:endParaRPr lang="en-US" sz="2400" dirty="0"/>
          </a:p>
        </p:txBody>
      </p:sp>
      <p:pic>
        <p:nvPicPr>
          <p:cNvPr id="3074" name="Picture 2"/>
          <p:cNvPicPr>
            <a:picLocks noChangeAspect="1" noChangeArrowheads="1"/>
          </p:cNvPicPr>
          <p:nvPr/>
        </p:nvPicPr>
        <p:blipFill>
          <a:blip r:embed="rId2"/>
          <a:srcRect/>
          <a:stretch>
            <a:fillRect/>
          </a:stretch>
        </p:blipFill>
        <p:spPr bwMode="auto">
          <a:xfrm>
            <a:off x="1219200" y="2362200"/>
            <a:ext cx="6757987" cy="42672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FF0000"/>
                </a:solidFill>
              </a:rPr>
              <a:t>Contextual Navigation </a:t>
            </a:r>
          </a:p>
        </p:txBody>
      </p:sp>
      <p:sp>
        <p:nvSpPr>
          <p:cNvPr id="3" name="Content Placeholder 2"/>
          <p:cNvSpPr>
            <a:spLocks noGrp="1"/>
          </p:cNvSpPr>
          <p:nvPr>
            <p:ph idx="1"/>
          </p:nvPr>
        </p:nvSpPr>
        <p:spPr/>
        <p:txBody>
          <a:bodyPr>
            <a:normAutofit/>
          </a:bodyPr>
          <a:lstStyle/>
          <a:p>
            <a:r>
              <a:rPr lang="en-US" sz="3200" dirty="0"/>
              <a:t>Contextual Navigation refers to hyperlinks that are embedded in the text of a website. This system allows links to be created anywhere. </a:t>
            </a:r>
          </a:p>
          <a:p>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lstStyle/>
          <a:p>
            <a:pPr algn="ctr"/>
            <a:r>
              <a:rPr lang="en-US" b="1" dirty="0">
                <a:solidFill>
                  <a:srgbClr val="FF0000"/>
                </a:solidFill>
              </a:rPr>
              <a:t>Site Types…</a:t>
            </a:r>
            <a:endParaRPr lang="en-US" dirty="0"/>
          </a:p>
        </p:txBody>
      </p:sp>
      <p:sp>
        <p:nvSpPr>
          <p:cNvPr id="3" name="Content Placeholder 2"/>
          <p:cNvSpPr>
            <a:spLocks noGrp="1"/>
          </p:cNvSpPr>
          <p:nvPr>
            <p:ph idx="1"/>
          </p:nvPr>
        </p:nvSpPr>
        <p:spPr>
          <a:xfrm>
            <a:off x="457200" y="2136775"/>
            <a:ext cx="8229600" cy="3971925"/>
          </a:xfrm>
        </p:spPr>
        <p:txBody>
          <a:bodyPr/>
          <a:lstStyle/>
          <a:p>
            <a:pPr marL="0" indent="0" algn="ctr">
              <a:buNone/>
            </a:pPr>
            <a:r>
              <a:rPr lang="en-US" b="1" dirty="0"/>
              <a:t>Dynamic website</a:t>
            </a:r>
          </a:p>
          <a:p>
            <a:r>
              <a:rPr lang="en-US" dirty="0"/>
              <a:t>A dynamic website is one that changes or customizes itself frequently and automatically, based on certain criteria. </a:t>
            </a:r>
          </a:p>
          <a:p>
            <a:r>
              <a:rPr lang="en-US" dirty="0"/>
              <a:t>Dynamic websites can have two types of dynamic activity: Code and Content. Dynamic code is invisible or behind the scenes and dynamic content is visible or fully displayed. </a:t>
            </a:r>
          </a:p>
        </p:txBody>
      </p:sp>
    </p:spTree>
    <p:extLst>
      <p:ext uri="{BB962C8B-B14F-4D97-AF65-F5344CB8AC3E}">
        <p14:creationId xmlns:p14="http://schemas.microsoft.com/office/powerpoint/2010/main" val="3346836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8229600" cy="1143000"/>
          </a:xfrm>
        </p:spPr>
        <p:txBody>
          <a:bodyPr>
            <a:normAutofit/>
          </a:bodyPr>
          <a:lstStyle/>
          <a:p>
            <a:pPr algn="ctr"/>
            <a:r>
              <a:rPr lang="en-US" b="1" dirty="0">
                <a:solidFill>
                  <a:srgbClr val="FF0000"/>
                </a:solidFill>
              </a:rPr>
              <a:t>Sitemap </a:t>
            </a:r>
          </a:p>
        </p:txBody>
      </p:sp>
      <p:sp>
        <p:nvSpPr>
          <p:cNvPr id="3" name="Content Placeholder 2"/>
          <p:cNvSpPr>
            <a:spLocks noGrp="1"/>
          </p:cNvSpPr>
          <p:nvPr>
            <p:ph idx="1"/>
          </p:nvPr>
        </p:nvSpPr>
        <p:spPr>
          <a:xfrm>
            <a:off x="914400" y="1447800"/>
            <a:ext cx="7772400" cy="5029200"/>
          </a:xfrm>
        </p:spPr>
        <p:txBody>
          <a:bodyPr>
            <a:normAutofit fontScale="62500" lnSpcReduction="20000"/>
          </a:bodyPr>
          <a:lstStyle/>
          <a:p>
            <a:r>
              <a:rPr lang="en-US" dirty="0"/>
              <a:t>A sitemap provides an overview of all elements within the primary and (possibly) secondary layers of content in a site </a:t>
            </a:r>
          </a:p>
          <a:p>
            <a:r>
              <a:rPr lang="en-US" dirty="0"/>
              <a:t>In short, a site map shows where content lives – typically in an outline form where you can have pages in sections</a:t>
            </a:r>
          </a:p>
          <a:p>
            <a:pPr fontAlgn="base"/>
            <a:r>
              <a:rPr lang="en-US" dirty="0"/>
              <a:t>Here’s a simple site map example:</a:t>
            </a:r>
          </a:p>
          <a:p>
            <a:pPr fontAlgn="base">
              <a:buNone/>
            </a:pPr>
            <a:r>
              <a:rPr lang="en-US" dirty="0"/>
              <a:t>		Home</a:t>
            </a:r>
          </a:p>
          <a:p>
            <a:pPr fontAlgn="base">
              <a:buNone/>
            </a:pPr>
            <a:r>
              <a:rPr lang="en-US" dirty="0"/>
              <a:t>		About Us</a:t>
            </a:r>
          </a:p>
          <a:p>
            <a:pPr fontAlgn="base">
              <a:buNone/>
            </a:pPr>
            <a:r>
              <a:rPr lang="en-US" dirty="0"/>
              <a:t>		Products </a:t>
            </a:r>
          </a:p>
          <a:p>
            <a:pPr lvl="1" fontAlgn="base">
              <a:buNone/>
            </a:pPr>
            <a:r>
              <a:rPr lang="en-US" dirty="0"/>
              <a:t>		      Product 1</a:t>
            </a:r>
          </a:p>
          <a:p>
            <a:pPr lvl="1" fontAlgn="base">
              <a:buNone/>
            </a:pPr>
            <a:r>
              <a:rPr lang="en-US" dirty="0"/>
              <a:t>		      Product 2</a:t>
            </a:r>
          </a:p>
          <a:p>
            <a:pPr lvl="1" fontAlgn="base">
              <a:buNone/>
            </a:pPr>
            <a:r>
              <a:rPr lang="en-US" dirty="0"/>
              <a:t>                  Product 3</a:t>
            </a:r>
          </a:p>
          <a:p>
            <a:pPr fontAlgn="base">
              <a:buNone/>
            </a:pPr>
            <a:r>
              <a:rPr lang="en-US" dirty="0"/>
              <a:t>		Services </a:t>
            </a:r>
          </a:p>
          <a:p>
            <a:pPr lvl="1" fontAlgn="base">
              <a:buNone/>
            </a:pPr>
            <a:r>
              <a:rPr lang="en-US" dirty="0"/>
              <a:t>		      Service 1</a:t>
            </a:r>
          </a:p>
          <a:p>
            <a:pPr lvl="1" fontAlgn="base">
              <a:buNone/>
            </a:pPr>
            <a:r>
              <a:rPr lang="en-US" dirty="0"/>
              <a:t>                  Service 2</a:t>
            </a:r>
          </a:p>
          <a:p>
            <a:pPr fontAlgn="base">
              <a:buNone/>
            </a:pPr>
            <a:r>
              <a:rPr lang="en-US" dirty="0"/>
              <a:t>		FAQs</a:t>
            </a:r>
          </a:p>
          <a:p>
            <a:pPr fontAlgn="base">
              <a:buNone/>
            </a:pPr>
            <a:r>
              <a:rPr lang="en-US" dirty="0"/>
              <a:t>		Contact Us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FF0000"/>
                </a:solidFill>
              </a:rPr>
              <a:t>Search </a:t>
            </a:r>
          </a:p>
        </p:txBody>
      </p:sp>
      <p:sp>
        <p:nvSpPr>
          <p:cNvPr id="3" name="Content Placeholder 2"/>
          <p:cNvSpPr>
            <a:spLocks noGrp="1"/>
          </p:cNvSpPr>
          <p:nvPr>
            <p:ph idx="1"/>
          </p:nvPr>
        </p:nvSpPr>
        <p:spPr/>
        <p:txBody>
          <a:bodyPr/>
          <a:lstStyle/>
          <a:p>
            <a:r>
              <a:rPr lang="en-US" sz="3200" dirty="0"/>
              <a:t>Search provides access to all content on a website, via a text entry field. Results are provided based on a match between the search query and site content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b="1" dirty="0">
                <a:solidFill>
                  <a:srgbClr val="FF0000"/>
                </a:solidFill>
              </a:rPr>
              <a:t>Dropdown menu </a:t>
            </a:r>
          </a:p>
        </p:txBody>
      </p:sp>
      <p:sp>
        <p:nvSpPr>
          <p:cNvPr id="3" name="Content Placeholder 2"/>
          <p:cNvSpPr>
            <a:spLocks noGrp="1"/>
          </p:cNvSpPr>
          <p:nvPr>
            <p:ph idx="1"/>
          </p:nvPr>
        </p:nvSpPr>
        <p:spPr>
          <a:xfrm>
            <a:off x="457200" y="1222375"/>
            <a:ext cx="8229600" cy="3971925"/>
          </a:xfrm>
        </p:spPr>
        <p:txBody>
          <a:bodyPr/>
          <a:lstStyle/>
          <a:p>
            <a:r>
              <a:rPr lang="en-US" dirty="0"/>
              <a:t>A dropdown menu enables direct access to nominated pages within a website, as demonstrated on www.gartner.com. </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1371600" y="2655071"/>
            <a:ext cx="6324600" cy="4202929"/>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pPr algn="ctr"/>
            <a:r>
              <a:rPr lang="en-US" b="1" dirty="0">
                <a:solidFill>
                  <a:srgbClr val="FF0000"/>
                </a:solidFill>
              </a:rPr>
              <a:t>A–Z Index </a:t>
            </a:r>
          </a:p>
        </p:txBody>
      </p:sp>
      <p:sp>
        <p:nvSpPr>
          <p:cNvPr id="3" name="Content Placeholder 2"/>
          <p:cNvSpPr>
            <a:spLocks noGrp="1"/>
          </p:cNvSpPr>
          <p:nvPr>
            <p:ph idx="1"/>
          </p:nvPr>
        </p:nvSpPr>
        <p:spPr>
          <a:xfrm>
            <a:off x="914400" y="1219200"/>
            <a:ext cx="7772400" cy="4800600"/>
          </a:xfrm>
        </p:spPr>
        <p:txBody>
          <a:bodyPr/>
          <a:lstStyle/>
          <a:p>
            <a:r>
              <a:rPr lang="en-US" sz="2800" dirty="0"/>
              <a:t>This system uses an index of content that is </a:t>
            </a:r>
            <a:r>
              <a:rPr lang="en-US" sz="2800" dirty="0" err="1"/>
              <a:t>organised</a:t>
            </a:r>
            <a:r>
              <a:rPr lang="en-US" sz="2800" dirty="0"/>
              <a:t> alphabetically. This is helpful on websites with lots of information and applications.</a:t>
            </a:r>
          </a:p>
        </p:txBody>
      </p:sp>
      <p:pic>
        <p:nvPicPr>
          <p:cNvPr id="5122" name="Picture 2"/>
          <p:cNvPicPr>
            <a:picLocks noChangeAspect="1" noChangeArrowheads="1"/>
          </p:cNvPicPr>
          <p:nvPr/>
        </p:nvPicPr>
        <p:blipFill>
          <a:blip r:embed="rId2"/>
          <a:srcRect l="6442" t="25000" r="54905" b="11458"/>
          <a:stretch>
            <a:fillRect/>
          </a:stretch>
        </p:blipFill>
        <p:spPr bwMode="auto">
          <a:xfrm>
            <a:off x="2133600" y="2667000"/>
            <a:ext cx="4800600" cy="41910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pPr algn="ctr"/>
            <a:r>
              <a:rPr lang="en-US" b="1" dirty="0">
                <a:solidFill>
                  <a:srgbClr val="FF0000"/>
                </a:solidFill>
              </a:rPr>
              <a:t>Guided Tour </a:t>
            </a:r>
          </a:p>
        </p:txBody>
      </p:sp>
      <p:sp>
        <p:nvSpPr>
          <p:cNvPr id="3" name="Content Placeholder 2"/>
          <p:cNvSpPr>
            <a:spLocks noGrp="1"/>
          </p:cNvSpPr>
          <p:nvPr>
            <p:ph idx="1"/>
          </p:nvPr>
        </p:nvSpPr>
        <p:spPr>
          <a:xfrm>
            <a:off x="762000" y="1371600"/>
            <a:ext cx="7924800" cy="4800600"/>
          </a:xfrm>
        </p:spPr>
        <p:txBody>
          <a:bodyPr/>
          <a:lstStyle/>
          <a:p>
            <a:r>
              <a:rPr lang="en-US" sz="2400" dirty="0"/>
              <a:t>This is a system that provides an overview of website content to inexperienced or first-time visitors. </a:t>
            </a:r>
          </a:p>
          <a:p>
            <a:r>
              <a:rPr lang="en-US" sz="2400" dirty="0"/>
              <a:t>Guided tours use a series of steps that may span multiple pages. You can create steps that users read through and acknowledge</a:t>
            </a:r>
          </a:p>
        </p:txBody>
      </p:sp>
      <p:pic>
        <p:nvPicPr>
          <p:cNvPr id="6146" name="Picture 2"/>
          <p:cNvPicPr>
            <a:picLocks noChangeAspect="1" noChangeArrowheads="1"/>
          </p:cNvPicPr>
          <p:nvPr/>
        </p:nvPicPr>
        <p:blipFill>
          <a:blip r:embed="rId2"/>
          <a:srcRect/>
          <a:stretch>
            <a:fillRect/>
          </a:stretch>
        </p:blipFill>
        <p:spPr bwMode="auto">
          <a:xfrm>
            <a:off x="2913434" y="3161448"/>
            <a:ext cx="5562600" cy="3696552"/>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pPr algn="ctr"/>
            <a:r>
              <a:rPr lang="en-US" b="1" dirty="0">
                <a:solidFill>
                  <a:srgbClr val="FF0000"/>
                </a:solidFill>
              </a:rPr>
              <a:t>Other Systems </a:t>
            </a:r>
          </a:p>
        </p:txBody>
      </p:sp>
      <p:sp>
        <p:nvSpPr>
          <p:cNvPr id="3" name="Content Placeholder 2"/>
          <p:cNvSpPr>
            <a:spLocks noGrp="1"/>
          </p:cNvSpPr>
          <p:nvPr>
            <p:ph idx="1"/>
          </p:nvPr>
        </p:nvSpPr>
        <p:spPr>
          <a:xfrm>
            <a:off x="457200" y="1514475"/>
            <a:ext cx="8229600" cy="3971925"/>
          </a:xfrm>
        </p:spPr>
        <p:txBody>
          <a:bodyPr/>
          <a:lstStyle/>
          <a:p>
            <a:r>
              <a:rPr lang="en-US" sz="2800" dirty="0"/>
              <a:t>Some other navigation systems include: </a:t>
            </a:r>
          </a:p>
          <a:p>
            <a:r>
              <a:rPr lang="en-US" sz="2800" b="1" dirty="0"/>
              <a:t>Bookmarks. </a:t>
            </a:r>
            <a:r>
              <a:rPr lang="en-US" sz="2800" dirty="0"/>
              <a:t>Also called ‘My </a:t>
            </a:r>
            <a:r>
              <a:rPr lang="en-US" sz="2800" dirty="0" err="1"/>
              <a:t>Favourites’</a:t>
            </a:r>
            <a:r>
              <a:rPr lang="en-US" sz="2800" dirty="0"/>
              <a:t> or ‘My Links’, this is a feature that allows a website visitor to save hyperlinks to pages they are most interested in. </a:t>
            </a:r>
          </a:p>
          <a:p>
            <a:r>
              <a:rPr lang="en-US" sz="2800" b="1" dirty="0"/>
              <a:t>History List. </a:t>
            </a:r>
            <a:r>
              <a:rPr lang="en-US" sz="2800" dirty="0"/>
              <a:t>This feature automatically saves a list of the top five or six pages that a visitor has accessed. </a:t>
            </a:r>
          </a:p>
          <a:p>
            <a:r>
              <a:rPr lang="en-US" sz="2800" b="1" dirty="0"/>
              <a:t>Hot Links. </a:t>
            </a:r>
            <a:r>
              <a:rPr lang="en-US" sz="2800" dirty="0"/>
              <a:t>Hot Links combine the history lists of all visitors to create a record of the most universally popular pages. </a:t>
            </a:r>
          </a:p>
          <a:p>
            <a:endParaRPr lang="en-US" sz="2800" dirty="0"/>
          </a:p>
          <a:p>
            <a:endParaRPr 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dirty="0">
                <a:solidFill>
                  <a:srgbClr val="FF0000"/>
                </a:solidFill>
              </a:rPr>
              <a:t>Note:</a:t>
            </a:r>
          </a:p>
        </p:txBody>
      </p:sp>
      <p:sp>
        <p:nvSpPr>
          <p:cNvPr id="3" name="Content Placeholder 2"/>
          <p:cNvSpPr>
            <a:spLocks noGrp="1"/>
          </p:cNvSpPr>
          <p:nvPr>
            <p:ph idx="1"/>
          </p:nvPr>
        </p:nvSpPr>
        <p:spPr>
          <a:xfrm>
            <a:off x="457200" y="1679575"/>
            <a:ext cx="8229600" cy="3971925"/>
          </a:xfrm>
        </p:spPr>
        <p:txBody>
          <a:bodyPr/>
          <a:lstStyle/>
          <a:p>
            <a:pPr algn="just"/>
            <a:r>
              <a:rPr lang="en-US" dirty="0"/>
              <a:t>The selection of an appropriate navigation system depends on the volume of content in a website and the detail with which it is organized. </a:t>
            </a:r>
          </a:p>
          <a:p>
            <a:pPr algn="just"/>
            <a:r>
              <a:rPr lang="en-US" dirty="0"/>
              <a:t>For example, a large website with a detailed Information Architecture (e.g. www.bbc.co.uk) probably requires several systems including Global and Local Navigation, Breadcrumb Trails, a Sitemap, Search, an A–Z Index, as well as a Guided Tour for first-timers. </a:t>
            </a:r>
          </a:p>
          <a:p>
            <a:pPr algn="just"/>
            <a:endParaRPr lang="en-US" dirty="0"/>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Site Types…</a:t>
            </a:r>
            <a:endParaRPr lang="en-US" dirty="0"/>
          </a:p>
        </p:txBody>
      </p:sp>
      <p:sp>
        <p:nvSpPr>
          <p:cNvPr id="3" name="Content Placeholder 2"/>
          <p:cNvSpPr>
            <a:spLocks noGrp="1"/>
          </p:cNvSpPr>
          <p:nvPr>
            <p:ph idx="1"/>
          </p:nvPr>
        </p:nvSpPr>
        <p:spPr/>
        <p:txBody>
          <a:bodyPr/>
          <a:lstStyle/>
          <a:p>
            <a:pPr marL="0" indent="0" algn="ctr">
              <a:buNone/>
            </a:pPr>
            <a:r>
              <a:rPr lang="en-US" b="1" dirty="0"/>
              <a:t>Affiliate</a:t>
            </a:r>
          </a:p>
          <a:p>
            <a:pPr algn="just"/>
            <a:r>
              <a:rPr lang="en-US" dirty="0"/>
              <a:t>A site, typically few in pages, whose purpose is to sell a third party's product. The seller receives a commission for facilitating the sale.</a:t>
            </a:r>
          </a:p>
        </p:txBody>
      </p:sp>
    </p:spTree>
    <p:extLst>
      <p:ext uri="{BB962C8B-B14F-4D97-AF65-F5344CB8AC3E}">
        <p14:creationId xmlns:p14="http://schemas.microsoft.com/office/powerpoint/2010/main" val="1331197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pPr algn="ctr"/>
            <a:r>
              <a:rPr lang="en-US" b="1" dirty="0">
                <a:solidFill>
                  <a:srgbClr val="FF0000"/>
                </a:solidFill>
              </a:rPr>
              <a:t>Site Types…</a:t>
            </a:r>
            <a:endParaRPr lang="en-US" dirty="0"/>
          </a:p>
        </p:txBody>
      </p:sp>
      <p:sp>
        <p:nvSpPr>
          <p:cNvPr id="3" name="Content Placeholder 2"/>
          <p:cNvSpPr>
            <a:spLocks noGrp="1"/>
          </p:cNvSpPr>
          <p:nvPr>
            <p:ph idx="1"/>
          </p:nvPr>
        </p:nvSpPr>
        <p:spPr>
          <a:xfrm>
            <a:off x="457200" y="1908175"/>
            <a:ext cx="8229600" cy="3971925"/>
          </a:xfrm>
        </p:spPr>
        <p:txBody>
          <a:bodyPr>
            <a:normAutofit fontScale="92500" lnSpcReduction="20000"/>
          </a:bodyPr>
          <a:lstStyle/>
          <a:p>
            <a:pPr marL="0" indent="0" algn="ctr">
              <a:buNone/>
            </a:pPr>
            <a:r>
              <a:rPr lang="en-US" b="1" dirty="0"/>
              <a:t>Blog</a:t>
            </a:r>
          </a:p>
          <a:p>
            <a:pPr algn="just"/>
            <a:r>
              <a:rPr lang="en-US" dirty="0"/>
              <a:t>Sites generally used to post online diaries which may include discussion forums (e.g., blogger, Xanga). Many bloggers use blogs like an editorial section of a newspaper to express their ideas on anything ranging from politics to religion to video games to parenting, along with anything in between. Some bloggers are professional bloggers and they are paid to blog about a certain subject, and they are usually found on news sites.</a:t>
            </a:r>
          </a:p>
        </p:txBody>
      </p:sp>
    </p:spTree>
    <p:extLst>
      <p:ext uri="{BB962C8B-B14F-4D97-AF65-F5344CB8AC3E}">
        <p14:creationId xmlns:p14="http://schemas.microsoft.com/office/powerpoint/2010/main" val="127962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09600"/>
            <a:ext cx="8229600" cy="1143000"/>
          </a:xfrm>
        </p:spPr>
        <p:txBody>
          <a:bodyPr/>
          <a:lstStyle/>
          <a:p>
            <a:pPr algn="ctr"/>
            <a:r>
              <a:rPr lang="en-US" b="1" dirty="0">
                <a:solidFill>
                  <a:srgbClr val="FF0000"/>
                </a:solidFill>
              </a:rPr>
              <a:t>Site Types…</a:t>
            </a:r>
            <a:endParaRPr lang="en-US" dirty="0"/>
          </a:p>
        </p:txBody>
      </p:sp>
      <p:sp>
        <p:nvSpPr>
          <p:cNvPr id="2" name="Content Placeholder 1"/>
          <p:cNvSpPr>
            <a:spLocks noGrp="1"/>
          </p:cNvSpPr>
          <p:nvPr>
            <p:ph idx="1"/>
          </p:nvPr>
        </p:nvSpPr>
        <p:spPr>
          <a:xfrm>
            <a:off x="457200" y="1831975"/>
            <a:ext cx="8229600" cy="3971925"/>
          </a:xfrm>
        </p:spPr>
        <p:txBody>
          <a:bodyPr/>
          <a:lstStyle/>
          <a:p>
            <a:pPr marL="109728" indent="0" algn="ctr">
              <a:buNone/>
            </a:pPr>
            <a:r>
              <a:rPr lang="en-US" b="1" dirty="0"/>
              <a:t>News Site</a:t>
            </a:r>
          </a:p>
          <a:p>
            <a:pPr algn="just"/>
            <a:r>
              <a:rPr lang="en-US" dirty="0"/>
              <a:t>Similar to an information site, but dedicated to dispensing news, politics, and commentary.</a:t>
            </a:r>
          </a:p>
          <a:p>
            <a:pPr algn="ctr"/>
            <a:endParaRPr lang="en-US" dirty="0"/>
          </a:p>
          <a:p>
            <a:pPr marL="109728" indent="0" algn="ctr">
              <a:buNone/>
            </a:pPr>
            <a:r>
              <a:rPr lang="en-US" b="1" dirty="0"/>
              <a:t>Information Site</a:t>
            </a:r>
          </a:p>
          <a:p>
            <a:pPr algn="just"/>
            <a:r>
              <a:rPr lang="en-US" dirty="0"/>
              <a:t>Most websites could fit in this type of website to some extent many of them are not necessarily for commercial purposes</a:t>
            </a:r>
          </a:p>
        </p:txBody>
      </p:sp>
    </p:spTree>
    <p:extLst>
      <p:ext uri="{BB962C8B-B14F-4D97-AF65-F5344CB8AC3E}">
        <p14:creationId xmlns:p14="http://schemas.microsoft.com/office/powerpoint/2010/main" val="251075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1143000"/>
          </a:xfrm>
        </p:spPr>
        <p:txBody>
          <a:bodyPr/>
          <a:lstStyle/>
          <a:p>
            <a:pPr algn="ctr"/>
            <a:r>
              <a:rPr lang="en-US" b="1" dirty="0">
                <a:solidFill>
                  <a:srgbClr val="FF0000"/>
                </a:solidFill>
              </a:rPr>
              <a:t>Site Types…</a:t>
            </a:r>
            <a:endParaRPr lang="en-US" dirty="0"/>
          </a:p>
        </p:txBody>
      </p:sp>
      <p:sp>
        <p:nvSpPr>
          <p:cNvPr id="2" name="Content Placeholder 1"/>
          <p:cNvSpPr>
            <a:spLocks noGrp="1"/>
          </p:cNvSpPr>
          <p:nvPr>
            <p:ph idx="1"/>
          </p:nvPr>
        </p:nvSpPr>
        <p:spPr>
          <a:xfrm>
            <a:off x="457200" y="1527175"/>
            <a:ext cx="8229600" cy="3971925"/>
          </a:xfrm>
        </p:spPr>
        <p:txBody>
          <a:bodyPr/>
          <a:lstStyle/>
          <a:p>
            <a:pPr marL="109728" indent="0" algn="ctr">
              <a:buNone/>
            </a:pPr>
            <a:r>
              <a:rPr lang="en-US" b="1" dirty="0"/>
              <a:t>Search engine Site</a:t>
            </a:r>
          </a:p>
          <a:p>
            <a:pPr algn="just"/>
            <a:r>
              <a:rPr lang="en-US" dirty="0"/>
              <a:t>A website that indexes material on the internet or an intranet (and lately on traditional media such as books and newspapers)and provides links to information as a response to a query.</a:t>
            </a:r>
          </a:p>
          <a:p>
            <a:pPr marL="109728" indent="0" algn="ctr">
              <a:buNone/>
            </a:pPr>
            <a:r>
              <a:rPr lang="en-US" b="1" dirty="0"/>
              <a:t>School Site</a:t>
            </a:r>
          </a:p>
          <a:p>
            <a:pPr algn="just"/>
            <a:r>
              <a:rPr lang="en-US" dirty="0"/>
              <a:t>A site on which teachers, students, or administrators can post information about current events at or involving their school.</a:t>
            </a:r>
          </a:p>
        </p:txBody>
      </p:sp>
    </p:spTree>
    <p:extLst>
      <p:ext uri="{BB962C8B-B14F-4D97-AF65-F5344CB8AC3E}">
        <p14:creationId xmlns:p14="http://schemas.microsoft.com/office/powerpoint/2010/main" val="111868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1143000"/>
          </a:xfrm>
        </p:spPr>
        <p:txBody>
          <a:bodyPr/>
          <a:lstStyle/>
          <a:p>
            <a:pPr algn="ctr"/>
            <a:r>
              <a:rPr lang="en-US" b="1" dirty="0">
                <a:solidFill>
                  <a:srgbClr val="FF0000"/>
                </a:solidFill>
              </a:rPr>
              <a:t>Site Types…</a:t>
            </a:r>
            <a:endParaRPr lang="en-US" dirty="0"/>
          </a:p>
        </p:txBody>
      </p:sp>
      <p:sp>
        <p:nvSpPr>
          <p:cNvPr id="2" name="Content Placeholder 1"/>
          <p:cNvSpPr>
            <a:spLocks noGrp="1"/>
          </p:cNvSpPr>
          <p:nvPr>
            <p:ph idx="1"/>
          </p:nvPr>
        </p:nvSpPr>
        <p:spPr>
          <a:xfrm>
            <a:off x="457200" y="1984375"/>
            <a:ext cx="8229600" cy="3971925"/>
          </a:xfrm>
        </p:spPr>
        <p:txBody>
          <a:bodyPr/>
          <a:lstStyle/>
          <a:p>
            <a:pPr marL="109728" indent="0" algn="ctr">
              <a:buNone/>
            </a:pPr>
            <a:r>
              <a:rPr lang="en-US" b="1" dirty="0"/>
              <a:t>Archive Site</a:t>
            </a:r>
          </a:p>
          <a:p>
            <a:pPr algn="just"/>
            <a:r>
              <a:rPr lang="en-US" dirty="0"/>
              <a:t>Used to preserve valuable electronic content threatened with extinction. Two examples are: Internet Archive, which since 1996 has preserved billions of old (and new) web pages; and Google Groups, which in early 2005 was archiving over 845,000,000 messages posted to Usenet news/discussion groups.</a:t>
            </a:r>
          </a:p>
        </p:txBody>
      </p:sp>
    </p:spTree>
    <p:extLst>
      <p:ext uri="{BB962C8B-B14F-4D97-AF65-F5344CB8AC3E}">
        <p14:creationId xmlns:p14="http://schemas.microsoft.com/office/powerpoint/2010/main" val="2152210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0"/>
            <a:ext cx="8229600" cy="1143000"/>
          </a:xfrm>
        </p:spPr>
        <p:txBody>
          <a:bodyPr/>
          <a:lstStyle/>
          <a:p>
            <a:pPr algn="ctr"/>
            <a:r>
              <a:rPr lang="en-US" b="1" dirty="0">
                <a:solidFill>
                  <a:srgbClr val="FF0000"/>
                </a:solidFill>
              </a:rPr>
              <a:t>Site Types…</a:t>
            </a:r>
            <a:endParaRPr lang="en-US" dirty="0"/>
          </a:p>
        </p:txBody>
      </p:sp>
      <p:sp>
        <p:nvSpPr>
          <p:cNvPr id="2" name="Content Placeholder 1"/>
          <p:cNvSpPr>
            <a:spLocks noGrp="1"/>
          </p:cNvSpPr>
          <p:nvPr>
            <p:ph idx="1"/>
          </p:nvPr>
        </p:nvSpPr>
        <p:spPr>
          <a:xfrm>
            <a:off x="457200" y="2136775"/>
            <a:ext cx="8229600" cy="3971925"/>
          </a:xfrm>
        </p:spPr>
        <p:txBody>
          <a:bodyPr>
            <a:normAutofit fontScale="92500" lnSpcReduction="20000"/>
          </a:bodyPr>
          <a:lstStyle/>
          <a:p>
            <a:pPr marL="109728" indent="0" algn="ctr">
              <a:buNone/>
            </a:pPr>
            <a:r>
              <a:rPr lang="en-US" b="1" dirty="0"/>
              <a:t>Photo Sharing Websites</a:t>
            </a:r>
          </a:p>
          <a:p>
            <a:pPr algn="just"/>
            <a:r>
              <a:rPr lang="en-US" dirty="0"/>
              <a:t>These types of website are cropping up like fleas on dog. There are web companies like, Flickr.com, Photosite.com, and Google's Picasa. There could easily be over a hundred such sites that offer free photo sharing paid for by their online advertising. Also, many digital cameras and photo printers now come with software enabling mere mortals to create digital photo slide shows and upload them to the web. </a:t>
            </a:r>
          </a:p>
        </p:txBody>
      </p:sp>
    </p:spTree>
    <p:extLst>
      <p:ext uri="{BB962C8B-B14F-4D97-AF65-F5344CB8AC3E}">
        <p14:creationId xmlns:p14="http://schemas.microsoft.com/office/powerpoint/2010/main" val="1687279163"/>
      </p:ext>
    </p:extLst>
  </p:cSld>
  <p:clrMapOvr>
    <a:masterClrMapping/>
  </p:clrMapOvr>
</p:sld>
</file>

<file path=ppt/theme/theme1.xml><?xml version="1.0" encoding="utf-8"?>
<a:theme xmlns:a="http://schemas.openxmlformats.org/drawingml/2006/main" name="Theme1not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Theme1notes</Template>
  <TotalTime>338</TotalTime>
  <Words>2010</Words>
  <Application>Microsoft Office PowerPoint</Application>
  <PresentationFormat>On-screen Show (4:3)</PresentationFormat>
  <Paragraphs>141</Paragraphs>
  <Slides>36</Slides>
  <Notes>1</Notes>
  <HiddenSlides>0</HiddenSlides>
  <MMClips>0</MMClips>
  <ScaleCrop>false</ScaleCrop>
  <HeadingPairs>
    <vt:vector size="4" baseType="variant">
      <vt:variant>
        <vt:lpstr>Theme</vt:lpstr>
      </vt:variant>
      <vt:variant>
        <vt:i4>3</vt:i4>
      </vt:variant>
      <vt:variant>
        <vt:lpstr>Slide Titles</vt:lpstr>
      </vt:variant>
      <vt:variant>
        <vt:i4>36</vt:i4>
      </vt:variant>
    </vt:vector>
  </HeadingPairs>
  <TitlesOfParts>
    <vt:vector size="39" baseType="lpstr">
      <vt:lpstr>Theme1notes</vt:lpstr>
      <vt:lpstr>Office Theme</vt:lpstr>
      <vt:lpstr>1_Office Theme</vt:lpstr>
      <vt:lpstr>PowerPoint Presentation</vt:lpstr>
      <vt:lpstr>Site Types</vt:lpstr>
      <vt:lpstr>Site Types…</vt:lpstr>
      <vt:lpstr>Site Types…</vt:lpstr>
      <vt:lpstr>Site Types…</vt:lpstr>
      <vt:lpstr>Site Types…</vt:lpstr>
      <vt:lpstr>Site Types…</vt:lpstr>
      <vt:lpstr>Site Types…</vt:lpstr>
      <vt:lpstr>Site Types…</vt:lpstr>
      <vt:lpstr>Site Types…</vt:lpstr>
      <vt:lpstr>Site Types…</vt:lpstr>
      <vt:lpstr>Site Types…</vt:lpstr>
      <vt:lpstr>Information Architecture</vt:lpstr>
      <vt:lpstr>A simple Information Architecture. </vt:lpstr>
      <vt:lpstr>Information Architecture…</vt:lpstr>
      <vt:lpstr>A sample website content inventory  </vt:lpstr>
      <vt:lpstr>Creating the Information  Architecture </vt:lpstr>
      <vt:lpstr>Creating the Information Architecture …</vt:lpstr>
      <vt:lpstr>Creating the Information Architecture …</vt:lpstr>
      <vt:lpstr>Creating the Information Architecture …</vt:lpstr>
      <vt:lpstr>Creating the Information Architecture …</vt:lpstr>
      <vt:lpstr>Navigation</vt:lpstr>
      <vt:lpstr>Navigation..</vt:lpstr>
      <vt:lpstr>Global Navigation </vt:lpstr>
      <vt:lpstr>Local Navigation </vt:lpstr>
      <vt:lpstr>Breadcrumb Navigation </vt:lpstr>
      <vt:lpstr>Breadcrumb Navigation </vt:lpstr>
      <vt:lpstr>Index / Directory </vt:lpstr>
      <vt:lpstr>Contextual Navigation </vt:lpstr>
      <vt:lpstr>Sitemap </vt:lpstr>
      <vt:lpstr>Search </vt:lpstr>
      <vt:lpstr>Dropdown menu </vt:lpstr>
      <vt:lpstr>A–Z Index </vt:lpstr>
      <vt:lpstr>Guided Tour </vt:lpstr>
      <vt:lpstr>Other Systems </vt:lpstr>
      <vt:lpstr>Note: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 organization and Navigation</dc:title>
  <dc:creator>Wamala Olivia JKW</dc:creator>
  <cp:lastModifiedBy>Windows User</cp:lastModifiedBy>
  <cp:revision>60</cp:revision>
  <dcterms:created xsi:type="dcterms:W3CDTF">2019-10-03T05:52:26Z</dcterms:created>
  <dcterms:modified xsi:type="dcterms:W3CDTF">2021-11-09T09:00:29Z</dcterms:modified>
</cp:coreProperties>
</file>