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53" r:id="rId5"/>
    <p:sldId id="354" r:id="rId6"/>
    <p:sldId id="355" r:id="rId7"/>
    <p:sldId id="357" r:id="rId8"/>
    <p:sldId id="356" r:id="rId9"/>
    <p:sldId id="359" r:id="rId10"/>
    <p:sldId id="358" r:id="rId11"/>
    <p:sldId id="360" r:id="rId12"/>
    <p:sldId id="361" r:id="rId13"/>
    <p:sldId id="362" r:id="rId14"/>
    <p:sldId id="363" r:id="rId15"/>
    <p:sldId id="364" r:id="rId16"/>
    <p:sldId id="366" r:id="rId17"/>
    <p:sldId id="367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51B9-90B7-431F-B59C-7D3EDD6ACA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7762" y="1041400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WAWASAN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NUSANTARA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7762" y="3639108"/>
            <a:ext cx="9144000" cy="1655762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8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0D04ACE0-F030-4900-8624-5DC90406A54E}"/>
              </a:ext>
            </a:extLst>
          </p:cNvPr>
          <p:cNvSpPr txBox="1">
            <a:spLocks/>
          </p:cNvSpPr>
          <p:nvPr/>
        </p:nvSpPr>
        <p:spPr>
          <a:xfrm>
            <a:off x="1268627" y="2947085"/>
            <a:ext cx="10781763" cy="14704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err="1">
                <a:solidFill>
                  <a:schemeClr val="tx1"/>
                </a:solidFill>
              </a:rPr>
              <a:t>Tujuan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b="1" dirty="0" err="1">
                <a:solidFill>
                  <a:schemeClr val="tx1"/>
                </a:solidFill>
              </a:rPr>
              <a:t>mempelajari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b="1" dirty="0" err="1">
                <a:solidFill>
                  <a:schemeClr val="tx1"/>
                </a:solidFill>
              </a:rPr>
              <a:t>konsep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b="1" dirty="0" err="1">
                <a:solidFill>
                  <a:schemeClr val="tx1"/>
                </a:solidFill>
              </a:rPr>
              <a:t>geopolitik</a:t>
            </a:r>
            <a:r>
              <a:rPr lang="en-US" sz="21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2100" dirty="0" err="1">
                <a:solidFill>
                  <a:schemeClr val="tx1"/>
                </a:solidFill>
              </a:rPr>
              <a:t>Perspektif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geopolitik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menyadarkan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makna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penting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hidup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bersama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dalam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ikatan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kebangsaan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100" dirty="0" err="1">
                <a:solidFill>
                  <a:schemeClr val="tx1"/>
                </a:solidFill>
              </a:rPr>
              <a:t>Perspektif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geopolitik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dapat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menyatukan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visi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misi</a:t>
            </a:r>
            <a:r>
              <a:rPr lang="en-US" sz="2100" dirty="0">
                <a:solidFill>
                  <a:schemeClr val="tx1"/>
                </a:solidFill>
              </a:rPr>
              <a:t> dan </a:t>
            </a:r>
            <a:r>
              <a:rPr lang="en-US" sz="2100" dirty="0" err="1">
                <a:solidFill>
                  <a:schemeClr val="tx1"/>
                </a:solidFill>
              </a:rPr>
              <a:t>tujuan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kita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dalam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melangsungkan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kehidupan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bersama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D1178F2-690F-4EB7-8D8D-B1FBFA5385C7}"/>
              </a:ext>
            </a:extLst>
          </p:cNvPr>
          <p:cNvSpPr txBox="1">
            <a:spLocks/>
          </p:cNvSpPr>
          <p:nvPr/>
        </p:nvSpPr>
        <p:spPr>
          <a:xfrm>
            <a:off x="284206" y="232029"/>
            <a:ext cx="11317222" cy="2542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pengertian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terkandung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konsep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geopolitik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geopolitik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sebagai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ilmu</a:t>
            </a:r>
            <a:r>
              <a:rPr lang="en-US" sz="2400" i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wawasan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obyektif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posisi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bangsa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hidup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berdampingan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saling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berinteraksi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negara lain. </a:t>
            </a:r>
            <a:r>
              <a:rPr lang="en-US" sz="2400" b="1" i="1" dirty="0" err="1">
                <a:solidFill>
                  <a:schemeClr val="tx1"/>
                </a:solidFill>
              </a:rPr>
              <a:t>Geopolitik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sebagai</a:t>
            </a:r>
            <a:r>
              <a:rPr lang="en-US" sz="2400" b="1" i="1" dirty="0">
                <a:solidFill>
                  <a:schemeClr val="tx1"/>
                </a:solidFill>
              </a:rPr>
              <a:t> ideology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landasan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ilmiah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tindakan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politik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negara): </a:t>
            </a:r>
            <a:r>
              <a:rPr lang="en-US" sz="2400" dirty="0" err="1">
                <a:solidFill>
                  <a:schemeClr val="tx1"/>
                </a:solidFill>
              </a:rPr>
              <a:t>hendak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menjadikan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wawasan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pandang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kolektif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melangsungkan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memelihara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mempertahankan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semangat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kebangsaan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="" xmlns:a16="http://schemas.microsoft.com/office/drawing/2014/main" id="{3AE52ADB-E0E6-48F8-A8EF-D6AC35AB4D16}"/>
              </a:ext>
            </a:extLst>
          </p:cNvPr>
          <p:cNvSpPr txBox="1">
            <a:spLocks/>
          </p:cNvSpPr>
          <p:nvPr/>
        </p:nvSpPr>
        <p:spPr>
          <a:xfrm>
            <a:off x="284206" y="4590531"/>
            <a:ext cx="10781763" cy="9885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err="1">
                <a:solidFill>
                  <a:schemeClr val="tx1"/>
                </a:solidFill>
              </a:rPr>
              <a:t>Wawasan</a:t>
            </a:r>
            <a:r>
              <a:rPr lang="en-US" sz="2200" dirty="0">
                <a:solidFill>
                  <a:schemeClr val="tx1"/>
                </a:solidFill>
              </a:rPr>
              <a:t> Nusantara </a:t>
            </a:r>
            <a:r>
              <a:rPr lang="en-US" sz="2200" dirty="0" err="1">
                <a:solidFill>
                  <a:schemeClr val="tx1"/>
                </a:solidFill>
              </a:rPr>
              <a:t>menjadi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cara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pandang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tentang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diri</a:t>
            </a:r>
            <a:r>
              <a:rPr lang="en-US" sz="2200" dirty="0">
                <a:solidFill>
                  <a:schemeClr val="tx1"/>
                </a:solidFill>
              </a:rPr>
              <a:t> dan </a:t>
            </a:r>
            <a:r>
              <a:rPr lang="en-US" sz="2200" dirty="0" err="1">
                <a:solidFill>
                  <a:schemeClr val="tx1"/>
                </a:solidFill>
              </a:rPr>
              <a:t>lingkungan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bagaimana</a:t>
            </a:r>
            <a:r>
              <a:rPr lang="en-US" sz="2200" dirty="0">
                <a:solidFill>
                  <a:schemeClr val="tx1"/>
                </a:solidFill>
              </a:rPr>
              <a:t> negara </a:t>
            </a:r>
            <a:r>
              <a:rPr lang="en-US" sz="2200" dirty="0" err="1">
                <a:solidFill>
                  <a:schemeClr val="tx1"/>
                </a:solidFill>
              </a:rPr>
              <a:t>mengetahui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potensi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diri</a:t>
            </a:r>
            <a:r>
              <a:rPr lang="en-US" sz="2200" dirty="0">
                <a:solidFill>
                  <a:schemeClr val="tx1"/>
                </a:solidFill>
              </a:rPr>
              <a:t> dan </a:t>
            </a:r>
            <a:r>
              <a:rPr lang="en-US" sz="2200" dirty="0" err="1">
                <a:solidFill>
                  <a:schemeClr val="tx1"/>
                </a:solidFill>
              </a:rPr>
              <a:t>kemampuan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ketahanan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nasionalnya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52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="" xmlns:a16="http://schemas.microsoft.com/office/drawing/2014/main" id="{19B03B9B-A151-4C30-80E5-837D4B75255B}"/>
              </a:ext>
            </a:extLst>
          </p:cNvPr>
          <p:cNvSpPr/>
          <p:nvPr/>
        </p:nvSpPr>
        <p:spPr>
          <a:xfrm>
            <a:off x="838200" y="365126"/>
            <a:ext cx="5550243" cy="919978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Wawasan</a:t>
            </a:r>
            <a:r>
              <a:rPr lang="en-US" sz="3200" dirty="0"/>
              <a:t> Nusantara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AB10570-20BC-4256-85F0-996878A627D4}"/>
              </a:ext>
            </a:extLst>
          </p:cNvPr>
          <p:cNvSpPr txBox="1">
            <a:spLocks/>
          </p:cNvSpPr>
          <p:nvPr/>
        </p:nvSpPr>
        <p:spPr>
          <a:xfrm>
            <a:off x="824814" y="1662302"/>
            <a:ext cx="11260094" cy="3952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Secara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Etimologis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a)</a:t>
            </a:r>
            <a:r>
              <a:rPr lang="en-US" sz="2200" dirty="0" err="1">
                <a:solidFill>
                  <a:schemeClr val="tx1"/>
                </a:solidFill>
              </a:rPr>
              <a:t>Wawasan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mengandung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arti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pandangan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tinjauan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penglihatan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atau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respons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 err="1">
                <a:solidFill>
                  <a:schemeClr val="tx1"/>
                </a:solidFill>
              </a:rPr>
              <a:t>tanggap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indrawi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Selain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menunjukkan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kegiatan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untuk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mengetahui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serta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arti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pengaruh-pengaruhnya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kehidupan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berbangsa</a:t>
            </a:r>
            <a:r>
              <a:rPr lang="en-US" sz="2200" dirty="0">
                <a:solidFill>
                  <a:schemeClr val="tx1"/>
                </a:solidFill>
              </a:rPr>
              <a:t>, juga </a:t>
            </a:r>
            <a:r>
              <a:rPr lang="en-US" sz="2200" dirty="0" err="1">
                <a:solidFill>
                  <a:schemeClr val="tx1"/>
                </a:solidFill>
              </a:rPr>
              <a:t>mendeskripsikan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cara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pandang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cara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tinjau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cara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lihat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atau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cara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tanggap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indrawi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b) Nasional </a:t>
            </a:r>
            <a:r>
              <a:rPr lang="en-US" sz="2200" dirty="0" err="1">
                <a:solidFill>
                  <a:schemeClr val="tx1"/>
                </a:solidFill>
              </a:rPr>
              <a:t>menunjukkan</a:t>
            </a:r>
            <a:r>
              <a:rPr lang="en-US" sz="2200" dirty="0">
                <a:solidFill>
                  <a:schemeClr val="tx1"/>
                </a:solidFill>
              </a:rPr>
              <a:t> kata </a:t>
            </a:r>
            <a:r>
              <a:rPr lang="en-US" sz="2200" dirty="0" err="1">
                <a:solidFill>
                  <a:schemeClr val="tx1"/>
                </a:solidFill>
              </a:rPr>
              <a:t>sifat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berbentuk</a:t>
            </a:r>
            <a:r>
              <a:rPr lang="en-US" sz="2200" dirty="0">
                <a:solidFill>
                  <a:schemeClr val="tx1"/>
                </a:solidFill>
              </a:rPr>
              <a:t> kata “nation” &gt;&gt; </a:t>
            </a:r>
            <a:r>
              <a:rPr lang="en-US" sz="2200" dirty="0" err="1">
                <a:solidFill>
                  <a:schemeClr val="tx1"/>
                </a:solidFill>
              </a:rPr>
              <a:t>bangsa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telah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mengidentikkan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kehidupan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bernegara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c) Nusantara </a:t>
            </a:r>
            <a:r>
              <a:rPr lang="en-US" sz="2200" dirty="0" err="1">
                <a:solidFill>
                  <a:schemeClr val="tx1"/>
                </a:solidFill>
              </a:rPr>
              <a:t>dipergunakan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menggambarkan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kesatuan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wilayah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perairan</a:t>
            </a:r>
            <a:r>
              <a:rPr lang="en-US" sz="2200" dirty="0">
                <a:solidFill>
                  <a:schemeClr val="tx1"/>
                </a:solidFill>
              </a:rPr>
              <a:t> dan </a:t>
            </a:r>
            <a:r>
              <a:rPr lang="en-US" sz="2200" dirty="0" err="1">
                <a:solidFill>
                  <a:schemeClr val="tx1"/>
                </a:solidFill>
              </a:rPr>
              <a:t>gugusan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pulau-pulau</a:t>
            </a:r>
            <a:r>
              <a:rPr lang="en-US" sz="2200" dirty="0">
                <a:solidFill>
                  <a:schemeClr val="tx1"/>
                </a:solidFill>
              </a:rPr>
              <a:t> Indonesia yang </a:t>
            </a:r>
            <a:r>
              <a:rPr lang="en-US" sz="2200" dirty="0" err="1">
                <a:solidFill>
                  <a:schemeClr val="tx1"/>
                </a:solidFill>
              </a:rPr>
              <a:t>terletak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antara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Samudera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Pasifik</a:t>
            </a:r>
            <a:r>
              <a:rPr lang="en-US" sz="2200" dirty="0">
                <a:solidFill>
                  <a:schemeClr val="tx1"/>
                </a:solidFill>
              </a:rPr>
              <a:t> dan </a:t>
            </a:r>
            <a:r>
              <a:rPr lang="en-US" sz="2200" dirty="0" err="1">
                <a:solidFill>
                  <a:schemeClr val="tx1"/>
                </a:solidFill>
              </a:rPr>
              <a:t>Samudera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Hindia</a:t>
            </a:r>
            <a:r>
              <a:rPr lang="en-US" sz="2200" dirty="0">
                <a:solidFill>
                  <a:schemeClr val="tx1"/>
                </a:solidFill>
              </a:rPr>
              <a:t> dan di </a:t>
            </a:r>
            <a:r>
              <a:rPr lang="en-US" sz="2200" dirty="0" err="1">
                <a:solidFill>
                  <a:schemeClr val="tx1"/>
                </a:solidFill>
              </a:rPr>
              <a:t>antara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Benua</a:t>
            </a:r>
            <a:r>
              <a:rPr lang="en-US" sz="2200" dirty="0">
                <a:solidFill>
                  <a:schemeClr val="tx1"/>
                </a:solidFill>
              </a:rPr>
              <a:t> Asia dan </a:t>
            </a:r>
            <a:r>
              <a:rPr lang="en-US" sz="2200" dirty="0" err="1">
                <a:solidFill>
                  <a:schemeClr val="tx1"/>
                </a:solidFill>
              </a:rPr>
              <a:t>Benua</a:t>
            </a:r>
            <a:r>
              <a:rPr lang="en-US" sz="2200" dirty="0">
                <a:solidFill>
                  <a:schemeClr val="tx1"/>
                </a:solidFill>
              </a:rPr>
              <a:t> Australia.</a:t>
            </a:r>
          </a:p>
        </p:txBody>
      </p:sp>
    </p:spTree>
    <p:extLst>
      <p:ext uri="{BB962C8B-B14F-4D97-AF65-F5344CB8AC3E}">
        <p14:creationId xmlns:p14="http://schemas.microsoft.com/office/powerpoint/2010/main" val="117558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D6D6BCC3-FEF8-471D-87CF-451D26BF480A}"/>
              </a:ext>
            </a:extLst>
          </p:cNvPr>
          <p:cNvSpPr txBox="1">
            <a:spLocks/>
          </p:cNvSpPr>
          <p:nvPr/>
        </p:nvSpPr>
        <p:spPr>
          <a:xfrm>
            <a:off x="3724010" y="421267"/>
            <a:ext cx="8467990" cy="52270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2400" b="1" dirty="0" err="1">
                <a:solidFill>
                  <a:schemeClr val="tx1"/>
                </a:solidFill>
              </a:rPr>
              <a:t>Secara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  <a:r>
              <a:rPr lang="en-ID" sz="2400" b="1" dirty="0" err="1">
                <a:solidFill>
                  <a:schemeClr val="tx1"/>
                </a:solidFill>
              </a:rPr>
              <a:t>Terminologis</a:t>
            </a:r>
            <a:endParaRPr lang="en-ID" sz="2400" b="1" dirty="0">
              <a:solidFill>
                <a:schemeClr val="tx1"/>
              </a:solidFill>
            </a:endParaRPr>
          </a:p>
          <a:p>
            <a:pPr algn="just"/>
            <a:r>
              <a:rPr lang="en-ID" sz="2400" dirty="0" err="1">
                <a:solidFill>
                  <a:schemeClr val="tx1"/>
                </a:solidFill>
              </a:rPr>
              <a:t>Wawasan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nasional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merupakan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cara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pandang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bangsa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tentang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diri</a:t>
            </a:r>
            <a:r>
              <a:rPr lang="en-ID" sz="2400" dirty="0">
                <a:solidFill>
                  <a:schemeClr val="tx1"/>
                </a:solidFill>
              </a:rPr>
              <a:t> dan </a:t>
            </a:r>
            <a:r>
              <a:rPr lang="en-ID" sz="2400" dirty="0" err="1">
                <a:solidFill>
                  <a:schemeClr val="tx1"/>
                </a:solidFill>
              </a:rPr>
              <a:t>lingkungannya</a:t>
            </a:r>
            <a:r>
              <a:rPr lang="en-ID" sz="2400" dirty="0">
                <a:solidFill>
                  <a:schemeClr val="tx1"/>
                </a:solidFill>
              </a:rPr>
              <a:t>. </a:t>
            </a:r>
            <a:r>
              <a:rPr lang="en-ID" sz="2400" dirty="0" err="1">
                <a:solidFill>
                  <a:schemeClr val="tx1"/>
                </a:solidFill>
              </a:rPr>
              <a:t>Merupakan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penjabaran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dari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falsafah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dijadikan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dasar</a:t>
            </a:r>
            <a:r>
              <a:rPr lang="en-ID" sz="2400" dirty="0">
                <a:solidFill>
                  <a:schemeClr val="tx1"/>
                </a:solidFill>
              </a:rPr>
              <a:t> negara </a:t>
            </a:r>
            <a:r>
              <a:rPr lang="en-ID" sz="2400" dirty="0" err="1">
                <a:solidFill>
                  <a:schemeClr val="tx1"/>
                </a:solidFill>
              </a:rPr>
              <a:t>sesuai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dengan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keadaan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serta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sejarah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dialaminya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ID" sz="2400" dirty="0" err="1">
                <a:solidFill>
                  <a:schemeClr val="tx1"/>
                </a:solidFill>
              </a:rPr>
              <a:t>Wawasan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nasional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ini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menentukan</a:t>
            </a:r>
            <a:r>
              <a:rPr lang="en-ID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ID" sz="2000" dirty="0" err="1">
                <a:solidFill>
                  <a:schemeClr val="tx1"/>
                </a:solidFill>
              </a:rPr>
              <a:t>Bagaimana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bangsa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itu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memanfaatkan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kondisi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geografis</a:t>
            </a:r>
            <a:r>
              <a:rPr lang="en-ID" sz="2000" dirty="0">
                <a:solidFill>
                  <a:schemeClr val="tx1"/>
                </a:solidFill>
              </a:rPr>
              <a:t>, </a:t>
            </a:r>
            <a:r>
              <a:rPr lang="en-ID" sz="2000" dirty="0" err="1">
                <a:solidFill>
                  <a:schemeClr val="tx1"/>
                </a:solidFill>
              </a:rPr>
              <a:t>sejarah</a:t>
            </a:r>
            <a:r>
              <a:rPr lang="en-ID" sz="2000" dirty="0">
                <a:solidFill>
                  <a:schemeClr val="tx1"/>
                </a:solidFill>
              </a:rPr>
              <a:t>, </a:t>
            </a:r>
            <a:r>
              <a:rPr lang="en-ID" sz="2000" dirty="0" err="1">
                <a:solidFill>
                  <a:schemeClr val="tx1"/>
                </a:solidFill>
              </a:rPr>
              <a:t>serta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sosial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budayanya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dalam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mencapai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cita-cita</a:t>
            </a:r>
            <a:r>
              <a:rPr lang="en-ID" sz="2000" dirty="0">
                <a:solidFill>
                  <a:schemeClr val="tx1"/>
                </a:solidFill>
              </a:rPr>
              <a:t> dan </a:t>
            </a:r>
            <a:r>
              <a:rPr lang="en-ID" sz="2000" dirty="0" err="1">
                <a:solidFill>
                  <a:schemeClr val="tx1"/>
                </a:solidFill>
              </a:rPr>
              <a:t>kepentingannya</a:t>
            </a:r>
            <a:r>
              <a:rPr lang="en-ID" sz="2000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ID" sz="2000" dirty="0" err="1">
                <a:solidFill>
                  <a:schemeClr val="tx1"/>
                </a:solidFill>
              </a:rPr>
              <a:t>Bagaimana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bangsa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itu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memandang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diri</a:t>
            </a:r>
            <a:r>
              <a:rPr lang="en-ID" sz="2000" dirty="0">
                <a:solidFill>
                  <a:schemeClr val="tx1"/>
                </a:solidFill>
              </a:rPr>
              <a:t> dan </a:t>
            </a:r>
            <a:r>
              <a:rPr lang="en-ID" sz="2000" dirty="0" err="1">
                <a:solidFill>
                  <a:schemeClr val="tx1"/>
                </a:solidFill>
              </a:rPr>
              <a:t>lingkungannya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sebagai</a:t>
            </a:r>
            <a:r>
              <a:rPr lang="en-ID" sz="2000" dirty="0">
                <a:solidFill>
                  <a:schemeClr val="tx1"/>
                </a:solidFill>
              </a:rPr>
              <a:t> proses </a:t>
            </a:r>
            <a:r>
              <a:rPr lang="en-ID" sz="2000" dirty="0" err="1">
                <a:solidFill>
                  <a:schemeClr val="tx1"/>
                </a:solidFill>
              </a:rPr>
              <a:t>kontemplatif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tersistem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ketika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berada</a:t>
            </a:r>
            <a:r>
              <a:rPr lang="en-ID" sz="2000" dirty="0">
                <a:solidFill>
                  <a:schemeClr val="tx1"/>
                </a:solidFill>
              </a:rPr>
              <a:t> pada </a:t>
            </a:r>
            <a:r>
              <a:rPr lang="en-ID" sz="2000" dirty="0" err="1">
                <a:solidFill>
                  <a:schemeClr val="tx1"/>
                </a:solidFill>
              </a:rPr>
              <a:t>kondisi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mandiri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maupun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ketika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berada</a:t>
            </a:r>
            <a:r>
              <a:rPr lang="en-ID" sz="2000" dirty="0">
                <a:solidFill>
                  <a:schemeClr val="tx1"/>
                </a:solidFill>
              </a:rPr>
              <a:t> di </a:t>
            </a:r>
            <a:r>
              <a:rPr lang="en-ID" sz="2000" dirty="0" err="1">
                <a:solidFill>
                  <a:schemeClr val="tx1"/>
                </a:solidFill>
              </a:rPr>
              <a:t>tengah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bangsa</a:t>
            </a:r>
            <a:r>
              <a:rPr lang="en-ID" sz="2000" dirty="0">
                <a:solidFill>
                  <a:schemeClr val="tx1"/>
                </a:solidFill>
              </a:rPr>
              <a:t> lain.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ID" sz="2000" dirty="0" err="1">
                <a:solidFill>
                  <a:schemeClr val="tx1"/>
                </a:solidFill>
              </a:rPr>
              <a:t>Wawasan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nusantara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diartikan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sebagai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cara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pandang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bangsa</a:t>
            </a:r>
            <a:r>
              <a:rPr lang="en-ID" sz="2000" dirty="0">
                <a:solidFill>
                  <a:schemeClr val="tx1"/>
                </a:solidFill>
              </a:rPr>
              <a:t> Indonesia </a:t>
            </a:r>
            <a:r>
              <a:rPr lang="en-ID" sz="2000" dirty="0" err="1">
                <a:solidFill>
                  <a:schemeClr val="tx1"/>
                </a:solidFill>
              </a:rPr>
              <a:t>tentang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diri</a:t>
            </a:r>
            <a:r>
              <a:rPr lang="en-ID" sz="2000" dirty="0">
                <a:solidFill>
                  <a:schemeClr val="tx1"/>
                </a:solidFill>
              </a:rPr>
              <a:t> dan </a:t>
            </a:r>
            <a:r>
              <a:rPr lang="en-ID" sz="2000" dirty="0" err="1">
                <a:solidFill>
                  <a:schemeClr val="tx1"/>
                </a:solidFill>
              </a:rPr>
              <a:t>lingkungannya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dilandasi</a:t>
            </a:r>
            <a:r>
              <a:rPr lang="en-ID" sz="2000" dirty="0">
                <a:solidFill>
                  <a:schemeClr val="tx1"/>
                </a:solidFill>
              </a:rPr>
              <a:t> Pancasila dan UUD NRI </a:t>
            </a:r>
            <a:r>
              <a:rPr lang="en-ID" sz="2000" dirty="0" err="1">
                <a:solidFill>
                  <a:schemeClr val="tx1"/>
                </a:solidFill>
              </a:rPr>
              <a:t>Tahun</a:t>
            </a:r>
            <a:r>
              <a:rPr lang="en-ID" sz="2000" dirty="0">
                <a:solidFill>
                  <a:schemeClr val="tx1"/>
                </a:solidFill>
              </a:rPr>
              <a:t> 1945.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FCFD77-1345-4B0A-A217-3A0157D4F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4" y="1879766"/>
            <a:ext cx="3467915" cy="23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4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29E581AD-F276-4D0B-A2BD-0D9B1194BC4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07271" cy="6005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3.	</a:t>
            </a:r>
            <a:r>
              <a:rPr lang="en-US" sz="2400" b="1" dirty="0" err="1">
                <a:solidFill>
                  <a:schemeClr val="tx1"/>
                </a:solidFill>
              </a:rPr>
              <a:t>Secara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Epistemologis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Wawasan</a:t>
            </a:r>
            <a:r>
              <a:rPr lang="en-US" sz="2400" dirty="0">
                <a:solidFill>
                  <a:schemeClr val="tx1"/>
                </a:solidFill>
              </a:rPr>
              <a:t> Nusantara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pandang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memahami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menghayati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bersikap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bertindak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berpikir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bertingkah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laku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bangsa</a:t>
            </a:r>
            <a:r>
              <a:rPr lang="en-US" sz="2400" dirty="0">
                <a:solidFill>
                  <a:schemeClr val="tx1"/>
                </a:solidFill>
              </a:rPr>
              <a:t> Indonesia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interaksi</a:t>
            </a:r>
            <a:r>
              <a:rPr lang="en-US" sz="2400" dirty="0">
                <a:solidFill>
                  <a:schemeClr val="tx1"/>
                </a:solidFill>
              </a:rPr>
              <a:t> proses-proses </a:t>
            </a:r>
            <a:r>
              <a:rPr lang="en-US" sz="2400" dirty="0" err="1">
                <a:solidFill>
                  <a:schemeClr val="tx1"/>
                </a:solidFill>
              </a:rPr>
              <a:t>psikologis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sosiokultural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arti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luas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aspek-aspek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gatra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Wawasan</a:t>
            </a:r>
            <a:r>
              <a:rPr lang="en-US" sz="2400" dirty="0">
                <a:solidFill>
                  <a:schemeClr val="tx1"/>
                </a:solidFill>
              </a:rPr>
              <a:t> Nusantara: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memperkokoh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persatuan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kesatuan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Tujuan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wawasan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nusantara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berikut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&gt;&gt; </a:t>
            </a:r>
            <a:r>
              <a:rPr lang="en-US" sz="2000" dirty="0" err="1">
                <a:solidFill>
                  <a:schemeClr val="tx1"/>
                </a:solidFill>
              </a:rPr>
              <a:t>mewujudkan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kesatuan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segenap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aspek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kehidupan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nasional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alamiah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Geografi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Demografi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kekayaan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alam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aspek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ideologi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Politik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Ekonomi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Budaya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Hankam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luar</a:t>
            </a:r>
            <a:r>
              <a:rPr lang="en-US" sz="2000" dirty="0">
                <a:solidFill>
                  <a:schemeClr val="tx1"/>
                </a:solidFill>
              </a:rPr>
              <a:t> &gt;&gt; </a:t>
            </a:r>
            <a:r>
              <a:rPr lang="en-US" sz="2000" dirty="0" err="1">
                <a:solidFill>
                  <a:schemeClr val="tx1"/>
                </a:solidFill>
              </a:rPr>
              <a:t>ikut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mewujudkan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kebahagiaan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ketertiban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perdamaian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seluruh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manusia</a:t>
            </a:r>
            <a:r>
              <a:rPr lang="en-US" sz="2000" dirty="0">
                <a:solidFill>
                  <a:schemeClr val="tx1"/>
                </a:solidFill>
              </a:rPr>
              <a:t> di dunia.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Wawasan</a:t>
            </a:r>
            <a:r>
              <a:rPr lang="en-US" sz="2400" dirty="0">
                <a:solidFill>
                  <a:schemeClr val="tx1"/>
                </a:solidFill>
              </a:rPr>
              <a:t> Nusantara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unsur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dasar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wadah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isi</a:t>
            </a:r>
            <a:r>
              <a:rPr lang="en-US" sz="2400" dirty="0">
                <a:solidFill>
                  <a:schemeClr val="tx1"/>
                </a:solidFill>
              </a:rPr>
              <a:t> dan tata </a:t>
            </a:r>
            <a:r>
              <a:rPr lang="en-US" sz="2400" dirty="0" err="1">
                <a:solidFill>
                  <a:schemeClr val="tx1"/>
                </a:solidFill>
              </a:rPr>
              <a:t>laku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F6C39E1-BE46-47C9-AAC2-12E70391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34" y="1692713"/>
            <a:ext cx="3072100" cy="26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5C9A6D-5436-4DC7-9ADE-39013629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618" y="1634556"/>
            <a:ext cx="10140286" cy="4351338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1.  </a:t>
            </a:r>
            <a:r>
              <a:rPr lang="en-US" sz="2400" dirty="0" err="1"/>
              <a:t>Perwujudan</a:t>
            </a:r>
            <a:r>
              <a:rPr lang="en-US" sz="2400" dirty="0"/>
              <a:t> </a:t>
            </a:r>
            <a:r>
              <a:rPr lang="en-US" sz="2400" dirty="0" err="1"/>
              <a:t>kepulauan</a:t>
            </a:r>
            <a:r>
              <a:rPr lang="en-US" sz="2400" dirty="0"/>
              <a:t> Nusantara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kesatuan</a:t>
            </a:r>
            <a:r>
              <a:rPr lang="en-US" sz="2400" b="1" dirty="0"/>
              <a:t> </a:t>
            </a:r>
            <a:r>
              <a:rPr lang="en-US" sz="2400" b="1" dirty="0" err="1"/>
              <a:t>politik</a:t>
            </a:r>
            <a:r>
              <a:rPr lang="en-US" sz="2400" dirty="0"/>
              <a:t>,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arti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kebulatan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dan </a:t>
            </a:r>
            <a:r>
              <a:rPr lang="en-US" sz="2400" dirty="0" err="1"/>
              <a:t>kekayaannya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kesatuan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, </a:t>
            </a:r>
            <a:r>
              <a:rPr lang="en-US" sz="2400" dirty="0" err="1"/>
              <a:t>wadah</a:t>
            </a:r>
            <a:r>
              <a:rPr lang="en-US" sz="2400" dirty="0"/>
              <a:t>,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dan </a:t>
            </a:r>
            <a:r>
              <a:rPr lang="en-US" sz="2400" dirty="0" err="1"/>
              <a:t>kesatuan</a:t>
            </a:r>
            <a:r>
              <a:rPr lang="en-US" sz="2400" dirty="0"/>
              <a:t> </a:t>
            </a:r>
            <a:r>
              <a:rPr lang="en-US" sz="2400" dirty="0" err="1"/>
              <a:t>matra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modal dan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endParaRPr lang="en-US" sz="2400" dirty="0"/>
          </a:p>
          <a:p>
            <a:pPr algn="just"/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Indonesia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, Bahasa, dan </a:t>
            </a:r>
            <a:r>
              <a:rPr lang="en-US" sz="2400" dirty="0" err="1"/>
              <a:t>kepercayaan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kesatuan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yang </a:t>
            </a:r>
            <a:r>
              <a:rPr lang="en-US" sz="2400" dirty="0" err="1"/>
              <a:t>bulat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psikologis</a:t>
            </a:r>
            <a:r>
              <a:rPr lang="en-US" sz="2400" dirty="0"/>
              <a:t>, </a:t>
            </a:r>
            <a:r>
              <a:rPr lang="en-US" sz="2400" dirty="0" err="1"/>
              <a:t>bangsa</a:t>
            </a:r>
            <a:r>
              <a:rPr lang="en-US" sz="2400" dirty="0"/>
              <a:t> Indonesia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merasa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, </a:t>
            </a:r>
            <a:r>
              <a:rPr lang="en-US" sz="2400" dirty="0" err="1"/>
              <a:t>senasib</a:t>
            </a:r>
            <a:r>
              <a:rPr lang="en-US" sz="2400" dirty="0"/>
              <a:t> </a:t>
            </a:r>
            <a:r>
              <a:rPr lang="en-US" sz="2400" dirty="0" err="1"/>
              <a:t>sepenanggungan</a:t>
            </a:r>
            <a:r>
              <a:rPr lang="en-US" sz="2400" dirty="0"/>
              <a:t>, se-</a:t>
            </a:r>
            <a:r>
              <a:rPr lang="en-US" sz="2400" dirty="0" err="1"/>
              <a:t>Bangsa</a:t>
            </a:r>
            <a:r>
              <a:rPr lang="en-US" sz="2400" dirty="0"/>
              <a:t> dan se-Tanah Air,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tekad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cita-cita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endParaRPr lang="en-US" sz="2400" dirty="0"/>
          </a:p>
          <a:p>
            <a:pPr algn="just"/>
            <a:r>
              <a:rPr lang="en-US" sz="2400" dirty="0" err="1"/>
              <a:t>Bahwa</a:t>
            </a:r>
            <a:r>
              <a:rPr lang="en-US" sz="2400" dirty="0"/>
              <a:t> Pancasila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satu-satunya</a:t>
            </a:r>
            <a:r>
              <a:rPr lang="en-US" sz="2400" dirty="0"/>
              <a:t> </a:t>
            </a:r>
            <a:r>
              <a:rPr lang="en-US" sz="2400" dirty="0" err="1"/>
              <a:t>falsafah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dan negara yang </a:t>
            </a:r>
            <a:r>
              <a:rPr lang="en-US" sz="2400" dirty="0" err="1"/>
              <a:t>melandasi</a:t>
            </a:r>
            <a:r>
              <a:rPr lang="en-US" sz="2400" dirty="0"/>
              <a:t>, </a:t>
            </a:r>
            <a:r>
              <a:rPr lang="en-US" sz="2400" dirty="0" err="1"/>
              <a:t>membimbing</a:t>
            </a:r>
            <a:r>
              <a:rPr lang="en-US" sz="2400" dirty="0"/>
              <a:t> dan </a:t>
            </a:r>
            <a:r>
              <a:rPr lang="en-US" sz="2400" dirty="0" err="1"/>
              <a:t>mengarahkan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tujuannya</a:t>
            </a:r>
            <a:endParaRPr lang="en-US" sz="2400" dirty="0"/>
          </a:p>
          <a:p>
            <a:pPr algn="just"/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kepulauan</a:t>
            </a:r>
            <a:r>
              <a:rPr lang="en-US" sz="2400" dirty="0"/>
              <a:t> Nusantara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kesatuan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yang </a:t>
            </a:r>
            <a:r>
              <a:rPr lang="en-US" sz="2400" dirty="0" err="1"/>
              <a:t>mengabdi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ABBC085F-7EA0-4CD5-ACC2-81133A1CD9AB}"/>
              </a:ext>
            </a:extLst>
          </p:cNvPr>
          <p:cNvSpPr txBox="1">
            <a:spLocks/>
          </p:cNvSpPr>
          <p:nvPr/>
        </p:nvSpPr>
        <p:spPr>
          <a:xfrm>
            <a:off x="4270641" y="0"/>
            <a:ext cx="7710618" cy="16345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/>
              <a:t>Implementasi</a:t>
            </a:r>
            <a:r>
              <a:rPr lang="en-US" sz="4000" dirty="0"/>
              <a:t> </a:t>
            </a:r>
            <a:r>
              <a:rPr lang="en-US" sz="4000" dirty="0" err="1"/>
              <a:t>Wawasan</a:t>
            </a:r>
            <a:r>
              <a:rPr lang="en-US" sz="4000" dirty="0"/>
              <a:t> Nusantara</a:t>
            </a:r>
          </a:p>
        </p:txBody>
      </p:sp>
    </p:spTree>
    <p:extLst>
      <p:ext uri="{BB962C8B-B14F-4D97-AF65-F5344CB8AC3E}">
        <p14:creationId xmlns:p14="http://schemas.microsoft.com/office/powerpoint/2010/main" val="349441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82C44080-992A-4F09-91A0-BD88C2D1999F}"/>
              </a:ext>
            </a:extLst>
          </p:cNvPr>
          <p:cNvSpPr txBox="1">
            <a:spLocks/>
          </p:cNvSpPr>
          <p:nvPr/>
        </p:nvSpPr>
        <p:spPr>
          <a:xfrm>
            <a:off x="1009934" y="491319"/>
            <a:ext cx="9825727" cy="50740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49C655-0E40-431C-A8F1-DF08D4DD1A05}"/>
              </a:ext>
            </a:extLst>
          </p:cNvPr>
          <p:cNvSpPr/>
          <p:nvPr/>
        </p:nvSpPr>
        <p:spPr>
          <a:xfrm>
            <a:off x="1009934" y="79077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2.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Perwujudan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kepulauan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Nusantara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sebagai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satu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kesatuan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sosial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dan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budaya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,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dalam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arti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:</a:t>
            </a:r>
            <a:endParaRPr lang="en-US" sz="2000" dirty="0"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Bahwa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masyarakat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Indonesia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adalah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satu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, peri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kehidupan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bangsa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harus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merupakan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kehidupan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serasi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dengan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terdapatnya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tingkat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kemajuan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masyarakat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sama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,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merata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seimbang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serta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adanya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keselarasan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kehidupan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sesuai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dengan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kemajuan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bangsa</a:t>
            </a:r>
            <a:endParaRPr lang="en-US" sz="2000" dirty="0">
              <a:solidFill>
                <a:srgbClr val="000000"/>
              </a:solidFill>
              <a:ea typeface="Lustri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Bahwa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budaya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Indonesia pada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hakikatnya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adalah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a typeface="Lustria"/>
                <a:cs typeface="Lustria"/>
              </a:rPr>
              <a:t>satu</a:t>
            </a:r>
            <a:r>
              <a:rPr lang="en-ID" sz="2000" b="1" dirty="0">
                <a:solidFill>
                  <a:srgbClr val="000000"/>
                </a:solidFill>
                <a:ea typeface="Lustria"/>
                <a:cs typeface="Lustria"/>
              </a:rPr>
              <a:t>,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sedangkan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corak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ragam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budaya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ada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menggambarkan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kekayaan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budaya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bangsa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menjadi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modal dan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landasan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pengembangan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budaya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bangsa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seluruhnya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, yang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hasil-hasilnya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dapat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dimiliki</a:t>
            </a:r>
            <a:r>
              <a:rPr lang="en-ID" sz="2000" dirty="0">
                <a:solidFill>
                  <a:srgbClr val="000000"/>
                </a:solidFill>
                <a:ea typeface="Lustria"/>
                <a:cs typeface="Lustria"/>
              </a:rPr>
              <a:t> oleh </a:t>
            </a:r>
            <a:r>
              <a:rPr lang="en-ID" sz="2000" dirty="0" err="1">
                <a:solidFill>
                  <a:srgbClr val="000000"/>
                </a:solidFill>
                <a:ea typeface="Lustria"/>
                <a:cs typeface="Lustria"/>
              </a:rPr>
              <a:t>bangsa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297C540-4BE1-431D-A8E4-0EA0867C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06" y="1431141"/>
            <a:ext cx="4795394" cy="31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6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33C6E472-88B4-4C2D-A05F-45BFE256F5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7785" y="337829"/>
            <a:ext cx="6863686" cy="5366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ID" sz="2800" dirty="0" err="1">
                <a:solidFill>
                  <a:schemeClr val="tx1"/>
                </a:solidFill>
              </a:rPr>
              <a:t>Perwujudan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kepulauan</a:t>
            </a:r>
            <a:r>
              <a:rPr lang="en-ID" sz="2800" dirty="0">
                <a:solidFill>
                  <a:schemeClr val="tx1"/>
                </a:solidFill>
              </a:rPr>
              <a:t> Nusantara </a:t>
            </a:r>
            <a:r>
              <a:rPr lang="en-ID" sz="2800" dirty="0" err="1">
                <a:solidFill>
                  <a:schemeClr val="tx1"/>
                </a:solidFill>
              </a:rPr>
              <a:t>sebagai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b="1" i="1" dirty="0" err="1">
                <a:solidFill>
                  <a:schemeClr val="tx1"/>
                </a:solidFill>
              </a:rPr>
              <a:t>satu</a:t>
            </a:r>
            <a:r>
              <a:rPr lang="en-ID" sz="2800" b="1" i="1" dirty="0">
                <a:solidFill>
                  <a:schemeClr val="tx1"/>
                </a:solidFill>
              </a:rPr>
              <a:t> </a:t>
            </a:r>
            <a:r>
              <a:rPr lang="en-ID" sz="2800" b="1" i="1" dirty="0" err="1">
                <a:solidFill>
                  <a:schemeClr val="tx1"/>
                </a:solidFill>
              </a:rPr>
              <a:t>kesatuan</a:t>
            </a:r>
            <a:r>
              <a:rPr lang="en-ID" sz="2800" b="1" i="1" dirty="0">
                <a:solidFill>
                  <a:schemeClr val="tx1"/>
                </a:solidFill>
              </a:rPr>
              <a:t> </a:t>
            </a:r>
            <a:r>
              <a:rPr lang="en-ID" sz="2800" b="1" i="1" dirty="0" err="1">
                <a:solidFill>
                  <a:schemeClr val="tx1"/>
                </a:solidFill>
              </a:rPr>
              <a:t>ekonomi</a:t>
            </a:r>
            <a:r>
              <a:rPr lang="en-ID" sz="2800" dirty="0">
                <a:solidFill>
                  <a:schemeClr val="tx1"/>
                </a:solidFill>
              </a:rPr>
              <a:t>, </a:t>
            </a:r>
            <a:r>
              <a:rPr lang="en-ID" sz="2800" dirty="0" err="1">
                <a:solidFill>
                  <a:schemeClr val="tx1"/>
                </a:solidFill>
              </a:rPr>
              <a:t>dalam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arti</a:t>
            </a:r>
            <a:r>
              <a:rPr lang="en-ID" sz="2800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ID" sz="2400" dirty="0" err="1">
                <a:solidFill>
                  <a:schemeClr val="tx1"/>
                </a:solidFill>
              </a:rPr>
              <a:t>Bahwa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kekayaan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wilayah</a:t>
            </a:r>
            <a:r>
              <a:rPr lang="en-ID" sz="2400" dirty="0">
                <a:solidFill>
                  <a:schemeClr val="tx1"/>
                </a:solidFill>
              </a:rPr>
              <a:t> Nusantara </a:t>
            </a:r>
            <a:r>
              <a:rPr lang="en-ID" sz="2400" dirty="0" err="1">
                <a:solidFill>
                  <a:schemeClr val="tx1"/>
                </a:solidFill>
              </a:rPr>
              <a:t>baik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potensial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maupun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efektif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adalah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b="1" i="1" dirty="0">
                <a:solidFill>
                  <a:schemeClr val="tx1"/>
                </a:solidFill>
              </a:rPr>
              <a:t>modal dan </a:t>
            </a:r>
            <a:r>
              <a:rPr lang="en-ID" sz="2400" b="1" i="1" dirty="0" err="1">
                <a:solidFill>
                  <a:schemeClr val="tx1"/>
                </a:solidFill>
              </a:rPr>
              <a:t>milik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b="1" i="1" dirty="0" err="1">
                <a:solidFill>
                  <a:schemeClr val="tx1"/>
                </a:solidFill>
              </a:rPr>
              <a:t>bersama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bangsa</a:t>
            </a:r>
            <a:r>
              <a:rPr lang="en-ID" sz="2400" dirty="0">
                <a:solidFill>
                  <a:schemeClr val="tx1"/>
                </a:solidFill>
              </a:rPr>
              <a:t>, dan </a:t>
            </a:r>
            <a:r>
              <a:rPr lang="en-ID" sz="2400" dirty="0" err="1">
                <a:solidFill>
                  <a:schemeClr val="tx1"/>
                </a:solidFill>
              </a:rPr>
              <a:t>bahwa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keperluan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hidup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sehari-hari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harus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tersedia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merata</a:t>
            </a:r>
            <a:r>
              <a:rPr lang="en-ID" sz="2400" dirty="0">
                <a:solidFill>
                  <a:schemeClr val="tx1"/>
                </a:solidFill>
              </a:rPr>
              <a:t> di </a:t>
            </a:r>
            <a:r>
              <a:rPr lang="en-ID" sz="2400" dirty="0" err="1">
                <a:solidFill>
                  <a:schemeClr val="tx1"/>
                </a:solidFill>
              </a:rPr>
              <a:t>seluruh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wilayah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tanah</a:t>
            </a:r>
            <a:r>
              <a:rPr lang="en-ID" sz="2400" dirty="0">
                <a:solidFill>
                  <a:schemeClr val="tx1"/>
                </a:solidFill>
              </a:rPr>
              <a:t> air.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ID" sz="2400" b="1" i="1" dirty="0">
                <a:solidFill>
                  <a:schemeClr val="tx1"/>
                </a:solidFill>
              </a:rPr>
              <a:t>Tingkat </a:t>
            </a:r>
            <a:r>
              <a:rPr lang="en-ID" sz="2400" b="1" i="1" dirty="0" err="1">
                <a:solidFill>
                  <a:schemeClr val="tx1"/>
                </a:solidFill>
              </a:rPr>
              <a:t>perkembangan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b="1" i="1" dirty="0" err="1">
                <a:solidFill>
                  <a:schemeClr val="tx1"/>
                </a:solidFill>
              </a:rPr>
              <a:t>ekonomi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b="1" i="1" dirty="0" err="1">
                <a:solidFill>
                  <a:schemeClr val="tx1"/>
                </a:solidFill>
              </a:rPr>
              <a:t>harus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b="1" i="1" dirty="0" err="1">
                <a:solidFill>
                  <a:schemeClr val="tx1"/>
                </a:solidFill>
              </a:rPr>
              <a:t>serasi</a:t>
            </a:r>
            <a:r>
              <a:rPr lang="en-ID" sz="2400" b="1" i="1" dirty="0">
                <a:solidFill>
                  <a:schemeClr val="tx1"/>
                </a:solidFill>
              </a:rPr>
              <a:t> dan </a:t>
            </a:r>
            <a:r>
              <a:rPr lang="en-ID" sz="2400" b="1" i="1" dirty="0" err="1">
                <a:solidFill>
                  <a:schemeClr val="tx1"/>
                </a:solidFill>
              </a:rPr>
              <a:t>seimbang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dirty="0">
                <a:solidFill>
                  <a:schemeClr val="tx1"/>
                </a:solidFill>
              </a:rPr>
              <a:t>di </a:t>
            </a:r>
            <a:r>
              <a:rPr lang="en-ID" sz="2400" dirty="0" err="1">
                <a:solidFill>
                  <a:schemeClr val="tx1"/>
                </a:solidFill>
              </a:rPr>
              <a:t>seluruh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daerah</a:t>
            </a:r>
            <a:r>
              <a:rPr lang="en-ID" sz="2400" dirty="0">
                <a:solidFill>
                  <a:schemeClr val="tx1"/>
                </a:solidFill>
              </a:rPr>
              <a:t>, </a:t>
            </a:r>
            <a:r>
              <a:rPr lang="en-ID" sz="2400" dirty="0" err="1">
                <a:solidFill>
                  <a:schemeClr val="tx1"/>
                </a:solidFill>
              </a:rPr>
              <a:t>tanpa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meninggalkan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ciri-ciri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khas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dimiliki</a:t>
            </a:r>
            <a:r>
              <a:rPr lang="en-ID" sz="2400" dirty="0">
                <a:solidFill>
                  <a:schemeClr val="tx1"/>
                </a:solidFill>
              </a:rPr>
              <a:t> oleh </a:t>
            </a:r>
            <a:r>
              <a:rPr lang="en-ID" sz="2400" dirty="0" err="1">
                <a:solidFill>
                  <a:schemeClr val="tx1"/>
                </a:solidFill>
              </a:rPr>
              <a:t>daerah-daerah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pengembangan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kehidupan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ekonominya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F785322-5AA6-4242-9929-B63DACE8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357"/>
            <a:ext cx="4835871" cy="21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2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ACAD80C4-EB57-45CD-8932-941659316CBB}"/>
              </a:ext>
            </a:extLst>
          </p:cNvPr>
          <p:cNvSpPr txBox="1">
            <a:spLocks/>
          </p:cNvSpPr>
          <p:nvPr/>
        </p:nvSpPr>
        <p:spPr>
          <a:xfrm>
            <a:off x="473454" y="776928"/>
            <a:ext cx="5962650" cy="44911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en-ID" dirty="0" err="1">
                <a:solidFill>
                  <a:schemeClr val="tx1"/>
                </a:solidFill>
              </a:rPr>
              <a:t>Perwujudan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kepulauan</a:t>
            </a:r>
            <a:r>
              <a:rPr lang="en-ID" dirty="0">
                <a:solidFill>
                  <a:schemeClr val="tx1"/>
                </a:solidFill>
              </a:rPr>
              <a:t> Nusantara </a:t>
            </a:r>
            <a:r>
              <a:rPr lang="en-ID" dirty="0" err="1">
                <a:solidFill>
                  <a:schemeClr val="tx1"/>
                </a:solidFill>
              </a:rPr>
              <a:t>sebagai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i="1" dirty="0" err="1">
                <a:solidFill>
                  <a:schemeClr val="tx1"/>
                </a:solidFill>
              </a:rPr>
              <a:t>satu</a:t>
            </a:r>
            <a:r>
              <a:rPr lang="en-ID" b="1" i="1" dirty="0">
                <a:solidFill>
                  <a:schemeClr val="tx1"/>
                </a:solidFill>
              </a:rPr>
              <a:t> </a:t>
            </a:r>
            <a:r>
              <a:rPr lang="en-ID" b="1" i="1" dirty="0" err="1">
                <a:solidFill>
                  <a:schemeClr val="tx1"/>
                </a:solidFill>
              </a:rPr>
              <a:t>kesatuan</a:t>
            </a:r>
            <a:r>
              <a:rPr lang="en-ID" b="1" i="1" dirty="0">
                <a:solidFill>
                  <a:schemeClr val="tx1"/>
                </a:solidFill>
              </a:rPr>
              <a:t> </a:t>
            </a:r>
            <a:r>
              <a:rPr lang="en-ID" b="1" i="1" dirty="0" err="1">
                <a:solidFill>
                  <a:schemeClr val="tx1"/>
                </a:solidFill>
              </a:rPr>
              <a:t>pertahanan</a:t>
            </a:r>
            <a:r>
              <a:rPr lang="en-ID" b="1" i="1" dirty="0">
                <a:solidFill>
                  <a:schemeClr val="tx1"/>
                </a:solidFill>
              </a:rPr>
              <a:t> dan </a:t>
            </a:r>
            <a:r>
              <a:rPr lang="en-ID" b="1" i="1" dirty="0" err="1">
                <a:solidFill>
                  <a:schemeClr val="tx1"/>
                </a:solidFill>
              </a:rPr>
              <a:t>keamanan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arti</a:t>
            </a:r>
            <a:r>
              <a:rPr lang="en-ID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ID" sz="2400" dirty="0" err="1">
                <a:solidFill>
                  <a:schemeClr val="tx1"/>
                </a:solidFill>
              </a:rPr>
              <a:t>Bahwa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ancaman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terhadap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satu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pulau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atau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satu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daerah</a:t>
            </a:r>
            <a:r>
              <a:rPr lang="en-ID" sz="2400" dirty="0">
                <a:solidFill>
                  <a:schemeClr val="tx1"/>
                </a:solidFill>
              </a:rPr>
              <a:t> pada </a:t>
            </a:r>
            <a:r>
              <a:rPr lang="en-ID" sz="2400" dirty="0" err="1">
                <a:solidFill>
                  <a:schemeClr val="tx1"/>
                </a:solidFill>
              </a:rPr>
              <a:t>hakikatnya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merupakan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ancaman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terhadap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seluruh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bangsa</a:t>
            </a:r>
            <a:r>
              <a:rPr lang="en-ID" sz="2400" dirty="0">
                <a:solidFill>
                  <a:schemeClr val="tx1"/>
                </a:solidFill>
              </a:rPr>
              <a:t> dan negara</a:t>
            </a:r>
            <a:endParaRPr lang="en-US" sz="2400" dirty="0">
              <a:solidFill>
                <a:schemeClr val="tx1"/>
              </a:solidFill>
            </a:endParaRPr>
          </a:p>
          <a:p>
            <a:pPr lvl="0" algn="just"/>
            <a:r>
              <a:rPr lang="en-ID" sz="2400" dirty="0" err="1">
                <a:solidFill>
                  <a:schemeClr val="tx1"/>
                </a:solidFill>
              </a:rPr>
              <a:t>Membangun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kesadaran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rangka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pembelaan</a:t>
            </a:r>
            <a:r>
              <a:rPr lang="en-ID" sz="2400" dirty="0">
                <a:solidFill>
                  <a:schemeClr val="tx1"/>
                </a:solidFill>
              </a:rPr>
              <a:t> negara dan </a:t>
            </a:r>
            <a:r>
              <a:rPr lang="en-ID" sz="2400" dirty="0" err="1">
                <a:solidFill>
                  <a:schemeClr val="tx1"/>
                </a:solidFill>
              </a:rPr>
              <a:t>bangsa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24EF6C6-3537-410C-8254-7BE75EC7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39" y="532476"/>
            <a:ext cx="4872037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5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BC23F8-CB52-4F1C-B55C-C00A66E6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6847"/>
            <a:ext cx="9847997" cy="342011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4000" dirty="0">
                <a:latin typeface="Kristen ITC" panose="03050502040202030202" pitchFamily="66" charset="0"/>
              </a:rPr>
              <a:t>-</a:t>
            </a:r>
            <a:r>
              <a:rPr lang="en-US" sz="4000" dirty="0" err="1">
                <a:latin typeface="Kristen ITC" panose="03050502040202030202" pitchFamily="66" charset="0"/>
              </a:rPr>
              <a:t>Terima</a:t>
            </a:r>
            <a:r>
              <a:rPr lang="en-US" sz="4000" dirty="0">
                <a:latin typeface="Kristen ITC" panose="03050502040202030202" pitchFamily="66" charset="0"/>
              </a:rPr>
              <a:t> Kasih-</a:t>
            </a:r>
          </a:p>
        </p:txBody>
      </p:sp>
    </p:spTree>
    <p:extLst>
      <p:ext uri="{BB962C8B-B14F-4D97-AF65-F5344CB8AC3E}">
        <p14:creationId xmlns:p14="http://schemas.microsoft.com/office/powerpoint/2010/main" val="165470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F227059-847C-40FD-82EB-539871645B91}"/>
              </a:ext>
            </a:extLst>
          </p:cNvPr>
          <p:cNvSpPr txBox="1">
            <a:spLocks/>
          </p:cNvSpPr>
          <p:nvPr/>
        </p:nvSpPr>
        <p:spPr>
          <a:xfrm>
            <a:off x="5163602" y="456163"/>
            <a:ext cx="6301409" cy="1556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152D5D-9616-4C89-816A-95E107EF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8" y="2506662"/>
            <a:ext cx="10515600" cy="4351338"/>
          </a:xfrm>
        </p:spPr>
        <p:txBody>
          <a:bodyPr/>
          <a:lstStyle/>
          <a:p>
            <a:r>
              <a:rPr lang="en-US" dirty="0"/>
              <a:t>Wilayah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bangsa</a:t>
            </a:r>
            <a:endParaRPr lang="en-US" dirty="0"/>
          </a:p>
          <a:p>
            <a:r>
              <a:rPr lang="en-US" dirty="0" err="1"/>
              <a:t>Wawasan</a:t>
            </a:r>
            <a:r>
              <a:rPr lang="en-US" dirty="0"/>
              <a:t> Nusantara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geopolitik</a:t>
            </a:r>
            <a:r>
              <a:rPr lang="en-US" dirty="0"/>
              <a:t> Indonesia</a:t>
            </a:r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Nusantara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93E745-37C1-4401-AB32-FFC2D28EE7C4}"/>
              </a:ext>
            </a:extLst>
          </p:cNvPr>
          <p:cNvSpPr txBox="1">
            <a:spLocks/>
          </p:cNvSpPr>
          <p:nvPr/>
        </p:nvSpPr>
        <p:spPr>
          <a:xfrm>
            <a:off x="3564229" y="725136"/>
            <a:ext cx="7568610" cy="1018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err="1"/>
              <a:t>Materi</a:t>
            </a:r>
            <a:r>
              <a:rPr lang="en-US" sz="3600" dirty="0"/>
              <a:t> </a:t>
            </a:r>
            <a:r>
              <a:rPr lang="en-US" sz="3600" dirty="0" err="1"/>
              <a:t>Pembelajaran</a:t>
            </a:r>
            <a:r>
              <a:rPr lang="en-US" sz="3600" dirty="0"/>
              <a:t> 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7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0D508465-CE79-4013-9455-5645E04A5BB9}"/>
              </a:ext>
            </a:extLst>
          </p:cNvPr>
          <p:cNvSpPr txBox="1">
            <a:spLocks/>
          </p:cNvSpPr>
          <p:nvPr/>
        </p:nvSpPr>
        <p:spPr>
          <a:xfrm>
            <a:off x="5782962" y="480249"/>
            <a:ext cx="6202063" cy="7924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Wilayah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Bangsa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D0CA816-CF4D-4FCF-8BB5-56468444A9AA}"/>
              </a:ext>
            </a:extLst>
          </p:cNvPr>
          <p:cNvSpPr/>
          <p:nvPr/>
        </p:nvSpPr>
        <p:spPr>
          <a:xfrm>
            <a:off x="5782962" y="180785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Negara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Negara </a:t>
            </a:r>
            <a:r>
              <a:rPr lang="en-US" dirty="0" err="1"/>
              <a:t>kepulauan</a:t>
            </a:r>
            <a:r>
              <a:rPr lang="en-US" dirty="0"/>
              <a:t> yang </a:t>
            </a:r>
            <a:r>
              <a:rPr lang="en-US" dirty="0" err="1"/>
              <a:t>berciri</a:t>
            </a:r>
            <a:r>
              <a:rPr lang="en-US" dirty="0"/>
              <a:t> Nusantara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batas-batas</a:t>
            </a:r>
            <a:r>
              <a:rPr lang="en-US" dirty="0"/>
              <a:t> dan </a:t>
            </a:r>
            <a:r>
              <a:rPr lang="en-US" dirty="0" err="1"/>
              <a:t>hak-haknya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(</a:t>
            </a:r>
            <a:r>
              <a:rPr lang="en-US" dirty="0" err="1"/>
              <a:t>Pasal</a:t>
            </a:r>
            <a:r>
              <a:rPr lang="en-US" dirty="0"/>
              <a:t> 25 A UUD 1945)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Wilayah </a:t>
            </a:r>
            <a:r>
              <a:rPr lang="en-US" dirty="0" err="1"/>
              <a:t>kedaulatan</a:t>
            </a:r>
            <a:r>
              <a:rPr lang="en-US" dirty="0"/>
              <a:t>, </a:t>
            </a:r>
            <a:r>
              <a:rPr lang="en-US" dirty="0" err="1"/>
              <a:t>yurisdiksi</a:t>
            </a:r>
            <a:r>
              <a:rPr lang="en-US" dirty="0"/>
              <a:t> dan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negara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UU 43/2008 </a:t>
            </a:r>
            <a:r>
              <a:rPr lang="en-US" dirty="0" err="1"/>
              <a:t>tentang</a:t>
            </a:r>
            <a:r>
              <a:rPr lang="en-US" dirty="0"/>
              <a:t> Wilayah Negara. </a:t>
            </a:r>
          </a:p>
          <a:p>
            <a:pPr algn="just"/>
            <a:endParaRPr lang="en-US" dirty="0"/>
          </a:p>
          <a:p>
            <a:pPr algn="just"/>
            <a:r>
              <a:rPr lang="en-ID" dirty="0"/>
              <a:t>Wilayah </a:t>
            </a:r>
            <a:r>
              <a:rPr lang="en-ID" dirty="0" err="1"/>
              <a:t>yurisdiksi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wilayah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Wilayah Negara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b="1" i="1" dirty="0"/>
              <a:t>Zona </a:t>
            </a:r>
            <a:r>
              <a:rPr lang="en-ID" b="1" i="1" dirty="0" err="1"/>
              <a:t>Ekonomi</a:t>
            </a:r>
            <a:r>
              <a:rPr lang="en-ID" b="1" i="1" dirty="0"/>
              <a:t> </a:t>
            </a:r>
            <a:r>
              <a:rPr lang="en-ID" b="1" i="1" dirty="0" err="1"/>
              <a:t>Eksklusif</a:t>
            </a:r>
            <a:r>
              <a:rPr lang="en-ID" dirty="0"/>
              <a:t>, </a:t>
            </a:r>
            <a:r>
              <a:rPr lang="en-ID" b="1" i="1" dirty="0" err="1"/>
              <a:t>Landas</a:t>
            </a:r>
            <a:r>
              <a:rPr lang="en-ID" b="1" i="1" dirty="0"/>
              <a:t> </a:t>
            </a:r>
            <a:r>
              <a:rPr lang="en-ID" b="1" i="1" dirty="0" err="1"/>
              <a:t>Kontinen</a:t>
            </a:r>
            <a:r>
              <a:rPr lang="en-ID" dirty="0"/>
              <a:t>, dan </a:t>
            </a:r>
            <a:r>
              <a:rPr lang="en-ID" b="1" i="1" dirty="0"/>
              <a:t>Zona </a:t>
            </a:r>
            <a:r>
              <a:rPr lang="en-ID" b="1" i="1" dirty="0" err="1"/>
              <a:t>Tambahan</a:t>
            </a:r>
            <a:r>
              <a:rPr lang="en-ID" dirty="0"/>
              <a:t> di mana negara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hak-hak</a:t>
            </a:r>
            <a:r>
              <a:rPr lang="en-ID" dirty="0"/>
              <a:t> </a:t>
            </a:r>
            <a:r>
              <a:rPr lang="en-ID" dirty="0" err="1"/>
              <a:t>berdaulat</a:t>
            </a:r>
            <a:r>
              <a:rPr lang="en-ID" dirty="0"/>
              <a:t> dan </a:t>
            </a:r>
            <a:r>
              <a:rPr lang="en-ID" dirty="0" err="1"/>
              <a:t>kewenangan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lainnya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BD2376-BADD-4D90-BF41-F947C13C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961096"/>
            <a:ext cx="5328851" cy="42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661177C-5ADB-4BC5-A9F3-1CAC7B74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75" y="-49427"/>
            <a:ext cx="9575862" cy="6771503"/>
          </a:xfrm>
        </p:spPr>
      </p:pic>
    </p:spTree>
    <p:extLst>
      <p:ext uri="{BB962C8B-B14F-4D97-AF65-F5344CB8AC3E}">
        <p14:creationId xmlns:p14="http://schemas.microsoft.com/office/powerpoint/2010/main" val="361139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6AA726-22B3-4BDE-984D-72EE126896A7}"/>
              </a:ext>
            </a:extLst>
          </p:cNvPr>
          <p:cNvSpPr txBox="1">
            <a:spLocks/>
          </p:cNvSpPr>
          <p:nvPr/>
        </p:nvSpPr>
        <p:spPr>
          <a:xfrm>
            <a:off x="605481" y="308919"/>
            <a:ext cx="5659395" cy="55852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2200" dirty="0">
                <a:solidFill>
                  <a:schemeClr val="tx1"/>
                </a:solidFill>
              </a:rPr>
              <a:t>Wilayah negara Indonesia </a:t>
            </a:r>
            <a:r>
              <a:rPr lang="en-ID" sz="2200" dirty="0" err="1">
                <a:solidFill>
                  <a:schemeClr val="tx1"/>
                </a:solidFill>
              </a:rPr>
              <a:t>menganut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sistem</a:t>
            </a:r>
            <a:r>
              <a:rPr lang="en-ID" sz="2200" dirty="0">
                <a:solidFill>
                  <a:schemeClr val="tx1"/>
                </a:solidFill>
              </a:rPr>
              <a:t>:</a:t>
            </a:r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ID" sz="2200" dirty="0" err="1">
                <a:solidFill>
                  <a:schemeClr val="tx1"/>
                </a:solidFill>
              </a:rPr>
              <a:t>pengaturan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suatu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Pemerintahan</a:t>
            </a:r>
            <a:r>
              <a:rPr lang="en-ID" sz="2200" dirty="0">
                <a:solidFill>
                  <a:schemeClr val="tx1"/>
                </a:solidFill>
              </a:rPr>
              <a:t> negara Indonesia yang </a:t>
            </a:r>
            <a:r>
              <a:rPr lang="en-ID" sz="2200" b="1" i="1" dirty="0" err="1">
                <a:solidFill>
                  <a:schemeClr val="tx1"/>
                </a:solidFill>
              </a:rPr>
              <a:t>melindungi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segenap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bangsa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dirty="0">
                <a:solidFill>
                  <a:schemeClr val="tx1"/>
                </a:solidFill>
              </a:rPr>
              <a:t>Indonesia dan </a:t>
            </a:r>
            <a:r>
              <a:rPr lang="en-ID" sz="2200" dirty="0" err="1">
                <a:solidFill>
                  <a:schemeClr val="tx1"/>
                </a:solidFill>
              </a:rPr>
              <a:t>seluruh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tumpah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darah</a:t>
            </a:r>
            <a:r>
              <a:rPr lang="en-ID" sz="2200" dirty="0">
                <a:solidFill>
                  <a:schemeClr val="tx1"/>
                </a:solidFill>
              </a:rPr>
              <a:t> Indonesia</a:t>
            </a:r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ID" sz="2200" dirty="0" err="1">
                <a:solidFill>
                  <a:schemeClr val="tx1"/>
                </a:solidFill>
              </a:rPr>
              <a:t>pemanfaatan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bumi</a:t>
            </a:r>
            <a:r>
              <a:rPr lang="en-ID" sz="2200" dirty="0">
                <a:solidFill>
                  <a:schemeClr val="tx1"/>
                </a:solidFill>
              </a:rPr>
              <a:t>, air, dan </a:t>
            </a:r>
            <a:r>
              <a:rPr lang="en-ID" sz="2200" dirty="0" err="1">
                <a:solidFill>
                  <a:schemeClr val="tx1"/>
                </a:solidFill>
              </a:rPr>
              <a:t>udara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serta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kekayaan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alam</a:t>
            </a:r>
            <a:r>
              <a:rPr lang="en-ID" sz="2200" dirty="0">
                <a:solidFill>
                  <a:schemeClr val="tx1"/>
                </a:solidFill>
              </a:rPr>
              <a:t> yang </a:t>
            </a:r>
            <a:r>
              <a:rPr lang="en-ID" sz="2200" dirty="0" err="1">
                <a:solidFill>
                  <a:schemeClr val="tx1"/>
                </a:solidFill>
              </a:rPr>
              <a:t>terkandung</a:t>
            </a:r>
            <a:r>
              <a:rPr lang="en-ID" sz="2200" dirty="0">
                <a:solidFill>
                  <a:schemeClr val="tx1"/>
                </a:solidFill>
              </a:rPr>
              <a:t> di </a:t>
            </a:r>
            <a:r>
              <a:rPr lang="en-ID" sz="2200" dirty="0" err="1">
                <a:solidFill>
                  <a:schemeClr val="tx1"/>
                </a:solidFill>
              </a:rPr>
              <a:t>dalamnya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untuk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sebesar-besarnya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kemakmuran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rakyat</a:t>
            </a:r>
            <a:endParaRPr lang="en-US" sz="2200" b="1" i="1" dirty="0">
              <a:solidFill>
                <a:schemeClr val="tx1"/>
              </a:solidFill>
            </a:endParaRPr>
          </a:p>
          <a:p>
            <a:pPr lvl="1" algn="just"/>
            <a:r>
              <a:rPr lang="en-ID" sz="2200" dirty="0" err="1">
                <a:solidFill>
                  <a:schemeClr val="tx1"/>
                </a:solidFill>
              </a:rPr>
              <a:t>desentralisasi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pemerintahan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kepada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daerah-daerah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besar</a:t>
            </a:r>
            <a:r>
              <a:rPr lang="en-ID" sz="2200" dirty="0">
                <a:solidFill>
                  <a:schemeClr val="tx1"/>
                </a:solidFill>
              </a:rPr>
              <a:t> dan </a:t>
            </a:r>
            <a:r>
              <a:rPr lang="en-ID" sz="2200" dirty="0" err="1">
                <a:solidFill>
                  <a:schemeClr val="tx1"/>
                </a:solidFill>
              </a:rPr>
              <a:t>kecil</a:t>
            </a:r>
            <a:r>
              <a:rPr lang="en-ID" sz="2200" dirty="0">
                <a:solidFill>
                  <a:schemeClr val="tx1"/>
                </a:solidFill>
              </a:rPr>
              <a:t> yang </a:t>
            </a:r>
            <a:r>
              <a:rPr lang="en-ID" sz="2200" b="1" i="1" dirty="0" err="1">
                <a:solidFill>
                  <a:schemeClr val="tx1"/>
                </a:solidFill>
              </a:rPr>
              <a:t>bersifat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otonom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dalam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bingkai</a:t>
            </a:r>
            <a:r>
              <a:rPr lang="en-ID" sz="2200" b="1" i="1" dirty="0">
                <a:solidFill>
                  <a:schemeClr val="tx1"/>
                </a:solidFill>
              </a:rPr>
              <a:t> NKRI </a:t>
            </a:r>
            <a:r>
              <a:rPr lang="en-ID" sz="2200" dirty="0">
                <a:solidFill>
                  <a:schemeClr val="tx1"/>
                </a:solidFill>
              </a:rPr>
              <a:t>; dan</a:t>
            </a:r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ID" sz="2200" b="1" i="1" dirty="0" err="1">
                <a:solidFill>
                  <a:schemeClr val="tx1"/>
                </a:solidFill>
              </a:rPr>
              <a:t>kesejahteraan</a:t>
            </a:r>
            <a:r>
              <a:rPr lang="en-ID" sz="2200" b="1" i="1" dirty="0">
                <a:solidFill>
                  <a:schemeClr val="tx1"/>
                </a:solidFill>
              </a:rPr>
              <a:t> </a:t>
            </a:r>
            <a:r>
              <a:rPr lang="en-ID" sz="2200" b="1" i="1" dirty="0" err="1">
                <a:solidFill>
                  <a:schemeClr val="tx1"/>
                </a:solidFill>
              </a:rPr>
              <a:t>sosial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bagi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seluruh</a:t>
            </a:r>
            <a:r>
              <a:rPr lang="en-ID" sz="2200" dirty="0">
                <a:solidFill>
                  <a:schemeClr val="tx1"/>
                </a:solidFill>
              </a:rPr>
              <a:t> </a:t>
            </a:r>
            <a:r>
              <a:rPr lang="en-ID" sz="2200" dirty="0" err="1">
                <a:solidFill>
                  <a:schemeClr val="tx1"/>
                </a:solidFill>
              </a:rPr>
              <a:t>rakyat</a:t>
            </a:r>
            <a:r>
              <a:rPr lang="en-ID" sz="2200" dirty="0">
                <a:solidFill>
                  <a:schemeClr val="tx1"/>
                </a:solidFill>
              </a:rPr>
              <a:t> Indonesia.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DC03412-4B74-43C5-A10A-B90DE7D81314}"/>
              </a:ext>
            </a:extLst>
          </p:cNvPr>
          <p:cNvSpPr/>
          <p:nvPr/>
        </p:nvSpPr>
        <p:spPr>
          <a:xfrm>
            <a:off x="7846540" y="1433384"/>
            <a:ext cx="4460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1692AE0C-1EB0-4D4F-8C86-DD175E610DBB}"/>
              </a:ext>
            </a:extLst>
          </p:cNvPr>
          <p:cNvSpPr txBox="1">
            <a:spLocks/>
          </p:cNvSpPr>
          <p:nvPr/>
        </p:nvSpPr>
        <p:spPr>
          <a:xfrm>
            <a:off x="6499654" y="889001"/>
            <a:ext cx="5420497" cy="14580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Wilayah NKRI </a:t>
            </a:r>
            <a:r>
              <a:rPr lang="en-US" sz="2400" dirty="0" err="1">
                <a:solidFill>
                  <a:schemeClr val="tx1"/>
                </a:solidFill>
              </a:rPr>
              <a:t>dikelola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pendekatan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kesejahteraan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keamanan</a:t>
            </a:r>
            <a:r>
              <a:rPr lang="en-US" sz="2400" b="1" i="1" dirty="0">
                <a:solidFill>
                  <a:schemeClr val="tx1"/>
                </a:solidFill>
              </a:rPr>
              <a:t> dan </a:t>
            </a:r>
            <a:r>
              <a:rPr lang="en-US" sz="2400" b="1" i="1" dirty="0" err="1">
                <a:solidFill>
                  <a:schemeClr val="tx1"/>
                </a:solidFill>
              </a:rPr>
              <a:t>kelestarian</a:t>
            </a:r>
            <a:r>
              <a:rPr lang="en-US" sz="2400" b="1" i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6C44AD2A-C4B1-44C0-A6AD-9519F7971092}"/>
              </a:ext>
            </a:extLst>
          </p:cNvPr>
          <p:cNvSpPr txBox="1">
            <a:spLocks/>
          </p:cNvSpPr>
          <p:nvPr/>
        </p:nvSpPr>
        <p:spPr>
          <a:xfrm>
            <a:off x="6499654" y="2743024"/>
            <a:ext cx="5535827" cy="231226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solidFill>
                  <a:schemeClr val="tx1"/>
                </a:solidFill>
              </a:rPr>
              <a:t>Pengaturan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wilayah</a:t>
            </a:r>
            <a:r>
              <a:rPr lang="en-US" sz="2400" dirty="0">
                <a:solidFill>
                  <a:schemeClr val="tx1"/>
                </a:solidFill>
              </a:rPr>
              <a:t> Indonesia </a:t>
            </a:r>
            <a:r>
              <a:rPr lang="en-US" sz="2400" dirty="0" err="1">
                <a:solidFill>
                  <a:schemeClr val="tx1"/>
                </a:solidFill>
              </a:rPr>
              <a:t>dilaksanakan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berdasarkan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asas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i="1" dirty="0" err="1">
                <a:solidFill>
                  <a:schemeClr val="tx1"/>
                </a:solidFill>
              </a:rPr>
              <a:t>kedaulatan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kebangsaan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kenusantaraan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keadilan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keamanan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ketertiban</a:t>
            </a:r>
            <a:r>
              <a:rPr lang="en-US" sz="2400" b="1" i="1" dirty="0">
                <a:solidFill>
                  <a:schemeClr val="tx1"/>
                </a:solidFill>
              </a:rPr>
              <a:t> dan </a:t>
            </a:r>
            <a:r>
              <a:rPr lang="en-US" sz="2400" b="1" i="1" dirty="0" err="1">
                <a:solidFill>
                  <a:schemeClr val="tx1"/>
                </a:solidFill>
              </a:rPr>
              <a:t>kepastian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hukum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kerja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sama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</a:rPr>
              <a:t>kemanfaatan</a:t>
            </a:r>
            <a:r>
              <a:rPr lang="en-US" sz="2400" b="1" i="1" dirty="0">
                <a:solidFill>
                  <a:schemeClr val="tx1"/>
                </a:solidFill>
              </a:rPr>
              <a:t>, dan </a:t>
            </a:r>
            <a:r>
              <a:rPr lang="en-US" sz="2400" b="1" i="1" dirty="0" err="1">
                <a:solidFill>
                  <a:schemeClr val="tx1"/>
                </a:solidFill>
              </a:rPr>
              <a:t>pengayoman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706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6AAB1A6E-FF4F-4214-AB7D-E2027939BB52}"/>
              </a:ext>
            </a:extLst>
          </p:cNvPr>
          <p:cNvSpPr txBox="1">
            <a:spLocks/>
          </p:cNvSpPr>
          <p:nvPr/>
        </p:nvSpPr>
        <p:spPr>
          <a:xfrm>
            <a:off x="481913" y="333633"/>
            <a:ext cx="11022227" cy="12974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2400" dirty="0" err="1">
                <a:solidFill>
                  <a:schemeClr val="tx1"/>
                </a:solidFill>
              </a:rPr>
              <a:t>Wawasan</a:t>
            </a:r>
            <a:r>
              <a:rPr lang="en-ID" sz="2400" dirty="0">
                <a:solidFill>
                  <a:schemeClr val="tx1"/>
                </a:solidFill>
              </a:rPr>
              <a:t> Nusantara </a:t>
            </a:r>
            <a:r>
              <a:rPr lang="en-ID" sz="2400" dirty="0" err="1">
                <a:solidFill>
                  <a:schemeClr val="tx1"/>
                </a:solidFill>
              </a:rPr>
              <a:t>sebagai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rgbClr val="FF0000"/>
                </a:solidFill>
              </a:rPr>
              <a:t>cara</a:t>
            </a:r>
            <a:r>
              <a:rPr lang="en-ID" sz="2400" dirty="0">
                <a:solidFill>
                  <a:srgbClr val="FF0000"/>
                </a:solidFill>
              </a:rPr>
              <a:t> </a:t>
            </a:r>
            <a:r>
              <a:rPr lang="en-ID" sz="2400" dirty="0" err="1">
                <a:solidFill>
                  <a:srgbClr val="FF0000"/>
                </a:solidFill>
              </a:rPr>
              <a:t>pandang</a:t>
            </a:r>
            <a:r>
              <a:rPr lang="en-ID" sz="2400" dirty="0">
                <a:solidFill>
                  <a:srgbClr val="FF0000"/>
                </a:solidFill>
              </a:rPr>
              <a:t> dan </a:t>
            </a:r>
            <a:r>
              <a:rPr lang="en-ID" sz="2400" dirty="0" err="1">
                <a:solidFill>
                  <a:srgbClr val="FF0000"/>
                </a:solidFill>
              </a:rPr>
              <a:t>sikap</a:t>
            </a:r>
            <a:r>
              <a:rPr lang="en-ID" sz="2400" dirty="0">
                <a:solidFill>
                  <a:srgbClr val="FF0000"/>
                </a:solidFill>
              </a:rPr>
              <a:t> </a:t>
            </a:r>
            <a:r>
              <a:rPr lang="en-ID" sz="2400" dirty="0" err="1">
                <a:solidFill>
                  <a:srgbClr val="FF0000"/>
                </a:solidFill>
              </a:rPr>
              <a:t>bangsa</a:t>
            </a:r>
            <a:r>
              <a:rPr lang="en-ID" sz="2400" dirty="0">
                <a:solidFill>
                  <a:srgbClr val="FF0000"/>
                </a:solidFill>
              </a:rPr>
              <a:t> Indonesia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b="1" i="1" dirty="0" err="1">
                <a:solidFill>
                  <a:schemeClr val="tx1"/>
                </a:solidFill>
              </a:rPr>
              <a:t>mengenai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b="1" i="1" dirty="0" err="1">
                <a:solidFill>
                  <a:schemeClr val="tx1"/>
                </a:solidFill>
              </a:rPr>
              <a:t>diri</a:t>
            </a:r>
            <a:r>
              <a:rPr lang="en-ID" sz="2400" b="1" i="1" dirty="0">
                <a:solidFill>
                  <a:schemeClr val="tx1"/>
                </a:solidFill>
              </a:rPr>
              <a:t> dan </a:t>
            </a:r>
            <a:r>
              <a:rPr lang="en-ID" sz="2400" b="1" i="1" dirty="0" err="1">
                <a:solidFill>
                  <a:schemeClr val="tx1"/>
                </a:solidFill>
              </a:rPr>
              <a:t>bentuk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b="1" i="1" dirty="0" err="1">
                <a:solidFill>
                  <a:schemeClr val="tx1"/>
                </a:solidFill>
              </a:rPr>
              <a:t>geografinya</a:t>
            </a:r>
            <a:r>
              <a:rPr lang="en-ID" sz="2400" b="1" i="1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berdasarkan</a:t>
            </a:r>
            <a:r>
              <a:rPr lang="en-ID" sz="2400" dirty="0">
                <a:solidFill>
                  <a:schemeClr val="tx1"/>
                </a:solidFill>
              </a:rPr>
              <a:t> Pancasila dan UUD l945 dan </a:t>
            </a:r>
            <a:r>
              <a:rPr lang="en-ID" sz="2400" dirty="0" err="1">
                <a:solidFill>
                  <a:schemeClr val="tx1"/>
                </a:solidFill>
              </a:rPr>
              <a:t>Bhinneka</a:t>
            </a:r>
            <a:r>
              <a:rPr lang="en-ID" sz="2400" dirty="0">
                <a:solidFill>
                  <a:schemeClr val="tx1"/>
                </a:solidFill>
              </a:rPr>
              <a:t> Tunggal </a:t>
            </a:r>
            <a:r>
              <a:rPr lang="en-ID" sz="2400" dirty="0" err="1">
                <a:solidFill>
                  <a:schemeClr val="tx1"/>
                </a:solidFill>
              </a:rPr>
              <a:t>Ika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tertuang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deklarasi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Djuanda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dikumandangkan</a:t>
            </a:r>
            <a:r>
              <a:rPr lang="en-ID" sz="2400" dirty="0">
                <a:solidFill>
                  <a:schemeClr val="tx1"/>
                </a:solidFill>
              </a:rPr>
              <a:t> pada 13 </a:t>
            </a:r>
            <a:r>
              <a:rPr lang="en-ID" sz="2400" dirty="0" err="1">
                <a:solidFill>
                  <a:schemeClr val="tx1"/>
                </a:solidFill>
              </a:rPr>
              <a:t>Desember</a:t>
            </a:r>
            <a:r>
              <a:rPr lang="en-ID" sz="2400" dirty="0">
                <a:solidFill>
                  <a:schemeClr val="tx1"/>
                </a:solidFill>
              </a:rPr>
              <a:t> 1957.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B9A0426-B19E-456E-90D1-7F5046E7C33B}"/>
              </a:ext>
            </a:extLst>
          </p:cNvPr>
          <p:cNvSpPr txBox="1">
            <a:spLocks/>
          </p:cNvSpPr>
          <p:nvPr/>
        </p:nvSpPr>
        <p:spPr>
          <a:xfrm>
            <a:off x="481913" y="1812564"/>
            <a:ext cx="11022226" cy="1190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400" dirty="0" err="1">
                <a:solidFill>
                  <a:schemeClr val="tx1"/>
                </a:solidFill>
              </a:rPr>
              <a:t>Wawasan</a:t>
            </a:r>
            <a:r>
              <a:rPr lang="en-ID" sz="2400" dirty="0">
                <a:solidFill>
                  <a:schemeClr val="tx1"/>
                </a:solidFill>
              </a:rPr>
              <a:t> Nusantara </a:t>
            </a:r>
            <a:r>
              <a:rPr lang="en-ID" sz="2400" dirty="0" err="1">
                <a:solidFill>
                  <a:schemeClr val="tx1"/>
                </a:solidFill>
              </a:rPr>
              <a:t>digambarkan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sebagai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konsepsi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ketahanan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nasional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dijadikan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acuan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bagi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perencanaan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pembangunan</a:t>
            </a:r>
            <a:r>
              <a:rPr lang="en-ID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ID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nasional</a:t>
            </a:r>
            <a:r>
              <a:rPr lang="en-ID" sz="2400" dirty="0">
                <a:solidFill>
                  <a:schemeClr val="tx1"/>
                </a:solidFill>
              </a:rPr>
              <a:t>, </a:t>
            </a:r>
            <a:r>
              <a:rPr lang="en-ID" sz="2400" dirty="0" err="1">
                <a:solidFill>
                  <a:schemeClr val="tx1"/>
                </a:solidFill>
                <a:highlight>
                  <a:srgbClr val="00FF00"/>
                </a:highlight>
              </a:rPr>
              <a:t>pertahanan</a:t>
            </a:r>
            <a:r>
              <a:rPr lang="en-ID" sz="2400" dirty="0">
                <a:solidFill>
                  <a:schemeClr val="tx1"/>
                </a:solidFill>
                <a:highlight>
                  <a:srgbClr val="00FF00"/>
                </a:highlight>
              </a:rPr>
              <a:t> dan </a:t>
            </a:r>
            <a:r>
              <a:rPr lang="en-ID" sz="2400" dirty="0" err="1">
                <a:solidFill>
                  <a:schemeClr val="tx1"/>
                </a:solidFill>
                <a:highlight>
                  <a:srgbClr val="00FF00"/>
                </a:highlight>
              </a:rPr>
              <a:t>keamanan</a:t>
            </a:r>
            <a:r>
              <a:rPr lang="en-ID" sz="24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serta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  <a:highlight>
                  <a:srgbClr val="00FFFF"/>
                </a:highlight>
              </a:rPr>
              <a:t>kewilayahan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7DB748AE-2EEB-483F-9C48-57ED298E1EE4}"/>
              </a:ext>
            </a:extLst>
          </p:cNvPr>
          <p:cNvSpPr txBox="1">
            <a:spLocks/>
          </p:cNvSpPr>
          <p:nvPr/>
        </p:nvSpPr>
        <p:spPr>
          <a:xfrm>
            <a:off x="481914" y="3229711"/>
            <a:ext cx="3591699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Pembangunan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nasional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Wawasan</a:t>
            </a:r>
            <a:r>
              <a:rPr lang="en-US" sz="2400" dirty="0">
                <a:solidFill>
                  <a:schemeClr val="tx1"/>
                </a:solidFill>
              </a:rPr>
              <a:t> Nusantara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cakupan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politik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kesatuan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ekonomi,kesatuan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sosial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kesatuan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pertahanan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keamanan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F320C18E-CE02-40E0-AAD6-C33523579D4D}"/>
              </a:ext>
            </a:extLst>
          </p:cNvPr>
          <p:cNvSpPr txBox="1">
            <a:spLocks/>
          </p:cNvSpPr>
          <p:nvPr/>
        </p:nvSpPr>
        <p:spPr>
          <a:xfrm>
            <a:off x="4349578" y="3238906"/>
            <a:ext cx="3546390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Wawasan</a:t>
            </a:r>
            <a:r>
              <a:rPr lang="en-US" sz="2400" b="1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keamanan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pandangan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geopolitik</a:t>
            </a:r>
            <a:r>
              <a:rPr lang="en-US" sz="2400" dirty="0">
                <a:solidFill>
                  <a:schemeClr val="tx1"/>
                </a:solidFill>
              </a:rPr>
              <a:t> Indonesia, </a:t>
            </a:r>
            <a:r>
              <a:rPr lang="en-US" sz="2400" dirty="0" err="1">
                <a:solidFill>
                  <a:schemeClr val="tx1"/>
                </a:solidFill>
              </a:rPr>
              <a:t>satu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kesatuan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seluruh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segenap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kekuatan</a:t>
            </a:r>
            <a:r>
              <a:rPr lang="en-US" sz="2400" dirty="0">
                <a:solidFill>
                  <a:schemeClr val="tx1"/>
                </a:solidFill>
              </a:rPr>
              <a:t> negara. 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="" xmlns:a16="http://schemas.microsoft.com/office/drawing/2014/main" id="{A4463D94-984E-42D1-AE1B-C90DFA0135B9}"/>
              </a:ext>
            </a:extLst>
          </p:cNvPr>
          <p:cNvSpPr txBox="1">
            <a:spLocks/>
          </p:cNvSpPr>
          <p:nvPr/>
        </p:nvSpPr>
        <p:spPr>
          <a:xfrm>
            <a:off x="8118388" y="3229711"/>
            <a:ext cx="3385751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highlight>
                  <a:srgbClr val="00FFFF"/>
                </a:highlight>
              </a:rPr>
              <a:t>Wawasan</a:t>
            </a:r>
            <a:r>
              <a:rPr lang="en-US" sz="2400" b="1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00FFFF"/>
                </a:highlight>
              </a:rPr>
              <a:t>kewilayahan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pengaturan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mengenai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batas</a:t>
            </a:r>
            <a:r>
              <a:rPr lang="en-US" sz="2400" dirty="0">
                <a:solidFill>
                  <a:schemeClr val="tx1"/>
                </a:solidFill>
              </a:rPr>
              <a:t>  agar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konflik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negara lain</a:t>
            </a:r>
          </a:p>
        </p:txBody>
      </p:sp>
    </p:spTree>
    <p:extLst>
      <p:ext uri="{BB962C8B-B14F-4D97-AF65-F5344CB8AC3E}">
        <p14:creationId xmlns:p14="http://schemas.microsoft.com/office/powerpoint/2010/main" val="142877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69A55D-9FA3-48AF-98BD-614E440D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FE22AC-CF07-4C75-9D75-A9696FC0CDD2}"/>
              </a:ext>
            </a:extLst>
          </p:cNvPr>
          <p:cNvSpPr txBox="1">
            <a:spLocks/>
          </p:cNvSpPr>
          <p:nvPr/>
        </p:nvSpPr>
        <p:spPr>
          <a:xfrm>
            <a:off x="227906" y="454862"/>
            <a:ext cx="3788040" cy="10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Sejarah Wilayah Indonesia (</a:t>
            </a:r>
            <a:r>
              <a:rPr lang="en-US" dirty="0" err="1"/>
              <a:t>Etty</a:t>
            </a:r>
            <a:r>
              <a:rPr lang="en-US" dirty="0"/>
              <a:t> R. Goes)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99306E2-F063-4BCB-A724-93A90C2E91AD}"/>
              </a:ext>
            </a:extLst>
          </p:cNvPr>
          <p:cNvSpPr txBox="1">
            <a:spLocks/>
          </p:cNvSpPr>
          <p:nvPr/>
        </p:nvSpPr>
        <p:spPr>
          <a:xfrm>
            <a:off x="4275437" y="247135"/>
            <a:ext cx="7548949" cy="55481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Kata Indonesia </a:t>
            </a:r>
            <a:r>
              <a:rPr lang="en-US" sz="2400" dirty="0" err="1">
                <a:solidFill>
                  <a:schemeClr val="tx1"/>
                </a:solidFill>
              </a:rPr>
              <a:t>muncul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tulisan</a:t>
            </a:r>
            <a:r>
              <a:rPr lang="en-US" sz="2400" dirty="0">
                <a:solidFill>
                  <a:schemeClr val="tx1"/>
                </a:solidFill>
              </a:rPr>
              <a:t> James Richardson Logan (1869 </a:t>
            </a:r>
            <a:r>
              <a:rPr lang="en-US" sz="2400" dirty="0" err="1">
                <a:solidFill>
                  <a:schemeClr val="tx1"/>
                </a:solidFill>
              </a:rPr>
              <a:t>menunjukkan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keberadaan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kepulauan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lautan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Hindia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Pasifik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Inde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Hindia</a:t>
            </a:r>
            <a:r>
              <a:rPr lang="en-US" sz="2400" dirty="0">
                <a:solidFill>
                  <a:schemeClr val="tx1"/>
                </a:solidFill>
              </a:rPr>
              <a:t>) dan </a:t>
            </a:r>
            <a:r>
              <a:rPr lang="en-US" sz="2400" dirty="0" err="1">
                <a:solidFill>
                  <a:schemeClr val="tx1"/>
                </a:solidFill>
              </a:rPr>
              <a:t>nesos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pulau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Tahun</a:t>
            </a:r>
            <a:r>
              <a:rPr lang="en-US" sz="2400" dirty="0">
                <a:solidFill>
                  <a:schemeClr val="tx1"/>
                </a:solidFill>
              </a:rPr>
              <a:t> 1928: Oleh Ki </a:t>
            </a:r>
            <a:r>
              <a:rPr lang="en-US" sz="2400" dirty="0" err="1">
                <a:solidFill>
                  <a:schemeClr val="tx1"/>
                </a:solidFill>
              </a:rPr>
              <a:t>Hadjar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Dewantara</a:t>
            </a:r>
            <a:r>
              <a:rPr lang="en-US" sz="2400" dirty="0">
                <a:solidFill>
                  <a:schemeClr val="tx1"/>
                </a:solidFill>
              </a:rPr>
              <a:t> Nusantara </a:t>
            </a:r>
            <a:r>
              <a:rPr lang="en-US" sz="2400" dirty="0" err="1">
                <a:solidFill>
                  <a:schemeClr val="tx1"/>
                </a:solidFill>
              </a:rPr>
              <a:t>dipakai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mengganti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Hindia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Belanda</a:t>
            </a:r>
            <a:r>
              <a:rPr lang="en-US" sz="2400" dirty="0">
                <a:solidFill>
                  <a:schemeClr val="tx1"/>
                </a:solidFill>
              </a:rPr>
              <a:t>. Pada </a:t>
            </a:r>
            <a:r>
              <a:rPr lang="en-US" sz="2400" dirty="0" err="1">
                <a:solidFill>
                  <a:schemeClr val="tx1"/>
                </a:solidFill>
              </a:rPr>
              <a:t>sumpah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pemuda</a:t>
            </a:r>
            <a:r>
              <a:rPr lang="en-US" sz="2400" dirty="0">
                <a:solidFill>
                  <a:schemeClr val="tx1"/>
                </a:solidFill>
              </a:rPr>
              <a:t>, Nusantara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sinonim</a:t>
            </a:r>
            <a:r>
              <a:rPr lang="en-US" sz="2400" dirty="0">
                <a:solidFill>
                  <a:schemeClr val="tx1"/>
                </a:solidFill>
              </a:rPr>
              <a:t> Indonesia.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1957: </a:t>
            </a:r>
            <a:r>
              <a:rPr lang="en-US" sz="2400" dirty="0" err="1">
                <a:solidFill>
                  <a:schemeClr val="tx1"/>
                </a:solidFill>
              </a:rPr>
              <a:t>Deklarasi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Djuanda</a:t>
            </a:r>
            <a:r>
              <a:rPr lang="en-US" sz="2400" dirty="0">
                <a:solidFill>
                  <a:schemeClr val="tx1"/>
                </a:solidFill>
              </a:rPr>
              <a:t>&gt;&gt; </a:t>
            </a:r>
            <a:r>
              <a:rPr lang="en-US" sz="2400" dirty="0" err="1">
                <a:solidFill>
                  <a:schemeClr val="tx1"/>
                </a:solidFill>
              </a:rPr>
              <a:t>laut</a:t>
            </a:r>
            <a:r>
              <a:rPr lang="en-US" sz="2400" dirty="0">
                <a:solidFill>
                  <a:schemeClr val="tx1"/>
                </a:solidFill>
              </a:rPr>
              <a:t> Indonesia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termasuk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sekitar</a:t>
            </a:r>
            <a:r>
              <a:rPr lang="en-US" sz="2400" dirty="0">
                <a:solidFill>
                  <a:schemeClr val="tx1"/>
                </a:solidFill>
              </a:rPr>
              <a:t>, di </a:t>
            </a:r>
            <a:r>
              <a:rPr lang="en-US" sz="2400" dirty="0" err="1">
                <a:solidFill>
                  <a:schemeClr val="tx1"/>
                </a:solidFill>
              </a:rPr>
              <a:t>antara</a:t>
            </a:r>
            <a:r>
              <a:rPr lang="en-US" sz="2400" dirty="0">
                <a:solidFill>
                  <a:schemeClr val="tx1"/>
                </a:solidFill>
              </a:rPr>
              <a:t> dan di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kepulauan</a:t>
            </a:r>
            <a:r>
              <a:rPr lang="en-US" sz="2400" dirty="0">
                <a:solidFill>
                  <a:schemeClr val="tx1"/>
                </a:solidFill>
              </a:rPr>
              <a:t> Indonesia </a:t>
            </a:r>
            <a:r>
              <a:rPr lang="en-US" sz="2400" b="1" i="1" dirty="0" err="1">
                <a:solidFill>
                  <a:schemeClr val="tx1"/>
                </a:solidFill>
              </a:rPr>
              <a:t>menjadi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satu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kesatuan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wilayah</a:t>
            </a:r>
            <a:r>
              <a:rPr lang="en-US" sz="2400" b="1" i="1" dirty="0">
                <a:solidFill>
                  <a:schemeClr val="tx1"/>
                </a:solidFill>
              </a:rPr>
              <a:t> NKRI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Deklarasi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Djuanda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menyatakan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bahwa</a:t>
            </a:r>
            <a:r>
              <a:rPr lang="en-US" sz="2400" dirty="0">
                <a:solidFill>
                  <a:schemeClr val="tx1"/>
                </a:solidFill>
              </a:rPr>
              <a:t> Indonesia </a:t>
            </a:r>
            <a:r>
              <a:rPr lang="en-US" sz="2400" dirty="0" err="1">
                <a:solidFill>
                  <a:schemeClr val="tx1"/>
                </a:solidFill>
              </a:rPr>
              <a:t>menganut</a:t>
            </a:r>
            <a:r>
              <a:rPr lang="en-US" sz="2400" dirty="0">
                <a:solidFill>
                  <a:schemeClr val="tx1"/>
                </a:solidFill>
              </a:rPr>
              <a:t> negara </a:t>
            </a:r>
            <a:r>
              <a:rPr lang="en-US" sz="2400" dirty="0" err="1">
                <a:solidFill>
                  <a:schemeClr val="tx1"/>
                </a:solidFill>
              </a:rPr>
              <a:t>kepulauan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sehingga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laut-laut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antarpulau</a:t>
            </a:r>
            <a:r>
              <a:rPr lang="en-US" sz="2400" b="1" i="1" dirty="0">
                <a:solidFill>
                  <a:schemeClr val="tx1"/>
                </a:solidFill>
              </a:rPr>
              <a:t> pun </a:t>
            </a:r>
            <a:r>
              <a:rPr lang="en-US" sz="2400" b="1" i="1" dirty="0" err="1">
                <a:solidFill>
                  <a:schemeClr val="tx1"/>
                </a:solidFill>
              </a:rPr>
              <a:t>merupakan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wilayah</a:t>
            </a:r>
            <a:r>
              <a:rPr lang="en-US" sz="2400" dirty="0">
                <a:solidFill>
                  <a:schemeClr val="tx1"/>
                </a:solidFill>
              </a:rPr>
              <a:t> Indonesia, </a:t>
            </a:r>
            <a:r>
              <a:rPr lang="en-US" sz="2400" dirty="0" err="1">
                <a:solidFill>
                  <a:schemeClr val="tx1"/>
                </a:solidFill>
              </a:rPr>
              <a:t>bukan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kawasan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bebas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Ditetapkan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melalui</a:t>
            </a:r>
            <a:r>
              <a:rPr lang="en-US" sz="2400" dirty="0">
                <a:solidFill>
                  <a:schemeClr val="tx1"/>
                </a:solidFill>
              </a:rPr>
              <a:t> UU No.4/PRP/1960 </a:t>
            </a:r>
            <a:r>
              <a:rPr lang="en-US" sz="2400" dirty="0" err="1">
                <a:solidFill>
                  <a:schemeClr val="tx1"/>
                </a:solidFill>
              </a:rPr>
              <a:t>tentang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Perairan</a:t>
            </a:r>
            <a:r>
              <a:rPr lang="en-US" sz="2400" dirty="0">
                <a:solidFill>
                  <a:schemeClr val="tx1"/>
                </a:solidFill>
              </a:rPr>
              <a:t> Indonesia.  Irian </a:t>
            </a:r>
            <a:r>
              <a:rPr lang="en-US" sz="2400" dirty="0" err="1">
                <a:solidFill>
                  <a:schemeClr val="tx1"/>
                </a:solidFill>
              </a:rPr>
              <a:t>jaya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belum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diakui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internasional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9CD9E1-9A62-470F-8C53-CE33ADE9E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" r="14626"/>
          <a:stretch/>
        </p:blipFill>
        <p:spPr>
          <a:xfrm>
            <a:off x="281117" y="2038865"/>
            <a:ext cx="3734829" cy="32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E2955-40EE-4F80-A8DF-3DFD6AB4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4" y="787656"/>
            <a:ext cx="6254578" cy="2122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1982: </a:t>
            </a:r>
            <a:r>
              <a:rPr lang="en-US" sz="2400" dirty="0" err="1"/>
              <a:t>Deklarasi</a:t>
            </a:r>
            <a:r>
              <a:rPr lang="en-US" sz="2400" dirty="0"/>
              <a:t> </a:t>
            </a:r>
            <a:r>
              <a:rPr lang="en-US" sz="2400" dirty="0" err="1"/>
              <a:t>Djuanda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konvensi</a:t>
            </a:r>
            <a:r>
              <a:rPr lang="en-US" sz="2400" dirty="0"/>
              <a:t> </a:t>
            </a:r>
            <a:r>
              <a:rPr lang="en-US" sz="2400" dirty="0" err="1"/>
              <a:t>laut</a:t>
            </a:r>
            <a:r>
              <a:rPr lang="en-US" sz="2400" dirty="0"/>
              <a:t> PBB</a:t>
            </a:r>
          </a:p>
          <a:p>
            <a:pPr algn="just"/>
            <a:r>
              <a:rPr lang="en-US" sz="2400" dirty="0"/>
              <a:t>1985: </a:t>
            </a:r>
            <a:r>
              <a:rPr lang="en-US" sz="2400" dirty="0" err="1"/>
              <a:t>ratifikasi</a:t>
            </a:r>
            <a:r>
              <a:rPr lang="en-US" sz="2400" dirty="0"/>
              <a:t> </a:t>
            </a:r>
            <a:r>
              <a:rPr lang="en-US" sz="2400" dirty="0" err="1"/>
              <a:t>konvensi</a:t>
            </a:r>
            <a:r>
              <a:rPr lang="en-US" sz="2400" dirty="0"/>
              <a:t> </a:t>
            </a:r>
            <a:r>
              <a:rPr lang="en-US" sz="2400" dirty="0" err="1"/>
              <a:t>laut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. dan Indonesia punya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berdaulat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SDA,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laut</a:t>
            </a:r>
            <a:r>
              <a:rPr lang="en-US" sz="2400" dirty="0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AD0CFB-7040-44FB-8713-749EAB72E655}"/>
              </a:ext>
            </a:extLst>
          </p:cNvPr>
          <p:cNvSpPr txBox="1">
            <a:spLocks/>
          </p:cNvSpPr>
          <p:nvPr/>
        </p:nvSpPr>
        <p:spPr>
          <a:xfrm>
            <a:off x="273861" y="2780270"/>
            <a:ext cx="6349361" cy="2771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sz="2600" dirty="0"/>
              <a:t>Setelah </a:t>
            </a:r>
            <a:r>
              <a:rPr lang="en-ID" sz="2600" dirty="0" err="1"/>
              <a:t>melalui</a:t>
            </a:r>
            <a:r>
              <a:rPr lang="en-ID" sz="2600" dirty="0"/>
              <a:t> </a:t>
            </a:r>
            <a:r>
              <a:rPr lang="en-ID" sz="2600" dirty="0" err="1"/>
              <a:t>perjalanan</a:t>
            </a:r>
            <a:r>
              <a:rPr lang="en-ID" sz="2600" dirty="0"/>
              <a:t> </a:t>
            </a:r>
            <a:r>
              <a:rPr lang="en-ID" sz="2600" dirty="0" err="1"/>
              <a:t>panjang</a:t>
            </a:r>
            <a:r>
              <a:rPr lang="en-ID" sz="2600" dirty="0"/>
              <a:t>, </a:t>
            </a:r>
            <a:r>
              <a:rPr lang="en-ID" sz="2600" dirty="0" err="1"/>
              <a:t>kini</a:t>
            </a:r>
            <a:r>
              <a:rPr lang="en-ID" sz="2600" dirty="0"/>
              <a:t> </a:t>
            </a:r>
            <a:r>
              <a:rPr lang="en-ID" sz="2600" dirty="0" err="1"/>
              <a:t>wilayah</a:t>
            </a:r>
            <a:r>
              <a:rPr lang="en-ID" sz="2600" dirty="0"/>
              <a:t> Negara </a:t>
            </a:r>
            <a:r>
              <a:rPr lang="en-ID" sz="2600" dirty="0" err="1"/>
              <a:t>Kesatuan</a:t>
            </a:r>
            <a:r>
              <a:rPr lang="en-ID" sz="2600" dirty="0"/>
              <a:t> </a:t>
            </a:r>
            <a:r>
              <a:rPr lang="en-ID" sz="2600" dirty="0" err="1"/>
              <a:t>Republik</a:t>
            </a:r>
            <a:r>
              <a:rPr lang="en-ID" sz="2600" dirty="0"/>
              <a:t> Indonesia </a:t>
            </a:r>
            <a:r>
              <a:rPr lang="en-ID" sz="2600" dirty="0" err="1"/>
              <a:t>semakin</a:t>
            </a:r>
            <a:r>
              <a:rPr lang="en-ID" sz="2600" dirty="0"/>
              <a:t> </a:t>
            </a:r>
            <a:r>
              <a:rPr lang="en-ID" sz="2600" dirty="0" err="1"/>
              <a:t>luas</a:t>
            </a:r>
            <a:r>
              <a:rPr lang="en-ID" sz="2600" dirty="0"/>
              <a:t> , </a:t>
            </a:r>
            <a:r>
              <a:rPr lang="en-ID" sz="2600" dirty="0" err="1"/>
              <a:t>menjadi</a:t>
            </a:r>
            <a:r>
              <a:rPr lang="en-ID" sz="2600" dirty="0"/>
              <a:t> 7,81 </a:t>
            </a:r>
            <a:r>
              <a:rPr lang="en-ID" sz="2600" dirty="0" err="1"/>
              <a:t>juta</a:t>
            </a:r>
            <a:r>
              <a:rPr lang="en-ID" sz="2600" dirty="0"/>
              <a:t> km</a:t>
            </a:r>
            <a:r>
              <a:rPr lang="en-ID" sz="2600" baseline="30000" dirty="0"/>
              <a:t>2</a:t>
            </a:r>
            <a:r>
              <a:rPr lang="en-ID" sz="2600" dirty="0"/>
              <a:t>, </a:t>
            </a:r>
            <a:r>
              <a:rPr lang="en-ID" sz="2600" dirty="0" err="1"/>
              <a:t>dengan</a:t>
            </a:r>
            <a:r>
              <a:rPr lang="en-ID" sz="2600" dirty="0"/>
              <a:t> </a:t>
            </a:r>
            <a:r>
              <a:rPr lang="en-ID" sz="2600" dirty="0" err="1"/>
              <a:t>luas</a:t>
            </a:r>
            <a:r>
              <a:rPr lang="en-ID" sz="2600" dirty="0"/>
              <a:t> </a:t>
            </a:r>
            <a:r>
              <a:rPr lang="en-ID" sz="2600" dirty="0" err="1"/>
              <a:t>perairan</a:t>
            </a:r>
            <a:r>
              <a:rPr lang="en-ID" sz="2600" dirty="0"/>
              <a:t> 3,25 </a:t>
            </a:r>
            <a:r>
              <a:rPr lang="en-ID" sz="2600" dirty="0" err="1" smtClean="0"/>
              <a:t>juta</a:t>
            </a:r>
            <a:r>
              <a:rPr lang="en-ID" sz="2600" dirty="0" smtClean="0"/>
              <a:t> km</a:t>
            </a:r>
            <a:r>
              <a:rPr lang="en-ID" sz="2600" baseline="30000" dirty="0" smtClean="0"/>
              <a:t>2</a:t>
            </a:r>
            <a:r>
              <a:rPr lang="en-ID" sz="2600" dirty="0"/>
              <a:t>, </a:t>
            </a:r>
            <a:r>
              <a:rPr lang="en-ID" sz="2600" dirty="0" err="1"/>
              <a:t>luas</a:t>
            </a:r>
            <a:r>
              <a:rPr lang="en-ID" sz="2600" dirty="0"/>
              <a:t> ZEE 2,55 </a:t>
            </a:r>
            <a:r>
              <a:rPr lang="en-ID" sz="2600" dirty="0" err="1"/>
              <a:t>juta</a:t>
            </a:r>
            <a:r>
              <a:rPr lang="en-ID" sz="2600" dirty="0"/>
              <a:t> km</a:t>
            </a:r>
            <a:r>
              <a:rPr lang="en-ID" sz="2600" baseline="30000" dirty="0"/>
              <a:t>2</a:t>
            </a:r>
            <a:r>
              <a:rPr lang="en-ID" sz="2600" dirty="0"/>
              <a:t>, dan </a:t>
            </a:r>
            <a:r>
              <a:rPr lang="en-ID" sz="2600" dirty="0" err="1"/>
              <a:t>luas</a:t>
            </a:r>
            <a:r>
              <a:rPr lang="en-ID" sz="2600" dirty="0"/>
              <a:t> </a:t>
            </a:r>
            <a:r>
              <a:rPr lang="en-ID" sz="2600" dirty="0" err="1"/>
              <a:t>wilayah</a:t>
            </a:r>
            <a:r>
              <a:rPr lang="en-ID" sz="2600" dirty="0"/>
              <a:t> </a:t>
            </a:r>
            <a:r>
              <a:rPr lang="en-ID" sz="2600" dirty="0" err="1"/>
              <a:t>daratan</a:t>
            </a:r>
            <a:r>
              <a:rPr lang="en-ID" sz="2600" dirty="0"/>
              <a:t> </a:t>
            </a:r>
            <a:r>
              <a:rPr lang="en-ID" sz="2600" dirty="0" smtClean="0"/>
              <a:t>2,01 </a:t>
            </a:r>
            <a:r>
              <a:rPr lang="en-ID" sz="2600" dirty="0" err="1" smtClean="0"/>
              <a:t>juta</a:t>
            </a:r>
            <a:r>
              <a:rPr lang="en-ID" sz="2600" dirty="0" smtClean="0"/>
              <a:t> </a:t>
            </a:r>
            <a:r>
              <a:rPr lang="en-ID" sz="2600" dirty="0"/>
              <a:t>km</a:t>
            </a:r>
            <a:r>
              <a:rPr lang="en-ID" sz="2600" baseline="30000" dirty="0"/>
              <a:t>2</a:t>
            </a:r>
            <a:r>
              <a:rPr lang="en-ID" sz="2600" dirty="0"/>
              <a:t>. 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1D97CC-E5F1-49AC-91DC-2058FA0B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19" y="2323071"/>
            <a:ext cx="4977097" cy="35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9E24046-2837-49A0-8F85-FF6DD229F509}"/>
              </a:ext>
            </a:extLst>
          </p:cNvPr>
          <p:cNvSpPr txBox="1">
            <a:spLocks/>
          </p:cNvSpPr>
          <p:nvPr/>
        </p:nvSpPr>
        <p:spPr>
          <a:xfrm>
            <a:off x="3501083" y="389839"/>
            <a:ext cx="8435546" cy="7716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err="1"/>
              <a:t>Wawasan</a:t>
            </a:r>
            <a:r>
              <a:rPr lang="en-US" b="1" dirty="0"/>
              <a:t> Nusantara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Pandangan</a:t>
            </a:r>
            <a:r>
              <a:rPr lang="en-US" b="1" dirty="0"/>
              <a:t> </a:t>
            </a:r>
            <a:r>
              <a:rPr lang="en-US" b="1" dirty="0" err="1"/>
              <a:t>Geopolitik</a:t>
            </a:r>
            <a:r>
              <a:rPr lang="en-US" b="1" dirty="0"/>
              <a:t> Indonesia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716E3B-697C-4D2F-9299-7E9B57FAB4FF}"/>
              </a:ext>
            </a:extLst>
          </p:cNvPr>
          <p:cNvSpPr/>
          <p:nvPr/>
        </p:nvSpPr>
        <p:spPr>
          <a:xfrm>
            <a:off x="444843" y="2605549"/>
            <a:ext cx="7863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Negara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berjuang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legitimasi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dan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 (empty space)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bertahan</a:t>
            </a:r>
            <a:r>
              <a:rPr lang="en-US" sz="2000" dirty="0"/>
              <a:t>.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berjuang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dan </a:t>
            </a:r>
            <a:r>
              <a:rPr lang="en-US" sz="2000" dirty="0" err="1"/>
              <a:t>sumber-sumber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alam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yang </a:t>
            </a:r>
            <a:r>
              <a:rPr lang="en-US" sz="2000" dirty="0" err="1"/>
              <a:t>sehat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negara.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6D297B7-ECD8-42F7-9D32-FAC36DDD4D52}"/>
              </a:ext>
            </a:extLst>
          </p:cNvPr>
          <p:cNvSpPr/>
          <p:nvPr/>
        </p:nvSpPr>
        <p:spPr>
          <a:xfrm>
            <a:off x="444843" y="397303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000" dirty="0" err="1">
                <a:ea typeface="Lustria"/>
                <a:cs typeface="Lustria"/>
              </a:rPr>
              <a:t>Konsep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geopolitik</a:t>
            </a:r>
            <a:r>
              <a:rPr lang="en-ID" sz="2000" dirty="0">
                <a:ea typeface="Lustria"/>
                <a:cs typeface="Lustria"/>
              </a:rPr>
              <a:t> Indonesia, </a:t>
            </a:r>
            <a:r>
              <a:rPr lang="en-ID" sz="2000" dirty="0" err="1">
                <a:ea typeface="Lustria"/>
                <a:cs typeface="Lustria"/>
              </a:rPr>
              <a:t>dalam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banyak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referensi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dikembangkan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dalam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doktrin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wawasan</a:t>
            </a:r>
            <a:r>
              <a:rPr lang="en-ID" sz="2000" dirty="0">
                <a:ea typeface="Lustria"/>
                <a:cs typeface="Lustria"/>
              </a:rPr>
              <a:t> </a:t>
            </a:r>
            <a:r>
              <a:rPr lang="en-ID" sz="2000" dirty="0" err="1">
                <a:ea typeface="Lustria"/>
                <a:cs typeface="Lustria"/>
              </a:rPr>
              <a:t>nusantara</a:t>
            </a:r>
            <a:r>
              <a:rPr lang="en-ID" sz="2000" dirty="0">
                <a:ea typeface="Lustria"/>
                <a:cs typeface="Lustria"/>
              </a:rPr>
              <a:t>. 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9FD4BBC-FFAA-4929-8999-B442E4045659}"/>
              </a:ext>
            </a:extLst>
          </p:cNvPr>
          <p:cNvSpPr/>
          <p:nvPr/>
        </p:nvSpPr>
        <p:spPr>
          <a:xfrm>
            <a:off x="411892" y="1545837"/>
            <a:ext cx="84355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Pengertian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geopolitik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kebijaksanaan</a:t>
            </a:r>
            <a:r>
              <a:rPr lang="en-US" sz="2000" dirty="0"/>
              <a:t> </a:t>
            </a:r>
            <a:r>
              <a:rPr lang="en-US" sz="2000" dirty="0" err="1"/>
              <a:t>politik</a:t>
            </a:r>
            <a:r>
              <a:rPr lang="en-US" sz="2000" dirty="0"/>
              <a:t> yang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konstelasi</a:t>
            </a:r>
            <a:r>
              <a:rPr lang="en-US" sz="2000" dirty="0"/>
              <a:t> (</a:t>
            </a:r>
            <a:r>
              <a:rPr lang="en-US" sz="2000" dirty="0" err="1"/>
              <a:t>letak</a:t>
            </a:r>
            <a:r>
              <a:rPr lang="en-US" sz="2000" dirty="0"/>
              <a:t> dan </a:t>
            </a:r>
            <a:r>
              <a:rPr lang="en-US" sz="2000" dirty="0" err="1"/>
              <a:t>posisi</a:t>
            </a:r>
            <a:r>
              <a:rPr lang="en-US" sz="2000" dirty="0"/>
              <a:t>) </a:t>
            </a:r>
            <a:r>
              <a:rPr lang="en-US" sz="2000" dirty="0" err="1"/>
              <a:t>geografi</a:t>
            </a:r>
            <a:r>
              <a:rPr lang="en-US" sz="2000" dirty="0"/>
              <a:t> yang </a:t>
            </a:r>
            <a:r>
              <a:rPr lang="en-US" sz="2000" dirty="0" err="1"/>
              <a:t>ditempati</a:t>
            </a:r>
            <a:r>
              <a:rPr lang="en-US" sz="2000" dirty="0"/>
              <a:t> oleh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bangsa</a:t>
            </a:r>
            <a:r>
              <a:rPr lang="en-US" sz="2000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32B6032-05AA-4318-AAD4-1FDCFA84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83" y="3800043"/>
            <a:ext cx="4395345" cy="19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9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1139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Kristen ITC</vt:lpstr>
      <vt:lpstr>Lustria</vt:lpstr>
      <vt:lpstr>Office Theme</vt:lpstr>
      <vt:lpstr>WAWASAN  NUSANTARA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Perwujudan kepulauan Nusantara sebagai satu kesatuan ekonomi, dalam arti: - Bahwa kekayaan wilayah Nusantara baik potensial maupun efektif adalah modal dan milik bersama bangsa, dan bahwa keperluan hidup sehari-hari harus tersedia merata di seluruh wilayah tanah air. - Tingkat perkembangan ekonomi harus serasi dan seimbang di seluruh daerah, tanpa meninggalkan ciri-ciri khas yang dimiliki oleh daerah-daerah dalam pengembangan kehidupan ekonominya.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dan Protokol UAD</dc:creator>
  <cp:keywords>Universitas Ahmad Dahlan</cp:keywords>
  <cp:lastModifiedBy>Dell</cp:lastModifiedBy>
  <cp:revision>30</cp:revision>
  <dcterms:created xsi:type="dcterms:W3CDTF">2020-12-23T02:54:40Z</dcterms:created>
  <dcterms:modified xsi:type="dcterms:W3CDTF">2022-07-06T04:41:25Z</dcterms:modified>
</cp:coreProperties>
</file>