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  <p:sldId id="317" r:id="rId4"/>
    <p:sldId id="318" r:id="rId5"/>
    <p:sldId id="328" r:id="rId6"/>
    <p:sldId id="321" r:id="rId7"/>
    <p:sldId id="322" r:id="rId8"/>
    <p:sldId id="323" r:id="rId9"/>
    <p:sldId id="324" r:id="rId10"/>
    <p:sldId id="329" r:id="rId11"/>
    <p:sldId id="331" r:id="rId12"/>
    <p:sldId id="330" r:id="rId13"/>
    <p:sldId id="326" r:id="rId14"/>
    <p:sldId id="327" r:id="rId15"/>
    <p:sldId id="332" r:id="rId16"/>
    <p:sldId id="31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7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6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6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6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3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8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6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51B9-90B7-431F-B59C-7D3EDD6ACA6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4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14599"/>
            <a:ext cx="9144000" cy="995363"/>
          </a:xfrm>
        </p:spPr>
        <p:txBody>
          <a:bodyPr>
            <a:normAutofit/>
          </a:bodyPr>
          <a:lstStyle/>
          <a:p>
            <a:pPr algn="r"/>
            <a:r>
              <a:rPr lang="id-ID" sz="4400" b="1" dirty="0">
                <a:solidFill>
                  <a:schemeClr val="bg1"/>
                </a:solidFill>
              </a:rPr>
              <a:t>Ketahanan Nasional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A5104241-17DA-4298-BC88-7E33DDA95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8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366"/>
            <a:ext cx="10515600" cy="6568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PETA INDONESIA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30" y="1825625"/>
            <a:ext cx="8482140" cy="3853958"/>
          </a:xfrm>
        </p:spPr>
      </p:pic>
    </p:spTree>
    <p:extLst>
      <p:ext uri="{BB962C8B-B14F-4D97-AF65-F5344CB8AC3E}">
        <p14:creationId xmlns:p14="http://schemas.microsoft.com/office/powerpoint/2010/main" val="2294344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76" y="982137"/>
            <a:ext cx="9659155" cy="3898956"/>
          </a:xfrm>
        </p:spPr>
      </p:pic>
    </p:spTree>
    <p:extLst>
      <p:ext uri="{BB962C8B-B14F-4D97-AF65-F5344CB8AC3E}">
        <p14:creationId xmlns:p14="http://schemas.microsoft.com/office/powerpoint/2010/main" val="173335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83335"/>
            <a:ext cx="4803820" cy="5434885"/>
          </a:xfrm>
        </p:spPr>
      </p:pic>
    </p:spTree>
    <p:extLst>
      <p:ext uri="{BB962C8B-B14F-4D97-AF65-F5344CB8AC3E}">
        <p14:creationId xmlns:p14="http://schemas.microsoft.com/office/powerpoint/2010/main" val="3678893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717EC-C3C8-4D31-9469-09D944C4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0E02272-428C-4CC5-907A-FE64886F044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3276600" cy="37102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a)</a:t>
            </a:r>
            <a:r>
              <a:rPr lang="en-US" sz="4000" b="1" dirty="0" err="1"/>
              <a:t>Ketahanan</a:t>
            </a:r>
            <a:r>
              <a:rPr lang="en-US" sz="4000" b="1" dirty="0"/>
              <a:t> </a:t>
            </a:r>
            <a:r>
              <a:rPr lang="en-US" sz="4000" b="1" dirty="0" err="1"/>
              <a:t>aspek</a:t>
            </a:r>
            <a:r>
              <a:rPr lang="en-US" sz="4000" b="1" dirty="0"/>
              <a:t> </a:t>
            </a:r>
            <a:r>
              <a:rPr lang="en-US" sz="4000" b="1" dirty="0" err="1"/>
              <a:t>ideologi</a:t>
            </a:r>
            <a:endParaRPr lang="en-US" sz="4000" b="1" dirty="0"/>
          </a:p>
          <a:p>
            <a:pPr marL="0" indent="0">
              <a:buNone/>
            </a:pPr>
            <a:r>
              <a:rPr lang="en-US" sz="3600" dirty="0" err="1"/>
              <a:t>berupa</a:t>
            </a:r>
            <a:r>
              <a:rPr lang="en-US" sz="3600" dirty="0"/>
              <a:t> </a:t>
            </a:r>
            <a:r>
              <a:rPr lang="en-US" sz="3600" dirty="0" err="1"/>
              <a:t>kepribadian</a:t>
            </a:r>
            <a:r>
              <a:rPr lang="en-US" sz="3600" dirty="0"/>
              <a:t> </a:t>
            </a:r>
            <a:r>
              <a:rPr lang="en-US" sz="3600" dirty="0" err="1"/>
              <a:t>bangsa</a:t>
            </a:r>
            <a:r>
              <a:rPr lang="en-US" sz="3600" dirty="0"/>
              <a:t> </a:t>
            </a:r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/>
              <a:t>kesepakatan</a:t>
            </a:r>
            <a:r>
              <a:rPr lang="en-US" sz="3600" dirty="0"/>
              <a:t> para </a:t>
            </a:r>
            <a:r>
              <a:rPr lang="en-US" sz="3600" dirty="0" err="1"/>
              <a:t>pejuang</a:t>
            </a:r>
            <a:r>
              <a:rPr lang="en-US" sz="3600" dirty="0"/>
              <a:t>. </a:t>
            </a:r>
            <a:r>
              <a:rPr lang="en-US" sz="3600" dirty="0" err="1"/>
              <a:t>Aspek</a:t>
            </a:r>
            <a:r>
              <a:rPr lang="en-US" sz="3600" dirty="0"/>
              <a:t> </a:t>
            </a:r>
            <a:r>
              <a:rPr lang="en-US" sz="3600" dirty="0" err="1"/>
              <a:t>ideologi</a:t>
            </a:r>
            <a:r>
              <a:rPr lang="en-US" sz="3600" dirty="0"/>
              <a:t> </a:t>
            </a:r>
            <a:r>
              <a:rPr lang="en-US" sz="3600" dirty="0" err="1"/>
              <a:t>menjadi</a:t>
            </a:r>
            <a:r>
              <a:rPr lang="en-US" sz="3600" dirty="0"/>
              <a:t> </a:t>
            </a:r>
            <a:r>
              <a:rPr lang="en-US" sz="3600" dirty="0" err="1"/>
              <a:t>kekuatan</a:t>
            </a:r>
            <a:r>
              <a:rPr lang="en-US" sz="3600" dirty="0"/>
              <a:t> </a:t>
            </a:r>
            <a:r>
              <a:rPr lang="en-US" sz="3600" dirty="0" err="1"/>
              <a:t>saat</a:t>
            </a:r>
            <a:r>
              <a:rPr lang="en-US" sz="3600" dirty="0"/>
              <a:t> </a:t>
            </a:r>
            <a:r>
              <a:rPr lang="en-US" sz="3600" dirty="0" err="1"/>
              <a:t>ancaman</a:t>
            </a:r>
            <a:r>
              <a:rPr lang="en-US" sz="3600" dirty="0"/>
              <a:t> </a:t>
            </a:r>
            <a:r>
              <a:rPr lang="en-US" sz="3600" dirty="0" err="1"/>
              <a:t>ideologi</a:t>
            </a:r>
            <a:r>
              <a:rPr lang="en-US" sz="3600" dirty="0"/>
              <a:t> lain </a:t>
            </a:r>
            <a:r>
              <a:rPr lang="en-US" sz="3600" dirty="0" err="1"/>
              <a:t>masuk</a:t>
            </a:r>
            <a:r>
              <a:rPr lang="en-US" sz="3600" dirty="0"/>
              <a:t> </a:t>
            </a:r>
            <a:r>
              <a:rPr lang="en-US" sz="3600" dirty="0" err="1"/>
              <a:t>berupa</a:t>
            </a:r>
            <a:r>
              <a:rPr lang="en-US" sz="3600" dirty="0"/>
              <a:t> </a:t>
            </a:r>
            <a:r>
              <a:rPr lang="en-US" sz="3600" dirty="0" err="1"/>
              <a:t>paham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aliran</a:t>
            </a:r>
            <a:r>
              <a:rPr lang="en-US" sz="3600" dirty="0"/>
              <a:t> </a:t>
            </a:r>
            <a:r>
              <a:rPr lang="en-US" sz="3600" dirty="0" err="1"/>
              <a:t>baru</a:t>
            </a:r>
            <a:r>
              <a:rPr lang="en-US" sz="3600" dirty="0"/>
              <a:t> </a:t>
            </a:r>
            <a:r>
              <a:rPr lang="en-US" sz="3600" dirty="0" err="1"/>
              <a:t>berkembang</a:t>
            </a:r>
            <a:r>
              <a:rPr lang="en-US" sz="3600" dirty="0"/>
              <a:t>.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xmlns="" id="{492861AF-EBD7-4B09-8923-0F0B44F89347}"/>
              </a:ext>
            </a:extLst>
          </p:cNvPr>
          <p:cNvSpPr txBox="1">
            <a:spLocks/>
          </p:cNvSpPr>
          <p:nvPr/>
        </p:nvSpPr>
        <p:spPr>
          <a:xfrm>
            <a:off x="4440193" y="2166250"/>
            <a:ext cx="3311613" cy="37102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b)	</a:t>
            </a:r>
            <a:r>
              <a:rPr lang="en-US" sz="4000" b="1" dirty="0" err="1"/>
              <a:t>Ketahanan</a:t>
            </a:r>
            <a:r>
              <a:rPr lang="en-US" sz="4000" b="1" dirty="0"/>
              <a:t> </a:t>
            </a:r>
            <a:r>
              <a:rPr lang="en-US" sz="4000" b="1" dirty="0" err="1"/>
              <a:t>aspek</a:t>
            </a:r>
            <a:r>
              <a:rPr lang="en-US" sz="4000" b="1" dirty="0"/>
              <a:t> </a:t>
            </a:r>
            <a:r>
              <a:rPr lang="en-US" sz="4000" b="1" dirty="0" err="1"/>
              <a:t>ekonomi</a:t>
            </a:r>
            <a:endParaRPr lang="en-US" sz="4000" b="1" dirty="0"/>
          </a:p>
          <a:p>
            <a:pPr marL="0" indent="0">
              <a:buNone/>
            </a:pPr>
            <a:r>
              <a:rPr lang="en-US" sz="3600" dirty="0" err="1"/>
              <a:t>Kemampuan</a:t>
            </a:r>
            <a:r>
              <a:rPr lang="en-US" sz="3600" dirty="0"/>
              <a:t> negara </a:t>
            </a:r>
            <a:r>
              <a:rPr lang="en-US" sz="3600" dirty="0" err="1"/>
              <a:t>berkaitan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aspek</a:t>
            </a:r>
            <a:r>
              <a:rPr lang="en-US" sz="3600" dirty="0"/>
              <a:t> </a:t>
            </a:r>
            <a:r>
              <a:rPr lang="en-US" sz="3600" dirty="0" err="1"/>
              <a:t>produksi</a:t>
            </a:r>
            <a:r>
              <a:rPr lang="en-US" sz="3600" dirty="0"/>
              <a:t>, </a:t>
            </a:r>
            <a:r>
              <a:rPr lang="en-US" sz="3600" dirty="0" err="1"/>
              <a:t>distribusi</a:t>
            </a:r>
            <a:r>
              <a:rPr lang="en-US" sz="3600" dirty="0"/>
              <a:t> dan </a:t>
            </a:r>
            <a:r>
              <a:rPr lang="en-US" sz="3600" dirty="0" err="1"/>
              <a:t>konsumsi</a:t>
            </a:r>
            <a:r>
              <a:rPr lang="en-US" sz="3600" dirty="0"/>
              <a:t> </a:t>
            </a:r>
            <a:r>
              <a:rPr lang="en-US" sz="3600" dirty="0" err="1"/>
              <a:t>barang</a:t>
            </a:r>
            <a:r>
              <a:rPr lang="en-US" sz="3600" dirty="0"/>
              <a:t> dan </a:t>
            </a:r>
            <a:r>
              <a:rPr lang="en-US" sz="3600" dirty="0" err="1"/>
              <a:t>jasa</a:t>
            </a:r>
            <a:r>
              <a:rPr lang="en-US" sz="3600" dirty="0"/>
              <a:t>,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aspek</a:t>
            </a:r>
            <a:r>
              <a:rPr lang="en-US" sz="3600" dirty="0"/>
              <a:t> </a:t>
            </a:r>
            <a:r>
              <a:rPr lang="en-US" sz="3600" dirty="0" err="1"/>
              <a:t>ekonomi</a:t>
            </a:r>
            <a:r>
              <a:rPr lang="en-US" sz="3600" dirty="0"/>
              <a:t>.  </a:t>
            </a:r>
            <a:r>
              <a:rPr lang="en-US" sz="3600" dirty="0" err="1"/>
              <a:t>Sebuah</a:t>
            </a:r>
            <a:r>
              <a:rPr lang="en-US" sz="3600" dirty="0"/>
              <a:t> </a:t>
            </a:r>
            <a:r>
              <a:rPr lang="en-US" sz="3600" dirty="0" err="1"/>
              <a:t>upaya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meningkatkan</a:t>
            </a:r>
            <a:r>
              <a:rPr lang="en-US" sz="3600" dirty="0"/>
              <a:t> </a:t>
            </a:r>
            <a:r>
              <a:rPr lang="en-US" sz="3600" dirty="0" err="1"/>
              <a:t>taraf</a:t>
            </a:r>
            <a:r>
              <a:rPr lang="en-US" sz="3600" dirty="0"/>
              <a:t> </a:t>
            </a:r>
            <a:r>
              <a:rPr lang="en-US" sz="3600" dirty="0" err="1"/>
              <a:t>hidup</a:t>
            </a:r>
            <a:r>
              <a:rPr lang="en-US" sz="3600" dirty="0"/>
              <a:t> </a:t>
            </a:r>
            <a:r>
              <a:rPr lang="en-US" sz="3600" dirty="0" err="1"/>
              <a:t>bangsa</a:t>
            </a:r>
            <a:r>
              <a:rPr lang="en-US" sz="3600" dirty="0"/>
              <a:t> dan negara.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xmlns="" id="{5D5EBA1B-CEE5-4338-84F4-0D93C4E3CE07}"/>
              </a:ext>
            </a:extLst>
          </p:cNvPr>
          <p:cNvSpPr txBox="1">
            <a:spLocks/>
          </p:cNvSpPr>
          <p:nvPr/>
        </p:nvSpPr>
        <p:spPr>
          <a:xfrm>
            <a:off x="8077199" y="1795827"/>
            <a:ext cx="3078892" cy="37102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3300" b="1" dirty="0"/>
              <a:t>c) </a:t>
            </a:r>
            <a:r>
              <a:rPr lang="en-US" sz="3300" b="1" dirty="0" err="1"/>
              <a:t>Ketahanan</a:t>
            </a:r>
            <a:r>
              <a:rPr lang="en-US" sz="3300" b="1" dirty="0"/>
              <a:t> </a:t>
            </a:r>
            <a:r>
              <a:rPr lang="en-US" sz="3300" b="1" dirty="0" err="1"/>
              <a:t>aspek</a:t>
            </a:r>
            <a:r>
              <a:rPr lang="en-US" sz="3300" b="1" dirty="0"/>
              <a:t> </a:t>
            </a:r>
            <a:r>
              <a:rPr lang="en-US" sz="3300" b="1" dirty="0" err="1"/>
              <a:t>politik</a:t>
            </a:r>
            <a:endParaRPr lang="en-US" sz="3300" b="1" dirty="0"/>
          </a:p>
          <a:p>
            <a:r>
              <a:rPr lang="en-US" dirty="0" err="1"/>
              <a:t>Ketahanan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 dan </a:t>
            </a:r>
            <a:r>
              <a:rPr lang="en-US" dirty="0" err="1"/>
              <a:t>keutuhan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.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ketahanan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stabilitas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&gt;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. 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613C0478-DA1A-4A2B-8048-FD6DE3FE6237}"/>
              </a:ext>
            </a:extLst>
          </p:cNvPr>
          <p:cNvSpPr txBox="1">
            <a:spLocks/>
          </p:cNvSpPr>
          <p:nvPr/>
        </p:nvSpPr>
        <p:spPr>
          <a:xfrm>
            <a:off x="2669059" y="470264"/>
            <a:ext cx="8649730" cy="11152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200" dirty="0" err="1">
                <a:solidFill>
                  <a:schemeClr val="tx1"/>
                </a:solidFill>
              </a:rPr>
              <a:t>Geostrategi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Menjadi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Daya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Tangkal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Terhadap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Ancaman</a:t>
            </a:r>
            <a:r>
              <a:rPr lang="en-US" sz="3200" dirty="0">
                <a:solidFill>
                  <a:schemeClr val="tx1"/>
                </a:solidFill>
              </a:rPr>
              <a:t> di </a:t>
            </a:r>
            <a:r>
              <a:rPr lang="en-US" sz="3200" dirty="0" err="1">
                <a:solidFill>
                  <a:schemeClr val="tx1"/>
                </a:solidFill>
              </a:rPr>
              <a:t>Beberapa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Aspek</a:t>
            </a:r>
            <a:r>
              <a:rPr lang="en-US" sz="3200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34921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xmlns="" id="{89B27CE9-308E-4B67-8132-14D869FD5D61}"/>
              </a:ext>
            </a:extLst>
          </p:cNvPr>
          <p:cNvSpPr txBox="1">
            <a:spLocks/>
          </p:cNvSpPr>
          <p:nvPr/>
        </p:nvSpPr>
        <p:spPr>
          <a:xfrm>
            <a:off x="790832" y="695156"/>
            <a:ext cx="3175688" cy="408549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/>
              <a:t>d) </a:t>
            </a:r>
            <a:r>
              <a:rPr lang="en-US" sz="3000" b="1" dirty="0" err="1"/>
              <a:t>Ketahanan</a:t>
            </a:r>
            <a:r>
              <a:rPr lang="en-US" sz="3000" b="1" dirty="0"/>
              <a:t> </a:t>
            </a:r>
            <a:r>
              <a:rPr lang="en-US" sz="3000" b="1" dirty="0" err="1"/>
              <a:t>aspek</a:t>
            </a:r>
            <a:r>
              <a:rPr lang="en-US" sz="3000" b="1" dirty="0"/>
              <a:t> </a:t>
            </a:r>
            <a:r>
              <a:rPr lang="en-US" sz="3000" b="1" dirty="0" err="1"/>
              <a:t>sosial</a:t>
            </a:r>
            <a:r>
              <a:rPr lang="en-US" sz="3000" b="1" dirty="0"/>
              <a:t> </a:t>
            </a:r>
            <a:r>
              <a:rPr lang="en-US" sz="3000" b="1" dirty="0" err="1"/>
              <a:t>budaya</a:t>
            </a:r>
            <a:endParaRPr lang="en-US" sz="3000" b="1" dirty="0"/>
          </a:p>
          <a:p>
            <a:pPr marL="0" indent="0" algn="just">
              <a:buNone/>
            </a:pPr>
            <a:r>
              <a:rPr lang="en-US" dirty="0" err="1"/>
              <a:t>Kekuatan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kekuatan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dirty="0" err="1"/>
              <a:t>ancaman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kelangsungan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BFB8AE2-C8F3-4332-9E9F-E6613D6640D9}"/>
              </a:ext>
            </a:extLst>
          </p:cNvPr>
          <p:cNvSpPr txBox="1">
            <a:spLocks/>
          </p:cNvSpPr>
          <p:nvPr/>
        </p:nvSpPr>
        <p:spPr>
          <a:xfrm>
            <a:off x="4569554" y="1296420"/>
            <a:ext cx="3052892" cy="408549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300" b="1" dirty="0"/>
              <a:t>e) </a:t>
            </a:r>
            <a:r>
              <a:rPr lang="en-US" sz="3300" b="1" dirty="0" err="1"/>
              <a:t>Ketahanan</a:t>
            </a:r>
            <a:r>
              <a:rPr lang="en-US" sz="3300" b="1" dirty="0"/>
              <a:t> </a:t>
            </a:r>
            <a:r>
              <a:rPr lang="en-US" sz="3300" b="1" dirty="0" err="1"/>
              <a:t>aspek</a:t>
            </a:r>
            <a:r>
              <a:rPr lang="en-US" sz="3300" b="1" dirty="0"/>
              <a:t> </a:t>
            </a:r>
            <a:r>
              <a:rPr lang="en-US" sz="3300" b="1" dirty="0" err="1"/>
              <a:t>pertahanan</a:t>
            </a:r>
            <a:r>
              <a:rPr lang="en-US" sz="3300" b="1" dirty="0"/>
              <a:t> dan </a:t>
            </a:r>
            <a:r>
              <a:rPr lang="en-US" sz="3300" b="1" dirty="0" err="1"/>
              <a:t>keamanan</a:t>
            </a:r>
            <a:endParaRPr lang="en-US" sz="3300" dirty="0"/>
          </a:p>
          <a:p>
            <a:pPr marL="0" indent="0" algn="just">
              <a:buNone/>
            </a:pPr>
            <a:r>
              <a:rPr lang="en-US" sz="3000" dirty="0" err="1"/>
              <a:t>Ketangguhan</a:t>
            </a:r>
            <a:r>
              <a:rPr lang="en-US" sz="3000" dirty="0"/>
              <a:t> </a:t>
            </a:r>
            <a:r>
              <a:rPr lang="en-US" sz="3000" dirty="0" err="1"/>
              <a:t>kekuatan</a:t>
            </a:r>
            <a:r>
              <a:rPr lang="en-US" sz="3000" dirty="0"/>
              <a:t> </a:t>
            </a:r>
            <a:r>
              <a:rPr lang="en-US" sz="3000" dirty="0" err="1"/>
              <a:t>pertahanan</a:t>
            </a:r>
            <a:r>
              <a:rPr lang="en-US" sz="3000" dirty="0"/>
              <a:t> </a:t>
            </a:r>
            <a:r>
              <a:rPr lang="en-US" sz="3000" dirty="0" err="1"/>
              <a:t>nasional</a:t>
            </a:r>
            <a:r>
              <a:rPr lang="en-US" sz="3000" dirty="0"/>
              <a:t> dan </a:t>
            </a:r>
            <a:r>
              <a:rPr lang="en-US" sz="3000" dirty="0" err="1"/>
              <a:t>upaya</a:t>
            </a:r>
            <a:r>
              <a:rPr lang="en-US" sz="3000" dirty="0"/>
              <a:t> </a:t>
            </a:r>
            <a:r>
              <a:rPr lang="en-US" sz="3000" dirty="0" err="1"/>
              <a:t>melindungi</a:t>
            </a:r>
            <a:r>
              <a:rPr lang="en-US" sz="3000" dirty="0"/>
              <a:t> </a:t>
            </a:r>
            <a:r>
              <a:rPr lang="en-US" sz="3000" dirty="0" err="1"/>
              <a:t>kepentingan</a:t>
            </a:r>
            <a:r>
              <a:rPr lang="en-US" sz="3000" dirty="0"/>
              <a:t> </a:t>
            </a:r>
            <a:r>
              <a:rPr lang="en-US" sz="3000" dirty="0" err="1"/>
              <a:t>hidup</a:t>
            </a:r>
            <a:r>
              <a:rPr lang="en-US" sz="3000" dirty="0"/>
              <a:t> </a:t>
            </a:r>
            <a:r>
              <a:rPr lang="en-US" sz="3000" dirty="0" err="1"/>
              <a:t>bangsa</a:t>
            </a:r>
            <a:r>
              <a:rPr lang="en-US" sz="3000" dirty="0"/>
              <a:t> dan </a:t>
            </a:r>
            <a:r>
              <a:rPr lang="en-US" sz="3000" dirty="0" err="1"/>
              <a:t>kelangsungan</a:t>
            </a:r>
            <a:r>
              <a:rPr lang="en-US" sz="3000" dirty="0"/>
              <a:t> </a:t>
            </a:r>
            <a:r>
              <a:rPr lang="en-US" sz="3000" dirty="0" err="1"/>
              <a:t>hidup</a:t>
            </a:r>
            <a:r>
              <a:rPr lang="en-US" sz="3000" dirty="0"/>
              <a:t> </a:t>
            </a:r>
            <a:r>
              <a:rPr lang="en-US" sz="3000" dirty="0" err="1"/>
              <a:t>bangsa</a:t>
            </a:r>
            <a:r>
              <a:rPr lang="en-US" sz="30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2B336BD-849C-4CA1-9F21-4BC652876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52" y="2861471"/>
            <a:ext cx="4048899" cy="289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0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004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0158" y="643944"/>
            <a:ext cx="9144000" cy="9272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DINAMIKA DAN TANTANGAN KETAHANAN NASIONAL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0462" y="1969506"/>
            <a:ext cx="8100811" cy="184263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Perkembangan</a:t>
            </a:r>
            <a:r>
              <a:rPr lang="en-US" sz="3200" dirty="0" smtClean="0"/>
              <a:t> IPTEK Era 4.0 </a:t>
            </a:r>
            <a:r>
              <a:rPr lang="en-US" sz="3200" dirty="0" err="1" smtClean="0"/>
              <a:t>menyebabkan</a:t>
            </a:r>
            <a:r>
              <a:rPr lang="en-US" sz="3200" dirty="0" smtClean="0"/>
              <a:t> </a:t>
            </a:r>
            <a:r>
              <a:rPr lang="en-US" sz="3200" dirty="0" err="1" smtClean="0"/>
              <a:t>terjadinya</a:t>
            </a:r>
            <a:r>
              <a:rPr lang="en-US" sz="3200" dirty="0" smtClean="0"/>
              <a:t> </a:t>
            </a:r>
            <a:r>
              <a:rPr lang="en-US" sz="3200" dirty="0" err="1" smtClean="0"/>
              <a:t>disrupsi</a:t>
            </a:r>
            <a:r>
              <a:rPr lang="en-US" sz="3200" dirty="0" smtClean="0"/>
              <a:t> </a:t>
            </a:r>
            <a:r>
              <a:rPr lang="en-US" sz="3200" dirty="0" err="1" smtClean="0"/>
              <a:t>berupa</a:t>
            </a:r>
            <a:r>
              <a:rPr lang="en-US" sz="3200" dirty="0" smtClean="0"/>
              <a:t> </a:t>
            </a:r>
            <a:r>
              <a:rPr lang="en-US" sz="3200" dirty="0" err="1" smtClean="0"/>
              <a:t>digitalisasi</a:t>
            </a:r>
            <a:r>
              <a:rPr lang="en-US" sz="3200" dirty="0" smtClean="0"/>
              <a:t> di </a:t>
            </a:r>
            <a:r>
              <a:rPr lang="en-US" sz="3200" dirty="0" err="1" smtClean="0"/>
              <a:t>bidang</a:t>
            </a:r>
            <a:r>
              <a:rPr lang="en-US" sz="3200" dirty="0" smtClean="0"/>
              <a:t> </a:t>
            </a:r>
            <a:r>
              <a:rPr lang="en-US" sz="3200" dirty="0" err="1" smtClean="0"/>
              <a:t>ekonomi</a:t>
            </a:r>
            <a:r>
              <a:rPr lang="en-US" sz="3200" dirty="0" smtClean="0"/>
              <a:t>, </a:t>
            </a:r>
            <a:r>
              <a:rPr lang="en-US" sz="3200" dirty="0" err="1" smtClean="0"/>
              <a:t>bidang</a:t>
            </a:r>
            <a:r>
              <a:rPr lang="en-US" sz="3200" dirty="0" smtClean="0"/>
              <a:t> </a:t>
            </a:r>
            <a:r>
              <a:rPr lang="en-US" sz="3200" smtClean="0"/>
              <a:t>sosial</a:t>
            </a:r>
            <a:r>
              <a:rPr lang="en-US" sz="3200" dirty="0" smtClean="0"/>
              <a:t>, </a:t>
            </a:r>
            <a:r>
              <a:rPr lang="en-US" sz="3200" dirty="0" err="1" smtClean="0"/>
              <a:t>bidang</a:t>
            </a:r>
            <a:r>
              <a:rPr lang="en-US" sz="3200" dirty="0" smtClean="0"/>
              <a:t> </a:t>
            </a:r>
            <a:r>
              <a:rPr lang="en-US" sz="3200" dirty="0" err="1" smtClean="0"/>
              <a:t>politik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bidang</a:t>
            </a:r>
            <a:r>
              <a:rPr lang="en-US" sz="3200" dirty="0" smtClean="0"/>
              <a:t> </a:t>
            </a:r>
            <a:r>
              <a:rPr lang="en-US" sz="3200" dirty="0" err="1" smtClean="0"/>
              <a:t>pertahanan</a:t>
            </a:r>
            <a:r>
              <a:rPr lang="en-US" sz="3200" dirty="0" smtClean="0"/>
              <a:t> </a:t>
            </a:r>
            <a:r>
              <a:rPr lang="en-US" sz="3200" dirty="0" err="1" smtClean="0"/>
              <a:t>keamanan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9765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119" y="632489"/>
            <a:ext cx="10515600" cy="4351338"/>
          </a:xfrm>
        </p:spPr>
        <p:txBody>
          <a:bodyPr/>
          <a:lstStyle/>
          <a:p>
            <a:endParaRPr lang="id-ID" dirty="0"/>
          </a:p>
          <a:p>
            <a:endParaRPr lang="id-ID" dirty="0"/>
          </a:p>
          <a:p>
            <a:endParaRPr lang="id-ID" sz="3600" dirty="0"/>
          </a:p>
          <a:p>
            <a:pPr indent="2635250">
              <a:buNone/>
            </a:pPr>
            <a:r>
              <a:rPr lang="id-ID" sz="4800" dirty="0">
                <a:latin typeface="Mistral" panose="03090702030407020403" pitchFamily="66" charset="0"/>
              </a:rPr>
              <a:t>Sekian, dan </a:t>
            </a:r>
          </a:p>
          <a:p>
            <a:pPr indent="3717925">
              <a:buNone/>
            </a:pPr>
            <a:r>
              <a:rPr lang="id-ID" sz="4800" dirty="0">
                <a:latin typeface="Mistral" panose="03090702030407020403" pitchFamily="66" charset="0"/>
              </a:rPr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291113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681965-6267-4F29-A5DD-0C08C007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F6BD79-929C-4AEC-8E22-9E2B58740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Esensi</a:t>
            </a:r>
            <a:r>
              <a:rPr lang="en-US" dirty="0"/>
              <a:t> dan </a:t>
            </a:r>
            <a:r>
              <a:rPr lang="en-US" dirty="0" err="1"/>
              <a:t>urgensi</a:t>
            </a:r>
            <a:r>
              <a:rPr lang="en-US" dirty="0"/>
              <a:t> </a:t>
            </a:r>
            <a:r>
              <a:rPr lang="en-US" dirty="0" err="1"/>
              <a:t>ketahanan</a:t>
            </a:r>
            <a:r>
              <a:rPr lang="en-US" dirty="0"/>
              <a:t> </a:t>
            </a:r>
            <a:r>
              <a:rPr lang="en-US" dirty="0" err="1"/>
              <a:t>nasional</a:t>
            </a:r>
            <a:endParaRPr lang="en-US" dirty="0"/>
          </a:p>
          <a:p>
            <a:r>
              <a:rPr lang="en-US" dirty="0"/>
              <a:t>Model </a:t>
            </a:r>
            <a:r>
              <a:rPr lang="en-US" dirty="0" err="1"/>
              <a:t>Ketahanan</a:t>
            </a:r>
            <a:r>
              <a:rPr lang="en-US" dirty="0"/>
              <a:t> Nasional Indonesia</a:t>
            </a:r>
          </a:p>
          <a:p>
            <a:r>
              <a:rPr lang="en-US" dirty="0"/>
              <a:t>Bela negara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astagatra</a:t>
            </a:r>
            <a:endParaRPr lang="en-US" dirty="0"/>
          </a:p>
          <a:p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mewujudkan</a:t>
            </a:r>
            <a:r>
              <a:rPr lang="en-US" dirty="0"/>
              <a:t> </a:t>
            </a:r>
            <a:r>
              <a:rPr lang="en-US" dirty="0" err="1"/>
              <a:t>ketahanan</a:t>
            </a:r>
            <a:r>
              <a:rPr lang="en-US" dirty="0"/>
              <a:t> </a:t>
            </a:r>
            <a:r>
              <a:rPr lang="en-US" dirty="0" err="1"/>
              <a:t>nasional</a:t>
            </a:r>
            <a:endParaRPr lang="en-US" dirty="0"/>
          </a:p>
          <a:p>
            <a:r>
              <a:rPr lang="en-US" dirty="0" err="1"/>
              <a:t>Dinamika</a:t>
            </a:r>
            <a:r>
              <a:rPr lang="en-US" dirty="0"/>
              <a:t> dan </a:t>
            </a:r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err="1"/>
              <a:t>ketahanan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Indonesia</a:t>
            </a:r>
          </a:p>
        </p:txBody>
      </p:sp>
      <p:grpSp>
        <p:nvGrpSpPr>
          <p:cNvPr id="4" name="그룹 17">
            <a:extLst>
              <a:ext uri="{FF2B5EF4-FFF2-40B4-BE49-F238E27FC236}">
                <a16:creationId xmlns:a16="http://schemas.microsoft.com/office/drawing/2014/main" xmlns="" id="{23683D90-33E3-4F23-9262-57B3BEAA5394}"/>
              </a:ext>
            </a:extLst>
          </p:cNvPr>
          <p:cNvGrpSpPr/>
          <p:nvPr/>
        </p:nvGrpSpPr>
        <p:grpSpPr>
          <a:xfrm>
            <a:off x="9557362" y="1690688"/>
            <a:ext cx="2354632" cy="3339700"/>
            <a:chOff x="4391588" y="1699505"/>
            <a:chExt cx="3461258" cy="4909284"/>
          </a:xfrm>
        </p:grpSpPr>
        <p:sp>
          <p:nvSpPr>
            <p:cNvPr id="5" name="Trapezoid 22">
              <a:extLst>
                <a:ext uri="{FF2B5EF4-FFF2-40B4-BE49-F238E27FC236}">
                  <a16:creationId xmlns:a16="http://schemas.microsoft.com/office/drawing/2014/main" xmlns="" id="{FC5DC929-0882-4D01-A046-B9AAB95C08BD}"/>
                </a:ext>
              </a:extLst>
            </p:cNvPr>
            <p:cNvSpPr/>
            <p:nvPr/>
          </p:nvSpPr>
          <p:spPr>
            <a:xfrm>
              <a:off x="4391588" y="4974148"/>
              <a:ext cx="2156118" cy="1634641"/>
            </a:xfrm>
            <a:custGeom>
              <a:avLst/>
              <a:gdLst/>
              <a:ahLst/>
              <a:cxnLst/>
              <a:rect l="l" t="t" r="r" b="b"/>
              <a:pathLst>
                <a:path w="2156118" h="1634641">
                  <a:moveTo>
                    <a:pt x="558525" y="0"/>
                  </a:moveTo>
                  <a:cubicBezTo>
                    <a:pt x="815259" y="90400"/>
                    <a:pt x="1107060" y="140890"/>
                    <a:pt x="1416381" y="140890"/>
                  </a:cubicBezTo>
                  <a:lnTo>
                    <a:pt x="1507965" y="136242"/>
                  </a:lnTo>
                  <a:cubicBezTo>
                    <a:pt x="1571260" y="753781"/>
                    <a:pt x="1813208" y="1287759"/>
                    <a:pt x="2156118" y="1627939"/>
                  </a:cubicBezTo>
                  <a:lnTo>
                    <a:pt x="742586" y="1634641"/>
                  </a:lnTo>
                  <a:lnTo>
                    <a:pt x="783473" y="1482794"/>
                  </a:lnTo>
                  <a:cubicBezTo>
                    <a:pt x="735436" y="1526015"/>
                    <a:pt x="755164" y="1524973"/>
                    <a:pt x="696702" y="1536226"/>
                  </a:cubicBezTo>
                  <a:lnTo>
                    <a:pt x="360265" y="1531873"/>
                  </a:lnTo>
                  <a:cubicBezTo>
                    <a:pt x="91900" y="1475400"/>
                    <a:pt x="78958" y="1364828"/>
                    <a:pt x="859" y="1187861"/>
                  </a:cubicBezTo>
                  <a:cubicBezTo>
                    <a:pt x="-5078" y="1012055"/>
                    <a:pt x="20262" y="959203"/>
                    <a:pt x="61239" y="837496"/>
                  </a:cubicBezTo>
                  <a:lnTo>
                    <a:pt x="182001" y="766286"/>
                  </a:lnTo>
                  <a:cubicBezTo>
                    <a:pt x="259540" y="604620"/>
                    <a:pt x="389206" y="374100"/>
                    <a:pt x="466746" y="340305"/>
                  </a:cubicBezTo>
                  <a:cubicBezTo>
                    <a:pt x="464918" y="303795"/>
                    <a:pt x="439632" y="264826"/>
                    <a:pt x="461262" y="230774"/>
                  </a:cubicBezTo>
                  <a:cubicBezTo>
                    <a:pt x="491633" y="197339"/>
                    <a:pt x="501153" y="210624"/>
                    <a:pt x="526312" y="196860"/>
                  </a:cubicBezTo>
                  <a:lnTo>
                    <a:pt x="515073" y="140661"/>
                  </a:lnTo>
                  <a:cubicBezTo>
                    <a:pt x="552756" y="107515"/>
                    <a:pt x="530493" y="133386"/>
                    <a:pt x="560358" y="879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Trapezoid 22">
              <a:extLst>
                <a:ext uri="{FF2B5EF4-FFF2-40B4-BE49-F238E27FC236}">
                  <a16:creationId xmlns:a16="http://schemas.microsoft.com/office/drawing/2014/main" xmlns="" id="{41DC1822-C3AF-473A-8B69-FE6F476E3237}"/>
                </a:ext>
              </a:extLst>
            </p:cNvPr>
            <p:cNvSpPr/>
            <p:nvPr/>
          </p:nvSpPr>
          <p:spPr>
            <a:xfrm>
              <a:off x="5539006" y="1699505"/>
              <a:ext cx="1759822" cy="1491930"/>
            </a:xfrm>
            <a:custGeom>
              <a:avLst/>
              <a:gdLst/>
              <a:ahLst/>
              <a:cxnLst/>
              <a:rect l="l" t="t" r="r" b="b"/>
              <a:pathLst>
                <a:path w="1759822" h="1491930">
                  <a:moveTo>
                    <a:pt x="879911" y="0"/>
                  </a:moveTo>
                  <a:lnTo>
                    <a:pt x="1759822" y="483755"/>
                  </a:lnTo>
                  <a:lnTo>
                    <a:pt x="1626857" y="556857"/>
                  </a:lnTo>
                  <a:lnTo>
                    <a:pt x="1626857" y="957160"/>
                  </a:lnTo>
                  <a:cubicBezTo>
                    <a:pt x="1647975" y="967781"/>
                    <a:pt x="1661924" y="989817"/>
                    <a:pt x="1661924" y="1015110"/>
                  </a:cubicBezTo>
                  <a:cubicBezTo>
                    <a:pt x="1661924" y="1040155"/>
                    <a:pt x="1648247" y="1062005"/>
                    <a:pt x="1627427" y="1072676"/>
                  </a:cubicBezTo>
                  <a:lnTo>
                    <a:pt x="1630074" y="1072676"/>
                  </a:lnTo>
                  <a:lnTo>
                    <a:pt x="1674046" y="1491930"/>
                  </a:lnTo>
                  <a:lnTo>
                    <a:pt x="1523254" y="1491930"/>
                  </a:lnTo>
                  <a:lnTo>
                    <a:pt x="1523254" y="1414835"/>
                  </a:lnTo>
                  <a:lnTo>
                    <a:pt x="1559141" y="1072676"/>
                  </a:lnTo>
                  <a:lnTo>
                    <a:pt x="1561788" y="1072676"/>
                  </a:lnTo>
                  <a:cubicBezTo>
                    <a:pt x="1540968" y="1062005"/>
                    <a:pt x="1527290" y="1040155"/>
                    <a:pt x="1527290" y="1015110"/>
                  </a:cubicBezTo>
                  <a:cubicBezTo>
                    <a:pt x="1527290" y="989817"/>
                    <a:pt x="1541240" y="967781"/>
                    <a:pt x="1562357" y="957160"/>
                  </a:cubicBezTo>
                  <a:lnTo>
                    <a:pt x="1562357" y="592318"/>
                  </a:lnTo>
                  <a:lnTo>
                    <a:pt x="1406686" y="756650"/>
                  </a:lnTo>
                  <a:lnTo>
                    <a:pt x="1406686" y="1027701"/>
                  </a:lnTo>
                  <a:cubicBezTo>
                    <a:pt x="1237521" y="1136357"/>
                    <a:pt x="1035980" y="1197630"/>
                    <a:pt x="820128" y="1197630"/>
                  </a:cubicBezTo>
                  <a:cubicBezTo>
                    <a:pt x="654913" y="1197630"/>
                    <a:pt x="498082" y="1161733"/>
                    <a:pt x="357461" y="1096324"/>
                  </a:cubicBezTo>
                  <a:cubicBezTo>
                    <a:pt x="358384" y="1092118"/>
                    <a:pt x="359913" y="1088133"/>
                    <a:pt x="361487" y="1084162"/>
                  </a:cubicBezTo>
                  <a:cubicBezTo>
                    <a:pt x="358803" y="1082831"/>
                    <a:pt x="355968" y="1082107"/>
                    <a:pt x="353136" y="1081396"/>
                  </a:cubicBezTo>
                  <a:lnTo>
                    <a:pt x="353136" y="756650"/>
                  </a:lnTo>
                  <a:lnTo>
                    <a:pt x="0" y="4837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" name="Trapezoid 22">
              <a:extLst>
                <a:ext uri="{FF2B5EF4-FFF2-40B4-BE49-F238E27FC236}">
                  <a16:creationId xmlns:a16="http://schemas.microsoft.com/office/drawing/2014/main" xmlns="" id="{B76FC8CE-93FF-45F0-84AA-AC64FB4BD58C}"/>
                </a:ext>
              </a:extLst>
            </p:cNvPr>
            <p:cNvSpPr/>
            <p:nvPr/>
          </p:nvSpPr>
          <p:spPr>
            <a:xfrm>
              <a:off x="5785789" y="2779559"/>
              <a:ext cx="1291337" cy="1262595"/>
            </a:xfrm>
            <a:custGeom>
              <a:avLst/>
              <a:gdLst/>
              <a:ahLst/>
              <a:cxnLst/>
              <a:rect l="l" t="t" r="r" b="b"/>
              <a:pathLst>
                <a:path w="1291337" h="1262595">
                  <a:moveTo>
                    <a:pt x="1291337" y="387134"/>
                  </a:moveTo>
                  <a:lnTo>
                    <a:pt x="1291337" y="464229"/>
                  </a:lnTo>
                  <a:lnTo>
                    <a:pt x="1283251" y="464229"/>
                  </a:lnTo>
                  <a:close/>
                  <a:moveTo>
                    <a:pt x="1174769" y="0"/>
                  </a:moveTo>
                  <a:lnTo>
                    <a:pt x="1174769" y="18541"/>
                  </a:lnTo>
                  <a:lnTo>
                    <a:pt x="1163647" y="22750"/>
                  </a:lnTo>
                  <a:cubicBezTo>
                    <a:pt x="1220924" y="128978"/>
                    <a:pt x="1233895" y="263109"/>
                    <a:pt x="1204293" y="412060"/>
                  </a:cubicBezTo>
                  <a:cubicBezTo>
                    <a:pt x="1245921" y="411719"/>
                    <a:pt x="1282339" y="391704"/>
                    <a:pt x="1279660" y="482348"/>
                  </a:cubicBezTo>
                  <a:cubicBezTo>
                    <a:pt x="1271045" y="607334"/>
                    <a:pt x="1199876" y="781499"/>
                    <a:pt x="1157378" y="776155"/>
                  </a:cubicBezTo>
                  <a:cubicBezTo>
                    <a:pt x="1130754" y="771015"/>
                    <a:pt x="1114555" y="746201"/>
                    <a:pt x="1093142" y="731225"/>
                  </a:cubicBezTo>
                  <a:cubicBezTo>
                    <a:pt x="1057920" y="826172"/>
                    <a:pt x="1048762" y="930956"/>
                    <a:pt x="987476" y="1016066"/>
                  </a:cubicBezTo>
                  <a:lnTo>
                    <a:pt x="1080043" y="1097389"/>
                  </a:lnTo>
                  <a:cubicBezTo>
                    <a:pt x="1114436" y="1141334"/>
                    <a:pt x="1162490" y="1210866"/>
                    <a:pt x="1225666" y="1262595"/>
                  </a:cubicBezTo>
                  <a:cubicBezTo>
                    <a:pt x="974323" y="1220492"/>
                    <a:pt x="716748" y="1143359"/>
                    <a:pt x="462129" y="1031358"/>
                  </a:cubicBezTo>
                  <a:cubicBezTo>
                    <a:pt x="354612" y="984063"/>
                    <a:pt x="251323" y="932179"/>
                    <a:pt x="153638" y="874571"/>
                  </a:cubicBezTo>
                  <a:cubicBezTo>
                    <a:pt x="133161" y="823672"/>
                    <a:pt x="122381" y="764476"/>
                    <a:pt x="119504" y="688499"/>
                  </a:cubicBezTo>
                  <a:cubicBezTo>
                    <a:pt x="86110" y="702998"/>
                    <a:pt x="63141" y="722415"/>
                    <a:pt x="34959" y="621336"/>
                  </a:cubicBezTo>
                  <a:cubicBezTo>
                    <a:pt x="25584" y="567185"/>
                    <a:pt x="-54165" y="281884"/>
                    <a:pt x="64172" y="333473"/>
                  </a:cubicBezTo>
                  <a:cubicBezTo>
                    <a:pt x="80394" y="252314"/>
                    <a:pt x="91942" y="157335"/>
                    <a:pt x="125544" y="68623"/>
                  </a:cubicBezTo>
                  <a:cubicBezTo>
                    <a:pt x="266165" y="134032"/>
                    <a:pt x="422996" y="169929"/>
                    <a:pt x="588211" y="169929"/>
                  </a:cubicBezTo>
                  <a:cubicBezTo>
                    <a:pt x="804063" y="169929"/>
                    <a:pt x="1005604" y="108656"/>
                    <a:pt x="1174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Trapezoid 22">
              <a:extLst>
                <a:ext uri="{FF2B5EF4-FFF2-40B4-BE49-F238E27FC236}">
                  <a16:creationId xmlns:a16="http://schemas.microsoft.com/office/drawing/2014/main" xmlns="" id="{05905112-7E23-481E-BBB1-FCF314CA246B}"/>
                </a:ext>
              </a:extLst>
            </p:cNvPr>
            <p:cNvSpPr/>
            <p:nvPr/>
          </p:nvSpPr>
          <p:spPr>
            <a:xfrm>
              <a:off x="4972448" y="3697688"/>
              <a:ext cx="2580757" cy="1374688"/>
            </a:xfrm>
            <a:custGeom>
              <a:avLst/>
              <a:gdLst/>
              <a:ahLst/>
              <a:cxnLst/>
              <a:rect l="l" t="t" r="r" b="b"/>
              <a:pathLst>
                <a:path w="2580757" h="1374688">
                  <a:moveTo>
                    <a:pt x="964280" y="0"/>
                  </a:moveTo>
                  <a:cubicBezTo>
                    <a:pt x="1061964" y="57608"/>
                    <a:pt x="1165254" y="109492"/>
                    <a:pt x="1272771" y="156787"/>
                  </a:cubicBezTo>
                  <a:cubicBezTo>
                    <a:pt x="1527390" y="268789"/>
                    <a:pt x="1784965" y="345921"/>
                    <a:pt x="2036307" y="388024"/>
                  </a:cubicBezTo>
                  <a:cubicBezTo>
                    <a:pt x="2071170" y="421655"/>
                    <a:pt x="2112399" y="447822"/>
                    <a:pt x="2158337" y="459740"/>
                  </a:cubicBezTo>
                  <a:cubicBezTo>
                    <a:pt x="2299568" y="498279"/>
                    <a:pt x="2455123" y="549367"/>
                    <a:pt x="2580757" y="609405"/>
                  </a:cubicBezTo>
                  <a:cubicBezTo>
                    <a:pt x="2295218" y="1059447"/>
                    <a:pt x="1631701" y="1374688"/>
                    <a:pt x="858792" y="1374688"/>
                  </a:cubicBezTo>
                  <a:cubicBezTo>
                    <a:pt x="549471" y="1374688"/>
                    <a:pt x="257670" y="1324198"/>
                    <a:pt x="936" y="1233798"/>
                  </a:cubicBezTo>
                  <a:lnTo>
                    <a:pt x="0" y="1188902"/>
                  </a:lnTo>
                  <a:cubicBezTo>
                    <a:pt x="23602" y="1159565"/>
                    <a:pt x="28959" y="1162194"/>
                    <a:pt x="70806" y="1100888"/>
                  </a:cubicBezTo>
                  <a:cubicBezTo>
                    <a:pt x="94879" y="1029148"/>
                    <a:pt x="100707" y="851670"/>
                    <a:pt x="174300" y="779930"/>
                  </a:cubicBezTo>
                  <a:cubicBezTo>
                    <a:pt x="218445" y="717189"/>
                    <a:pt x="304292" y="723303"/>
                    <a:pt x="369289" y="694990"/>
                  </a:cubicBezTo>
                  <a:cubicBezTo>
                    <a:pt x="589400" y="620074"/>
                    <a:pt x="783446" y="599257"/>
                    <a:pt x="1000951" y="509587"/>
                  </a:cubicBezTo>
                  <a:cubicBezTo>
                    <a:pt x="1031594" y="492835"/>
                    <a:pt x="1046599" y="439197"/>
                    <a:pt x="1082454" y="329000"/>
                  </a:cubicBezTo>
                  <a:lnTo>
                    <a:pt x="1075069" y="182531"/>
                  </a:lnTo>
                  <a:cubicBezTo>
                    <a:pt x="1024247" y="121488"/>
                    <a:pt x="986720" y="67500"/>
                    <a:pt x="964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" name="Trapezoid 22">
              <a:extLst>
                <a:ext uri="{FF2B5EF4-FFF2-40B4-BE49-F238E27FC236}">
                  <a16:creationId xmlns:a16="http://schemas.microsoft.com/office/drawing/2014/main" xmlns="" id="{CA42C524-8EF2-43B1-B54B-B77A314D14DF}"/>
                </a:ext>
              </a:extLst>
            </p:cNvPr>
            <p:cNvSpPr/>
            <p:nvPr/>
          </p:nvSpPr>
          <p:spPr>
            <a:xfrm>
              <a:off x="5951985" y="4356457"/>
              <a:ext cx="1900861" cy="2252332"/>
            </a:xfrm>
            <a:custGeom>
              <a:avLst/>
              <a:gdLst/>
              <a:ahLst/>
              <a:cxnLst/>
              <a:rect l="l" t="t" r="r" b="b"/>
              <a:pathLst>
                <a:path w="1900861" h="2252332">
                  <a:moveTo>
                    <a:pt x="1630381" y="0"/>
                  </a:moveTo>
                  <a:cubicBezTo>
                    <a:pt x="1705290" y="35739"/>
                    <a:pt x="1769558" y="74677"/>
                    <a:pt x="1813833" y="116016"/>
                  </a:cubicBezTo>
                  <a:cubicBezTo>
                    <a:pt x="1941182" y="366789"/>
                    <a:pt x="1891300" y="374114"/>
                    <a:pt x="1890938" y="588002"/>
                  </a:cubicBezTo>
                  <a:cubicBezTo>
                    <a:pt x="1844475" y="751802"/>
                    <a:pt x="1881417" y="817240"/>
                    <a:pt x="1842774" y="963827"/>
                  </a:cubicBezTo>
                  <a:cubicBezTo>
                    <a:pt x="1790990" y="1152321"/>
                    <a:pt x="1728781" y="1244911"/>
                    <a:pt x="1679604" y="1347337"/>
                  </a:cubicBezTo>
                  <a:cubicBezTo>
                    <a:pt x="1619658" y="1492268"/>
                    <a:pt x="1640509" y="1521624"/>
                    <a:pt x="1624871" y="1600160"/>
                  </a:cubicBezTo>
                  <a:lnTo>
                    <a:pt x="1567097" y="1638481"/>
                  </a:lnTo>
                  <a:cubicBezTo>
                    <a:pt x="1592202" y="1734503"/>
                    <a:pt x="1580816" y="1732164"/>
                    <a:pt x="1585070" y="1810973"/>
                  </a:cubicBezTo>
                  <a:cubicBezTo>
                    <a:pt x="1547567" y="1894683"/>
                    <a:pt x="1541341" y="1914458"/>
                    <a:pt x="1519477" y="1978496"/>
                  </a:cubicBezTo>
                  <a:lnTo>
                    <a:pt x="1557486" y="2248020"/>
                  </a:lnTo>
                  <a:lnTo>
                    <a:pt x="648153" y="2252332"/>
                  </a:lnTo>
                  <a:cubicBezTo>
                    <a:pt x="305243" y="1912152"/>
                    <a:pt x="63295" y="1378174"/>
                    <a:pt x="0" y="760635"/>
                  </a:cubicBezTo>
                  <a:cubicBezTo>
                    <a:pt x="733507" y="739994"/>
                    <a:pt x="1356200" y="432143"/>
                    <a:pt x="1630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9C0AA2ED-B453-41F3-989D-A8D7EA54AA1A}"/>
                </a:ext>
              </a:extLst>
            </p:cNvPr>
            <p:cNvSpPr txBox="1"/>
            <p:nvPr/>
          </p:nvSpPr>
          <p:spPr>
            <a:xfrm>
              <a:off x="6382370" y="2267848"/>
              <a:ext cx="271550" cy="588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386B535-2EC6-4CFF-B2ED-9A29834C4751}"/>
                </a:ext>
              </a:extLst>
            </p:cNvPr>
            <p:cNvSpPr txBox="1"/>
            <p:nvPr/>
          </p:nvSpPr>
          <p:spPr>
            <a:xfrm>
              <a:off x="6059454" y="4404596"/>
              <a:ext cx="271550" cy="588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EE6A727-C4A6-44E8-B182-23276FA3FB3D}"/>
                </a:ext>
              </a:extLst>
            </p:cNvPr>
            <p:cNvSpPr txBox="1"/>
            <p:nvPr/>
          </p:nvSpPr>
          <p:spPr>
            <a:xfrm>
              <a:off x="5433099" y="5591413"/>
              <a:ext cx="271551" cy="588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DFDD49CA-9E41-4D42-A476-E93E81FDD113}"/>
                </a:ext>
              </a:extLst>
            </p:cNvPr>
            <p:cNvSpPr txBox="1"/>
            <p:nvPr/>
          </p:nvSpPr>
          <p:spPr>
            <a:xfrm>
              <a:off x="6805576" y="5391358"/>
              <a:ext cx="271551" cy="588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418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305F9BA-BD8C-42FF-87FC-EE1F8CDBA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571"/>
            <a:ext cx="10515600" cy="34481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3600" b="1" dirty="0" err="1">
                <a:solidFill>
                  <a:schemeClr val="bg1"/>
                </a:solidFill>
              </a:rPr>
              <a:t>Setiap</a:t>
            </a:r>
            <a:r>
              <a:rPr lang="en-US" sz="3600" b="1" dirty="0">
                <a:solidFill>
                  <a:schemeClr val="bg1"/>
                </a:solidFill>
              </a:rPr>
              <a:t> negara </a:t>
            </a:r>
            <a:r>
              <a:rPr lang="en-US" sz="3600" b="1" dirty="0" err="1">
                <a:solidFill>
                  <a:schemeClr val="bg1"/>
                </a:solidFill>
              </a:rPr>
              <a:t>memiliki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tujuan</a:t>
            </a:r>
            <a:r>
              <a:rPr lang="en-US" sz="3600" b="1" dirty="0">
                <a:solidFill>
                  <a:schemeClr val="bg1"/>
                </a:solidFill>
              </a:rPr>
              <a:t>.  </a:t>
            </a:r>
            <a:r>
              <a:rPr lang="en-US" sz="3600" b="1" dirty="0" err="1">
                <a:solidFill>
                  <a:schemeClr val="bg1"/>
                </a:solidFill>
              </a:rPr>
              <a:t>Untuk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dapat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mencapainya</a:t>
            </a:r>
            <a:r>
              <a:rPr lang="en-US" sz="3600" b="1" dirty="0">
                <a:solidFill>
                  <a:schemeClr val="bg1"/>
                </a:solidFill>
              </a:rPr>
              <a:t>, </a:t>
            </a:r>
            <a:r>
              <a:rPr lang="en-US" sz="3600" b="1" dirty="0" err="1">
                <a:solidFill>
                  <a:schemeClr val="bg1"/>
                </a:solidFill>
              </a:rPr>
              <a:t>perlu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memiliki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kekuatan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menghadapi</a:t>
            </a:r>
            <a:r>
              <a:rPr lang="en-US" sz="3600" b="1" dirty="0">
                <a:solidFill>
                  <a:schemeClr val="bg1"/>
                </a:solidFill>
              </a:rPr>
              <a:t> ATHG (</a:t>
            </a:r>
            <a:r>
              <a:rPr lang="en-US" sz="3600" b="1" dirty="0" err="1">
                <a:solidFill>
                  <a:schemeClr val="bg1"/>
                </a:solidFill>
              </a:rPr>
              <a:t>ancaman</a:t>
            </a:r>
            <a:r>
              <a:rPr lang="en-US" sz="3600" b="1" dirty="0">
                <a:solidFill>
                  <a:schemeClr val="bg1"/>
                </a:solidFill>
              </a:rPr>
              <a:t>, </a:t>
            </a:r>
            <a:r>
              <a:rPr lang="en-US" sz="3600" b="1" dirty="0" err="1">
                <a:solidFill>
                  <a:schemeClr val="bg1"/>
                </a:solidFill>
              </a:rPr>
              <a:t>tantangan</a:t>
            </a:r>
            <a:r>
              <a:rPr lang="en-US" sz="3600" b="1" dirty="0">
                <a:solidFill>
                  <a:schemeClr val="bg1"/>
                </a:solidFill>
              </a:rPr>
              <a:t>, </a:t>
            </a:r>
            <a:r>
              <a:rPr lang="en-US" sz="3600" b="1" dirty="0" err="1">
                <a:solidFill>
                  <a:schemeClr val="bg1"/>
                </a:solidFill>
              </a:rPr>
              <a:t>hambatan</a:t>
            </a:r>
            <a:r>
              <a:rPr lang="en-US" sz="3600" b="1" dirty="0">
                <a:solidFill>
                  <a:schemeClr val="bg1"/>
                </a:solidFill>
              </a:rPr>
              <a:t> dan </a:t>
            </a:r>
            <a:r>
              <a:rPr lang="en-US" sz="3600" b="1" dirty="0" err="1">
                <a:solidFill>
                  <a:schemeClr val="bg1"/>
                </a:solidFill>
              </a:rPr>
              <a:t>gangguan</a:t>
            </a:r>
            <a:r>
              <a:rPr lang="en-US" sz="3600" b="1" dirty="0">
                <a:solidFill>
                  <a:schemeClr val="bg1"/>
                </a:solidFill>
              </a:rPr>
              <a:t>). </a:t>
            </a:r>
            <a:r>
              <a:rPr lang="en-US" sz="3600" b="1" dirty="0" err="1">
                <a:solidFill>
                  <a:schemeClr val="bg1"/>
                </a:solidFill>
              </a:rPr>
              <a:t>Kekuatan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untuk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mencapai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tujuan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nasional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dikenal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dengan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highlight>
                  <a:srgbClr val="000000"/>
                </a:highlight>
              </a:rPr>
              <a:t>“</a:t>
            </a:r>
            <a:r>
              <a:rPr lang="en-US" sz="40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Ketahanan</a:t>
            </a:r>
            <a:r>
              <a:rPr lang="en-US" sz="4000" b="1" dirty="0">
                <a:solidFill>
                  <a:schemeClr val="bg1"/>
                </a:solidFill>
                <a:highlight>
                  <a:srgbClr val="000000"/>
                </a:highlight>
              </a:rPr>
              <a:t> Nasional”</a:t>
            </a:r>
            <a:endParaRPr lang="en-US" sz="36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5718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975FA6-60E3-41BE-A221-BE54E9EE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2049"/>
            <a:ext cx="10515600" cy="1291282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695C8AD-99FB-4D22-8A93-5CE9288B1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669"/>
            <a:ext cx="10515600" cy="99171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3600" dirty="0" err="1"/>
              <a:t>Esensi</a:t>
            </a:r>
            <a:r>
              <a:rPr lang="en-US" sz="3600" dirty="0"/>
              <a:t> dan </a:t>
            </a:r>
            <a:r>
              <a:rPr lang="en-US" sz="3600" dirty="0" err="1"/>
              <a:t>Urgensi</a:t>
            </a:r>
            <a:r>
              <a:rPr lang="en-US" sz="3600" dirty="0"/>
              <a:t> </a:t>
            </a:r>
            <a:r>
              <a:rPr lang="en-US" sz="3600" dirty="0" err="1"/>
              <a:t>Ketahanan</a:t>
            </a:r>
            <a:r>
              <a:rPr lang="en-US" sz="3600" dirty="0"/>
              <a:t> Nasional 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xmlns="" id="{53F97637-11DB-4FE2-969A-9B10F3FB3BE2}"/>
              </a:ext>
            </a:extLst>
          </p:cNvPr>
          <p:cNvSpPr txBox="1">
            <a:spLocks/>
          </p:cNvSpPr>
          <p:nvPr/>
        </p:nvSpPr>
        <p:spPr>
          <a:xfrm>
            <a:off x="838200" y="1819233"/>
            <a:ext cx="10515600" cy="20360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ATHG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berasal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luar</a:t>
            </a:r>
            <a:r>
              <a:rPr lang="en-US" sz="3600" dirty="0"/>
              <a:t>&gt; </a:t>
            </a:r>
            <a:r>
              <a:rPr lang="en-US" sz="3600" dirty="0" err="1"/>
              <a:t>membahayakan</a:t>
            </a:r>
            <a:r>
              <a:rPr lang="en-US" sz="3600" dirty="0"/>
              <a:t> </a:t>
            </a:r>
            <a:r>
              <a:rPr lang="en-US" sz="3600" dirty="0" err="1"/>
              <a:t>kesatuan</a:t>
            </a:r>
            <a:r>
              <a:rPr lang="en-US" sz="3600" dirty="0"/>
              <a:t>, </a:t>
            </a:r>
            <a:r>
              <a:rPr lang="en-US" sz="3600" dirty="0" err="1"/>
              <a:t>keberadaan</a:t>
            </a:r>
            <a:r>
              <a:rPr lang="en-US" sz="3600" dirty="0"/>
              <a:t> dan </a:t>
            </a:r>
            <a:r>
              <a:rPr lang="en-US" sz="3600" dirty="0" err="1"/>
              <a:t>kelangsungan</a:t>
            </a:r>
            <a:r>
              <a:rPr lang="en-US" sz="3600" dirty="0"/>
              <a:t> </a:t>
            </a:r>
            <a:r>
              <a:rPr lang="en-US" sz="3600" dirty="0" err="1"/>
              <a:t>hidup</a:t>
            </a:r>
            <a:r>
              <a:rPr lang="en-US" sz="3600" dirty="0"/>
              <a:t> </a:t>
            </a:r>
            <a:r>
              <a:rPr lang="en-US" sz="3600" dirty="0" err="1"/>
              <a:t>bangsa</a:t>
            </a:r>
            <a:r>
              <a:rPr lang="en-US" sz="3600" dirty="0"/>
              <a:t>. </a:t>
            </a:r>
            <a:r>
              <a:rPr lang="en-US" sz="3600" dirty="0" err="1"/>
              <a:t>Kondisi</a:t>
            </a:r>
            <a:r>
              <a:rPr lang="en-US" sz="3600" dirty="0"/>
              <a:t> negara </a:t>
            </a:r>
            <a:r>
              <a:rPr lang="en-US" sz="3600" dirty="0" err="1"/>
              <a:t>dinamis</a:t>
            </a:r>
            <a:r>
              <a:rPr lang="en-US" sz="3600" dirty="0"/>
              <a:t> </a:t>
            </a:r>
            <a:r>
              <a:rPr lang="en-US" sz="3600" dirty="0" err="1"/>
              <a:t>sehingga</a:t>
            </a:r>
            <a:r>
              <a:rPr lang="en-US" sz="3600" dirty="0"/>
              <a:t> ATHG </a:t>
            </a:r>
            <a:r>
              <a:rPr lang="en-US" sz="3600" dirty="0" err="1"/>
              <a:t>selalu</a:t>
            </a:r>
            <a:r>
              <a:rPr lang="en-US" sz="3600" dirty="0"/>
              <a:t> </a:t>
            </a:r>
            <a:r>
              <a:rPr lang="en-US" sz="3600" dirty="0" err="1"/>
              <a:t>berubah</a:t>
            </a:r>
            <a:r>
              <a:rPr lang="en-US" sz="3600" dirty="0"/>
              <a:t>. Oleh </a:t>
            </a:r>
            <a:r>
              <a:rPr lang="en-US" sz="3600" dirty="0" err="1"/>
              <a:t>karena</a:t>
            </a:r>
            <a:r>
              <a:rPr lang="en-US" sz="3600" dirty="0"/>
              <a:t> </a:t>
            </a:r>
            <a:r>
              <a:rPr lang="en-US" sz="3600" dirty="0" err="1"/>
              <a:t>itu</a:t>
            </a:r>
            <a:r>
              <a:rPr lang="en-US" sz="3600" dirty="0"/>
              <a:t>, </a:t>
            </a:r>
            <a:r>
              <a:rPr lang="en-US" sz="3600" dirty="0" err="1"/>
              <a:t>ketahanan</a:t>
            </a:r>
            <a:r>
              <a:rPr lang="en-US" sz="3600" dirty="0"/>
              <a:t> </a:t>
            </a:r>
            <a:r>
              <a:rPr lang="en-US" sz="3600" dirty="0" err="1"/>
              <a:t>nasional</a:t>
            </a:r>
            <a:r>
              <a:rPr lang="en-US" sz="3600" dirty="0"/>
              <a:t> </a:t>
            </a:r>
            <a:r>
              <a:rPr lang="en-US" sz="3600" dirty="0" err="1"/>
              <a:t>harus</a:t>
            </a:r>
            <a:r>
              <a:rPr lang="en-US" sz="3600" dirty="0"/>
              <a:t> </a:t>
            </a:r>
            <a:r>
              <a:rPr lang="en-US" sz="3600" dirty="0" err="1"/>
              <a:t>selalu</a:t>
            </a:r>
            <a:r>
              <a:rPr lang="en-US" sz="3600" dirty="0"/>
              <a:t> </a:t>
            </a:r>
            <a:r>
              <a:rPr lang="en-US" sz="3600" dirty="0" err="1"/>
              <a:t>dibina</a:t>
            </a:r>
            <a:r>
              <a:rPr lang="en-US" sz="3600" dirty="0"/>
              <a:t> dan </a:t>
            </a:r>
            <a:r>
              <a:rPr lang="en-US" sz="3600" dirty="0" err="1"/>
              <a:t>ditingkatkan</a:t>
            </a:r>
            <a:r>
              <a:rPr lang="en-US" sz="3600" dirty="0"/>
              <a:t>. 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bg1"/>
                </a:solidFill>
              </a:rPr>
              <a:t>(</a:t>
            </a:r>
            <a:r>
              <a:rPr lang="en-US" sz="3600" b="1" dirty="0" err="1">
                <a:solidFill>
                  <a:schemeClr val="bg1"/>
                </a:solidFill>
              </a:rPr>
              <a:t>Sunarso</a:t>
            </a:r>
            <a:r>
              <a:rPr lang="en-US" sz="3600" b="1" dirty="0">
                <a:solidFill>
                  <a:schemeClr val="bg1"/>
                </a:solidFill>
              </a:rPr>
              <a:t>, </a:t>
            </a:r>
            <a:r>
              <a:rPr lang="en-US" sz="3600" b="1" dirty="0" err="1">
                <a:solidFill>
                  <a:schemeClr val="bg1"/>
                </a:solidFill>
              </a:rPr>
              <a:t>dkk</a:t>
            </a:r>
            <a:r>
              <a:rPr lang="en-US" sz="3600" b="1" dirty="0">
                <a:solidFill>
                  <a:schemeClr val="bg1"/>
                </a:solidFill>
              </a:rPr>
              <a:t>) </a:t>
            </a:r>
            <a:r>
              <a:rPr lang="en-US" sz="3600" b="1" dirty="0" err="1">
                <a:solidFill>
                  <a:schemeClr val="bg1"/>
                </a:solidFill>
              </a:rPr>
              <a:t>Fungsi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ketahanan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nasional</a:t>
            </a:r>
            <a:r>
              <a:rPr lang="en-US" sz="3600" b="1" dirty="0">
                <a:solidFill>
                  <a:schemeClr val="bg1"/>
                </a:solidFill>
              </a:rPr>
              <a:t>&gt; </a:t>
            </a:r>
            <a:r>
              <a:rPr lang="en-US" sz="3600" b="1" dirty="0" err="1">
                <a:solidFill>
                  <a:schemeClr val="bg1"/>
                </a:solidFill>
              </a:rPr>
              <a:t>doktrin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dasar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nasional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untuk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pembinaan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kehidupan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nasional</a:t>
            </a:r>
            <a:r>
              <a:rPr lang="en-US" sz="3600" b="1" dirty="0">
                <a:solidFill>
                  <a:schemeClr val="bg1"/>
                </a:solidFill>
              </a:rPr>
              <a:t> dan </a:t>
            </a:r>
            <a:r>
              <a:rPr lang="en-US" sz="3600" b="1" dirty="0" err="1">
                <a:solidFill>
                  <a:schemeClr val="bg1"/>
                </a:solidFill>
              </a:rPr>
              <a:t>sebagai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pola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dasar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pembangunan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nasional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3D543AD0-2FEF-4300-BC3B-4B087628FDCB}"/>
              </a:ext>
            </a:extLst>
          </p:cNvPr>
          <p:cNvSpPr txBox="1">
            <a:spLocks/>
          </p:cNvSpPr>
          <p:nvPr/>
        </p:nvSpPr>
        <p:spPr>
          <a:xfrm>
            <a:off x="838200" y="4105232"/>
            <a:ext cx="10515600" cy="138674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(</a:t>
            </a:r>
            <a:r>
              <a:rPr lang="en-US" sz="3600" dirty="0" err="1"/>
              <a:t>Sunarso</a:t>
            </a:r>
            <a:r>
              <a:rPr lang="en-US" sz="3600" dirty="0"/>
              <a:t>, </a:t>
            </a:r>
            <a:r>
              <a:rPr lang="en-US" sz="3600" dirty="0" err="1"/>
              <a:t>dkk</a:t>
            </a:r>
            <a:r>
              <a:rPr lang="en-US" sz="3600" dirty="0"/>
              <a:t>) </a:t>
            </a:r>
            <a:r>
              <a:rPr lang="en-US" sz="3600" dirty="0" err="1"/>
              <a:t>Fungsi</a:t>
            </a:r>
            <a:r>
              <a:rPr lang="en-US" sz="3600" dirty="0"/>
              <a:t> </a:t>
            </a:r>
            <a:r>
              <a:rPr lang="en-US" sz="3600" dirty="0" err="1"/>
              <a:t>ketahanan</a:t>
            </a:r>
            <a:r>
              <a:rPr lang="en-US" sz="3600" dirty="0"/>
              <a:t> </a:t>
            </a:r>
            <a:r>
              <a:rPr lang="en-US" sz="3600" dirty="0" err="1"/>
              <a:t>nasional</a:t>
            </a:r>
            <a:r>
              <a:rPr lang="en-US" sz="3600" dirty="0"/>
              <a:t>&gt; </a:t>
            </a:r>
            <a:r>
              <a:rPr lang="en-US" sz="3600" dirty="0" err="1"/>
              <a:t>doktrin</a:t>
            </a:r>
            <a:r>
              <a:rPr lang="en-US" sz="3600" dirty="0"/>
              <a:t> </a:t>
            </a:r>
            <a:r>
              <a:rPr lang="en-US" sz="3600" dirty="0" err="1"/>
              <a:t>dasar</a:t>
            </a:r>
            <a:r>
              <a:rPr lang="en-US" sz="3600" dirty="0"/>
              <a:t> </a:t>
            </a:r>
            <a:r>
              <a:rPr lang="en-US" sz="3600" dirty="0" err="1"/>
              <a:t>nasional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pembinaan</a:t>
            </a:r>
            <a:r>
              <a:rPr lang="en-US" sz="3600" dirty="0"/>
              <a:t> </a:t>
            </a:r>
            <a:r>
              <a:rPr lang="en-US" sz="3600" dirty="0" err="1"/>
              <a:t>kehidupan</a:t>
            </a:r>
            <a:r>
              <a:rPr lang="en-US" sz="3600" dirty="0"/>
              <a:t> </a:t>
            </a:r>
            <a:r>
              <a:rPr lang="en-US" sz="3600" dirty="0" err="1"/>
              <a:t>nasional</a:t>
            </a:r>
            <a:r>
              <a:rPr lang="en-US" sz="3600" dirty="0"/>
              <a:t> dan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pola</a:t>
            </a:r>
            <a:r>
              <a:rPr lang="en-US" sz="3600" dirty="0"/>
              <a:t> </a:t>
            </a:r>
            <a:r>
              <a:rPr lang="en-US" sz="3600" dirty="0" err="1"/>
              <a:t>dasar</a:t>
            </a:r>
            <a:r>
              <a:rPr lang="en-US" sz="3600" dirty="0"/>
              <a:t> </a:t>
            </a:r>
            <a:r>
              <a:rPr lang="en-US" sz="3600" dirty="0" err="1"/>
              <a:t>pembangunan</a:t>
            </a:r>
            <a:r>
              <a:rPr lang="en-US" sz="3600" dirty="0"/>
              <a:t> </a:t>
            </a:r>
            <a:r>
              <a:rPr lang="en-US" sz="3600" dirty="0" err="1"/>
              <a:t>nasional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714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xmlns="" id="{5305F9BA-BD8C-42FF-87FC-EE1F8CDBA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888" y="563563"/>
            <a:ext cx="10515600" cy="43513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ketahanan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kesejahteraan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keamanan</a:t>
            </a:r>
            <a:endParaRPr lang="en-US" dirty="0"/>
          </a:p>
          <a:p>
            <a:pPr marL="0" indent="0" algn="ctr">
              <a:buNone/>
            </a:pPr>
            <a:r>
              <a:rPr lang="en-US" dirty="0" err="1">
                <a:solidFill>
                  <a:srgbClr val="FFFF00"/>
                </a:solidFill>
              </a:rPr>
              <a:t>Pendekatan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kesejahteraan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mewujudkan</a:t>
            </a:r>
            <a:r>
              <a:rPr lang="en-US" dirty="0"/>
              <a:t> </a:t>
            </a:r>
            <a:r>
              <a:rPr lang="en-US" dirty="0" err="1"/>
              <a:t>ketahanan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menumbuhkan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menyumbangkan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nasionalnya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kemakmuran</a:t>
            </a:r>
            <a:r>
              <a:rPr lang="en-US" dirty="0"/>
              <a:t> yang </a:t>
            </a:r>
            <a:r>
              <a:rPr lang="en-US" dirty="0" err="1"/>
              <a:t>adil</a:t>
            </a:r>
            <a:r>
              <a:rPr lang="en-US" dirty="0"/>
              <a:t> </a:t>
            </a:r>
            <a:r>
              <a:rPr lang="en-US" dirty="0" err="1"/>
              <a:t>merata</a:t>
            </a:r>
            <a:r>
              <a:rPr lang="en-US" dirty="0"/>
              <a:t>, </a:t>
            </a:r>
            <a:r>
              <a:rPr lang="en-US" dirty="0" err="1"/>
              <a:t>rohaniah</a:t>
            </a:r>
            <a:r>
              <a:rPr lang="en-US" dirty="0"/>
              <a:t> </a:t>
            </a:r>
            <a:r>
              <a:rPr lang="en-US" dirty="0" err="1"/>
              <a:t>jasmaniah</a:t>
            </a:r>
            <a:endParaRPr lang="en-US" dirty="0"/>
          </a:p>
          <a:p>
            <a:pPr marL="0" indent="0" algn="ctr">
              <a:buNone/>
            </a:pPr>
            <a:r>
              <a:rPr lang="en-US" dirty="0" err="1">
                <a:solidFill>
                  <a:srgbClr val="FFFF00"/>
                </a:solidFill>
              </a:rPr>
              <a:t>Pendekatan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keamanan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melindungi</a:t>
            </a:r>
            <a:r>
              <a:rPr lang="en-US" dirty="0"/>
              <a:t> </a:t>
            </a:r>
            <a:r>
              <a:rPr lang="en-US" dirty="0" err="1"/>
              <a:t>keutuhan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ancaman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luar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5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107C47-3B7C-4EA8-817C-E1AA8822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BC3D4D-2EF5-418B-B12F-0B47203B1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4459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err="1"/>
              <a:t>Doktrin</a:t>
            </a:r>
            <a:r>
              <a:rPr lang="en-US" b="1" dirty="0"/>
              <a:t> </a:t>
            </a:r>
            <a:r>
              <a:rPr lang="en-US" b="1" dirty="0" err="1"/>
              <a:t>dasar</a:t>
            </a:r>
            <a:r>
              <a:rPr lang="en-US" b="1" dirty="0"/>
              <a:t> </a:t>
            </a:r>
            <a:r>
              <a:rPr lang="en-US" b="1" dirty="0" err="1"/>
              <a:t>nasional</a:t>
            </a:r>
            <a:r>
              <a:rPr lang="en-US" b="1" dirty="0"/>
              <a:t>. </a:t>
            </a:r>
            <a:r>
              <a:rPr lang="en-US" dirty="0"/>
              <a:t>Agar </a:t>
            </a:r>
            <a:r>
              <a:rPr lang="en-US" dirty="0" err="1"/>
              <a:t>terjamin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pikir</a:t>
            </a:r>
            <a:r>
              <a:rPr lang="en-US" dirty="0"/>
              <a:t>,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,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tindak</a:t>
            </a:r>
            <a:r>
              <a:rPr lang="en-US" dirty="0"/>
              <a:t>, dan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doktrin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&gt;&gt;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penyimpangan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Metode</a:t>
            </a:r>
            <a:r>
              <a:rPr lang="en-US" b="1" dirty="0"/>
              <a:t> </a:t>
            </a:r>
            <a:r>
              <a:rPr lang="en-US" b="1" dirty="0" err="1"/>
              <a:t>pembinaan</a:t>
            </a:r>
            <a:r>
              <a:rPr lang="en-US" b="1" dirty="0"/>
              <a:t> </a:t>
            </a:r>
            <a:r>
              <a:rPr lang="en-US" b="1" dirty="0" err="1"/>
              <a:t>keidupan</a:t>
            </a:r>
            <a:r>
              <a:rPr lang="en-US" b="1" dirty="0"/>
              <a:t> </a:t>
            </a:r>
            <a:r>
              <a:rPr lang="en-US" b="1" dirty="0" err="1"/>
              <a:t>nasional</a:t>
            </a:r>
            <a:r>
              <a:rPr lang="en-US" b="1" dirty="0"/>
              <a:t>.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merumuskan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. </a:t>
            </a:r>
          </a:p>
          <a:p>
            <a:pPr algn="just"/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kehidupan</a:t>
            </a:r>
            <a:r>
              <a:rPr lang="en-US" b="1" dirty="0"/>
              <a:t> </a:t>
            </a:r>
            <a:r>
              <a:rPr lang="en-US" b="1" dirty="0" err="1"/>
              <a:t>nasional</a:t>
            </a:r>
            <a:r>
              <a:rPr lang="en-US" b="1" dirty="0"/>
              <a:t>. </a:t>
            </a:r>
            <a:r>
              <a:rPr lang="en-US" dirty="0" err="1"/>
              <a:t>Ketahanan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aspirasi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kelangsungan</a:t>
            </a:r>
            <a:r>
              <a:rPr lang="en-US" dirty="0"/>
              <a:t> dan </a:t>
            </a:r>
            <a:r>
              <a:rPr lang="en-US" dirty="0" err="1"/>
              <a:t>mewujudkan</a:t>
            </a:r>
            <a:r>
              <a:rPr lang="en-US" dirty="0"/>
              <a:t> </a:t>
            </a:r>
            <a:r>
              <a:rPr lang="en-US" dirty="0" err="1"/>
              <a:t>cita-cita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.  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91EB567-9032-4042-8FD1-7DCE2673ACC3}"/>
              </a:ext>
            </a:extLst>
          </p:cNvPr>
          <p:cNvSpPr txBox="1">
            <a:spLocks/>
          </p:cNvSpPr>
          <p:nvPr/>
        </p:nvSpPr>
        <p:spPr>
          <a:xfrm>
            <a:off x="442784" y="532048"/>
            <a:ext cx="10515600" cy="99171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i-FI" sz="3600" dirty="0"/>
              <a:t>Fungsi ketahanan nasioanal (Lemhanas: 1997)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1D171A5-545E-4D4C-B409-9252BC0D5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788" y="2622465"/>
            <a:ext cx="2962789" cy="296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xmlns="" id="{494A2E6E-7562-40AD-8A82-B79DBAEA5BD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23470" y="416955"/>
            <a:ext cx="5830330" cy="107821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Model </a:t>
            </a:r>
            <a:r>
              <a:rPr lang="en-US" sz="3200" dirty="0" err="1">
                <a:solidFill>
                  <a:schemeClr val="tx1"/>
                </a:solidFill>
              </a:rPr>
              <a:t>Ketahanan</a:t>
            </a:r>
            <a:r>
              <a:rPr lang="en-US" sz="3200" dirty="0">
                <a:solidFill>
                  <a:schemeClr val="tx1"/>
                </a:solidFill>
              </a:rPr>
              <a:t> Nasional Indonesia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A2E508F-E1AC-46D0-8644-78EA2E5822B6}"/>
              </a:ext>
            </a:extLst>
          </p:cNvPr>
          <p:cNvSpPr txBox="1">
            <a:spLocks/>
          </p:cNvSpPr>
          <p:nvPr/>
        </p:nvSpPr>
        <p:spPr>
          <a:xfrm>
            <a:off x="838200" y="1761439"/>
            <a:ext cx="10515600" cy="99171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/>
              <a:t>Unsur-unsur</a:t>
            </a:r>
            <a:r>
              <a:rPr lang="en-US" sz="2400" dirty="0"/>
              <a:t> </a:t>
            </a:r>
            <a:r>
              <a:rPr lang="en-US" sz="2400" dirty="0" err="1"/>
              <a:t>kekuatan</a:t>
            </a:r>
            <a:r>
              <a:rPr lang="en-US" sz="2400" dirty="0"/>
              <a:t> </a:t>
            </a:r>
            <a:r>
              <a:rPr lang="en-US" sz="2400" dirty="0" err="1"/>
              <a:t>nasional</a:t>
            </a:r>
            <a:r>
              <a:rPr lang="en-US" sz="2400" dirty="0"/>
              <a:t> </a:t>
            </a:r>
            <a:r>
              <a:rPr lang="en-US" sz="2400" dirty="0" err="1"/>
              <a:t>dikenal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istilah</a:t>
            </a:r>
            <a:r>
              <a:rPr lang="en-US" sz="2400" dirty="0"/>
              <a:t> </a:t>
            </a:r>
            <a:r>
              <a:rPr lang="en-US" sz="2400" dirty="0" err="1"/>
              <a:t>gatra</a:t>
            </a:r>
            <a:r>
              <a:rPr lang="en-US" sz="2400" dirty="0"/>
              <a:t>.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/>
              <a:t>konsepsi</a:t>
            </a:r>
            <a:r>
              <a:rPr lang="en-US" sz="2400" dirty="0"/>
              <a:t> </a:t>
            </a:r>
            <a:r>
              <a:rPr lang="en-US" sz="2400" dirty="0" err="1"/>
              <a:t>ketahanan</a:t>
            </a:r>
            <a:r>
              <a:rPr lang="en-US" sz="2400" dirty="0"/>
              <a:t> </a:t>
            </a:r>
            <a:r>
              <a:rPr lang="en-US" sz="2400" dirty="0" err="1"/>
              <a:t>nasional</a:t>
            </a:r>
            <a:r>
              <a:rPr lang="en-US" sz="2400" dirty="0"/>
              <a:t> &gt;&gt; </a:t>
            </a:r>
            <a:r>
              <a:rPr lang="en-US" sz="2400" dirty="0" err="1"/>
              <a:t>asta</a:t>
            </a:r>
            <a:r>
              <a:rPr lang="en-US" sz="2400" dirty="0"/>
              <a:t> </a:t>
            </a:r>
            <a:r>
              <a:rPr lang="en-US" sz="2400" dirty="0" err="1"/>
              <a:t>gatra</a:t>
            </a:r>
            <a:r>
              <a:rPr lang="en-US" sz="2400" dirty="0"/>
              <a:t>. 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memecahkan</a:t>
            </a:r>
            <a:r>
              <a:rPr lang="en-US" sz="2400" dirty="0"/>
              <a:t> </a:t>
            </a:r>
            <a:r>
              <a:rPr lang="en-US" sz="2400" dirty="0" err="1"/>
              <a:t>permasalahan</a:t>
            </a:r>
            <a:r>
              <a:rPr lang="en-US" sz="2400" dirty="0"/>
              <a:t> </a:t>
            </a:r>
            <a:r>
              <a:rPr lang="en-US" sz="2400" dirty="0" err="1"/>
              <a:t>nasional</a:t>
            </a:r>
            <a:r>
              <a:rPr lang="en-US" sz="2400" dirty="0"/>
              <a:t>.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xmlns="" id="{42483A6A-F4CE-4604-918E-05966427FA23}"/>
              </a:ext>
            </a:extLst>
          </p:cNvPr>
          <p:cNvSpPr txBox="1">
            <a:spLocks/>
          </p:cNvSpPr>
          <p:nvPr/>
        </p:nvSpPr>
        <p:spPr>
          <a:xfrm>
            <a:off x="1443681" y="2918984"/>
            <a:ext cx="3807941" cy="224613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err="1">
                <a:solidFill>
                  <a:schemeClr val="bg1"/>
                </a:solidFill>
              </a:rPr>
              <a:t>Trigatra</a:t>
            </a:r>
            <a:r>
              <a:rPr lang="en-US" sz="3200" b="1" dirty="0">
                <a:solidFill>
                  <a:schemeClr val="bg1"/>
                </a:solidFill>
              </a:rPr>
              <a:t>:</a:t>
            </a:r>
          </a:p>
          <a:p>
            <a:pPr marL="742950" indent="-742950">
              <a:buAutoNum type="arabicPeriod"/>
            </a:pPr>
            <a:r>
              <a:rPr lang="en-US" sz="3200" b="1" dirty="0" err="1">
                <a:solidFill>
                  <a:schemeClr val="bg1"/>
                </a:solidFill>
              </a:rPr>
              <a:t>Penduduk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</a:p>
          <a:p>
            <a:pPr marL="742950" indent="-742950">
              <a:buAutoNum type="arabicPeriod"/>
            </a:pPr>
            <a:r>
              <a:rPr lang="en-US" sz="3200" b="1" dirty="0">
                <a:solidFill>
                  <a:schemeClr val="bg1"/>
                </a:solidFill>
              </a:rPr>
              <a:t>SDA</a:t>
            </a:r>
          </a:p>
          <a:p>
            <a:pPr marL="742950" indent="-742950">
              <a:buAutoNum type="arabicPeriod"/>
            </a:pPr>
            <a:r>
              <a:rPr lang="en-US" sz="3200" b="1" dirty="0">
                <a:solidFill>
                  <a:schemeClr val="bg1"/>
                </a:solidFill>
              </a:rPr>
              <a:t>Wilayah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xmlns="" id="{57393BCE-A0CC-4AE2-83D7-BEA670B431A5}"/>
              </a:ext>
            </a:extLst>
          </p:cNvPr>
          <p:cNvSpPr txBox="1">
            <a:spLocks/>
          </p:cNvSpPr>
          <p:nvPr/>
        </p:nvSpPr>
        <p:spPr>
          <a:xfrm>
            <a:off x="6425514" y="2918984"/>
            <a:ext cx="4193059" cy="29628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chemeClr val="bg1"/>
                </a:solidFill>
              </a:rPr>
              <a:t>Pancagatra</a:t>
            </a:r>
            <a:r>
              <a:rPr lang="en-US" sz="3600" b="1" dirty="0">
                <a:solidFill>
                  <a:schemeClr val="bg1"/>
                </a:solidFill>
              </a:rPr>
              <a:t>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err="1">
                <a:solidFill>
                  <a:schemeClr val="bg1"/>
                </a:solidFill>
              </a:rPr>
              <a:t>Ideologi</a:t>
            </a:r>
            <a:endParaRPr lang="en-US" sz="3600" b="1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 err="1">
                <a:solidFill>
                  <a:schemeClr val="bg1"/>
                </a:solidFill>
              </a:rPr>
              <a:t>Politik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err="1">
                <a:solidFill>
                  <a:schemeClr val="bg1"/>
                </a:solidFill>
              </a:rPr>
              <a:t>Ekonomi</a:t>
            </a:r>
            <a:endParaRPr lang="en-US" sz="3600" b="1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 err="1">
                <a:solidFill>
                  <a:schemeClr val="bg1"/>
                </a:solidFill>
              </a:rPr>
              <a:t>Sosial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Budaya</a:t>
            </a:r>
            <a:endParaRPr lang="en-US" sz="3600" b="1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 err="1">
                <a:solidFill>
                  <a:schemeClr val="bg1"/>
                </a:solidFill>
              </a:rPr>
              <a:t>Pertahanan</a:t>
            </a:r>
            <a:r>
              <a:rPr lang="en-US" sz="3600" b="1" dirty="0">
                <a:solidFill>
                  <a:schemeClr val="bg1"/>
                </a:solidFill>
              </a:rPr>
              <a:t> dan </a:t>
            </a:r>
            <a:r>
              <a:rPr lang="en-US" sz="3600" b="1" dirty="0" err="1">
                <a:solidFill>
                  <a:schemeClr val="bg1"/>
                </a:solidFill>
              </a:rPr>
              <a:t>Keamanan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271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>
            <a:extLst>
              <a:ext uri="{FF2B5EF4-FFF2-40B4-BE49-F238E27FC236}">
                <a16:creationId xmlns:a16="http://schemas.microsoft.com/office/drawing/2014/main" xmlns="" id="{0A156F71-A836-4A9E-8E56-8FFC4E3DE853}"/>
              </a:ext>
            </a:extLst>
          </p:cNvPr>
          <p:cNvSpPr txBox="1">
            <a:spLocks/>
          </p:cNvSpPr>
          <p:nvPr/>
        </p:nvSpPr>
        <p:spPr>
          <a:xfrm>
            <a:off x="4114800" y="-146624"/>
            <a:ext cx="8736227" cy="612729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EE37974-9CCA-497F-8060-9BD2F1D29AB6}"/>
              </a:ext>
            </a:extLst>
          </p:cNvPr>
          <p:cNvSpPr txBox="1">
            <a:spLocks/>
          </p:cNvSpPr>
          <p:nvPr/>
        </p:nvSpPr>
        <p:spPr>
          <a:xfrm>
            <a:off x="4277500" y="329707"/>
            <a:ext cx="6645873" cy="177094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chemeClr val="tx1"/>
                </a:solidFill>
              </a:rPr>
              <a:t>Bela negara </a:t>
            </a:r>
            <a:r>
              <a:rPr lang="en-US" sz="2400" dirty="0" err="1">
                <a:solidFill>
                  <a:schemeClr val="tx1"/>
                </a:solidFill>
              </a:rPr>
              <a:t>dapat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memelihara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stabilitas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pertahanan</a:t>
            </a:r>
            <a:r>
              <a:rPr lang="en-US" sz="2400" dirty="0">
                <a:solidFill>
                  <a:schemeClr val="tx1"/>
                </a:solidFill>
              </a:rPr>
              <a:t> dan </a:t>
            </a:r>
            <a:r>
              <a:rPr lang="en-US" sz="2400" dirty="0" err="1">
                <a:solidFill>
                  <a:schemeClr val="tx1"/>
                </a:solidFill>
              </a:rPr>
              <a:t>keamanan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</a:rPr>
              <a:t>Upaya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melibatkan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rakyat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pertahanan</a:t>
            </a:r>
            <a:r>
              <a:rPr lang="en-US" sz="2400" dirty="0">
                <a:solidFill>
                  <a:schemeClr val="tx1"/>
                </a:solidFill>
              </a:rPr>
              <a:t> dan </a:t>
            </a:r>
            <a:r>
              <a:rPr lang="en-US" sz="2400" dirty="0" err="1">
                <a:solidFill>
                  <a:schemeClr val="tx1"/>
                </a:solidFill>
              </a:rPr>
              <a:t>keamanan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berbentuk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hak</a:t>
            </a:r>
            <a:r>
              <a:rPr lang="en-US" sz="2400" dirty="0">
                <a:solidFill>
                  <a:schemeClr val="tx1"/>
                </a:solidFill>
              </a:rPr>
              <a:t> dan </a:t>
            </a:r>
            <a:r>
              <a:rPr lang="en-US" sz="2400" dirty="0" err="1">
                <a:solidFill>
                  <a:schemeClr val="tx1"/>
                </a:solidFill>
              </a:rPr>
              <a:t>kewajiban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warga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Pasal</a:t>
            </a:r>
            <a:r>
              <a:rPr lang="en-US" sz="2400" dirty="0">
                <a:solidFill>
                  <a:schemeClr val="tx1"/>
                </a:solidFill>
              </a:rPr>
              <a:t> 27 </a:t>
            </a:r>
            <a:r>
              <a:rPr lang="en-US" sz="2400" dirty="0" err="1">
                <a:solidFill>
                  <a:schemeClr val="tx1"/>
                </a:solidFill>
              </a:rPr>
              <a:t>ayat</a:t>
            </a:r>
            <a:r>
              <a:rPr lang="en-US" sz="2400" dirty="0">
                <a:solidFill>
                  <a:schemeClr val="tx1"/>
                </a:solidFill>
              </a:rPr>
              <a:t> (3) UUD)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8941274-DC9E-411F-9AA6-816E053A291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2535195" cy="3071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Bela Negara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Pendekatan</a:t>
            </a:r>
            <a:r>
              <a:rPr lang="en-US" sz="3600" dirty="0"/>
              <a:t> </a:t>
            </a:r>
            <a:r>
              <a:rPr lang="en-US" sz="3600" dirty="0" err="1"/>
              <a:t>Astagatra</a:t>
            </a:r>
            <a:endParaRPr lang="en-US" sz="36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DE56D626-0EE2-4AE5-B0D2-23CE6982CF95}"/>
              </a:ext>
            </a:extLst>
          </p:cNvPr>
          <p:cNvSpPr txBox="1">
            <a:spLocks/>
          </p:cNvSpPr>
          <p:nvPr/>
        </p:nvSpPr>
        <p:spPr>
          <a:xfrm>
            <a:off x="5245446" y="2361758"/>
            <a:ext cx="6645873" cy="142299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 err="1">
                <a:solidFill>
                  <a:schemeClr val="tx1"/>
                </a:solidFill>
              </a:rPr>
              <a:t>Upaya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bela</a:t>
            </a:r>
            <a:r>
              <a:rPr lang="en-US" sz="3200" dirty="0">
                <a:solidFill>
                  <a:schemeClr val="tx1"/>
                </a:solidFill>
              </a:rPr>
              <a:t> negara </a:t>
            </a:r>
            <a:r>
              <a:rPr lang="en-US" sz="3200" dirty="0" err="1">
                <a:solidFill>
                  <a:schemeClr val="tx1"/>
                </a:solidFill>
              </a:rPr>
              <a:t>dapat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diwujudkan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dalam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berbagai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hal</a:t>
            </a:r>
            <a:r>
              <a:rPr lang="en-US" sz="3200" dirty="0">
                <a:solidFill>
                  <a:schemeClr val="tx1"/>
                </a:solidFill>
              </a:rPr>
              <a:t>: </a:t>
            </a:r>
            <a:r>
              <a:rPr lang="en-US" sz="3200" dirty="0" err="1">
                <a:solidFill>
                  <a:schemeClr val="tx1"/>
                </a:solidFill>
              </a:rPr>
              <a:t>pendidikan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kewarganegaraan</a:t>
            </a:r>
            <a:r>
              <a:rPr lang="en-US" sz="3200" dirty="0">
                <a:solidFill>
                  <a:schemeClr val="tx1"/>
                </a:solidFill>
              </a:rPr>
              <a:t>;  </a:t>
            </a:r>
            <a:r>
              <a:rPr lang="en-US" sz="3200" dirty="0" err="1">
                <a:solidFill>
                  <a:schemeClr val="tx1"/>
                </a:solidFill>
              </a:rPr>
              <a:t>pelatihan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dasar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kemiliteran</a:t>
            </a:r>
            <a:r>
              <a:rPr lang="en-US" sz="3200" dirty="0">
                <a:solidFill>
                  <a:schemeClr val="tx1"/>
                </a:solidFill>
              </a:rPr>
              <a:t>; </a:t>
            </a:r>
            <a:r>
              <a:rPr lang="en-US" sz="3200" dirty="0" err="1">
                <a:solidFill>
                  <a:schemeClr val="tx1"/>
                </a:solidFill>
              </a:rPr>
              <a:t>pengabdian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prajurit</a:t>
            </a:r>
            <a:r>
              <a:rPr lang="en-US" sz="3200" dirty="0">
                <a:solidFill>
                  <a:schemeClr val="tx1"/>
                </a:solidFill>
              </a:rPr>
              <a:t> TNI; dan </a:t>
            </a:r>
            <a:r>
              <a:rPr lang="en-US" sz="3200" dirty="0" err="1">
                <a:solidFill>
                  <a:schemeClr val="tx1"/>
                </a:solidFill>
              </a:rPr>
              <a:t>pengabdian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sesuai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profesi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31F3EFC0-0DAA-4BE4-972E-A11656A87475}"/>
              </a:ext>
            </a:extLst>
          </p:cNvPr>
          <p:cNvSpPr txBox="1">
            <a:spLocks/>
          </p:cNvSpPr>
          <p:nvPr/>
        </p:nvSpPr>
        <p:spPr>
          <a:xfrm>
            <a:off x="4277500" y="4045857"/>
            <a:ext cx="6645873" cy="142299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warga</a:t>
            </a:r>
            <a:r>
              <a:rPr lang="en-US" dirty="0">
                <a:solidFill>
                  <a:schemeClr val="tx1"/>
                </a:solidFill>
              </a:rPr>
              <a:t> negara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berkontribusi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ketahanan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nasional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28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7B3694-5005-4D22-89B9-FF668F06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98AAC1-F68A-469C-9A5C-A6568179B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27B6C83-19AB-49D8-AA7F-D29861DFFFC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9171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err="1"/>
              <a:t>Upaya</a:t>
            </a:r>
            <a:r>
              <a:rPr lang="en-US" sz="3600" dirty="0"/>
              <a:t> </a:t>
            </a:r>
            <a:r>
              <a:rPr lang="en-US" sz="3600" dirty="0" err="1"/>
              <a:t>Mewujudkan</a:t>
            </a:r>
            <a:r>
              <a:rPr lang="en-US" sz="3600" dirty="0"/>
              <a:t> </a:t>
            </a:r>
            <a:r>
              <a:rPr lang="en-US" sz="3600" dirty="0" err="1"/>
              <a:t>Ketahanan</a:t>
            </a:r>
            <a:r>
              <a:rPr lang="en-US" sz="3600" dirty="0"/>
              <a:t> Nasional 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859A54CD-FD0E-4B1F-A11D-884A5030D60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1152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</a:rPr>
              <a:t>Letak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geografis</a:t>
            </a:r>
            <a:r>
              <a:rPr lang="en-US" sz="2400" dirty="0">
                <a:solidFill>
                  <a:schemeClr val="tx1"/>
                </a:solidFill>
              </a:rPr>
              <a:t> Indonesia </a:t>
            </a:r>
            <a:r>
              <a:rPr lang="en-US" sz="2400" dirty="0" err="1">
                <a:solidFill>
                  <a:schemeClr val="tx1"/>
                </a:solidFill>
              </a:rPr>
              <a:t>selain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mendatangkan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keuntungan</a:t>
            </a:r>
            <a:r>
              <a:rPr lang="en-US" sz="2400" dirty="0">
                <a:solidFill>
                  <a:schemeClr val="tx1"/>
                </a:solidFill>
              </a:rPr>
              <a:t>, juga </a:t>
            </a:r>
            <a:r>
              <a:rPr lang="en-US" sz="2400" dirty="0" err="1">
                <a:solidFill>
                  <a:schemeClr val="tx1"/>
                </a:solidFill>
              </a:rPr>
              <a:t>dapat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menimbulkan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kerugian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atau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ancaman</a:t>
            </a:r>
            <a:r>
              <a:rPr lang="en-US" sz="2400" dirty="0">
                <a:solidFill>
                  <a:schemeClr val="tx1"/>
                </a:solidFill>
              </a:rPr>
              <a:t>&gt;&gt;  </a:t>
            </a:r>
            <a:r>
              <a:rPr lang="en-US" sz="2400" dirty="0" err="1">
                <a:solidFill>
                  <a:schemeClr val="tx1"/>
                </a:solidFill>
              </a:rPr>
              <a:t>Perlu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perhitungan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menentukan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kebijakan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menyusun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strategi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untuk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menjamin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bangsa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577276B2-EA6D-43DC-BB9D-A5CB2EF236AD}"/>
              </a:ext>
            </a:extLst>
          </p:cNvPr>
          <p:cNvCxnSpPr>
            <a:cxnSpLocks/>
          </p:cNvCxnSpPr>
          <p:nvPr/>
        </p:nvCxnSpPr>
        <p:spPr>
          <a:xfrm>
            <a:off x="1618736" y="3132545"/>
            <a:ext cx="803188" cy="29645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5D74D195-7D5E-4D37-A207-3C54DDE7F3CB}"/>
              </a:ext>
            </a:extLst>
          </p:cNvPr>
          <p:cNvSpPr txBox="1">
            <a:spLocks/>
          </p:cNvSpPr>
          <p:nvPr/>
        </p:nvSpPr>
        <p:spPr>
          <a:xfrm>
            <a:off x="2570204" y="3109032"/>
            <a:ext cx="8971008" cy="245150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dirty="0" err="1">
                <a:solidFill>
                  <a:srgbClr val="C00000"/>
                </a:solidFill>
              </a:rPr>
              <a:t>Geostrategi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sz="2300" dirty="0" err="1">
                <a:solidFill>
                  <a:schemeClr val="tx1"/>
                </a:solidFill>
              </a:rPr>
              <a:t>sebagai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metode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digunakan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untuk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mewujudkan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cita-cita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proklamasi</a:t>
            </a:r>
            <a:r>
              <a:rPr lang="en-US" sz="2300" dirty="0">
                <a:solidFill>
                  <a:schemeClr val="tx1"/>
                </a:solidFill>
              </a:rPr>
              <a:t>, </a:t>
            </a:r>
            <a:r>
              <a:rPr lang="en-US" sz="2300" dirty="0" err="1">
                <a:solidFill>
                  <a:schemeClr val="tx1"/>
                </a:solidFill>
              </a:rPr>
              <a:t>cara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untuk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menangkal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ancaman</a:t>
            </a:r>
            <a:r>
              <a:rPr lang="en-US" sz="2300" dirty="0">
                <a:solidFill>
                  <a:schemeClr val="tx1"/>
                </a:solidFill>
              </a:rPr>
              <a:t>, </a:t>
            </a:r>
            <a:r>
              <a:rPr lang="en-US" sz="2300" dirty="0" err="1">
                <a:solidFill>
                  <a:schemeClr val="tx1"/>
                </a:solidFill>
              </a:rPr>
              <a:t>tantangan</a:t>
            </a:r>
            <a:r>
              <a:rPr lang="en-US" sz="2300" dirty="0">
                <a:solidFill>
                  <a:schemeClr val="tx1"/>
                </a:solidFill>
              </a:rPr>
              <a:t>, </a:t>
            </a:r>
            <a:r>
              <a:rPr lang="en-US" sz="2300" dirty="0" err="1">
                <a:solidFill>
                  <a:schemeClr val="tx1"/>
                </a:solidFill>
              </a:rPr>
              <a:t>ganguan</a:t>
            </a:r>
            <a:r>
              <a:rPr lang="en-US" sz="2300" dirty="0">
                <a:solidFill>
                  <a:schemeClr val="tx1"/>
                </a:solidFill>
              </a:rPr>
              <a:t>, </a:t>
            </a:r>
            <a:r>
              <a:rPr lang="en-US" sz="2300" dirty="0" err="1">
                <a:solidFill>
                  <a:schemeClr val="tx1"/>
                </a:solidFill>
              </a:rPr>
              <a:t>hambatan</a:t>
            </a:r>
            <a:r>
              <a:rPr lang="en-US" sz="2300" dirty="0">
                <a:solidFill>
                  <a:schemeClr val="tx1"/>
                </a:solidFill>
              </a:rPr>
              <a:t>. </a:t>
            </a:r>
            <a:r>
              <a:rPr lang="en-US" sz="2300" dirty="0" err="1">
                <a:solidFill>
                  <a:schemeClr val="tx1"/>
                </a:solidFill>
              </a:rPr>
              <a:t>Geostrategi</a:t>
            </a:r>
            <a:r>
              <a:rPr lang="en-US" sz="2300" dirty="0">
                <a:solidFill>
                  <a:schemeClr val="tx1"/>
                </a:solidFill>
              </a:rPr>
              <a:t> juga </a:t>
            </a:r>
            <a:r>
              <a:rPr lang="en-US" sz="2300" dirty="0" err="1">
                <a:solidFill>
                  <a:schemeClr val="tx1"/>
                </a:solidFill>
              </a:rPr>
              <a:t>merupakan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cara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untuk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memanfaatkan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geografi</a:t>
            </a:r>
            <a:r>
              <a:rPr lang="en-US" sz="2300" dirty="0">
                <a:solidFill>
                  <a:schemeClr val="tx1"/>
                </a:solidFill>
              </a:rPr>
              <a:t> negara </a:t>
            </a:r>
            <a:r>
              <a:rPr lang="en-US" sz="2300" dirty="0" err="1">
                <a:solidFill>
                  <a:schemeClr val="tx1"/>
                </a:solidFill>
              </a:rPr>
              <a:t>untuk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menentukan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kebijakan</a:t>
            </a:r>
            <a:r>
              <a:rPr lang="en-US" sz="2300" dirty="0">
                <a:solidFill>
                  <a:schemeClr val="tx1"/>
                </a:solidFill>
              </a:rPr>
              <a:t>. 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300" dirty="0" err="1" smtClean="0">
                <a:solidFill>
                  <a:schemeClr val="tx1"/>
                </a:solidFill>
              </a:rPr>
              <a:t>Landasan</a:t>
            </a:r>
            <a:r>
              <a:rPr lang="en-US" sz="2300" dirty="0" smtClean="0">
                <a:solidFill>
                  <a:schemeClr val="tx1"/>
                </a:solidFill>
              </a:rPr>
              <a:t> geostrategic </a:t>
            </a:r>
            <a:r>
              <a:rPr lang="en-US" sz="2300" dirty="0" err="1" smtClean="0">
                <a:solidFill>
                  <a:schemeClr val="tx1"/>
                </a:solidFill>
              </a:rPr>
              <a:t>bangsa</a:t>
            </a:r>
            <a:r>
              <a:rPr lang="en-US" sz="2300" dirty="0" smtClean="0">
                <a:solidFill>
                  <a:schemeClr val="tx1"/>
                </a:solidFill>
              </a:rPr>
              <a:t> Indonesia </a:t>
            </a:r>
            <a:r>
              <a:rPr lang="en-US" sz="2300" dirty="0" err="1" smtClean="0">
                <a:solidFill>
                  <a:schemeClr val="tx1"/>
                </a:solidFill>
              </a:rPr>
              <a:t>adalah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ideologi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Pancasila</a:t>
            </a:r>
            <a:endParaRPr lang="en-US" sz="2300" dirty="0">
              <a:solidFill>
                <a:schemeClr val="tx1"/>
              </a:solidFill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DF11663B-5306-44BA-942B-749A1BBA3443}"/>
              </a:ext>
            </a:extLst>
          </p:cNvPr>
          <p:cNvSpPr txBox="1">
            <a:spLocks/>
          </p:cNvSpPr>
          <p:nvPr/>
        </p:nvSpPr>
        <p:spPr>
          <a:xfrm rot="1410156">
            <a:off x="1360587" y="3399399"/>
            <a:ext cx="885570" cy="28848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 err="1">
                <a:solidFill>
                  <a:schemeClr val="tx1"/>
                </a:solidFill>
              </a:rPr>
              <a:t>perlu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73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598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Mistral</vt:lpstr>
      <vt:lpstr>Office Theme</vt:lpstr>
      <vt:lpstr>Ketahanan Nasional</vt:lpstr>
      <vt:lpstr>Materi Pembelajaran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PETA INDONESIA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Humas dan Protokol UAD</dc:creator>
  <cp:keywords>Universitas Ahmad Dahlan</cp:keywords>
  <cp:lastModifiedBy>Dell</cp:lastModifiedBy>
  <cp:revision>115</cp:revision>
  <dcterms:created xsi:type="dcterms:W3CDTF">2020-12-23T02:54:40Z</dcterms:created>
  <dcterms:modified xsi:type="dcterms:W3CDTF">2022-07-07T08:14:10Z</dcterms:modified>
</cp:coreProperties>
</file>