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86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Krona One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54922-22BF-4FA1-82D7-3467688E42FB}">
  <a:tblStyle styleId="{D9254922-22BF-4FA1-82D7-3467688E4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4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731eb8b8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731eb8b8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97eb017f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97eb017f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70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2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87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34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33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604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250325" y="-16104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69475" y="-5558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59175" y="3096950"/>
            <a:ext cx="3395700" cy="3395700"/>
          </a:xfrm>
          <a:prstGeom prst="ellipse">
            <a:avLst/>
          </a:prstGeom>
          <a:noFill/>
          <a:ln w="9525" cap="flat" cmpd="sng">
            <a:solidFill>
              <a:srgbClr val="231F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79725" y="3417500"/>
            <a:ext cx="2754600" cy="275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3562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37650" y="1406413"/>
            <a:ext cx="6668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231F7C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66975" y="3327588"/>
            <a:ext cx="6410100" cy="40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rgbClr val="231F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7720700" y="-698000"/>
            <a:ext cx="2281500" cy="2466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401175" y="-543825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531925" y="3629625"/>
            <a:ext cx="3395700" cy="3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046750" y="4015625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39825" y="24308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391875" y="232550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815992" y="1262800"/>
            <a:ext cx="1512000" cy="95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2391950" y="3167300"/>
            <a:ext cx="4360200" cy="40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 amt="19000"/>
          </a:blip>
          <a:srcRect b="15604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-855075" y="-796400"/>
            <a:ext cx="2281500" cy="2466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036350" y="209325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365275" y="4065750"/>
            <a:ext cx="3395700" cy="3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1175" y="34944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8981425" y="24308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-139825" y="24308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5031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 hasCustomPrompt="1"/>
          </p:nvPr>
        </p:nvSpPr>
        <p:spPr>
          <a:xfrm>
            <a:off x="1436463" y="142722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715125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 hasCustomPrompt="1"/>
          </p:nvPr>
        </p:nvSpPr>
        <p:spPr>
          <a:xfrm>
            <a:off x="4108829" y="1427225"/>
            <a:ext cx="9264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403813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 hasCustomPrompt="1"/>
          </p:nvPr>
        </p:nvSpPr>
        <p:spPr>
          <a:xfrm>
            <a:off x="2780839" y="305127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2059481" y="394608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 hasCustomPrompt="1"/>
          </p:nvPr>
        </p:nvSpPr>
        <p:spPr>
          <a:xfrm>
            <a:off x="5469576" y="305127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4748169" y="394608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9"/>
          </p:nvPr>
        </p:nvSpPr>
        <p:spPr>
          <a:xfrm>
            <a:off x="715125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3"/>
          </p:nvPr>
        </p:nvSpPr>
        <p:spPr>
          <a:xfrm>
            <a:off x="3403813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4"/>
          </p:nvPr>
        </p:nvSpPr>
        <p:spPr>
          <a:xfrm>
            <a:off x="2059475" y="355612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5"/>
          </p:nvPr>
        </p:nvSpPr>
        <p:spPr>
          <a:xfrm>
            <a:off x="4748169" y="355612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6" hasCustomPrompt="1"/>
          </p:nvPr>
        </p:nvSpPr>
        <p:spPr>
          <a:xfrm>
            <a:off x="6797500" y="1427225"/>
            <a:ext cx="9264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6092500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8"/>
          </p:nvPr>
        </p:nvSpPr>
        <p:spPr>
          <a:xfrm>
            <a:off x="6092500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2">
            <a:alphaModFix amt="17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/>
          <p:nvPr/>
        </p:nvSpPr>
        <p:spPr>
          <a:xfrm flipH="1">
            <a:off x="6680825" y="-16104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"/>
          <p:cNvSpPr/>
          <p:nvPr/>
        </p:nvSpPr>
        <p:spPr>
          <a:xfrm flipH="1">
            <a:off x="-530975" y="-5558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5"/>
          <p:cNvSpPr/>
          <p:nvPr/>
        </p:nvSpPr>
        <p:spPr>
          <a:xfrm flipH="1">
            <a:off x="-1250325" y="3417500"/>
            <a:ext cx="2754600" cy="275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"/>
          <p:cNvSpPr/>
          <p:nvPr/>
        </p:nvSpPr>
        <p:spPr>
          <a:xfrm flipH="1">
            <a:off x="76665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ctrTitle"/>
          </p:nvPr>
        </p:nvSpPr>
        <p:spPr>
          <a:xfrm>
            <a:off x="2192301" y="752325"/>
            <a:ext cx="4759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1"/>
          </p:nvPr>
        </p:nvSpPr>
        <p:spPr>
          <a:xfrm>
            <a:off x="2338650" y="1727750"/>
            <a:ext cx="44667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1911775" y="3944175"/>
            <a:ext cx="532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6"/>
          <p:cNvPicPr preferRelativeResize="0"/>
          <p:nvPr/>
        </p:nvPicPr>
        <p:blipFill rotWithShape="1">
          <a:blip r:embed="rId2">
            <a:alphaModFix amt="19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/>
          <p:nvPr/>
        </p:nvSpPr>
        <p:spPr>
          <a:xfrm flipH="1">
            <a:off x="8068925" y="368735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245875" y="165275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409175" y="535000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-600175" y="4278450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7"/>
          <p:cNvPicPr preferRelativeResize="0"/>
          <p:nvPr/>
        </p:nvPicPr>
        <p:blipFill rotWithShape="1">
          <a:blip r:embed="rId2">
            <a:alphaModFix amt="17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/>
          <p:nvPr/>
        </p:nvSpPr>
        <p:spPr>
          <a:xfrm flipH="1">
            <a:off x="6680825" y="-16104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 flipH="1">
            <a:off x="-530975" y="-5558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 flipH="1">
            <a:off x="-1250325" y="3417500"/>
            <a:ext cx="2754600" cy="275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 flipH="1">
            <a:off x="76665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1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1366975" y="3327588"/>
            <a:ext cx="6410100" cy="409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Abdi Setiawan - 2200016103</a:t>
            </a: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ctrTitle"/>
          </p:nvPr>
        </p:nvSpPr>
        <p:spPr>
          <a:xfrm>
            <a:off x="1237650" y="1406413"/>
            <a:ext cx="6668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Akhlak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kepada</a:t>
            </a:r>
            <a:r>
              <a:rPr lang="en-ID" dirty="0">
                <a:solidFill>
                  <a:schemeClr val="dk1"/>
                </a:solidFill>
              </a:rPr>
              <a:t> Al-Qur’an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457612" y="152782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8395350" y="5003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576107" y="460460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4485750" y="4843675"/>
            <a:ext cx="172500" cy="172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8276862" y="360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subTitle" idx="9"/>
          </p:nvPr>
        </p:nvSpPr>
        <p:spPr>
          <a:xfrm>
            <a:off x="715125" y="1881374"/>
            <a:ext cx="258724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Mengimani</a:t>
            </a:r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Al-Qur’an</a:t>
            </a:r>
            <a:endParaRPr lang="en-US" dirty="0"/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13"/>
          </p:nvPr>
        </p:nvSpPr>
        <p:spPr>
          <a:xfrm>
            <a:off x="3403813" y="188137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20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Membaca</a:t>
            </a:r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Al-Qur’an</a:t>
            </a:r>
            <a:endParaRPr lang="en-US"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14"/>
          </p:nvPr>
        </p:nvSpPr>
        <p:spPr>
          <a:xfrm>
            <a:off x="447639" y="3568509"/>
            <a:ext cx="293504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Memahami</a:t>
            </a:r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Al-Qur’an</a:t>
            </a:r>
            <a:endParaRPr lang="en-US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ubTitle" idx="15"/>
          </p:nvPr>
        </p:nvSpPr>
        <p:spPr>
          <a:xfrm>
            <a:off x="3259670" y="3545374"/>
            <a:ext cx="281113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Mengamalkan</a:t>
            </a:r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Al-Qur’an</a:t>
            </a:r>
            <a:endParaRPr lang="en-US" dirty="0"/>
          </a:p>
        </p:txBody>
      </p:sp>
      <p:sp>
        <p:nvSpPr>
          <p:cNvPr id="349" name="Google Shape;349;p33"/>
          <p:cNvSpPr txBox="1">
            <a:spLocks noGrp="1"/>
          </p:cNvSpPr>
          <p:nvPr>
            <p:ph type="title" idx="2"/>
          </p:nvPr>
        </p:nvSpPr>
        <p:spPr>
          <a:xfrm>
            <a:off x="1436463" y="1427225"/>
            <a:ext cx="8937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title" idx="3"/>
          </p:nvPr>
        </p:nvSpPr>
        <p:spPr>
          <a:xfrm>
            <a:off x="4108829" y="1427225"/>
            <a:ext cx="92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 idx="5"/>
          </p:nvPr>
        </p:nvSpPr>
        <p:spPr>
          <a:xfrm>
            <a:off x="1436463" y="3003892"/>
            <a:ext cx="8937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4" name="Google Shape;354;p33"/>
          <p:cNvSpPr txBox="1">
            <a:spLocks noGrp="1"/>
          </p:cNvSpPr>
          <p:nvPr>
            <p:ph type="title" idx="7"/>
          </p:nvPr>
        </p:nvSpPr>
        <p:spPr>
          <a:xfrm>
            <a:off x="6830200" y="3040860"/>
            <a:ext cx="8937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720000" y="5031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Akhlak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kepada</a:t>
            </a:r>
            <a:r>
              <a:rPr lang="en-ID" dirty="0">
                <a:solidFill>
                  <a:schemeClr val="dk1"/>
                </a:solidFill>
              </a:rPr>
              <a:t> Al-Qur’an</a:t>
            </a:r>
            <a:endParaRPr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title" idx="16"/>
          </p:nvPr>
        </p:nvSpPr>
        <p:spPr>
          <a:xfrm>
            <a:off x="6797500" y="1427225"/>
            <a:ext cx="92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8"/>
          </p:nvPr>
        </p:nvSpPr>
        <p:spPr>
          <a:xfrm>
            <a:off x="6073040" y="1875558"/>
            <a:ext cx="2556357" cy="496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Menghafal</a:t>
            </a:r>
            <a:r>
              <a:rPr lang="en-GB" sz="1800" b="1" dirty="0"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Al-Qur’an</a:t>
            </a:r>
            <a:endParaRPr lang="en-US" dirty="0"/>
          </a:p>
        </p:txBody>
      </p:sp>
      <p:sp>
        <p:nvSpPr>
          <p:cNvPr id="361" name="Google Shape;361;p33"/>
          <p:cNvSpPr/>
          <p:nvPr/>
        </p:nvSpPr>
        <p:spPr>
          <a:xfrm>
            <a:off x="204162" y="3915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322650" y="4763519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8648857" y="2093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8530362" y="101772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2557B-111E-386C-5540-95E97FC01C43}"/>
              </a:ext>
            </a:extLst>
          </p:cNvPr>
          <p:cNvSpPr txBox="1"/>
          <p:nvPr/>
        </p:nvSpPr>
        <p:spPr>
          <a:xfrm>
            <a:off x="1915159" y="3132803"/>
            <a:ext cx="5313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2F4"/>
              </a:buClr>
              <a:buSzPts val="3000"/>
              <a:buFont typeface="Krona One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231F7C"/>
                </a:solidFill>
                <a:effectLst/>
                <a:uLnTx/>
                <a:uFillTx/>
                <a:latin typeface="Krona One"/>
                <a:sym typeface="Krona One"/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46E1F-25B9-6498-E4F9-B14D297C8156}"/>
              </a:ext>
            </a:extLst>
          </p:cNvPr>
          <p:cNvSpPr txBox="1"/>
          <p:nvPr/>
        </p:nvSpPr>
        <p:spPr>
          <a:xfrm>
            <a:off x="6092477" y="3556127"/>
            <a:ext cx="25174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rgbClr val="231F7C"/>
              </a:buClr>
              <a:buSzPts val="2400"/>
              <a:defRPr/>
            </a:pP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231F7C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sym typeface="Krona One"/>
              </a:rPr>
              <a:t>Mengajarkan</a:t>
            </a:r>
            <a:r>
              <a:rPr lang="en-GB" sz="1800" b="1" dirty="0">
                <a:solidFill>
                  <a:srgbClr val="231F7C"/>
                </a:solidFill>
                <a:latin typeface="Calibri" panose="020F0502020204030204" pitchFamily="34" charset="0"/>
                <a:ea typeface="DengXian" panose="02010600030101010101" pitchFamily="2" charset="-122"/>
                <a:sym typeface="Krona One"/>
              </a:rPr>
              <a:t> Al-Qur’an</a:t>
            </a:r>
            <a:endParaRPr lang="en-US" sz="32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7C"/>
              </a:buClr>
              <a:buSzPts val="2400"/>
              <a:buFont typeface="Bebas Neue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231F7C"/>
              </a:solidFill>
              <a:effectLst/>
              <a:uLnTx/>
              <a:uFillTx/>
              <a:latin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Mengimani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130652" y="1681725"/>
            <a:ext cx="6882691" cy="208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Mengimani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Alquran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berarti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mempercayai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Alquran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kitab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diwahyukan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oleh Allah SWT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Nabi Muhammad SAW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panduan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umat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manusia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Muslim,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mengimani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Alquran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juga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berarti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menerima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mematuhi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ajaran-ajaran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terkandung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dalamnya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pedoman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hidup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6F4F5-BA7B-C5C7-61C4-7A165CFCDB32}"/>
              </a:ext>
            </a:extLst>
          </p:cNvPr>
          <p:cNvSpPr txBox="1"/>
          <p:nvPr/>
        </p:nvSpPr>
        <p:spPr>
          <a:xfrm>
            <a:off x="899234" y="4209706"/>
            <a:ext cx="763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Abdullah Saeed. (2019). Islamic Studies: An Introduction to the Quran and Its Interpretation. Routledge.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Membaca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097280" y="1681725"/>
            <a:ext cx="6916063" cy="252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Membaca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Al-Quran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arti yang sangat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penting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agama Islam. Al-Quran</a:t>
            </a:r>
          </a:p>
          <a:p>
            <a:pPr algn="l"/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merupakan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kitab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suci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bagi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umat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Islam yang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berisi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ajaran-ajaran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Allah SWT yang</a:t>
            </a:r>
          </a:p>
          <a:p>
            <a:pPr algn="l"/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diwahyukan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kepada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Nabi Muhammad SAW.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Membaca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Al-Quran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bukan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hanya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sekadar</a:t>
            </a:r>
            <a:endParaRPr lang="en-ID" dirty="0">
              <a:solidFill>
                <a:schemeClr val="bg1">
                  <a:lumMod val="10000"/>
                </a:schemeClr>
              </a:solidFill>
              <a:latin typeface="Söhne"/>
            </a:endParaRPr>
          </a:p>
          <a:p>
            <a:pPr algn="l"/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membaca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teks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ada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di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dalamnya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tetapi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juga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memahami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makna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pesan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yang</a:t>
            </a:r>
          </a:p>
          <a:p>
            <a:pPr algn="l"/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terkandung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di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dalamnya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Membaca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Al-Quran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membawa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manfaat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bagi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kehidupan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manusia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antara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lain: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Menjaga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keseimbangan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psikologis</a:t>
            </a:r>
            <a:endParaRPr lang="en-ID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Meningkatkan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kualitas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spiritual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Menambah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keimanan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ketakwaan</a:t>
            </a:r>
            <a:endParaRPr lang="en-ID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Memperbaiki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akhlak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perilaku</a:t>
            </a:r>
            <a:endParaRPr lang="en-ID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Menjaga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kesehatan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fisik</a:t>
            </a:r>
            <a:r>
              <a:rPr lang="en-ID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dan mental</a:t>
            </a:r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6F4F5-BA7B-C5C7-61C4-7A165CFCDB32}"/>
              </a:ext>
            </a:extLst>
          </p:cNvPr>
          <p:cNvSpPr txBox="1"/>
          <p:nvPr/>
        </p:nvSpPr>
        <p:spPr>
          <a:xfrm>
            <a:off x="899234" y="4355086"/>
            <a:ext cx="763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"The Power of Quranic Recitation: Effects on Mental Health and Quality of Life" oleh Ahmed Abdel-Fattah, Hisham Ahmed, dan Ahmed Abdel-Salam (2020)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366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Menghafalkan </a:t>
            </a:r>
            <a:br>
              <a:rPr lang="en" sz="2000" dirty="0"/>
            </a:br>
            <a:r>
              <a:rPr lang="en" sz="2000" dirty="0"/>
              <a:t>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713678" y="1553737"/>
            <a:ext cx="753079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Tahfidhz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menghafal</a:t>
            </a:r>
            <a:r>
              <a:rPr lang="en-ID" sz="1200" dirty="0"/>
              <a:t> Al-Qur’an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perbuatan</a:t>
            </a:r>
            <a:r>
              <a:rPr lang="en-ID" sz="1200" dirty="0"/>
              <a:t> yang sangat </a:t>
            </a:r>
            <a:r>
              <a:rPr lang="en-ID" sz="1200" dirty="0" err="1"/>
              <a:t>mulia</a:t>
            </a:r>
            <a:r>
              <a:rPr lang="en-ID" sz="1200" dirty="0"/>
              <a:t> dan </a:t>
            </a:r>
            <a:r>
              <a:rPr lang="en-ID" sz="1200" dirty="0" err="1"/>
              <a:t>terpuji</a:t>
            </a:r>
            <a:r>
              <a:rPr lang="en-ID" sz="1200" dirty="0"/>
              <a:t>. </a:t>
            </a:r>
            <a:r>
              <a:rPr lang="en-ID" sz="1200" dirty="0" err="1"/>
              <a:t>Sebab</a:t>
            </a:r>
            <a:r>
              <a:rPr lang="en-ID" sz="1200" dirty="0"/>
              <a:t> orang yang </a:t>
            </a:r>
            <a:r>
              <a:rPr lang="en-ID" sz="1200" dirty="0" err="1"/>
              <a:t>menghafal</a:t>
            </a:r>
            <a:r>
              <a:rPr lang="en-ID" sz="1200" dirty="0"/>
              <a:t> Al-Qur’an </a:t>
            </a:r>
            <a:r>
              <a:rPr lang="en-ID" sz="1200" dirty="0" err="1"/>
              <a:t>merupakan</a:t>
            </a:r>
            <a:r>
              <a:rPr lang="en-ID" sz="1200" dirty="0"/>
              <a:t> salah </a:t>
            </a:r>
            <a:r>
              <a:rPr lang="en-ID" sz="1200" dirty="0" err="1"/>
              <a:t>satu</a:t>
            </a:r>
            <a:r>
              <a:rPr lang="en-ID" sz="1200" dirty="0"/>
              <a:t> hamba yang </a:t>
            </a:r>
            <a:r>
              <a:rPr lang="en-ID" sz="1200" dirty="0" err="1"/>
              <a:t>ahlullah</a:t>
            </a:r>
            <a:r>
              <a:rPr lang="en-ID" sz="1200" dirty="0"/>
              <a:t> di </a:t>
            </a:r>
            <a:r>
              <a:rPr lang="en-ID" sz="1200" dirty="0" err="1"/>
              <a:t>muka</a:t>
            </a:r>
            <a:r>
              <a:rPr lang="en-ID" sz="1200" dirty="0"/>
              <a:t> </a:t>
            </a:r>
            <a:r>
              <a:rPr lang="en-ID" sz="1200" dirty="0" err="1"/>
              <a:t>bumi</a:t>
            </a:r>
            <a:r>
              <a:rPr lang="en-ID" sz="1200" dirty="0"/>
              <a:t>.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demikian</a:t>
            </a:r>
            <a:r>
              <a:rPr lang="en-ID" sz="1200" dirty="0"/>
              <a:t> </a:t>
            </a:r>
            <a:r>
              <a:rPr lang="en-ID" sz="1200" dirty="0" err="1"/>
              <a:t>pengertian</a:t>
            </a:r>
            <a:r>
              <a:rPr lang="en-ID" sz="1200" dirty="0"/>
              <a:t> </a:t>
            </a:r>
            <a:r>
              <a:rPr lang="en-ID" sz="1200" dirty="0" err="1"/>
              <a:t>Tahfidhz</a:t>
            </a:r>
            <a:r>
              <a:rPr lang="en-ID" sz="1200" dirty="0"/>
              <a:t> </a:t>
            </a:r>
            <a:r>
              <a:rPr lang="en-ID" sz="1200" dirty="0" err="1"/>
              <a:t>yaitu</a:t>
            </a:r>
            <a:r>
              <a:rPr lang="en-ID" sz="1200" dirty="0"/>
              <a:t> </a:t>
            </a:r>
            <a:r>
              <a:rPr lang="en-ID" sz="1200" dirty="0" err="1"/>
              <a:t>menghafal</a:t>
            </a:r>
            <a:r>
              <a:rPr lang="en-ID" sz="1200" dirty="0"/>
              <a:t> </a:t>
            </a:r>
            <a:r>
              <a:rPr lang="en-ID" sz="1200" dirty="0" err="1"/>
              <a:t>materi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yang </a:t>
            </a:r>
            <a:r>
              <a:rPr lang="en-ID" sz="1200" dirty="0" err="1"/>
              <a:t>belum</a:t>
            </a:r>
            <a:r>
              <a:rPr lang="en-ID" sz="1200" dirty="0"/>
              <a:t> </a:t>
            </a:r>
            <a:r>
              <a:rPr lang="en-ID" sz="1200" dirty="0" err="1"/>
              <a:t>pernah</a:t>
            </a:r>
            <a:r>
              <a:rPr lang="en-ID" sz="1200" dirty="0"/>
              <a:t> </a:t>
            </a:r>
            <a:r>
              <a:rPr lang="en-ID" sz="1200" dirty="0" err="1"/>
              <a:t>dihafal</a:t>
            </a:r>
            <a:r>
              <a:rPr lang="en-ID" sz="12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santri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murid yang </a:t>
            </a:r>
            <a:r>
              <a:rPr lang="en-ID" sz="1200" dirty="0" err="1"/>
              <a:t>menghafalkan</a:t>
            </a:r>
            <a:r>
              <a:rPr lang="en-ID" sz="1200" dirty="0"/>
              <a:t> Al-Qur’an </a:t>
            </a:r>
            <a:r>
              <a:rPr lang="en-ID" sz="1200" dirty="0" err="1"/>
              <a:t>wajib</a:t>
            </a:r>
            <a:r>
              <a:rPr lang="en-ID" sz="1200" dirty="0"/>
              <a:t> </a:t>
            </a:r>
            <a:r>
              <a:rPr lang="en-ID" sz="1200" dirty="0" err="1"/>
              <a:t>menyetorkan</a:t>
            </a:r>
            <a:r>
              <a:rPr lang="en-ID" sz="1200" dirty="0"/>
              <a:t> </a:t>
            </a:r>
            <a:r>
              <a:rPr lang="en-ID" sz="1200" dirty="0" err="1"/>
              <a:t>hafalannya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guru, </a:t>
            </a:r>
            <a:r>
              <a:rPr lang="en-ID" sz="1200" dirty="0" err="1"/>
              <a:t>pengurus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kyai. Hal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bertujuan</a:t>
            </a:r>
            <a:r>
              <a:rPr lang="en-ID" sz="1200" dirty="0"/>
              <a:t> agar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diketahui</a:t>
            </a:r>
            <a:r>
              <a:rPr lang="en-ID" sz="1200" dirty="0"/>
              <a:t> </a:t>
            </a:r>
            <a:r>
              <a:rPr lang="en-ID" sz="1200" dirty="0" err="1"/>
              <a:t>letak</a:t>
            </a:r>
            <a:r>
              <a:rPr lang="en-ID" sz="1200" dirty="0"/>
              <a:t> </a:t>
            </a:r>
            <a:r>
              <a:rPr lang="en-ID" sz="1200" dirty="0" err="1"/>
              <a:t>kesalahan</a:t>
            </a:r>
            <a:r>
              <a:rPr lang="en-ID" sz="1200" dirty="0"/>
              <a:t> </a:t>
            </a:r>
            <a:r>
              <a:rPr lang="en-ID" sz="1200" dirty="0" err="1"/>
              <a:t>ayat-ayat</a:t>
            </a:r>
            <a:r>
              <a:rPr lang="en-ID" sz="1200" dirty="0"/>
              <a:t> yang </a:t>
            </a:r>
            <a:r>
              <a:rPr lang="en-ID" sz="1200" dirty="0" err="1"/>
              <a:t>dihafalkan</a:t>
            </a:r>
            <a:r>
              <a:rPr lang="en-ID" sz="1200" dirty="0"/>
              <a:t>.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menyetorkannya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guru,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kesalahan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diperbaiki</a:t>
            </a:r>
            <a:r>
              <a:rPr lang="en-ID" sz="1200" dirty="0"/>
              <a:t>. </a:t>
            </a:r>
            <a:r>
              <a:rPr lang="en-ID" sz="1200" dirty="0" err="1"/>
              <a:t>Sesungguhnya</a:t>
            </a:r>
            <a:r>
              <a:rPr lang="en-ID" sz="1200" dirty="0"/>
              <a:t>, </a:t>
            </a:r>
            <a:r>
              <a:rPr lang="en-ID" sz="1200" dirty="0" err="1"/>
              <a:t>menyetorkan</a:t>
            </a:r>
            <a:r>
              <a:rPr lang="en-ID" sz="1200" dirty="0"/>
              <a:t> </a:t>
            </a:r>
            <a:r>
              <a:rPr lang="en-ID" sz="1200" dirty="0" err="1"/>
              <a:t>hafalan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guru yang </a:t>
            </a:r>
            <a:r>
              <a:rPr lang="en-ID" sz="1200" dirty="0" err="1"/>
              <a:t>Tahfidz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kaidah</a:t>
            </a:r>
            <a:r>
              <a:rPr lang="en-ID" sz="1200" dirty="0"/>
              <a:t> </a:t>
            </a:r>
            <a:r>
              <a:rPr lang="en-ID" sz="1200" dirty="0" err="1"/>
              <a:t>baku</a:t>
            </a:r>
            <a:r>
              <a:rPr lang="en-ID" sz="1200" dirty="0"/>
              <a:t> yang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sejak</a:t>
            </a:r>
            <a:r>
              <a:rPr lang="en-ID" sz="1200" dirty="0"/>
              <a:t> zaman Rasulullah SAW.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demikian</a:t>
            </a:r>
            <a:r>
              <a:rPr lang="en-ID" sz="1200" dirty="0"/>
              <a:t>, </a:t>
            </a:r>
            <a:r>
              <a:rPr lang="en-ID" sz="1200" dirty="0" err="1"/>
              <a:t>menghafal</a:t>
            </a:r>
            <a:r>
              <a:rPr lang="en-ID" sz="1200" dirty="0"/>
              <a:t> Al- Qur’an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guru yang </a:t>
            </a:r>
            <a:r>
              <a:rPr lang="en-ID" sz="1200" dirty="0" err="1"/>
              <a:t>ahli</a:t>
            </a:r>
            <a:r>
              <a:rPr lang="en-ID" sz="1200" dirty="0"/>
              <a:t> dan faham </a:t>
            </a:r>
            <a:r>
              <a:rPr lang="en-ID" sz="1200" dirty="0" err="1"/>
              <a:t>mengenai</a:t>
            </a:r>
            <a:r>
              <a:rPr lang="en-ID" sz="1200" dirty="0"/>
              <a:t> Al-Qur’an sangat </a:t>
            </a:r>
            <a:r>
              <a:rPr lang="en-ID" sz="1200" dirty="0" err="1"/>
              <a:t>diperlukan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sang </a:t>
            </a:r>
            <a:r>
              <a:rPr lang="en-ID" sz="1200" dirty="0" err="1"/>
              <a:t>calon</a:t>
            </a:r>
            <a:r>
              <a:rPr lang="en-ID" sz="1200" dirty="0"/>
              <a:t> </a:t>
            </a:r>
            <a:r>
              <a:rPr lang="en-ID" sz="1200" dirty="0" err="1"/>
              <a:t>penghafal</a:t>
            </a:r>
            <a:r>
              <a:rPr lang="en-ID" sz="1200" dirty="0"/>
              <a:t> </a:t>
            </a:r>
            <a:r>
              <a:rPr lang="en-ID" sz="1200" dirty="0" err="1"/>
              <a:t>supaya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menghafal</a:t>
            </a:r>
            <a:r>
              <a:rPr lang="en-ID" sz="1200" dirty="0"/>
              <a:t> Al-Qur’an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dan </a:t>
            </a:r>
            <a:r>
              <a:rPr lang="en-ID" sz="1200" dirty="0" err="1"/>
              <a:t>benar</a:t>
            </a:r>
            <a:r>
              <a:rPr lang="en-ID" sz="1200" dirty="0"/>
              <a:t>. </a:t>
            </a:r>
            <a:r>
              <a:rPr lang="en-ID" sz="1200" dirty="0" err="1"/>
              <a:t>Berguru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ahlinya</a:t>
            </a:r>
            <a:r>
              <a:rPr lang="en-ID" sz="1200" dirty="0"/>
              <a:t> juga </a:t>
            </a:r>
            <a:r>
              <a:rPr lang="en-ID" sz="1200" dirty="0" err="1"/>
              <a:t>dilakukan</a:t>
            </a:r>
            <a:r>
              <a:rPr lang="en-ID" sz="1200" dirty="0"/>
              <a:t> oleh Rasulullah SAW. </a:t>
            </a:r>
            <a:r>
              <a:rPr lang="en-ID" sz="1200" dirty="0" err="1"/>
              <a:t>Beliau</a:t>
            </a:r>
            <a:r>
              <a:rPr lang="en-ID" sz="1200" dirty="0"/>
              <a:t> </a:t>
            </a:r>
            <a:r>
              <a:rPr lang="en-ID" sz="1200" dirty="0" err="1"/>
              <a:t>berguru</a:t>
            </a:r>
            <a:r>
              <a:rPr lang="en-ID" sz="1200" dirty="0"/>
              <a:t> </a:t>
            </a:r>
            <a:r>
              <a:rPr lang="en-ID" sz="1200" dirty="0" err="1"/>
              <a:t>langsung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maliakat</a:t>
            </a:r>
            <a:r>
              <a:rPr lang="en-ID" sz="1200" dirty="0"/>
              <a:t> Jibril dan </a:t>
            </a:r>
            <a:r>
              <a:rPr lang="en-ID" sz="1200" dirty="0" err="1"/>
              <a:t>beliau</a:t>
            </a:r>
            <a:r>
              <a:rPr lang="en-ID" sz="1200" dirty="0"/>
              <a:t> </a:t>
            </a:r>
            <a:r>
              <a:rPr lang="en-ID" sz="1200" dirty="0" err="1"/>
              <a:t>mengulanginya</a:t>
            </a:r>
            <a:r>
              <a:rPr lang="en-ID" sz="1200" dirty="0"/>
              <a:t> pada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bulan</a:t>
            </a:r>
            <a:r>
              <a:rPr lang="en-ID" sz="1200" dirty="0"/>
              <a:t> Ramadhan </a:t>
            </a:r>
            <a:r>
              <a:rPr lang="en-ID" sz="1200" dirty="0" err="1"/>
              <a:t>sampai</a:t>
            </a:r>
            <a:r>
              <a:rPr lang="en-ID" sz="1200" dirty="0"/>
              <a:t> dua kali khatam 30 </a:t>
            </a:r>
            <a:r>
              <a:rPr lang="en-ID" sz="1200" dirty="0" err="1"/>
              <a:t>juz</a:t>
            </a:r>
            <a:r>
              <a:rPr lang="en-ID" sz="1200" dirty="0"/>
              <a:t>.</a:t>
            </a:r>
            <a:endParaRPr lang="en-US" sz="1200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6F4F5-BA7B-C5C7-61C4-7A165CFCDB32}"/>
              </a:ext>
            </a:extLst>
          </p:cNvPr>
          <p:cNvSpPr txBox="1"/>
          <p:nvPr/>
        </p:nvSpPr>
        <p:spPr>
          <a:xfrm>
            <a:off x="613688" y="4355086"/>
            <a:ext cx="803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Shuib</a:t>
            </a:r>
            <a:r>
              <a:rPr lang="en-US" sz="1200" dirty="0"/>
              <a:t>, M. S., Razak, N. A., &amp; Ismail, N. A. (2019). </a:t>
            </a:r>
            <a:r>
              <a:rPr lang="en-US" sz="1200" dirty="0" err="1"/>
              <a:t>Hafazan</a:t>
            </a:r>
            <a:r>
              <a:rPr lang="en-US" sz="1200" dirty="0"/>
              <a:t> Al-Quran among Muslim Students in Malaysia: A Study on the Challenges and the Importance of Memorizing Al-Quran. Journal of Education and Learning, 8(4), 299-308.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06168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620199" y="718965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Memahami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899234" y="1128465"/>
            <a:ext cx="7329090" cy="3443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Al-Qur’an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sumber</a:t>
            </a:r>
            <a:r>
              <a:rPr lang="en-ID" sz="1200" dirty="0"/>
              <a:t> </a:t>
            </a:r>
            <a:r>
              <a:rPr lang="en-ID" sz="1200" dirty="0" err="1"/>
              <a:t>utama</a:t>
            </a:r>
            <a:r>
              <a:rPr lang="en-ID" sz="1200" dirty="0"/>
              <a:t> </a:t>
            </a:r>
            <a:r>
              <a:rPr lang="en-ID" sz="1200" dirty="0" err="1"/>
              <a:t>ajaran</a:t>
            </a:r>
            <a:r>
              <a:rPr lang="en-ID" sz="1200" dirty="0"/>
              <a:t> Islam yang </a:t>
            </a:r>
            <a:r>
              <a:rPr lang="en-ID" sz="1200" dirty="0" err="1"/>
              <a:t>didalamnya</a:t>
            </a:r>
            <a:r>
              <a:rPr lang="en-ID" sz="1200" dirty="0"/>
              <a:t> </a:t>
            </a:r>
            <a:r>
              <a:rPr lang="en-ID" sz="1200" dirty="0" err="1"/>
              <a:t>termuat</a:t>
            </a:r>
            <a:r>
              <a:rPr lang="en-ID" sz="1200" dirty="0"/>
              <a:t> </a:t>
            </a:r>
            <a:r>
              <a:rPr lang="en-ID" sz="1200" dirty="0" err="1"/>
              <a:t>ajaran</a:t>
            </a:r>
            <a:r>
              <a:rPr lang="en-ID" sz="1200" dirty="0"/>
              <a:t> dan </a:t>
            </a:r>
            <a:r>
              <a:rPr lang="en-ID" sz="1200" dirty="0" err="1"/>
              <a:t>petunjuk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akidah</a:t>
            </a:r>
            <a:r>
              <a:rPr lang="en-ID" sz="1200" dirty="0"/>
              <a:t>, </a:t>
            </a:r>
            <a:r>
              <a:rPr lang="en-ID" sz="1200" dirty="0" err="1"/>
              <a:t>hukum</a:t>
            </a:r>
            <a:r>
              <a:rPr lang="en-ID" sz="1200" dirty="0"/>
              <a:t>, ibadah, dan </a:t>
            </a:r>
            <a:r>
              <a:rPr lang="en-ID" sz="1200" dirty="0" err="1"/>
              <a:t>akhlak</a:t>
            </a:r>
            <a:r>
              <a:rPr lang="en-ID" sz="1200" dirty="0"/>
              <a:t>. </a:t>
            </a:r>
            <a:r>
              <a:rPr lang="en-ID" sz="1200" dirty="0" err="1"/>
              <a:t>Intinya</a:t>
            </a:r>
            <a:r>
              <a:rPr lang="en-ID" sz="1200" dirty="0"/>
              <a:t> al-Qur’an </a:t>
            </a:r>
            <a:r>
              <a:rPr lang="en-ID" sz="1200" dirty="0" err="1"/>
              <a:t>mengandung</a:t>
            </a:r>
            <a:r>
              <a:rPr lang="en-ID" sz="1200" dirty="0"/>
              <a:t> </a:t>
            </a:r>
            <a:r>
              <a:rPr lang="en-ID" sz="1200" dirty="0" err="1"/>
              <a:t>petunjuk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jalan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 </a:t>
            </a:r>
            <a:r>
              <a:rPr lang="en-ID" sz="1200" dirty="0" err="1"/>
              <a:t>manusia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kebahagiaan</a:t>
            </a:r>
            <a:r>
              <a:rPr lang="en-ID" sz="1200" dirty="0"/>
              <a:t> dan </a:t>
            </a:r>
            <a:r>
              <a:rPr lang="en-ID" sz="1200" dirty="0" err="1"/>
              <a:t>kesejahteraan</a:t>
            </a:r>
            <a:r>
              <a:rPr lang="en-ID" sz="12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memahami</a:t>
            </a:r>
            <a:r>
              <a:rPr lang="en-ID" sz="1200" dirty="0"/>
              <a:t> al-Qur’an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pendekatan</a:t>
            </a:r>
            <a:r>
              <a:rPr lang="en-ID" sz="1200" dirty="0"/>
              <a:t>, </a:t>
            </a:r>
            <a:r>
              <a:rPr lang="en-ID" sz="1200" dirty="0" err="1"/>
              <a:t>antara</a:t>
            </a:r>
            <a:r>
              <a:rPr lang="en-ID" sz="1200" dirty="0"/>
              <a:t> lain: 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/>
              <a:t>Memahami</a:t>
            </a:r>
            <a:r>
              <a:rPr lang="en-ID" sz="1200" dirty="0"/>
              <a:t> al-Qur’an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ruang</a:t>
            </a:r>
            <a:r>
              <a:rPr lang="en-ID" sz="1200" dirty="0"/>
              <a:t> dan </a:t>
            </a:r>
            <a:r>
              <a:rPr lang="en-ID" sz="1200" dirty="0" err="1"/>
              <a:t>waktu</a:t>
            </a:r>
            <a:r>
              <a:rPr lang="en-ID" sz="1200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Pada </a:t>
            </a:r>
            <a:r>
              <a:rPr lang="en-ID" sz="1200" dirty="0" err="1"/>
              <a:t>umumnya</a:t>
            </a:r>
            <a:r>
              <a:rPr lang="en-ID" sz="1200" dirty="0"/>
              <a:t>, al-Qur’an </a:t>
            </a:r>
            <a:r>
              <a:rPr lang="en-ID" sz="1200" dirty="0" err="1"/>
              <a:t>dipahami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rekaman</a:t>
            </a:r>
            <a:r>
              <a:rPr lang="en-ID" sz="1200" dirty="0"/>
              <a:t> </a:t>
            </a:r>
            <a:r>
              <a:rPr lang="en-ID" sz="1200" dirty="0" err="1"/>
              <a:t>otentik</a:t>
            </a:r>
            <a:r>
              <a:rPr lang="en-ID" sz="1200" dirty="0"/>
              <a:t> </a:t>
            </a:r>
            <a:r>
              <a:rPr lang="en-ID" sz="1200" dirty="0" err="1"/>
              <a:t>wahyu</a:t>
            </a:r>
            <a:r>
              <a:rPr lang="en-ID" sz="1200" dirty="0"/>
              <a:t> Allah yang </a:t>
            </a:r>
            <a:r>
              <a:rPr lang="en-ID" sz="1200" dirty="0" err="1"/>
              <a:t>disampaikan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malaikat</a:t>
            </a:r>
            <a:r>
              <a:rPr lang="en-ID" sz="1200" dirty="0"/>
              <a:t> Jibril </a:t>
            </a:r>
            <a:r>
              <a:rPr lang="en-ID" sz="1200" dirty="0" err="1"/>
              <a:t>kepada</a:t>
            </a:r>
            <a:r>
              <a:rPr lang="en-ID" sz="1200" dirty="0"/>
              <a:t> Nabi Muhammad SAW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selama</a:t>
            </a:r>
            <a:r>
              <a:rPr lang="en-ID" sz="1200" dirty="0"/>
              <a:t> 23 </a:t>
            </a:r>
            <a:r>
              <a:rPr lang="en-ID" sz="1200" dirty="0" err="1"/>
              <a:t>tahun</a:t>
            </a:r>
            <a:r>
              <a:rPr lang="en-ID" sz="1200" dirty="0"/>
              <a:t>. </a:t>
            </a:r>
            <a:r>
              <a:rPr lang="en-ID" sz="1200" dirty="0" err="1"/>
              <a:t>Bentuk</a:t>
            </a:r>
            <a:r>
              <a:rPr lang="en-ID" sz="1200" dirty="0"/>
              <a:t> al-Qur’an yang </a:t>
            </a:r>
            <a:r>
              <a:rPr lang="en-ID" sz="1200" dirty="0" err="1"/>
              <a:t>tersusun</a:t>
            </a:r>
            <a:r>
              <a:rPr lang="en-ID" sz="1200" dirty="0"/>
              <a:t> </a:t>
            </a:r>
            <a:r>
              <a:rPr lang="en-ID" sz="1200" dirty="0" err="1"/>
              <a:t>sampai</a:t>
            </a:r>
            <a:r>
              <a:rPr lang="en-ID" sz="1200" dirty="0"/>
              <a:t> </a:t>
            </a:r>
            <a:r>
              <a:rPr lang="en-ID" sz="1200" dirty="0" err="1"/>
              <a:t>sekarang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susunannya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sistematis-kronologis</a:t>
            </a:r>
            <a:r>
              <a:rPr lang="en-ID" sz="1200" dirty="0"/>
              <a:t>. Al-Qur’an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ruang</a:t>
            </a:r>
            <a:r>
              <a:rPr lang="en-ID" sz="1200" dirty="0"/>
              <a:t> dan </a:t>
            </a:r>
            <a:r>
              <a:rPr lang="en-ID" sz="1200" dirty="0" err="1"/>
              <a:t>waktu</a:t>
            </a:r>
            <a:r>
              <a:rPr lang="en-ID" sz="1200" dirty="0"/>
              <a:t> dan </a:t>
            </a:r>
            <a:r>
              <a:rPr lang="en-ID" sz="1200" dirty="0" err="1"/>
              <a:t>alQur’an</a:t>
            </a:r>
            <a:r>
              <a:rPr lang="en-ID" sz="1200" dirty="0"/>
              <a:t> </a:t>
            </a:r>
            <a:r>
              <a:rPr lang="en-ID" sz="1200" dirty="0" err="1"/>
              <a:t>merespon</a:t>
            </a:r>
            <a:r>
              <a:rPr lang="en-ID" sz="1200" dirty="0"/>
              <a:t> </a:t>
            </a:r>
            <a:r>
              <a:rPr lang="en-ID" sz="1200" dirty="0" err="1"/>
              <a:t>ruang</a:t>
            </a:r>
            <a:r>
              <a:rPr lang="en-ID" sz="1200" dirty="0"/>
              <a:t> dan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dikaitkan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memahaminya</a:t>
            </a:r>
            <a:r>
              <a:rPr lang="en-ID" sz="1200" dirty="0"/>
              <a:t> </a:t>
            </a:r>
            <a:r>
              <a:rPr lang="en-ID" sz="1200" dirty="0" err="1"/>
              <a:t>seharusnya</a:t>
            </a:r>
            <a:r>
              <a:rPr lang="en-ID" sz="1200" dirty="0"/>
              <a:t> </a:t>
            </a:r>
            <a:r>
              <a:rPr lang="en-ID" sz="1200" dirty="0" err="1"/>
              <a:t>dibaca</a:t>
            </a:r>
            <a:r>
              <a:rPr lang="en-ID" sz="1200" dirty="0"/>
              <a:t> dan </a:t>
            </a:r>
            <a:r>
              <a:rPr lang="en-ID" sz="1200" dirty="0" err="1"/>
              <a:t>dimengerti</a:t>
            </a:r>
            <a:r>
              <a:rPr lang="en-ID" sz="1200" dirty="0"/>
              <a:t> </a:t>
            </a:r>
            <a:r>
              <a:rPr lang="en-ID" sz="1200" dirty="0" err="1"/>
              <a:t>terlebih</a:t>
            </a:r>
            <a:r>
              <a:rPr lang="en-ID" sz="1200" dirty="0"/>
              <a:t> </a:t>
            </a:r>
            <a:r>
              <a:rPr lang="en-ID" sz="1200" dirty="0" err="1"/>
              <a:t>dahulu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ruang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dan </a:t>
            </a:r>
            <a:r>
              <a:rPr lang="en-ID" sz="1200" dirty="0" err="1"/>
              <a:t>pewahyuannya</a:t>
            </a:r>
            <a:r>
              <a:rPr lang="en-ID" sz="1200" dirty="0"/>
              <a:t>,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kronologis</a:t>
            </a:r>
            <a:r>
              <a:rPr lang="en-ID" sz="1200" dirty="0"/>
              <a:t> dan </a:t>
            </a:r>
            <a:r>
              <a:rPr lang="en-ID" sz="1200" dirty="0" err="1"/>
              <a:t>historis</a:t>
            </a:r>
            <a:r>
              <a:rPr lang="en-ID" sz="1200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2. Al-Qur’an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ditempatkan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kesejarahan</a:t>
            </a:r>
            <a:r>
              <a:rPr lang="en-ID" sz="1200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Al-Qur’an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ditempatkan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konteksnya</a:t>
            </a:r>
            <a:r>
              <a:rPr lang="en-ID" sz="1200" dirty="0"/>
              <a:t>. Karena al-Qur’an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respons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situasi</a:t>
            </a:r>
            <a:r>
              <a:rPr lang="en-ID" sz="1200" dirty="0"/>
              <a:t> yang </a:t>
            </a:r>
            <a:r>
              <a:rPr lang="en-ID" sz="1200" dirty="0" err="1"/>
              <a:t>dihadapi</a:t>
            </a:r>
            <a:r>
              <a:rPr lang="en-ID" sz="1200" dirty="0"/>
              <a:t> Nabi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. Jadi </a:t>
            </a:r>
            <a:r>
              <a:rPr lang="en-ID" sz="1200" dirty="0" err="1"/>
              <a:t>misalnya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nama-nama</a:t>
            </a:r>
            <a:r>
              <a:rPr lang="en-ID" sz="1200" dirty="0"/>
              <a:t> </a:t>
            </a:r>
            <a:r>
              <a:rPr lang="en-ID" sz="1200" dirty="0" err="1"/>
              <a:t>historis</a:t>
            </a:r>
            <a:r>
              <a:rPr lang="en-ID" sz="1200" dirty="0"/>
              <a:t> yang </a:t>
            </a:r>
            <a:r>
              <a:rPr lang="en-ID" sz="1200" dirty="0" err="1"/>
              <a:t>muncul</a:t>
            </a:r>
            <a:r>
              <a:rPr lang="en-ID" sz="1200" dirty="0"/>
              <a:t> Abu </a:t>
            </a:r>
            <a:r>
              <a:rPr lang="en-ID" sz="1200" dirty="0" err="1"/>
              <a:t>Lahab</a:t>
            </a:r>
            <a:r>
              <a:rPr lang="en-ID" sz="1200" dirty="0"/>
              <a:t>, Zaid dan lain-lain. Ada juga </a:t>
            </a:r>
            <a:r>
              <a:rPr lang="en-ID" sz="1200" dirty="0" err="1"/>
              <a:t>peristiwa</a:t>
            </a:r>
            <a:r>
              <a:rPr lang="en-ID" sz="1200" dirty="0"/>
              <a:t> </a:t>
            </a:r>
            <a:r>
              <a:rPr lang="en-ID" sz="1200" dirty="0" err="1"/>
              <a:t>historis</a:t>
            </a:r>
            <a:r>
              <a:rPr lang="en-ID" sz="1200" dirty="0"/>
              <a:t> yang </a:t>
            </a:r>
            <a:r>
              <a:rPr lang="en-ID" sz="1200" dirty="0" err="1"/>
              <a:t>dirujuk</a:t>
            </a:r>
            <a:r>
              <a:rPr lang="en-ID" sz="1200" dirty="0"/>
              <a:t> al-Qur’an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perang</a:t>
            </a:r>
            <a:r>
              <a:rPr lang="en-ID" sz="1200" dirty="0"/>
              <a:t> Badar dan </a:t>
            </a:r>
            <a:r>
              <a:rPr lang="en-ID" sz="1200" dirty="0" err="1"/>
              <a:t>lainlain</a:t>
            </a:r>
            <a:r>
              <a:rPr lang="en-ID" sz="1200" dirty="0"/>
              <a:t>,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memahami</a:t>
            </a:r>
            <a:r>
              <a:rPr lang="en-ID" sz="1200" dirty="0"/>
              <a:t> al-Qur’an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memahami</a:t>
            </a:r>
            <a:r>
              <a:rPr lang="en-ID" sz="1200" dirty="0"/>
              <a:t> </a:t>
            </a:r>
            <a:r>
              <a:rPr lang="en-ID" sz="1200" dirty="0" err="1"/>
              <a:t>latar</a:t>
            </a:r>
            <a:r>
              <a:rPr lang="en-ID" sz="1200" dirty="0"/>
              <a:t> </a:t>
            </a:r>
            <a:r>
              <a:rPr lang="en-ID" sz="1200" dirty="0" err="1"/>
              <a:t>kesejarahannya</a:t>
            </a:r>
            <a:r>
              <a:rPr lang="en-ID" sz="1200" dirty="0"/>
              <a:t>.</a:t>
            </a:r>
            <a:endParaRPr lang="en-US" sz="1050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B75AD7-BB34-4F41-92FB-AA45617E4A97}"/>
              </a:ext>
            </a:extLst>
          </p:cNvPr>
          <p:cNvSpPr txBox="1"/>
          <p:nvPr/>
        </p:nvSpPr>
        <p:spPr>
          <a:xfrm>
            <a:off x="899234" y="4542541"/>
            <a:ext cx="763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Ajahari</a:t>
            </a:r>
            <a:r>
              <a:rPr lang="en-ID" dirty="0"/>
              <a:t>, </a:t>
            </a:r>
            <a:r>
              <a:rPr lang="en-ID" dirty="0" err="1"/>
              <a:t>Studi</a:t>
            </a:r>
            <a:r>
              <a:rPr lang="en-ID" dirty="0"/>
              <a:t> Islam, </a:t>
            </a:r>
            <a:r>
              <a:rPr lang="en-ID" dirty="0" err="1"/>
              <a:t>Yogyakara</a:t>
            </a:r>
            <a:r>
              <a:rPr lang="en-ID" dirty="0"/>
              <a:t>: </a:t>
            </a:r>
            <a:r>
              <a:rPr lang="en-ID" dirty="0" err="1"/>
              <a:t>Aswaja</a:t>
            </a:r>
            <a:r>
              <a:rPr lang="en-ID" dirty="0"/>
              <a:t> </a:t>
            </a:r>
            <a:r>
              <a:rPr lang="en-ID" dirty="0" err="1"/>
              <a:t>Pressindo</a:t>
            </a:r>
            <a:r>
              <a:rPr lang="en-ID" dirty="0"/>
              <a:t>, 2017, </a:t>
            </a:r>
            <a:r>
              <a:rPr lang="en-ID" dirty="0" err="1"/>
              <a:t>hlm</a:t>
            </a:r>
            <a:r>
              <a:rPr lang="en-ID" dirty="0"/>
              <a:t>., 40 </a:t>
            </a:r>
          </a:p>
        </p:txBody>
      </p:sp>
    </p:spTree>
    <p:extLst>
      <p:ext uri="{BB962C8B-B14F-4D97-AF65-F5344CB8AC3E}">
        <p14:creationId xmlns:p14="http://schemas.microsoft.com/office/powerpoint/2010/main" val="3117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340543" y="788414"/>
            <a:ext cx="4462914" cy="428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Mengamalkan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097280" y="1681725"/>
            <a:ext cx="6916063" cy="1553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Mengamalkan</a:t>
            </a:r>
            <a:r>
              <a:rPr lang="en-US" dirty="0"/>
              <a:t> Al-Quran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menghafal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dan </a:t>
            </a:r>
            <a:r>
              <a:rPr lang="en-US" dirty="0" err="1"/>
              <a:t>ajaran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mengamalkan</a:t>
            </a:r>
            <a:r>
              <a:rPr lang="en-US" dirty="0"/>
              <a:t> Al-Quran,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tuntunan</a:t>
            </a:r>
            <a:r>
              <a:rPr lang="en-US" dirty="0"/>
              <a:t> Allah SWT dan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dan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</a:t>
            </a:r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AD3A8-6331-3032-7079-4F167D2ACC40}"/>
              </a:ext>
            </a:extLst>
          </p:cNvPr>
          <p:cNvSpPr txBox="1"/>
          <p:nvPr/>
        </p:nvSpPr>
        <p:spPr>
          <a:xfrm>
            <a:off x="1275840" y="4201197"/>
            <a:ext cx="577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Zulkarnain, S. (2019). Pentingnya Mengamalkan Al-Quran dalam Kehidupan Sehari-hari. Jurnal Al-Ulum, 19(1), 1-16.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226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06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Akhlak mengajarkan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097280" y="1681725"/>
            <a:ext cx="6916063" cy="252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Belajar</a:t>
            </a:r>
            <a:r>
              <a:rPr lang="en-ID" dirty="0"/>
              <a:t> al-Qur'an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keniscayaan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umat</a:t>
            </a:r>
            <a:r>
              <a:rPr lang="en-ID" dirty="0"/>
              <a:t> Islam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menyempurnakan</a:t>
            </a:r>
            <a:r>
              <a:rPr lang="en-ID" dirty="0"/>
              <a:t> </a:t>
            </a:r>
            <a:r>
              <a:rPr lang="en-ID" dirty="0" err="1"/>
              <a:t>keutamaan</a:t>
            </a:r>
            <a:r>
              <a:rPr lang="en-ID" dirty="0"/>
              <a:t> al-Qur'an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mengajarkannya</a:t>
            </a:r>
            <a:r>
              <a:rPr lang="en-ID" dirty="0"/>
              <a:t> agar </a:t>
            </a:r>
            <a:r>
              <a:rPr lang="en-ID" dirty="0" err="1"/>
              <a:t>ilmu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orang lain. Ketika dua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segi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peringkat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tercapai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sabda</a:t>
            </a:r>
            <a:r>
              <a:rPr lang="en-ID" dirty="0"/>
              <a:t> Rasulullah saw.</a:t>
            </a:r>
          </a:p>
          <a:p>
            <a:pPr algn="l"/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Dari Usman bin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lus Jakarta Sans"/>
              </a:rPr>
              <a:t>Affan</a:t>
            </a:r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lus Jakarta Sans"/>
              </a:rPr>
              <a:t>ra</a:t>
            </a:r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, Rasulullah saw.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lus Jakarta Sans"/>
              </a:rPr>
              <a:t>bersabda</a:t>
            </a:r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, “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lus Jakarta Sans"/>
              </a:rPr>
              <a:t>Sebaik-baik</a:t>
            </a:r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 kalian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lus Jakarta Sans"/>
              </a:rPr>
              <a:t>adalah</a:t>
            </a:r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 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lus Jakarta Sans"/>
              </a:rPr>
              <a:t>mempelajari</a:t>
            </a:r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 al-Qur’an dan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lus Jakarta Sans"/>
              </a:rPr>
              <a:t>mengajarkannya</a:t>
            </a:r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.” (HR.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lus Jakarta Sans"/>
              </a:rPr>
              <a:t>Tirmidzi</a:t>
            </a:r>
            <a:r>
              <a:rPr lang="en-ID" b="0" i="0" dirty="0">
                <a:solidFill>
                  <a:srgbClr val="212529"/>
                </a:solidFill>
                <a:effectLst/>
                <a:latin typeface="Plus Jakarta Sans"/>
              </a:rPr>
              <a:t>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6F4F5-BA7B-C5C7-61C4-7A165CFCDB32}"/>
              </a:ext>
            </a:extLst>
          </p:cNvPr>
          <p:cNvSpPr txBox="1"/>
          <p:nvPr/>
        </p:nvSpPr>
        <p:spPr>
          <a:xfrm>
            <a:off x="613688" y="4355086"/>
            <a:ext cx="791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LENTERA PENDIDIKAN, VOL. 18 NO. 1 JUNI 2015: 107-121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901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61"/>
          <p:cNvSpPr txBox="1">
            <a:spLocks noGrp="1"/>
          </p:cNvSpPr>
          <p:nvPr>
            <p:ph type="subTitle" idx="1"/>
          </p:nvPr>
        </p:nvSpPr>
        <p:spPr>
          <a:xfrm>
            <a:off x="2338650" y="1727750"/>
            <a:ext cx="44667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Do you have any questions?</a:t>
            </a:r>
            <a:endParaRPr sz="1800" dirty="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001" name="Google Shape;1001;p61"/>
          <p:cNvSpPr txBox="1">
            <a:spLocks noGrp="1"/>
          </p:cNvSpPr>
          <p:nvPr>
            <p:ph type="ctrTitle"/>
          </p:nvPr>
        </p:nvSpPr>
        <p:spPr>
          <a:xfrm>
            <a:off x="2192301" y="752325"/>
            <a:ext cx="4759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02" name="Google Shape;1002;p61"/>
          <p:cNvSpPr txBox="1"/>
          <p:nvPr/>
        </p:nvSpPr>
        <p:spPr>
          <a:xfrm>
            <a:off x="2338675" y="3479150"/>
            <a:ext cx="44667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2" name="Google Shape;1012;p61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1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1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1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rror Therapy Case Report by Slidesgo">
  <a:themeElements>
    <a:clrScheme name="Simple Light">
      <a:dk1>
        <a:srgbClr val="231F7C"/>
      </a:dk1>
      <a:lt1>
        <a:srgbClr val="C0C2F4"/>
      </a:lt1>
      <a:dk2>
        <a:srgbClr val="DEDDF8"/>
      </a:dk2>
      <a:lt2>
        <a:srgbClr val="9995EF"/>
      </a:lt2>
      <a:accent1>
        <a:srgbClr val="F8C7D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813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Poppins</vt:lpstr>
      <vt:lpstr>Bebas Neue</vt:lpstr>
      <vt:lpstr>Krona One</vt:lpstr>
      <vt:lpstr>Söhne</vt:lpstr>
      <vt:lpstr>Plus Jakarta Sans</vt:lpstr>
      <vt:lpstr>Mirror Therapy Case Report by Slidesgo</vt:lpstr>
      <vt:lpstr>Akhlak kepada Al-Qur’an</vt:lpstr>
      <vt:lpstr>01</vt:lpstr>
      <vt:lpstr>01</vt:lpstr>
      <vt:lpstr>02</vt:lpstr>
      <vt:lpstr>03</vt:lpstr>
      <vt:lpstr>04</vt:lpstr>
      <vt:lpstr>05</vt:lpstr>
      <vt:lpstr>06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Akhlak kepada Al-Qur’an</dc:title>
  <cp:lastModifiedBy>Abdi Setiawan</cp:lastModifiedBy>
  <cp:revision>3</cp:revision>
  <dcterms:modified xsi:type="dcterms:W3CDTF">2023-04-07T13:20:57Z</dcterms:modified>
</cp:coreProperties>
</file>