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1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5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45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83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2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6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4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4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7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2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7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8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72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CBB6-B797-7FD7-E39F-4EECD03B1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Akhlak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6E98D-9CF0-229C-818E-E3CA82853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 err="1"/>
              <a:t>Taufan</a:t>
            </a:r>
            <a:r>
              <a:rPr lang="en-US" sz="1400" dirty="0"/>
              <a:t> Ali</a:t>
            </a:r>
          </a:p>
          <a:p>
            <a:r>
              <a:rPr lang="en-US" sz="1400" dirty="0"/>
              <a:t>2215016135</a:t>
            </a:r>
          </a:p>
        </p:txBody>
      </p:sp>
    </p:spTree>
    <p:extLst>
      <p:ext uri="{BB962C8B-B14F-4D97-AF65-F5344CB8AC3E}">
        <p14:creationId xmlns:p14="http://schemas.microsoft.com/office/powerpoint/2010/main" val="314515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892-B8F4-806D-F372-564B454D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422403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892-B8F4-806D-F372-564B454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Etimologis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EA28-224C-FDD4-3CD2-F255CA6F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642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Akhlaq</a:t>
            </a:r>
            <a:r>
              <a:rPr lang="en-US" dirty="0"/>
              <a:t> (Bahasa Arab)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jamak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khuluq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budi</a:t>
            </a:r>
            <a:r>
              <a:rPr lang="en-US" dirty="0"/>
              <a:t> </a:t>
            </a:r>
            <a:r>
              <a:rPr lang="en-US" dirty="0" err="1"/>
              <a:t>pekerti</a:t>
            </a:r>
            <a:r>
              <a:rPr lang="en-US" dirty="0"/>
              <a:t>, </a:t>
            </a:r>
            <a:r>
              <a:rPr lang="en-US" dirty="0" err="1"/>
              <a:t>perangai</a:t>
            </a:r>
            <a:r>
              <a:rPr lang="en-US" dirty="0"/>
              <a:t>,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laku,atau</a:t>
            </a:r>
            <a:r>
              <a:rPr lang="en-US" dirty="0"/>
              <a:t> </a:t>
            </a:r>
            <a:r>
              <a:rPr lang="en-US" dirty="0" err="1"/>
              <a:t>tabiat</a:t>
            </a:r>
            <a:r>
              <a:rPr lang="en-US" dirty="0"/>
              <a:t>. </a:t>
            </a:r>
            <a:r>
              <a:rPr lang="en-US" dirty="0" err="1"/>
              <a:t>Berakar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khalaqa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. </a:t>
            </a:r>
            <a:r>
              <a:rPr lang="en-US" dirty="0" err="1"/>
              <a:t>Seakar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</a:t>
            </a:r>
            <a:r>
              <a:rPr lang="en-US" dirty="0" err="1"/>
              <a:t>khaliq</a:t>
            </a:r>
            <a:r>
              <a:rPr lang="en-US" dirty="0"/>
              <a:t>(</a:t>
            </a:r>
            <a:r>
              <a:rPr lang="en-US" dirty="0" err="1"/>
              <a:t>pencipta</a:t>
            </a:r>
            <a:r>
              <a:rPr lang="en-US" dirty="0"/>
              <a:t>), </a:t>
            </a:r>
            <a:r>
              <a:rPr lang="en-US" dirty="0" err="1"/>
              <a:t>makhluq</a:t>
            </a:r>
            <a:r>
              <a:rPr lang="en-US" dirty="0"/>
              <a:t> (yang </a:t>
            </a:r>
            <a:r>
              <a:rPr lang="en-US" dirty="0" err="1"/>
              <a:t>diciptakan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khaliq</a:t>
            </a:r>
            <a:r>
              <a:rPr lang="en-US" dirty="0"/>
              <a:t> (</a:t>
            </a:r>
            <a:r>
              <a:rPr lang="en-US" dirty="0" err="1"/>
              <a:t>penciptaan</a:t>
            </a:r>
            <a:r>
              <a:rPr lang="en-US" dirty="0"/>
              <a:t>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97F638-2599-CAFC-096A-2E7C6C6619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532438"/>
            <a:ext cx="10515600" cy="1325562"/>
          </a:xfrm>
        </p:spPr>
        <p:txBody>
          <a:bodyPr>
            <a:normAutofit/>
          </a:bodyPr>
          <a:lstStyle/>
          <a:p>
            <a:r>
              <a:rPr lang="en-US" sz="1400" b="0" dirty="0" err="1">
                <a:latin typeface="+mn-lt"/>
              </a:rPr>
              <a:t>Mustofa</a:t>
            </a:r>
            <a:r>
              <a:rPr lang="en-US" sz="1400" b="0" dirty="0">
                <a:latin typeface="+mn-lt"/>
              </a:rPr>
              <a:t>, H., F.W. </a:t>
            </a:r>
            <a:r>
              <a:rPr lang="en-US" sz="1400" b="0" dirty="0" err="1">
                <a:latin typeface="+mn-lt"/>
              </a:rPr>
              <a:t>Nurita</a:t>
            </a:r>
            <a:r>
              <a:rPr lang="en-US" sz="1400" b="0" dirty="0">
                <a:latin typeface="+mn-lt"/>
              </a:rPr>
              <a:t>, F.A. </a:t>
            </a:r>
            <a:r>
              <a:rPr lang="en-US" sz="1400" b="0" dirty="0" err="1">
                <a:latin typeface="+mn-lt"/>
              </a:rPr>
              <a:t>Mutamaddinah</a:t>
            </a:r>
            <a:r>
              <a:rPr lang="en-US" sz="1400" b="0" dirty="0">
                <a:latin typeface="+mn-lt"/>
              </a:rPr>
              <a:t>, Y. </a:t>
            </a:r>
            <a:r>
              <a:rPr lang="en-US" sz="1400" b="0" dirty="0" err="1">
                <a:latin typeface="+mn-lt"/>
              </a:rPr>
              <a:t>Ichsan</a:t>
            </a:r>
            <a:r>
              <a:rPr lang="en-US" sz="1400" b="0" dirty="0">
                <a:latin typeface="+mn-lt"/>
              </a:rPr>
              <a:t>. 2022. </a:t>
            </a:r>
            <a:r>
              <a:rPr lang="en-US" sz="1400" b="0" dirty="0" err="1">
                <a:latin typeface="+mn-lt"/>
              </a:rPr>
              <a:t>Pendidikan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Aqidah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Akhlak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dalam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Perspektif</a:t>
            </a:r>
            <a:r>
              <a:rPr lang="en-US" sz="1400" b="0" dirty="0">
                <a:latin typeface="+mn-lt"/>
              </a:rPr>
              <a:t> K.H Ahmad </a:t>
            </a:r>
            <a:r>
              <a:rPr lang="en-US" sz="1400" b="0" dirty="0" err="1">
                <a:latin typeface="+mn-lt"/>
              </a:rPr>
              <a:t>Dahlan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dan</a:t>
            </a:r>
            <a:r>
              <a:rPr lang="en-US" sz="1400" b="0" dirty="0">
                <a:latin typeface="+mn-lt"/>
              </a:rPr>
              <a:t>  K.H. Hasyim </a:t>
            </a:r>
            <a:r>
              <a:rPr lang="en-US" sz="1400" b="0" dirty="0" err="1">
                <a:latin typeface="+mn-lt"/>
              </a:rPr>
              <a:t>Asy’ari</a:t>
            </a:r>
            <a:r>
              <a:rPr lang="en-US" sz="1400" b="0" dirty="0">
                <a:latin typeface="+mn-lt"/>
              </a:rPr>
              <a:t>. </a:t>
            </a:r>
            <a:r>
              <a:rPr lang="en-US" sz="1400" b="0" i="1" dirty="0" err="1">
                <a:latin typeface="+mn-lt"/>
              </a:rPr>
              <a:t>Jurnal</a:t>
            </a:r>
            <a:r>
              <a:rPr lang="en-US" sz="1400" b="0" i="1" dirty="0">
                <a:latin typeface="+mn-lt"/>
              </a:rPr>
              <a:t> </a:t>
            </a:r>
            <a:r>
              <a:rPr lang="en-US" sz="1400" b="0" i="1" dirty="0" err="1">
                <a:latin typeface="+mn-lt"/>
              </a:rPr>
              <a:t>Pendidikan</a:t>
            </a:r>
            <a:r>
              <a:rPr lang="en-US" sz="1400" b="0" i="1" dirty="0">
                <a:latin typeface="+mn-lt"/>
              </a:rPr>
              <a:t> </a:t>
            </a:r>
            <a:r>
              <a:rPr lang="en-US" sz="1400" b="0" i="1" dirty="0" err="1">
                <a:latin typeface="+mn-lt"/>
              </a:rPr>
              <a:t>Tambusai</a:t>
            </a:r>
            <a:r>
              <a:rPr lang="en-US" sz="1400" b="0" i="1" dirty="0">
                <a:latin typeface="+mn-lt"/>
              </a:rPr>
              <a:t> </a:t>
            </a:r>
            <a:r>
              <a:rPr lang="en-US" sz="1400" b="0" dirty="0">
                <a:latin typeface="+mn-lt"/>
              </a:rPr>
              <a:t>6 (2) : 12938-12939</a:t>
            </a:r>
          </a:p>
        </p:txBody>
      </p:sp>
    </p:spTree>
    <p:extLst>
      <p:ext uri="{BB962C8B-B14F-4D97-AF65-F5344CB8AC3E}">
        <p14:creationId xmlns:p14="http://schemas.microsoft.com/office/powerpoint/2010/main" val="13015920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892-B8F4-806D-F372-564B454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para </a:t>
            </a:r>
            <a:r>
              <a:rPr lang="en-US" dirty="0" err="1"/>
              <a:t>ahli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EA28-224C-FDD4-3CD2-F255CA6F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46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Imam Al-</a:t>
            </a:r>
            <a:r>
              <a:rPr lang="en-US" dirty="0" err="1"/>
              <a:t>Ghazali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kemantapan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pengamalan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direnungkan</a:t>
            </a:r>
            <a:r>
              <a:rPr lang="en-US" dirty="0"/>
              <a:t>, </a:t>
            </a:r>
            <a:r>
              <a:rPr lang="en-US" dirty="0" err="1"/>
              <a:t>disengaja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Abraham </a:t>
            </a:r>
            <a:r>
              <a:rPr lang="en-US" dirty="0" err="1"/>
              <a:t>Anis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yang </a:t>
            </a:r>
            <a:r>
              <a:rPr lang="en-US" dirty="0" err="1"/>
              <a:t>tertanam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, yang </a:t>
            </a:r>
            <a:r>
              <a:rPr lang="en-US" dirty="0" err="1"/>
              <a:t>dengannya</a:t>
            </a:r>
            <a:r>
              <a:rPr lang="en-US" dirty="0"/>
              <a:t> </a:t>
            </a:r>
            <a:r>
              <a:rPr lang="en-US" dirty="0" err="1"/>
              <a:t>lahirlah</a:t>
            </a:r>
            <a:r>
              <a:rPr lang="en-US" dirty="0"/>
              <a:t> </a:t>
            </a:r>
            <a:r>
              <a:rPr lang="en-US" dirty="0" err="1"/>
              <a:t>macam-macam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97F638-2599-CAFC-096A-2E7C6C6619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532438"/>
            <a:ext cx="10515600" cy="1325562"/>
          </a:xfrm>
        </p:spPr>
        <p:txBody>
          <a:bodyPr>
            <a:normAutofit/>
          </a:bodyPr>
          <a:lstStyle/>
          <a:p>
            <a:r>
              <a:rPr lang="en-US" sz="1400" b="0" dirty="0" err="1">
                <a:latin typeface="+mn-lt"/>
              </a:rPr>
              <a:t>Mustofa</a:t>
            </a:r>
            <a:r>
              <a:rPr lang="en-US" sz="1400" b="0" dirty="0">
                <a:latin typeface="+mn-lt"/>
              </a:rPr>
              <a:t>, H., F.W. </a:t>
            </a:r>
            <a:r>
              <a:rPr lang="en-US" sz="1400" b="0" dirty="0" err="1">
                <a:latin typeface="+mn-lt"/>
              </a:rPr>
              <a:t>Nurita</a:t>
            </a:r>
            <a:r>
              <a:rPr lang="en-US" sz="1400" b="0" dirty="0">
                <a:latin typeface="+mn-lt"/>
              </a:rPr>
              <a:t>, F.A. </a:t>
            </a:r>
            <a:r>
              <a:rPr lang="en-US" sz="1400" b="0" dirty="0" err="1">
                <a:latin typeface="+mn-lt"/>
              </a:rPr>
              <a:t>Mutamaddinah</a:t>
            </a:r>
            <a:r>
              <a:rPr lang="en-US" sz="1400" b="0" dirty="0">
                <a:latin typeface="+mn-lt"/>
              </a:rPr>
              <a:t>, Y. </a:t>
            </a:r>
            <a:r>
              <a:rPr lang="en-US" sz="1400" b="0" dirty="0" err="1">
                <a:latin typeface="+mn-lt"/>
              </a:rPr>
              <a:t>Ichsan</a:t>
            </a:r>
            <a:r>
              <a:rPr lang="en-US" sz="1400" b="0" dirty="0">
                <a:latin typeface="+mn-lt"/>
              </a:rPr>
              <a:t>. 2022. </a:t>
            </a:r>
            <a:r>
              <a:rPr lang="en-US" sz="1400" b="0" dirty="0" err="1">
                <a:latin typeface="+mn-lt"/>
              </a:rPr>
              <a:t>Pendidikan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Aqidah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Akhlak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dalam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Perspektif</a:t>
            </a:r>
            <a:r>
              <a:rPr lang="en-US" sz="1400" b="0" dirty="0">
                <a:latin typeface="+mn-lt"/>
              </a:rPr>
              <a:t> K.H Ahmad </a:t>
            </a:r>
            <a:r>
              <a:rPr lang="en-US" sz="1400" b="0" dirty="0" err="1">
                <a:latin typeface="+mn-lt"/>
              </a:rPr>
              <a:t>Dahlan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dan</a:t>
            </a:r>
            <a:r>
              <a:rPr lang="en-US" sz="1400" b="0" dirty="0">
                <a:latin typeface="+mn-lt"/>
              </a:rPr>
              <a:t>  K.H. Hasyim </a:t>
            </a:r>
            <a:r>
              <a:rPr lang="en-US" sz="1400" b="0" dirty="0" err="1">
                <a:latin typeface="+mn-lt"/>
              </a:rPr>
              <a:t>Asy’ari</a:t>
            </a:r>
            <a:r>
              <a:rPr lang="en-US" sz="1400" b="0" dirty="0">
                <a:latin typeface="+mn-lt"/>
              </a:rPr>
              <a:t>. </a:t>
            </a:r>
            <a:r>
              <a:rPr lang="en-US" sz="1400" b="0" i="1" dirty="0" err="1">
                <a:latin typeface="+mn-lt"/>
              </a:rPr>
              <a:t>Jurnal</a:t>
            </a:r>
            <a:r>
              <a:rPr lang="en-US" sz="1400" b="0" i="1" dirty="0">
                <a:latin typeface="+mn-lt"/>
              </a:rPr>
              <a:t> </a:t>
            </a:r>
            <a:r>
              <a:rPr lang="en-US" sz="1400" b="0" i="1" dirty="0" err="1">
                <a:latin typeface="+mn-lt"/>
              </a:rPr>
              <a:t>Pendidikan</a:t>
            </a:r>
            <a:r>
              <a:rPr lang="en-US" sz="1400" b="0" i="1" dirty="0">
                <a:latin typeface="+mn-lt"/>
              </a:rPr>
              <a:t> </a:t>
            </a:r>
            <a:r>
              <a:rPr lang="en-US" sz="1400" b="0" i="1" dirty="0" err="1">
                <a:latin typeface="+mn-lt"/>
              </a:rPr>
              <a:t>Tambusai</a:t>
            </a:r>
            <a:r>
              <a:rPr lang="en-US" sz="1400" b="0" i="1" dirty="0">
                <a:latin typeface="+mn-lt"/>
              </a:rPr>
              <a:t> </a:t>
            </a:r>
            <a:r>
              <a:rPr lang="en-US" sz="1400" b="0" dirty="0">
                <a:latin typeface="+mn-lt"/>
              </a:rPr>
              <a:t>6 (2) : 12938-12939</a:t>
            </a:r>
          </a:p>
        </p:txBody>
      </p:sp>
    </p:spTree>
    <p:extLst>
      <p:ext uri="{BB962C8B-B14F-4D97-AF65-F5344CB8AC3E}">
        <p14:creationId xmlns:p14="http://schemas.microsoft.com/office/powerpoint/2010/main" val="104011062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892-B8F4-806D-F372-564B454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Akhlak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EA28-224C-FDD4-3CD2-F255CA6F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460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tercela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mulia</a:t>
            </a:r>
            <a:r>
              <a:rPr lang="en-US" dirty="0"/>
              <a:t>.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Alquran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Sunnah </a:t>
            </a:r>
            <a:r>
              <a:rPr lang="en-US" dirty="0" err="1"/>
              <a:t>Rasul</a:t>
            </a:r>
            <a:r>
              <a:rPr lang="en-US" dirty="0"/>
              <a:t>. </a:t>
            </a:r>
            <a:r>
              <a:rPr lang="en-US" dirty="0" err="1"/>
              <a:t>Yunahar</a:t>
            </a:r>
            <a:r>
              <a:rPr lang="en-US" dirty="0"/>
              <a:t> </a:t>
            </a:r>
            <a:r>
              <a:rPr lang="en-US" dirty="0" err="1"/>
              <a:t>Ilyas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agama Islam,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Alquran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hadis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Muhammad saw (</a:t>
            </a:r>
            <a:r>
              <a:rPr lang="en-US" dirty="0" err="1"/>
              <a:t>Ilyas</a:t>
            </a:r>
            <a:r>
              <a:rPr lang="en-US" dirty="0"/>
              <a:t>, 2020: 4).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,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tercela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terpuji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Alquran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hadis</a:t>
            </a:r>
            <a:r>
              <a:rPr lang="en-US" dirty="0"/>
              <a:t> yang </a:t>
            </a:r>
            <a:r>
              <a:rPr lang="en-US" dirty="0" err="1"/>
              <a:t>menilainya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8CF825-B4BA-7E14-3F81-46C55D61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87550"/>
            <a:ext cx="10571998" cy="970450"/>
          </a:xfrm>
        </p:spPr>
        <p:txBody>
          <a:bodyPr/>
          <a:lstStyle/>
          <a:p>
            <a:r>
              <a:rPr lang="en-US" sz="1400" b="0" dirty="0" err="1">
                <a:latin typeface="+mn-lt"/>
              </a:rPr>
              <a:t>Maulida</a:t>
            </a:r>
            <a:r>
              <a:rPr lang="en-US" sz="1400" b="0" dirty="0">
                <a:latin typeface="+mn-lt"/>
              </a:rPr>
              <a:t>, A. </a:t>
            </a:r>
            <a:r>
              <a:rPr lang="en-US" sz="1400" b="0" dirty="0" err="1">
                <a:latin typeface="+mn-lt"/>
              </a:rPr>
              <a:t>Mukti</a:t>
            </a:r>
            <a:r>
              <a:rPr lang="en-US" sz="1400" b="0" dirty="0">
                <a:latin typeface="+mn-lt"/>
              </a:rPr>
              <a:t>, Y. </a:t>
            </a:r>
            <a:r>
              <a:rPr lang="en-US" sz="1400" b="0" dirty="0" err="1">
                <a:latin typeface="+mn-lt"/>
              </a:rPr>
              <a:t>Budianti</a:t>
            </a:r>
            <a:r>
              <a:rPr lang="en-US" sz="1400" b="0" dirty="0">
                <a:latin typeface="+mn-lt"/>
              </a:rPr>
              <a:t>. 2022. </a:t>
            </a:r>
            <a:r>
              <a:rPr lang="en-US" sz="1400" b="0" dirty="0" err="1">
                <a:latin typeface="+mn-lt"/>
              </a:rPr>
              <a:t>Upaya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Pembinaan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Akhlak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Santri</a:t>
            </a:r>
            <a:r>
              <a:rPr lang="en-US" sz="1400" b="0" dirty="0">
                <a:latin typeface="+mn-lt"/>
              </a:rPr>
              <a:t> di </a:t>
            </a:r>
            <a:r>
              <a:rPr lang="en-US" sz="1400" b="0" dirty="0" err="1">
                <a:latin typeface="+mn-lt"/>
              </a:rPr>
              <a:t>Dayah</a:t>
            </a:r>
            <a:r>
              <a:rPr lang="en-US" sz="1400" b="0" dirty="0">
                <a:latin typeface="+mn-lt"/>
              </a:rPr>
              <a:t> Modern </a:t>
            </a:r>
            <a:r>
              <a:rPr lang="en-US" sz="1400" b="0" dirty="0" err="1">
                <a:latin typeface="+mn-lt"/>
              </a:rPr>
              <a:t>Maqamam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Mahmuda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Takengon</a:t>
            </a:r>
            <a:r>
              <a:rPr lang="en-US" sz="1400" b="0" dirty="0">
                <a:latin typeface="+mn-lt"/>
              </a:rPr>
              <a:t>. </a:t>
            </a:r>
            <a:r>
              <a:rPr lang="en-US" sz="1400" b="0" i="1" dirty="0" err="1">
                <a:latin typeface="+mn-lt"/>
              </a:rPr>
              <a:t>Jurnal</a:t>
            </a:r>
            <a:r>
              <a:rPr lang="en-US" sz="1400" b="0" i="1" dirty="0">
                <a:latin typeface="+mn-lt"/>
              </a:rPr>
              <a:t> </a:t>
            </a:r>
            <a:r>
              <a:rPr lang="en-US" sz="1400" b="0" i="1" dirty="0" err="1">
                <a:latin typeface="+mn-lt"/>
              </a:rPr>
              <a:t>Pendidikan</a:t>
            </a:r>
            <a:r>
              <a:rPr lang="en-US" sz="1400" b="0" i="1" dirty="0">
                <a:latin typeface="+mn-lt"/>
              </a:rPr>
              <a:t> Islam</a:t>
            </a:r>
            <a:r>
              <a:rPr lang="en-US" sz="1400" b="0" dirty="0">
                <a:latin typeface="+mn-lt"/>
              </a:rPr>
              <a:t> 11 (1) : 1282</a:t>
            </a:r>
            <a:br>
              <a:rPr lang="en-US" sz="1400" b="0" dirty="0">
                <a:latin typeface="+mn-lt"/>
              </a:rPr>
            </a:br>
            <a:r>
              <a:rPr lang="en-US" sz="1400" b="0" dirty="0" err="1">
                <a:latin typeface="+mn-lt"/>
              </a:rPr>
              <a:t>Ilyas</a:t>
            </a:r>
            <a:r>
              <a:rPr lang="en-US" sz="1400" b="0" dirty="0">
                <a:latin typeface="+mn-lt"/>
              </a:rPr>
              <a:t>, Y. (2020). </a:t>
            </a:r>
            <a:r>
              <a:rPr lang="en-US" sz="1400" b="0" i="1" dirty="0" err="1">
                <a:latin typeface="+mn-lt"/>
              </a:rPr>
              <a:t>Kuliah</a:t>
            </a:r>
            <a:r>
              <a:rPr lang="en-US" sz="1400" b="0" i="1" dirty="0">
                <a:latin typeface="+mn-lt"/>
              </a:rPr>
              <a:t> </a:t>
            </a:r>
            <a:r>
              <a:rPr lang="en-US" sz="1400" b="0" i="1" dirty="0" err="1">
                <a:latin typeface="+mn-lt"/>
              </a:rPr>
              <a:t>Akhlaq</a:t>
            </a:r>
            <a:r>
              <a:rPr lang="en-US" sz="1400" b="0" dirty="0">
                <a:latin typeface="+mn-lt"/>
              </a:rPr>
              <a:t> (1st ed.). </a:t>
            </a:r>
            <a:r>
              <a:rPr lang="en-US" sz="1400" b="0" dirty="0" err="1">
                <a:latin typeface="+mn-lt"/>
              </a:rPr>
              <a:t>Penerbit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Suara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Muhammadiyah</a:t>
            </a:r>
            <a:r>
              <a:rPr lang="en-US" sz="1400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5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892-B8F4-806D-F372-564B454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Akhlak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EA28-224C-FDD4-3CD2-F255CA6F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460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pondasi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Islam.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bermakna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amalan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Muslim,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beriman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 SWT.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gunanya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akhlaknya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dijaganya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Islam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,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Islam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.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penghias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pengindah</a:t>
            </a:r>
            <a:r>
              <a:rPr lang="en-US" dirty="0"/>
              <a:t> </a:t>
            </a:r>
            <a:r>
              <a:rPr lang="en-US" dirty="0" err="1"/>
              <a:t>binaan</a:t>
            </a:r>
            <a:r>
              <a:rPr lang="en-US" dirty="0"/>
              <a:t> Islam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pondasi</a:t>
            </a:r>
            <a:r>
              <a:rPr lang="en-US" dirty="0"/>
              <a:t> </a:t>
            </a:r>
            <a:r>
              <a:rPr lang="en-US" dirty="0" err="1"/>
              <a:t>Iman.Oleh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muslim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berlandaskan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Islam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mulia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FC82D3-B7A7-B1A8-3A09-3B35B1C1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87550"/>
            <a:ext cx="10571998" cy="970450"/>
          </a:xfrm>
        </p:spPr>
        <p:txBody>
          <a:bodyPr/>
          <a:lstStyle/>
          <a:p>
            <a:r>
              <a:rPr lang="en-US" sz="1400" b="0" dirty="0" err="1">
                <a:latin typeface="+mn-lt"/>
              </a:rPr>
              <a:t>Hartoni</a:t>
            </a:r>
            <a:r>
              <a:rPr lang="en-US" sz="1400" b="0" dirty="0">
                <a:latin typeface="+mn-lt"/>
              </a:rPr>
              <a:t>, </a:t>
            </a:r>
            <a:r>
              <a:rPr lang="en-US" sz="1400" b="0" dirty="0" err="1">
                <a:latin typeface="+mn-lt"/>
              </a:rPr>
              <a:t>Jolwadi</a:t>
            </a:r>
            <a:r>
              <a:rPr lang="en-US" sz="1400" b="0" dirty="0">
                <a:latin typeface="+mn-lt"/>
              </a:rPr>
              <a:t>, F.A. </a:t>
            </a:r>
            <a:r>
              <a:rPr lang="en-US" sz="1400" b="0" dirty="0" err="1">
                <a:latin typeface="+mn-lt"/>
              </a:rPr>
              <a:t>Monia</a:t>
            </a:r>
            <a:r>
              <a:rPr lang="en-US" sz="1400" b="0" dirty="0">
                <a:latin typeface="+mn-lt"/>
              </a:rPr>
              <a:t>. 2023. </a:t>
            </a:r>
            <a:r>
              <a:rPr lang="en-US" sz="1400" b="0" dirty="0" err="1">
                <a:latin typeface="+mn-lt"/>
              </a:rPr>
              <a:t>Peran</a:t>
            </a:r>
            <a:r>
              <a:rPr lang="en-US" sz="1400" b="0" dirty="0">
                <a:latin typeface="+mn-lt"/>
              </a:rPr>
              <a:t> Guru PAI </a:t>
            </a:r>
            <a:r>
              <a:rPr lang="en-US" sz="1400" b="0" dirty="0" err="1">
                <a:latin typeface="+mn-lt"/>
              </a:rPr>
              <a:t>Terhadap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Pembinaan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Akhlak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Siswa</a:t>
            </a:r>
            <a:r>
              <a:rPr lang="en-US" sz="1400" b="0" dirty="0">
                <a:latin typeface="+mn-lt"/>
              </a:rPr>
              <a:t>. </a:t>
            </a:r>
            <a:r>
              <a:rPr lang="en-US" sz="1400" b="0" i="1" dirty="0" err="1">
                <a:latin typeface="+mn-lt"/>
              </a:rPr>
              <a:t>Jurnal</a:t>
            </a:r>
            <a:r>
              <a:rPr lang="en-US" sz="1400" b="0" i="1" dirty="0">
                <a:latin typeface="+mn-lt"/>
              </a:rPr>
              <a:t> </a:t>
            </a:r>
            <a:r>
              <a:rPr lang="en-US" sz="1400" b="0" i="1" dirty="0" err="1">
                <a:latin typeface="+mn-lt"/>
              </a:rPr>
              <a:t>Ilmu</a:t>
            </a:r>
            <a:r>
              <a:rPr lang="en-US" sz="1400" b="0" i="1" dirty="0">
                <a:latin typeface="+mn-lt"/>
              </a:rPr>
              <a:t> </a:t>
            </a:r>
            <a:r>
              <a:rPr lang="en-US" sz="1400" b="0" i="1" dirty="0" err="1">
                <a:latin typeface="+mn-lt"/>
              </a:rPr>
              <a:t>Pendidikan</a:t>
            </a:r>
            <a:r>
              <a:rPr lang="en-US" sz="1400" b="0" dirty="0">
                <a:latin typeface="+mn-lt"/>
              </a:rPr>
              <a:t> 2 (1) : 22</a:t>
            </a:r>
          </a:p>
        </p:txBody>
      </p:sp>
    </p:spTree>
    <p:extLst>
      <p:ext uri="{BB962C8B-B14F-4D97-AF65-F5344CB8AC3E}">
        <p14:creationId xmlns:p14="http://schemas.microsoft.com/office/powerpoint/2010/main" val="330367385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892-B8F4-806D-F372-564B454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Akhlak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EA28-224C-FDD4-3CD2-F255CA6F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460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lingkupnya</a:t>
            </a:r>
            <a:r>
              <a:rPr lang="en-US" dirty="0"/>
              <a:t>,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Allah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orang lain (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),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42D94B-1BE9-D2A6-8CC1-55C38629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25587"/>
            <a:ext cx="10571998" cy="970450"/>
          </a:xfrm>
        </p:spPr>
        <p:txBody>
          <a:bodyPr/>
          <a:lstStyle/>
          <a:p>
            <a:r>
              <a:rPr lang="en-US" sz="1400" b="0" dirty="0">
                <a:latin typeface="+mn-lt"/>
              </a:rPr>
              <a:t>Malik F.S. 2021. </a:t>
            </a:r>
            <a:r>
              <a:rPr lang="en-US" sz="1400" b="0" i="1" dirty="0" err="1">
                <a:latin typeface="+mn-lt"/>
              </a:rPr>
              <a:t>Konsep</a:t>
            </a:r>
            <a:r>
              <a:rPr lang="en-US" sz="1400" b="0" i="1" dirty="0">
                <a:latin typeface="+mn-lt"/>
              </a:rPr>
              <a:t> </a:t>
            </a:r>
            <a:r>
              <a:rPr lang="en-US" sz="1400" b="0" i="1" dirty="0" err="1">
                <a:latin typeface="+mn-lt"/>
              </a:rPr>
              <a:t>Pendidikan</a:t>
            </a:r>
            <a:r>
              <a:rPr lang="en-US" sz="1400" b="0" i="1" dirty="0">
                <a:latin typeface="+mn-lt"/>
              </a:rPr>
              <a:t> </a:t>
            </a:r>
            <a:r>
              <a:rPr lang="en-US" sz="1400" b="0" i="1" dirty="0" err="1">
                <a:latin typeface="+mn-lt"/>
              </a:rPr>
              <a:t>Akhlak</a:t>
            </a:r>
            <a:r>
              <a:rPr lang="en-US" sz="1400" b="0" i="1" dirty="0">
                <a:latin typeface="+mn-lt"/>
              </a:rPr>
              <a:t> </a:t>
            </a:r>
            <a:r>
              <a:rPr lang="en-US" sz="1400" b="0" i="1" dirty="0" err="1">
                <a:latin typeface="+mn-lt"/>
              </a:rPr>
              <a:t>Menurut</a:t>
            </a:r>
            <a:r>
              <a:rPr lang="en-US" sz="1400" b="0" i="1" dirty="0">
                <a:latin typeface="+mn-lt"/>
              </a:rPr>
              <a:t> Umar </a:t>
            </a:r>
            <a:r>
              <a:rPr lang="en-US" sz="1400" b="0" i="1" dirty="0" err="1">
                <a:latin typeface="+mn-lt"/>
              </a:rPr>
              <a:t>Baradja</a:t>
            </a:r>
            <a:r>
              <a:rPr lang="en-US" sz="1400" b="0" dirty="0">
                <a:latin typeface="+mn-lt"/>
              </a:rPr>
              <a:t>. </a:t>
            </a:r>
            <a:r>
              <a:rPr lang="en-US" sz="1400" b="0" dirty="0" err="1">
                <a:latin typeface="+mn-lt"/>
              </a:rPr>
              <a:t>Skripsi</a:t>
            </a:r>
            <a:r>
              <a:rPr lang="en-US" sz="1400" b="0" dirty="0">
                <a:latin typeface="+mn-lt"/>
              </a:rPr>
              <a:t>. </a:t>
            </a:r>
            <a:r>
              <a:rPr lang="en-US" sz="1400" b="0" dirty="0" err="1">
                <a:latin typeface="+mn-lt"/>
              </a:rPr>
              <a:t>Tidak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Diterbitkan</a:t>
            </a:r>
            <a:r>
              <a:rPr lang="en-US" sz="1400" b="0" dirty="0">
                <a:latin typeface="+mn-lt"/>
              </a:rPr>
              <a:t>. </a:t>
            </a:r>
            <a:r>
              <a:rPr lang="en-US" sz="1400" b="0" dirty="0" err="1">
                <a:latin typeface="+mn-lt"/>
              </a:rPr>
              <a:t>Fakultas</a:t>
            </a:r>
            <a:r>
              <a:rPr lang="en-US" sz="1400" b="0" dirty="0">
                <a:latin typeface="+mn-lt"/>
              </a:rPr>
              <a:t> Agama Islam. </a:t>
            </a:r>
            <a:r>
              <a:rPr lang="en-US" sz="1400" b="0" dirty="0" err="1">
                <a:latin typeface="+mn-lt"/>
              </a:rPr>
              <a:t>Universitas</a:t>
            </a:r>
            <a:r>
              <a:rPr lang="en-US" sz="1400" b="0" dirty="0">
                <a:latin typeface="+mn-lt"/>
              </a:rPr>
              <a:t> Islam Malang : Malang.</a:t>
            </a:r>
          </a:p>
        </p:txBody>
      </p:sp>
    </p:spTree>
    <p:extLst>
      <p:ext uri="{BB962C8B-B14F-4D97-AF65-F5344CB8AC3E}">
        <p14:creationId xmlns:p14="http://schemas.microsoft.com/office/powerpoint/2010/main" val="149416009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892-B8F4-806D-F372-564B454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Akhlak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EA28-224C-FDD4-3CD2-F255CA6F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4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Imam Al-</a:t>
            </a:r>
            <a:r>
              <a:rPr lang="en-US" dirty="0" err="1"/>
              <a:t>Ghazali</a:t>
            </a:r>
            <a:r>
              <a:rPr lang="en-US" dirty="0"/>
              <a:t> </a:t>
            </a:r>
            <a:r>
              <a:rPr lang="en-US" dirty="0" err="1"/>
              <a:t>memaparkan</a:t>
            </a:r>
            <a:r>
              <a:rPr lang="en-US" dirty="0"/>
              <a:t> </a:t>
            </a:r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tercela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kitabnya</a:t>
            </a:r>
            <a:r>
              <a:rPr lang="en-US" dirty="0"/>
              <a:t> </a:t>
            </a:r>
            <a:r>
              <a:rPr lang="en-US" dirty="0" err="1"/>
              <a:t>Ihya</a:t>
            </a:r>
            <a:r>
              <a:rPr lang="en-US" dirty="0"/>
              <a:t> '</a:t>
            </a:r>
            <a:r>
              <a:rPr lang="en-US" dirty="0" err="1"/>
              <a:t>Ulumuddin</a:t>
            </a:r>
            <a:r>
              <a:rPr lang="en-US" dirty="0"/>
              <a:t>,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kebijaksanaan</a:t>
            </a:r>
            <a:r>
              <a:rPr lang="en-US" dirty="0"/>
              <a:t>, </a:t>
            </a:r>
            <a:r>
              <a:rPr lang="en-US" dirty="0" err="1"/>
              <a:t>keberanian</a:t>
            </a:r>
            <a:r>
              <a:rPr lang="en-US" dirty="0"/>
              <a:t>, </a:t>
            </a:r>
            <a:r>
              <a:rPr lang="en-US" dirty="0" err="1"/>
              <a:t>kemurnian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keadilan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1CB5B0-ACF3-526D-A67F-4D20A67E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87550"/>
            <a:ext cx="10571998" cy="970450"/>
          </a:xfrm>
        </p:spPr>
        <p:txBody>
          <a:bodyPr/>
          <a:lstStyle/>
          <a:p>
            <a:r>
              <a:rPr lang="en-US" sz="1400" b="0" dirty="0" err="1">
                <a:latin typeface="+mn-lt"/>
              </a:rPr>
              <a:t>Bahri</a:t>
            </a:r>
            <a:r>
              <a:rPr lang="en-US" sz="1400" b="0" dirty="0">
                <a:latin typeface="+mn-lt"/>
              </a:rPr>
              <a:t>, S. 2022. </a:t>
            </a:r>
            <a:r>
              <a:rPr lang="en-US" sz="1400" b="0" dirty="0" err="1">
                <a:latin typeface="+mn-lt"/>
              </a:rPr>
              <a:t>Pendidikan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Akhlak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Anak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dalam</a:t>
            </a:r>
            <a:r>
              <a:rPr lang="en-US" sz="1400" b="0" dirty="0">
                <a:latin typeface="+mn-lt"/>
              </a:rPr>
              <a:t> </a:t>
            </a:r>
            <a:r>
              <a:rPr lang="en-US" sz="1400" b="0" dirty="0" err="1">
                <a:latin typeface="+mn-lt"/>
              </a:rPr>
              <a:t>Perspektif</a:t>
            </a:r>
            <a:r>
              <a:rPr lang="en-US" sz="1400" b="0" dirty="0">
                <a:latin typeface="+mn-lt"/>
              </a:rPr>
              <a:t> Imam Al-</a:t>
            </a:r>
            <a:r>
              <a:rPr lang="en-US" sz="1400" b="0" dirty="0" err="1">
                <a:latin typeface="+mn-lt"/>
              </a:rPr>
              <a:t>Ghazali</a:t>
            </a:r>
            <a:r>
              <a:rPr lang="en-US" sz="1400" b="0" dirty="0">
                <a:latin typeface="+mn-lt"/>
              </a:rPr>
              <a:t>. </a:t>
            </a:r>
            <a:r>
              <a:rPr lang="en-US" sz="1400" b="0" i="1" dirty="0">
                <a:latin typeface="+mn-lt"/>
              </a:rPr>
              <a:t>At-</a:t>
            </a:r>
            <a:r>
              <a:rPr lang="en-US" sz="1400" b="0" i="1" dirty="0" err="1">
                <a:latin typeface="+mn-lt"/>
              </a:rPr>
              <a:t>Tadzkir</a:t>
            </a:r>
            <a:r>
              <a:rPr lang="en-US" sz="1400" b="0" i="1" dirty="0">
                <a:latin typeface="+mn-lt"/>
              </a:rPr>
              <a:t>: Islamic Education Journal</a:t>
            </a:r>
            <a:r>
              <a:rPr lang="en-US" sz="1400" b="0" dirty="0">
                <a:latin typeface="+mn-lt"/>
              </a:rPr>
              <a:t> 1 (1) : 28</a:t>
            </a:r>
          </a:p>
        </p:txBody>
      </p:sp>
    </p:spTree>
    <p:extLst>
      <p:ext uri="{BB962C8B-B14F-4D97-AF65-F5344CB8AC3E}">
        <p14:creationId xmlns:p14="http://schemas.microsoft.com/office/powerpoint/2010/main" val="416275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892-B8F4-806D-F372-564B454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EA28-224C-FDD4-3CD2-F255CA6F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46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al-</a:t>
            </a:r>
            <a:r>
              <a:rPr lang="en-US" dirty="0" err="1"/>
              <a:t>quran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hadist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al-</a:t>
            </a:r>
            <a:r>
              <a:rPr lang="en-US" dirty="0" err="1"/>
              <a:t>quran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hadist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Allah SWT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.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terhapat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3,yaitu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orang lain,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tumbuhan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61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C3D6-8E4A-A09F-9404-1F58796E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D5F4-9790-D77E-331A-F7857A64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Bahri</a:t>
            </a:r>
            <a:r>
              <a:rPr lang="en-US" dirty="0"/>
              <a:t>, S. 2022.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Imam Al-</a:t>
            </a:r>
            <a:r>
              <a:rPr lang="en-US" dirty="0" err="1"/>
              <a:t>Ghazali</a:t>
            </a:r>
            <a:r>
              <a:rPr lang="en-US" dirty="0"/>
              <a:t>. At-</a:t>
            </a:r>
            <a:r>
              <a:rPr lang="en-US" dirty="0" err="1"/>
              <a:t>Tadzkir</a:t>
            </a:r>
            <a:r>
              <a:rPr lang="en-US" dirty="0"/>
              <a:t>: Islamic Education Journal 1 (1) : 28</a:t>
            </a:r>
          </a:p>
          <a:p>
            <a:r>
              <a:rPr lang="en-US" dirty="0" err="1"/>
              <a:t>Hartoni</a:t>
            </a:r>
            <a:r>
              <a:rPr lang="en-US" dirty="0"/>
              <a:t>, </a:t>
            </a:r>
            <a:r>
              <a:rPr lang="en-US" dirty="0" err="1"/>
              <a:t>Jolwadi</a:t>
            </a:r>
            <a:r>
              <a:rPr lang="en-US" dirty="0"/>
              <a:t>, F.A. </a:t>
            </a:r>
            <a:r>
              <a:rPr lang="en-US" dirty="0" err="1"/>
              <a:t>Monia</a:t>
            </a:r>
            <a:r>
              <a:rPr lang="en-US" dirty="0"/>
              <a:t>. 2023. </a:t>
            </a:r>
            <a:r>
              <a:rPr lang="en-US" dirty="0" err="1"/>
              <a:t>Peran</a:t>
            </a:r>
            <a:r>
              <a:rPr lang="en-US" dirty="0"/>
              <a:t> Guru PAI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Pembinaan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.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2 (1) : 22</a:t>
            </a:r>
          </a:p>
          <a:p>
            <a:r>
              <a:rPr lang="en-US" sz="1800" b="0" dirty="0" err="1">
                <a:latin typeface="+mn-lt"/>
              </a:rPr>
              <a:t>Ilyas</a:t>
            </a:r>
            <a:r>
              <a:rPr lang="en-US" sz="1800" b="0" dirty="0">
                <a:latin typeface="+mn-lt"/>
              </a:rPr>
              <a:t>, Y. (2020). </a:t>
            </a:r>
            <a:r>
              <a:rPr lang="en-US" sz="1800" b="0" i="1" dirty="0" err="1">
                <a:latin typeface="+mn-lt"/>
              </a:rPr>
              <a:t>Kuliah</a:t>
            </a:r>
            <a:r>
              <a:rPr lang="en-US" sz="1800" b="0" i="1" dirty="0">
                <a:latin typeface="+mn-lt"/>
              </a:rPr>
              <a:t> </a:t>
            </a:r>
            <a:r>
              <a:rPr lang="en-US" sz="1800" b="0" i="1" dirty="0" err="1">
                <a:latin typeface="+mn-lt"/>
              </a:rPr>
              <a:t>Akhlaq</a:t>
            </a:r>
            <a:r>
              <a:rPr lang="en-US" sz="1800" b="0" dirty="0">
                <a:latin typeface="+mn-lt"/>
              </a:rPr>
              <a:t> (1st ed.). </a:t>
            </a:r>
            <a:r>
              <a:rPr lang="en-US" sz="1800" b="0" dirty="0" err="1">
                <a:latin typeface="+mn-lt"/>
              </a:rPr>
              <a:t>Penerbit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err="1">
                <a:latin typeface="+mn-lt"/>
              </a:rPr>
              <a:t>Suara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err="1">
                <a:latin typeface="+mn-lt"/>
              </a:rPr>
              <a:t>Muhammadiyah</a:t>
            </a:r>
            <a:endParaRPr lang="en-US" sz="1800" b="0" dirty="0">
              <a:latin typeface="+mn-lt"/>
            </a:endParaRPr>
          </a:p>
          <a:p>
            <a:r>
              <a:rPr lang="en-US" dirty="0"/>
              <a:t>Malik F.S. 2021.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Umar </a:t>
            </a:r>
            <a:r>
              <a:rPr lang="en-US" dirty="0" err="1"/>
              <a:t>Baradja</a:t>
            </a:r>
            <a:r>
              <a:rPr lang="en-US" dirty="0"/>
              <a:t>. </a:t>
            </a:r>
            <a:r>
              <a:rPr lang="en-US" dirty="0" err="1"/>
              <a:t>Skripsi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Diterbitkan</a:t>
            </a:r>
            <a:r>
              <a:rPr lang="en-US" dirty="0"/>
              <a:t>. </a:t>
            </a:r>
            <a:r>
              <a:rPr lang="en-US" dirty="0" err="1"/>
              <a:t>Fakultas</a:t>
            </a:r>
            <a:r>
              <a:rPr lang="en-US" dirty="0"/>
              <a:t> Agama Islam. </a:t>
            </a:r>
            <a:r>
              <a:rPr lang="en-US" dirty="0" err="1"/>
              <a:t>Universitas</a:t>
            </a:r>
            <a:r>
              <a:rPr lang="en-US" dirty="0"/>
              <a:t> Islam Malang : Malang</a:t>
            </a:r>
          </a:p>
          <a:p>
            <a:r>
              <a:rPr lang="en-US" dirty="0" err="1"/>
              <a:t>Maulida</a:t>
            </a:r>
            <a:r>
              <a:rPr lang="en-US" dirty="0"/>
              <a:t>, A. </a:t>
            </a:r>
            <a:r>
              <a:rPr lang="en-US" dirty="0" err="1"/>
              <a:t>Mukti</a:t>
            </a:r>
            <a:r>
              <a:rPr lang="en-US" dirty="0"/>
              <a:t>, Y. </a:t>
            </a:r>
            <a:r>
              <a:rPr lang="en-US" dirty="0" err="1"/>
              <a:t>Budianti</a:t>
            </a:r>
            <a:r>
              <a:rPr lang="en-US" dirty="0"/>
              <a:t>. 2022.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Pembinaan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Santri</a:t>
            </a:r>
            <a:r>
              <a:rPr lang="en-US" dirty="0"/>
              <a:t> di </a:t>
            </a:r>
            <a:r>
              <a:rPr lang="en-US" dirty="0" err="1"/>
              <a:t>Dayah</a:t>
            </a:r>
            <a:r>
              <a:rPr lang="en-US" dirty="0"/>
              <a:t> Modern </a:t>
            </a:r>
            <a:r>
              <a:rPr lang="en-US" dirty="0" err="1"/>
              <a:t>Maqamam</a:t>
            </a:r>
            <a:r>
              <a:rPr lang="en-US" dirty="0"/>
              <a:t> </a:t>
            </a:r>
            <a:r>
              <a:rPr lang="en-US" dirty="0" err="1"/>
              <a:t>Mahmuda</a:t>
            </a:r>
            <a:r>
              <a:rPr lang="en-US" dirty="0"/>
              <a:t> </a:t>
            </a:r>
            <a:r>
              <a:rPr lang="en-US" dirty="0" err="1"/>
              <a:t>Takengon</a:t>
            </a:r>
            <a:r>
              <a:rPr lang="en-US" dirty="0"/>
              <a:t>.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Islam 11 (1) : 1282</a:t>
            </a:r>
          </a:p>
          <a:p>
            <a:r>
              <a:rPr lang="en-US" dirty="0" err="1"/>
              <a:t>Mustofa</a:t>
            </a:r>
            <a:r>
              <a:rPr lang="en-US" dirty="0"/>
              <a:t>, H., F.W. </a:t>
            </a:r>
            <a:r>
              <a:rPr lang="en-US" dirty="0" err="1"/>
              <a:t>Nurita</a:t>
            </a:r>
            <a:r>
              <a:rPr lang="en-US" dirty="0"/>
              <a:t>, F.A. </a:t>
            </a:r>
            <a:r>
              <a:rPr lang="en-US" dirty="0" err="1"/>
              <a:t>Mutamaddinah</a:t>
            </a:r>
            <a:r>
              <a:rPr lang="en-US" dirty="0"/>
              <a:t>, Y. </a:t>
            </a:r>
            <a:r>
              <a:rPr lang="en-US" dirty="0" err="1"/>
              <a:t>Ichsan</a:t>
            </a:r>
            <a:r>
              <a:rPr lang="en-US" dirty="0"/>
              <a:t>. 2022.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Aqidah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K.H Ahmad </a:t>
            </a:r>
            <a:r>
              <a:rPr lang="en-US" dirty="0" err="1"/>
              <a:t>Dahlan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KH. Hasyim </a:t>
            </a:r>
            <a:r>
              <a:rPr lang="en-US" dirty="0" err="1"/>
              <a:t>Asy’ari</a:t>
            </a:r>
            <a:r>
              <a:rPr lang="en-US" dirty="0"/>
              <a:t>.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Tambusai</a:t>
            </a:r>
            <a:r>
              <a:rPr lang="en-US" dirty="0"/>
              <a:t> 6 (2) : 12938-12939</a:t>
            </a:r>
          </a:p>
        </p:txBody>
      </p:sp>
    </p:spTree>
    <p:extLst>
      <p:ext uri="{BB962C8B-B14F-4D97-AF65-F5344CB8AC3E}">
        <p14:creationId xmlns:p14="http://schemas.microsoft.com/office/powerpoint/2010/main" val="303660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Quotable</vt:lpstr>
      <vt:lpstr>Akhlak</vt:lpstr>
      <vt:lpstr>Definisi Secara Etimologis</vt:lpstr>
      <vt:lpstr>Definisi menurut para ahli</vt:lpstr>
      <vt:lpstr>Sumber Akhlak</vt:lpstr>
      <vt:lpstr>Kedudukan Akhlak</vt:lpstr>
      <vt:lpstr>Ruang Lingkup Akhlak</vt:lpstr>
      <vt:lpstr>Ciri Akhlak</vt:lpstr>
      <vt:lpstr>Kesimpulan</vt:lpstr>
      <vt:lpstr>Daftar Pustaka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Akhlak</dc:title>
  <dc:creator>taufanali65@gmail.com</dc:creator>
  <cp:lastModifiedBy>taufanali65@gmail.com</cp:lastModifiedBy>
  <cp:revision>14</cp:revision>
  <dcterms:created xsi:type="dcterms:W3CDTF">2023-03-24T00:30:41Z</dcterms:created>
  <dcterms:modified xsi:type="dcterms:W3CDTF">2023-03-24T02:43:07Z</dcterms:modified>
</cp:coreProperties>
</file>