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6"/>
  </p:handoutMasterIdLst>
  <p:sldIdLst>
    <p:sldId id="256" r:id="rId2"/>
    <p:sldId id="313" r:id="rId3"/>
    <p:sldId id="312" r:id="rId4"/>
    <p:sldId id="314" r:id="rId5"/>
    <p:sldId id="272" r:id="rId6"/>
    <p:sldId id="300" r:id="rId7"/>
    <p:sldId id="257" r:id="rId8"/>
    <p:sldId id="258" r:id="rId9"/>
    <p:sldId id="317" r:id="rId10"/>
    <p:sldId id="315" r:id="rId11"/>
    <p:sldId id="316" r:id="rId12"/>
    <p:sldId id="307" r:id="rId13"/>
    <p:sldId id="311" r:id="rId14"/>
    <p:sldId id="275" r:id="rId15"/>
  </p:sldIdLst>
  <p:sldSz cx="12192000" cy="6858000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555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5701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206AA-ABA2-4EB7-A95C-15EB8C90C5A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5701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EB5A7-BF93-4BB5-91CF-3AB054E54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8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8177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42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055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908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266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7200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9295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1154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150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F5F762-9225-4CC2-93AB-954AFAD4E7B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305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5808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F5F762-9225-4CC2-93AB-954AFAD4E7B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9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411" y="1122363"/>
            <a:ext cx="9144000" cy="2387600"/>
          </a:xfrm>
        </p:spPr>
        <p:txBody>
          <a:bodyPr/>
          <a:lstStyle/>
          <a:p>
            <a:r>
              <a:rPr lang="en-US" dirty="0"/>
              <a:t>PERULANGAN WHILE BAHASA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dirty="0" err="1"/>
              <a:t>Algoritma</a:t>
            </a:r>
            <a:r>
              <a:rPr lang="en-US" sz="3300" dirty="0"/>
              <a:t> </a:t>
            </a:r>
            <a:r>
              <a:rPr lang="en-US" sz="3300" dirty="0" err="1"/>
              <a:t>dan</a:t>
            </a:r>
            <a:r>
              <a:rPr lang="en-US" sz="3300" dirty="0"/>
              <a:t> </a:t>
            </a:r>
            <a:r>
              <a:rPr lang="en-US" sz="3300" dirty="0" err="1"/>
              <a:t>pemrograman</a:t>
            </a:r>
            <a:r>
              <a:rPr lang="en-US" sz="3300" dirty="0"/>
              <a:t> 1</a:t>
            </a:r>
            <a:endParaRPr lang="en-US" dirty="0"/>
          </a:p>
          <a:p>
            <a:endParaRPr lang="en-US" dirty="0"/>
          </a:p>
          <a:p>
            <a:r>
              <a:rPr lang="en-US" dirty="0"/>
              <a:t>						</a:t>
            </a:r>
            <a:r>
              <a:rPr lang="en-US" sz="1500" dirty="0" err="1"/>
              <a:t>Oleh</a:t>
            </a:r>
            <a:r>
              <a:rPr lang="en-US" sz="1500" dirty="0"/>
              <a:t> : azty acbarrifha </a:t>
            </a:r>
            <a:r>
              <a:rPr lang="en-US" sz="1500" dirty="0" err="1"/>
              <a:t>nour</a:t>
            </a:r>
            <a:r>
              <a:rPr lang="en-US" sz="1500" dirty="0"/>
              <a:t>, </a:t>
            </a:r>
            <a:r>
              <a:rPr lang="en-US" sz="1500" dirty="0" err="1"/>
              <a:t>s.t.</a:t>
            </a:r>
            <a:r>
              <a:rPr lang="en-US" sz="1500" dirty="0"/>
              <a:t>, </a:t>
            </a:r>
            <a:r>
              <a:rPr lang="en-US" sz="1500" dirty="0" err="1"/>
              <a:t>m.eng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884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 </a:t>
            </a:r>
            <a:r>
              <a:rPr lang="en-US" dirty="0" err="1"/>
              <a:t>Menebak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/>
              <a:t>Bagaimana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n-NO" sz="1800" b="0" i="0" dirty="0">
                <a:solidFill>
                  <a:srgbClr val="000000"/>
                </a:solidFill>
                <a:effectLst/>
                <a:latin typeface="CourierNewPSMT"/>
              </a:rPr>
              <a:t>i = 3</a:t>
            </a:r>
            <a:br>
              <a:rPr lang="nn-NO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nn-NO" sz="1800" b="0" i="0" dirty="0">
                <a:solidFill>
                  <a:srgbClr val="000000"/>
                </a:solidFill>
                <a:effectLst/>
                <a:latin typeface="CourierNewPSMT"/>
              </a:rPr>
              <a:t>while i &lt; 100:</a:t>
            </a:r>
            <a:br>
              <a:rPr lang="nn-NO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nn-NO" sz="1800" b="0" i="0" dirty="0">
                <a:solidFill>
                  <a:srgbClr val="000000"/>
                </a:solidFill>
                <a:effectLst/>
                <a:latin typeface="CourierNewPSMT"/>
              </a:rPr>
              <a:t>	print(i)</a:t>
            </a:r>
            <a:br>
              <a:rPr lang="nn-NO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nn-NO" sz="1800" b="0" i="0" dirty="0">
                <a:solidFill>
                  <a:srgbClr val="000000"/>
                </a:solidFill>
                <a:effectLst/>
                <a:latin typeface="CourierNewPSMT"/>
              </a:rPr>
              <a:t>	i = i + 3</a:t>
            </a:r>
            <a:r>
              <a:rPr lang="nn-NO" dirty="0"/>
              <a:t>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n-NO" dirty="0"/>
              <a:t>Program di atas akan menampilkan deret angka dengan kelipatan 3. Angka yang tertampil dimulai dari angka 3 hingga angka 99.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86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 </a:t>
            </a:r>
            <a:r>
              <a:rPr lang="en-US" dirty="0" err="1"/>
              <a:t>Menebak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err="1"/>
              <a:t>Bagaimanakah</a:t>
            </a:r>
            <a:r>
              <a:rPr lang="en-US" sz="2400" dirty="0"/>
              <a:t> output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program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n-NO" sz="1800" b="0" i="0" dirty="0">
                <a:solidFill>
                  <a:srgbClr val="000000"/>
                </a:solidFill>
                <a:effectLst/>
                <a:latin typeface="CourierNewPSMT"/>
              </a:rPr>
              <a:t>i = 10</a:t>
            </a:r>
            <a:br>
              <a:rPr lang="nn-NO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nn-NO" sz="1800" b="0" i="0" dirty="0">
                <a:solidFill>
                  <a:srgbClr val="000000"/>
                </a:solidFill>
                <a:effectLst/>
                <a:latin typeface="CourierNewPSMT"/>
              </a:rPr>
              <a:t>while i &lt;= 5:</a:t>
            </a:r>
            <a:br>
              <a:rPr lang="nn-NO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nn-NO" sz="1800" b="0" i="0" dirty="0">
                <a:solidFill>
                  <a:srgbClr val="000000"/>
                </a:solidFill>
                <a:effectLst/>
                <a:latin typeface="CourierNewPSMT"/>
              </a:rPr>
              <a:t>	print('phyton', i)</a:t>
            </a:r>
            <a:br>
              <a:rPr lang="nn-NO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nn-NO" sz="1800" b="0" i="0" dirty="0">
                <a:solidFill>
                  <a:srgbClr val="000000"/>
                </a:solidFill>
                <a:effectLst/>
                <a:latin typeface="CourierNewPSMT"/>
              </a:rPr>
              <a:t>	i -= 1</a:t>
            </a:r>
            <a:r>
              <a:rPr lang="nn-NO" sz="1200" dirty="0"/>
              <a:t> </a:t>
            </a:r>
            <a:br>
              <a:rPr lang="nn-NO" sz="1200" dirty="0"/>
            </a:br>
            <a:endParaRPr lang="nn-NO" sz="12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Program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menampilkan</a:t>
            </a:r>
            <a:r>
              <a:rPr lang="en-US" b="1" dirty="0"/>
              <a:t> </a:t>
            </a:r>
            <a:r>
              <a:rPr lang="en-US" b="1" dirty="0" err="1"/>
              <a:t>apa-apa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.</a:t>
            </a:r>
            <a:br>
              <a:rPr lang="en-US" sz="16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4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jawab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= '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'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hitung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= 0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CourierNewPSMT"/>
            </a:endParaRPr>
          </a:p>
          <a:p>
            <a:pPr>
              <a:lnSpc>
                <a:spcPct val="10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while(True):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	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hitung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+= 1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	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jawab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= input('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Ulang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lagi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tidak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? ‘)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	if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jawab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== '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tidak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’: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		break</a:t>
            </a:r>
          </a:p>
          <a:p>
            <a:pPr>
              <a:lnSpc>
                <a:spcPct val="100000"/>
              </a:lnSpc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print('total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perulangan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: ',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hitung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)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6244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3A94-D92A-042C-1597-27DC4504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D2CD-1B56-0903-439B-B5249A493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Buatlah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program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menampilkan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bilangan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genap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sampai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Inputnya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adalah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contoh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input N= 10 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maka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outputnya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adalah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: 2, 4 , 6 , 8 , 10</a:t>
            </a:r>
          </a:p>
          <a:p>
            <a:pPr>
              <a:lnSpc>
                <a:spcPct val="100000"/>
              </a:lnSpc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Buatlah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program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menampilkan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bilangan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urutan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mundur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sampai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0.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Inputnya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adalah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contoh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input = 5 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maka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outputnya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adalah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: 5, 4, 3, 2, 1, 0</a:t>
            </a:r>
            <a:r>
              <a:rPr lang="en-US" sz="20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71951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7131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Dalam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merancang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perulangan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setidaknya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harus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menegtahui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3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komponen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: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Kondisi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NewRomanPSMT"/>
              </a:rPr>
              <a:t>awal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perulangan</a:t>
            </a:r>
            <a:endParaRPr lang="en-US" sz="1800" dirty="0">
              <a:solidFill>
                <a:srgbClr val="000000"/>
              </a:solidFill>
              <a:latin typeface="TimesNewRomanPSMT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Kondisi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pada </a:t>
            </a:r>
            <a:r>
              <a:rPr lang="en-US" sz="1800" b="1" dirty="0" err="1">
                <a:solidFill>
                  <a:srgbClr val="000000"/>
                </a:solidFill>
                <a:latin typeface="TimesNewRomanPSMT"/>
              </a:rPr>
              <a:t>saat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perulangan</a:t>
            </a:r>
            <a:endParaRPr lang="en-US" sz="1800" dirty="0">
              <a:solidFill>
                <a:srgbClr val="000000"/>
              </a:solidFill>
              <a:latin typeface="TimesNewRomanPSMT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Kondisi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harus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dipenuhi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agar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perulangan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NewRomanPSMT"/>
              </a:rPr>
              <a:t>berhenti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07024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46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Berikut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format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dasar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struktur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perulangan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while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dalam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bahasa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Python:</a:t>
            </a:r>
            <a:b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</a:b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	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start;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	while condition: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	  #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kode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program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diulang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	  #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kode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program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diulang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	  increment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Di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bagian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start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biasanya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berupa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perintah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inisialisasi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variabel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counter,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misalnya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i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 = 0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Di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bagian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condition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terdapat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kondisi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yang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harus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dipenuhi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agar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perulangan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berjalan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, 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misalnya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i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 &lt; 5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272727"/>
                </a:solidFill>
                <a:latin typeface="Cambria" panose="02040503050406030204" pitchFamily="18" charset="0"/>
              </a:rPr>
              <a:t>P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erintah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increment 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di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dalam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block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perulangan</a:t>
            </a:r>
            <a:r>
              <a:rPr lang="en-US" sz="1800" dirty="0">
                <a:solidFill>
                  <a:srgbClr val="272727"/>
                </a:solidFill>
                <a:latin typeface="Cambria" panose="02040503050406030204" pitchFamily="18" charset="0"/>
              </a:rPr>
              <a:t>, 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di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pakai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untuk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menaikkan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nilai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variabel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counter,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misalnya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dengan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perintah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i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 =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i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 +1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.</a:t>
            </a:r>
            <a:endParaRPr lang="en-US" sz="1800" dirty="0">
              <a:solidFill>
                <a:srgbClr val="000000"/>
              </a:solidFill>
              <a:latin typeface="TimesNewRomanPSM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07024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606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Perulangan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For 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Jumlah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iterasinya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jelas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sudah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ditentukan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batasnya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Perulangan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While :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Jumlah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iterasi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tentu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berbeda-beda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tergantung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prosesnya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Berbeda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bahasa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pemrograman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turunan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C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seperti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C++, Java, PHP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maupun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 JavaScript), di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Python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dikenal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operator increment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seperti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dirty="0" err="1">
                <a:solidFill>
                  <a:srgbClr val="E83E8C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b="0" i="0" dirty="0">
                <a:solidFill>
                  <a:srgbClr val="E83E8C"/>
                </a:solidFill>
                <a:effectLst/>
                <a:latin typeface="Cambria" panose="02040503050406030204" pitchFamily="18" charset="0"/>
              </a:rPr>
              <a:t>++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atau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dirty="0" err="1">
                <a:solidFill>
                  <a:srgbClr val="E83E8C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b="0" i="0" dirty="0">
                <a:solidFill>
                  <a:srgbClr val="E83E8C"/>
                </a:solidFill>
                <a:effectLst/>
                <a:latin typeface="Cambria" panose="02040503050406030204" pitchFamily="18" charset="0"/>
              </a:rPr>
              <a:t>--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menaikkan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angka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counter looping,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kita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bisa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menggunakan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perintah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mbria-Bold"/>
              </a:rPr>
              <a:t>i</a:t>
            </a:r>
            <a:r>
              <a:rPr lang="en-US" b="1" i="0" dirty="0">
                <a:solidFill>
                  <a:srgbClr val="000000"/>
                </a:solidFill>
                <a:effectLst/>
                <a:latin typeface="Cambria-Bold"/>
              </a:rPr>
              <a:t> =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mbria-Bold"/>
              </a:rPr>
              <a:t>i</a:t>
            </a:r>
            <a:r>
              <a:rPr lang="en-US" b="1" i="0" dirty="0">
                <a:solidFill>
                  <a:srgbClr val="000000"/>
                </a:solidFill>
                <a:effectLst/>
                <a:latin typeface="Cambria-Bold"/>
              </a:rPr>
              <a:t> +1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atau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menggunakan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operator assignment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gabungan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seperti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+= 1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.</a:t>
            </a:r>
            <a:r>
              <a:rPr lang="en-US" sz="18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rgbClr val="000000"/>
              </a:solidFill>
              <a:latin typeface="TimesNewRomanPSM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07024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3879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Kode Program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Berikut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kode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program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perulangan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While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untuk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menampilkan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teks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'phyton'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sebanyak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5 kali:</a:t>
            </a:r>
            <a:b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</a:b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	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= 1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	while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&lt;= 5: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		print('phyton’)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		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+= 1</a:t>
            </a:r>
          </a:p>
          <a:p>
            <a:pPr>
              <a:lnSpc>
                <a:spcPct val="120000"/>
              </a:lnSpc>
            </a:pP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Di baris 1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terdapat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perintah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untuk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menginput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angka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1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ke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dalam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variabel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.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Nantinya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variabel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ini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menjadi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1" dirty="0" err="1">
                <a:solidFill>
                  <a:srgbClr val="272727"/>
                </a:solidFill>
                <a:effectLst/>
                <a:latin typeface="Cambria-Italic"/>
              </a:rPr>
              <a:t>variabel</a:t>
            </a:r>
            <a:r>
              <a:rPr lang="en-US" sz="1800" b="0" i="1" dirty="0">
                <a:solidFill>
                  <a:srgbClr val="272727"/>
                </a:solidFill>
                <a:effectLst/>
                <a:latin typeface="Cambria-Italic"/>
              </a:rPr>
              <a:t> counter 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yang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dipakai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untuk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menentukan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jumlah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perulangan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Proses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perulangan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di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mulai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di baris 2.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Perintah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while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i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 &lt;= 5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artinya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selama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nilai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variabel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i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kurang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atau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sama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dengan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5,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maka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jalankan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perulangan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Di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dalam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blok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perulangan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terdapat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perintah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print(‘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'phyton'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) 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di baris 3.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Ini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dipakai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untuk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menampilkan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teks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“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'phyton' 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“.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Kemudian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di baris 4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terdapat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perintah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1" dirty="0">
                <a:solidFill>
                  <a:srgbClr val="272727"/>
                </a:solidFill>
                <a:effectLst/>
                <a:latin typeface="Cambria-Italic"/>
              </a:rPr>
              <a:t>increment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, 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yakni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i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 += 1.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Perintah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tersebut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merupakan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penulisan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singkat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dari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i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 =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i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 + 1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, yang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berfungsi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untuk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menaikkan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nilai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variabel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sebanyak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1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angka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dalam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setiap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perulangan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.</a:t>
            </a:r>
            <a:r>
              <a:rPr lang="en-US" sz="1600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241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Kode Program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Perulangan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while </a:t>
            </a:r>
            <a:r>
              <a:rPr lang="en-US" sz="1800" dirty="0" err="1">
                <a:solidFill>
                  <a:srgbClr val="272727"/>
                </a:solidFill>
                <a:latin typeface="Cambria" panose="02040503050406030204" pitchFamily="18" charset="0"/>
              </a:rPr>
              <a:t>tadi</a:t>
            </a:r>
            <a:r>
              <a:rPr lang="en-US" sz="1800" dirty="0">
                <a:solidFill>
                  <a:srgbClr val="272727"/>
                </a:solidFill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di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ulang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sebanyak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5 kali,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mulai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dari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= 1,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= 2,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= 3,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= 4,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hingga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= 5. Ketika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nilai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1" dirty="0" err="1">
                <a:solidFill>
                  <a:srgbClr val="272727"/>
                </a:solidFill>
                <a:effectLst/>
                <a:latin typeface="Cambria-Italic"/>
              </a:rPr>
              <a:t>variabel</a:t>
            </a:r>
            <a:r>
              <a:rPr lang="en-US" sz="1800" b="0" i="1" dirty="0">
                <a:solidFill>
                  <a:srgbClr val="272727"/>
                </a:solidFill>
                <a:effectLst/>
                <a:latin typeface="Cambria-Italic"/>
              </a:rPr>
              <a:t> counter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sudah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mencapai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6,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maka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kondisi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while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i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 &lt;= 5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tidak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terpenuhi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lagi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(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False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),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sehingga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perulangan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berhenti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Hal yang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harus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diperhatikan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adalah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jangan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lupa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membuat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perintah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 increment pada looping while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. Hal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ini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dapat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menyebabkan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perulangan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tanpa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henti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(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infinity loop</a:t>
            </a:r>
            <a:r>
              <a:rPr lang="en-US" sz="180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) </a:t>
            </a:r>
            <a:r>
              <a:rPr lang="en-US" sz="180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karena</a:t>
            </a:r>
            <a:r>
              <a:rPr lang="en-US" sz="180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kondisi</a:t>
            </a:r>
            <a:r>
              <a:rPr lang="en-US" sz="180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akhir</a:t>
            </a:r>
            <a:r>
              <a:rPr lang="en-US" sz="180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tidak</a:t>
            </a:r>
            <a:r>
              <a:rPr lang="en-US" sz="180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akan</a:t>
            </a:r>
            <a:r>
              <a:rPr lang="en-US" sz="180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pernah</a:t>
            </a:r>
            <a:r>
              <a:rPr lang="en-US" sz="180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terpenuhi</a:t>
            </a:r>
            <a:r>
              <a:rPr lang="en-US" sz="180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Berikut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contohnya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:</a:t>
            </a:r>
            <a:b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</a:b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	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= 1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	while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&lt;= 5: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		print('phyton')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Jika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anda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menjalankan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kode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program di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atas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teks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“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'phyton'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”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ditampilkan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terus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menerus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tidak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pernah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selesai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.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Penyebabnya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karena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kondisi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while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i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 &lt;= 5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selalu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bernilai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True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Untuk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menghentikan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1" dirty="0">
                <a:solidFill>
                  <a:srgbClr val="272727"/>
                </a:solidFill>
                <a:effectLst/>
                <a:latin typeface="Cambria-Italic"/>
              </a:rPr>
              <a:t>infinity loop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tekan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kombinasi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CTRL + C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.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dari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dalam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jendela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hasil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.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Atau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bisa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juga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dengan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tutup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paksa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aplikasi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IDLE Python. Jika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pakai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jupyter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notebook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tekan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interrupt the kernel.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  <p:sp>
        <p:nvSpPr>
          <p:cNvPr id="5" name="Star: 5 Points 4">
            <a:extLst>
              <a:ext uri="{FF2B5EF4-FFF2-40B4-BE49-F238E27FC236}">
                <a16:creationId xmlns:a16="http://schemas.microsoft.com/office/drawing/2014/main" id="{12F86587-5643-8206-93D5-B1115D58ED45}"/>
              </a:ext>
            </a:extLst>
          </p:cNvPr>
          <p:cNvSpPr/>
          <p:nvPr/>
        </p:nvSpPr>
        <p:spPr>
          <a:xfrm>
            <a:off x="776172" y="4922872"/>
            <a:ext cx="329610" cy="223283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5491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Kode Program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b="1" dirty="0" err="1"/>
              <a:t>spasi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penanda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.</a:t>
            </a:r>
          </a:p>
          <a:p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&lt;=5:</a:t>
            </a:r>
          </a:p>
          <a:p>
            <a:pPr marL="20116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print(‘phyton’)</a:t>
            </a:r>
          </a:p>
          <a:p>
            <a:pPr marL="201168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201168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Hal </a:t>
            </a:r>
            <a:r>
              <a:rPr lang="en-US" dirty="0" err="1">
                <a:cs typeface="Courier New" panose="02070309020205020404" pitchFamily="49" charset="0"/>
              </a:rPr>
              <a:t>ini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terjadi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karena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perintah</a:t>
            </a:r>
            <a:r>
              <a:rPr lang="en-US" dirty="0">
                <a:cs typeface="Courier New" panose="02070309020205020404" pitchFamily="49" charset="0"/>
              </a:rPr>
              <a:t> increment </a:t>
            </a:r>
            <a:r>
              <a:rPr lang="en-US" dirty="0" err="1">
                <a:cs typeface="Courier New" panose="02070309020205020404" pitchFamily="49" charset="0"/>
              </a:rPr>
              <a:t>tidak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berada</a:t>
            </a:r>
            <a:r>
              <a:rPr lang="en-US" dirty="0">
                <a:cs typeface="Courier New" panose="02070309020205020404" pitchFamily="49" charset="0"/>
              </a:rPr>
              <a:t> di </a:t>
            </a:r>
            <a:r>
              <a:rPr lang="en-US" dirty="0" err="1">
                <a:cs typeface="Courier New" panose="02070309020205020404" pitchFamily="49" charset="0"/>
              </a:rPr>
              <a:t>dalam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blok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Perulangan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tetapi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berada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setelah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perulangan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21329"/>
            <a:ext cx="1785625" cy="178562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F3F5A44-FE35-6F8E-0E11-F6842CF6911A}"/>
              </a:ext>
            </a:extLst>
          </p:cNvPr>
          <p:cNvSpPr/>
          <p:nvPr/>
        </p:nvSpPr>
        <p:spPr>
          <a:xfrm>
            <a:off x="4316819" y="3631359"/>
            <a:ext cx="1616148" cy="547236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hasilnya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23C4EF-7EB7-62F4-FFDD-71A0EE1A73D2}"/>
              </a:ext>
            </a:extLst>
          </p:cNvPr>
          <p:cNvSpPr/>
          <p:nvPr/>
        </p:nvSpPr>
        <p:spPr>
          <a:xfrm>
            <a:off x="6932428" y="3322274"/>
            <a:ext cx="2445488" cy="10702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Infinity Loop</a:t>
            </a:r>
          </a:p>
        </p:txBody>
      </p:sp>
    </p:spTree>
    <p:extLst>
      <p:ext uri="{BB962C8B-B14F-4D97-AF65-F5344CB8AC3E}">
        <p14:creationId xmlns:p14="http://schemas.microsoft.com/office/powerpoint/2010/main" val="13701965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Di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dalam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blok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perulangan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kita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juga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bisa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mengakses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nilai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dari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variabel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counter 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:</a:t>
            </a:r>
            <a:b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= 1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while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&lt;= 5: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	print('phyton',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	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+= 1</a:t>
            </a:r>
            <a:r>
              <a:rPr lang="en-US" sz="1600" dirty="0"/>
              <a:t>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Bagaimana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dengan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perulangan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menurun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?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tidak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masalah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. Kita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tinggal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mengatur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kondisi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awal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kondisi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akhir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serta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proses 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decrement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:</a:t>
            </a:r>
            <a:b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= 10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while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&gt; 5: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	print('phyton',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	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 -= 1</a:t>
            </a:r>
            <a:r>
              <a:rPr lang="en-US" sz="14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B43FA-A3B6-8E0A-E0A4-2381CCE7B2CB}"/>
              </a:ext>
            </a:extLst>
          </p:cNvPr>
          <p:cNvSpPr txBox="1"/>
          <p:nvPr/>
        </p:nvSpPr>
        <p:spPr>
          <a:xfrm>
            <a:off x="5462914" y="4181712"/>
            <a:ext cx="5692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Di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sini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nilai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awal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variabel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counter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i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adalah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10.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Kondisi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perulangan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adalah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while </a:t>
            </a:r>
            <a:r>
              <a:rPr lang="en-US" sz="1800" b="1" i="0" dirty="0" err="1">
                <a:solidFill>
                  <a:srgbClr val="272727"/>
                </a:solidFill>
                <a:effectLst/>
                <a:latin typeface="Cambria-Bold"/>
              </a:rPr>
              <a:t>i</a:t>
            </a:r>
            <a:r>
              <a:rPr lang="en-US" sz="1800" b="1" i="0" dirty="0">
                <a:solidFill>
                  <a:srgbClr val="272727"/>
                </a:solidFill>
                <a:effectLst/>
                <a:latin typeface="Cambria-Bold"/>
              </a:rPr>
              <a:t> &gt; 5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artinya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selama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nilai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variabel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di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atas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5,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jalankan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perulangan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. Dan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karena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kita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ingin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membuat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perulangan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menurun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maka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dipakai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perintah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decrement 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 -= 1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atau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sama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dengan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E83E8C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sz="1800" b="0" i="0" dirty="0">
                <a:solidFill>
                  <a:srgbClr val="E83E8C"/>
                </a:solidFill>
                <a:effectLst/>
                <a:latin typeface="Cambria" panose="02040503050406030204" pitchFamily="18" charset="0"/>
              </a:rPr>
              <a:t> = </a:t>
            </a:r>
            <a:r>
              <a:rPr lang="en-US" sz="1800" b="0" i="0" dirty="0" err="1">
                <a:solidFill>
                  <a:srgbClr val="E83E8C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sz="1800" b="0" i="0" dirty="0">
                <a:solidFill>
                  <a:srgbClr val="E83E8C"/>
                </a:solidFill>
                <a:effectLst/>
                <a:latin typeface="Cambria" panose="02040503050406030204" pitchFamily="18" charset="0"/>
              </a:rPr>
              <a:t> - 1 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yang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akan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mengurangi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nilai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variabel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sebanyak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1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angka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dalam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setiap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b="0" i="0" dirty="0" err="1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iterasi</a:t>
            </a:r>
            <a:r>
              <a:rPr lang="en-US" sz="1800" b="0" i="0" dirty="0">
                <a:solidFill>
                  <a:srgbClr val="272727"/>
                </a:solidFill>
                <a:effectLst/>
                <a:latin typeface="Cambria" panose="02040503050406030204" pitchFamily="18" charset="0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994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EA4150-74BA-41F7-5949-1D777E572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20" y="1831875"/>
            <a:ext cx="2875000" cy="417551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849B2C-CE82-67C0-3F66-C3207FBA56DA}"/>
              </a:ext>
            </a:extLst>
          </p:cNvPr>
          <p:cNvSpPr txBox="1"/>
          <p:nvPr/>
        </p:nvSpPr>
        <p:spPr>
          <a:xfrm>
            <a:off x="3564894" y="1737360"/>
            <a:ext cx="7977384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err="1"/>
              <a:t>Algoritma</a:t>
            </a:r>
            <a:r>
              <a:rPr lang="en-US" sz="1650" dirty="0"/>
              <a:t> </a:t>
            </a:r>
            <a:r>
              <a:rPr lang="en-US" sz="1650" dirty="0" err="1"/>
              <a:t>dari</a:t>
            </a:r>
            <a:r>
              <a:rPr lang="en-US" sz="1650" dirty="0"/>
              <a:t> Flowchart:</a:t>
            </a:r>
          </a:p>
          <a:p>
            <a:pPr marL="342900" indent="-342900">
              <a:buAutoNum type="arabicPeriod"/>
            </a:pPr>
            <a:r>
              <a:rPr lang="en-US" sz="1650" dirty="0" err="1"/>
              <a:t>Mulai</a:t>
            </a:r>
            <a:endParaRPr lang="en-US" sz="1650" dirty="0"/>
          </a:p>
          <a:p>
            <a:pPr marL="342900" indent="-342900">
              <a:buAutoNum type="arabicPeriod"/>
            </a:pPr>
            <a:r>
              <a:rPr lang="en-US" sz="1650" dirty="0" err="1"/>
              <a:t>Inisialisasi</a:t>
            </a:r>
            <a:r>
              <a:rPr lang="en-US" sz="1650" dirty="0"/>
              <a:t> </a:t>
            </a:r>
            <a:r>
              <a:rPr lang="en-US" sz="1650" dirty="0" err="1"/>
              <a:t>nilai</a:t>
            </a:r>
            <a:r>
              <a:rPr lang="en-US" sz="1650" dirty="0"/>
              <a:t> </a:t>
            </a:r>
            <a:r>
              <a:rPr lang="en-US" sz="1650" dirty="0" err="1"/>
              <a:t>awal</a:t>
            </a:r>
            <a:r>
              <a:rPr lang="en-US" sz="1650" dirty="0"/>
              <a:t> </a:t>
            </a:r>
            <a:r>
              <a:rPr lang="en-US" sz="1650" dirty="0" err="1"/>
              <a:t>i</a:t>
            </a:r>
            <a:r>
              <a:rPr lang="en-US" sz="1650" dirty="0"/>
              <a:t>=1</a:t>
            </a:r>
          </a:p>
          <a:p>
            <a:pPr marL="342900" indent="-342900">
              <a:buAutoNum type="arabicPeriod"/>
            </a:pPr>
            <a:r>
              <a:rPr lang="en-US" sz="1650" dirty="0"/>
              <a:t>Cek </a:t>
            </a:r>
            <a:r>
              <a:rPr lang="en-US" sz="1650" dirty="0" err="1"/>
              <a:t>kondisi</a:t>
            </a:r>
            <a:r>
              <a:rPr lang="en-US" sz="1650" dirty="0"/>
              <a:t> </a:t>
            </a:r>
            <a:r>
              <a:rPr lang="en-US" sz="1650" dirty="0" err="1"/>
              <a:t>apakah</a:t>
            </a:r>
            <a:r>
              <a:rPr lang="en-US" sz="1650" dirty="0"/>
              <a:t> </a:t>
            </a:r>
            <a:r>
              <a:rPr lang="en-US" sz="1650" dirty="0" err="1"/>
              <a:t>i</a:t>
            </a:r>
            <a:r>
              <a:rPr lang="en-US" sz="1650" dirty="0"/>
              <a:t>=1, </a:t>
            </a:r>
            <a:r>
              <a:rPr lang="en-US" sz="1650" dirty="0" err="1"/>
              <a:t>jika</a:t>
            </a:r>
            <a:r>
              <a:rPr lang="en-US" sz="1650" dirty="0"/>
              <a:t> </a:t>
            </a:r>
            <a:r>
              <a:rPr lang="en-US" sz="1650" dirty="0" err="1"/>
              <a:t>ya</a:t>
            </a:r>
            <a:r>
              <a:rPr lang="en-US" sz="1650" dirty="0"/>
              <a:t> </a:t>
            </a:r>
            <a:r>
              <a:rPr lang="en-US" sz="1650" dirty="0" err="1"/>
              <a:t>maka</a:t>
            </a:r>
            <a:r>
              <a:rPr lang="en-US" sz="1650" dirty="0"/>
              <a:t> </a:t>
            </a:r>
            <a:r>
              <a:rPr lang="en-US" sz="1650" dirty="0" err="1"/>
              <a:t>cetak</a:t>
            </a:r>
            <a:r>
              <a:rPr lang="en-US" sz="1650" dirty="0"/>
              <a:t> output “</a:t>
            </a:r>
            <a:r>
              <a:rPr lang="en-US" sz="1650" dirty="0" err="1"/>
              <a:t>belajar</a:t>
            </a:r>
            <a:r>
              <a:rPr lang="en-US" sz="1650" dirty="0"/>
              <a:t> </a:t>
            </a:r>
            <a:r>
              <a:rPr lang="en-US" sz="1650" dirty="0" err="1"/>
              <a:t>perulangan</a:t>
            </a:r>
            <a:r>
              <a:rPr lang="en-US" sz="1650" dirty="0"/>
              <a:t> while”</a:t>
            </a:r>
          </a:p>
          <a:p>
            <a:pPr marL="342900" indent="-342900">
              <a:buAutoNum type="arabicPeriod"/>
            </a:pPr>
            <a:r>
              <a:rPr lang="en-US" sz="1650" dirty="0"/>
              <a:t>Nilai </a:t>
            </a:r>
            <a:r>
              <a:rPr lang="en-US" sz="1650" dirty="0" err="1"/>
              <a:t>i</a:t>
            </a:r>
            <a:r>
              <a:rPr lang="en-US" sz="1650" dirty="0"/>
              <a:t> </a:t>
            </a:r>
            <a:r>
              <a:rPr lang="en-US" sz="1650" dirty="0" err="1"/>
              <a:t>sebagai</a:t>
            </a:r>
            <a:r>
              <a:rPr lang="en-US" sz="1650" dirty="0"/>
              <a:t> </a:t>
            </a:r>
            <a:r>
              <a:rPr lang="en-US" sz="1650" dirty="0" err="1"/>
              <a:t>pilihan</a:t>
            </a:r>
            <a:r>
              <a:rPr lang="en-US" sz="1650" dirty="0"/>
              <a:t> input (</a:t>
            </a:r>
            <a:r>
              <a:rPr lang="en-US" sz="1650" dirty="0" err="1"/>
              <a:t>misal</a:t>
            </a:r>
            <a:r>
              <a:rPr lang="en-US" sz="1650" dirty="0"/>
              <a:t> </a:t>
            </a:r>
            <a:r>
              <a:rPr lang="en-US" sz="1650" dirty="0" err="1"/>
              <a:t>nilai</a:t>
            </a:r>
            <a:r>
              <a:rPr lang="en-US" sz="1650" dirty="0"/>
              <a:t> 2 </a:t>
            </a:r>
            <a:r>
              <a:rPr lang="en-US" sz="1650" dirty="0" err="1"/>
              <a:t>untuk</a:t>
            </a:r>
            <a:r>
              <a:rPr lang="en-US" sz="1650" dirty="0"/>
              <a:t> </a:t>
            </a:r>
            <a:r>
              <a:rPr lang="en-US" sz="1650" dirty="0" err="1"/>
              <a:t>berhenti</a:t>
            </a:r>
            <a:r>
              <a:rPr lang="en-US" sz="1650" dirty="0"/>
              <a:t>, dan 1 </a:t>
            </a:r>
            <a:r>
              <a:rPr lang="en-US" sz="1650" dirty="0" err="1"/>
              <a:t>untuk</a:t>
            </a:r>
            <a:r>
              <a:rPr lang="en-US" sz="1650" dirty="0"/>
              <a:t> </a:t>
            </a:r>
            <a:r>
              <a:rPr lang="en-US" sz="1650" dirty="0" err="1"/>
              <a:t>mencetak</a:t>
            </a:r>
            <a:r>
              <a:rPr lang="en-US" sz="1650" dirty="0"/>
              <a:t> </a:t>
            </a:r>
            <a:r>
              <a:rPr lang="en-US" sz="1650" dirty="0" err="1"/>
              <a:t>kembali</a:t>
            </a:r>
            <a:r>
              <a:rPr lang="en-US" sz="1650" dirty="0"/>
              <a:t>)</a:t>
            </a:r>
          </a:p>
          <a:p>
            <a:pPr marL="342900" indent="-342900">
              <a:buAutoNum type="arabicPeriod"/>
            </a:pPr>
            <a:r>
              <a:rPr lang="en-US" sz="1650" dirty="0"/>
              <a:t>Cek </a:t>
            </a:r>
            <a:r>
              <a:rPr lang="en-US" sz="1650" dirty="0" err="1"/>
              <a:t>kondisi</a:t>
            </a:r>
            <a:r>
              <a:rPr lang="en-US" sz="1650" dirty="0"/>
              <a:t> </a:t>
            </a:r>
            <a:r>
              <a:rPr lang="en-US" sz="1650" dirty="0" err="1"/>
              <a:t>kembali</a:t>
            </a:r>
            <a:r>
              <a:rPr lang="en-US" sz="1650" dirty="0"/>
              <a:t> </a:t>
            </a:r>
            <a:r>
              <a:rPr lang="en-US" sz="1650" dirty="0" err="1"/>
              <a:t>apakah</a:t>
            </a:r>
            <a:r>
              <a:rPr lang="en-US" sz="1650" dirty="0"/>
              <a:t> </a:t>
            </a:r>
            <a:r>
              <a:rPr lang="en-US" sz="1650" dirty="0" err="1"/>
              <a:t>i</a:t>
            </a:r>
            <a:r>
              <a:rPr lang="en-US" sz="1650" dirty="0"/>
              <a:t>=1, </a:t>
            </a:r>
            <a:r>
              <a:rPr lang="en-US" sz="1650" dirty="0" err="1"/>
              <a:t>jika</a:t>
            </a:r>
            <a:r>
              <a:rPr lang="en-US" sz="1650" dirty="0"/>
              <a:t> </a:t>
            </a:r>
            <a:r>
              <a:rPr lang="en-US" sz="1650" dirty="0" err="1"/>
              <a:t>benar</a:t>
            </a:r>
            <a:r>
              <a:rPr lang="en-US" sz="1650" dirty="0"/>
              <a:t> </a:t>
            </a:r>
            <a:r>
              <a:rPr lang="en-US" sz="1650" dirty="0" err="1"/>
              <a:t>maka</a:t>
            </a:r>
            <a:r>
              <a:rPr lang="en-US" sz="1650" dirty="0"/>
              <a:t> </a:t>
            </a:r>
            <a:r>
              <a:rPr lang="en-US" sz="1650" dirty="0" err="1"/>
              <a:t>kembali</a:t>
            </a:r>
            <a:r>
              <a:rPr lang="en-US" sz="1650" dirty="0"/>
              <a:t> </a:t>
            </a:r>
            <a:r>
              <a:rPr lang="en-US" sz="1650" dirty="0" err="1"/>
              <a:t>ulangi</a:t>
            </a:r>
            <a:r>
              <a:rPr lang="en-US" sz="1650" dirty="0"/>
              <a:t> </a:t>
            </a:r>
            <a:r>
              <a:rPr lang="en-US" sz="1650" dirty="0" err="1"/>
              <a:t>langkah</a:t>
            </a:r>
            <a:r>
              <a:rPr lang="en-US" sz="1650" dirty="0"/>
              <a:t> 3</a:t>
            </a:r>
          </a:p>
          <a:p>
            <a:pPr marL="342900" indent="-342900">
              <a:buAutoNum type="arabicPeriod"/>
            </a:pPr>
            <a:r>
              <a:rPr lang="en-US" sz="1650" dirty="0" err="1"/>
              <a:t>Iterasi</a:t>
            </a:r>
            <a:r>
              <a:rPr lang="en-US" sz="1650" dirty="0"/>
              <a:t> </a:t>
            </a:r>
            <a:r>
              <a:rPr lang="en-US" sz="1650" dirty="0" err="1"/>
              <a:t>terus</a:t>
            </a:r>
            <a:r>
              <a:rPr lang="en-US" sz="1650" dirty="0"/>
              <a:t> </a:t>
            </a:r>
            <a:r>
              <a:rPr lang="en-US" sz="1650" dirty="0" err="1"/>
              <a:t>dilakukan</a:t>
            </a:r>
            <a:r>
              <a:rPr lang="en-US" sz="1650" dirty="0"/>
              <a:t> </a:t>
            </a:r>
            <a:r>
              <a:rPr lang="en-US" sz="1650" dirty="0" err="1"/>
              <a:t>hingga</a:t>
            </a:r>
            <a:r>
              <a:rPr lang="en-US" sz="1650" dirty="0"/>
              <a:t> </a:t>
            </a:r>
            <a:r>
              <a:rPr lang="en-US" sz="1650" dirty="0" err="1"/>
              <a:t>kondisi</a:t>
            </a:r>
            <a:r>
              <a:rPr lang="en-US" sz="1650" dirty="0"/>
              <a:t> </a:t>
            </a:r>
            <a:r>
              <a:rPr lang="en-US" sz="1650" dirty="0" err="1"/>
              <a:t>bernilai</a:t>
            </a:r>
            <a:r>
              <a:rPr lang="en-US" sz="1650" dirty="0"/>
              <a:t> </a:t>
            </a:r>
            <a:r>
              <a:rPr lang="en-US" sz="1650" b="1" dirty="0"/>
              <a:t>salah</a:t>
            </a:r>
            <a:r>
              <a:rPr lang="en-US" sz="1650" dirty="0"/>
              <a:t>, input pada Langkah </a:t>
            </a:r>
            <a:r>
              <a:rPr lang="en-US" sz="1650" dirty="0" err="1"/>
              <a:t>ke</a:t>
            </a:r>
            <a:r>
              <a:rPr lang="en-US" sz="1650" dirty="0"/>
              <a:t> 4, </a:t>
            </a:r>
            <a:r>
              <a:rPr lang="en-US" sz="1650" dirty="0" err="1"/>
              <a:t>dimasukkan</a:t>
            </a:r>
            <a:r>
              <a:rPr lang="en-US" sz="1650" dirty="0"/>
              <a:t> </a:t>
            </a:r>
            <a:r>
              <a:rPr lang="en-US" sz="1650" dirty="0" err="1"/>
              <a:t>nilai</a:t>
            </a:r>
            <a:r>
              <a:rPr lang="en-US" sz="1650" dirty="0"/>
              <a:t> 2 </a:t>
            </a:r>
            <a:r>
              <a:rPr lang="en-US" sz="1650" dirty="0" err="1"/>
              <a:t>atau</a:t>
            </a:r>
            <a:r>
              <a:rPr lang="en-US" sz="1650" dirty="0"/>
              <a:t> </a:t>
            </a:r>
            <a:r>
              <a:rPr lang="en-US" sz="1650" dirty="0" err="1"/>
              <a:t>selain</a:t>
            </a:r>
            <a:r>
              <a:rPr lang="en-US" sz="1650" dirty="0"/>
              <a:t> 1</a:t>
            </a:r>
            <a:endParaRPr lang="en-US" sz="165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3A6400-DE25-3DFD-11D9-688A1F82D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676" y="4040375"/>
            <a:ext cx="7261535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3603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3918</TotalTime>
  <Words>1111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Calibri Light</vt:lpstr>
      <vt:lpstr>Cambria</vt:lpstr>
      <vt:lpstr>Cambria-Bold</vt:lpstr>
      <vt:lpstr>Cambria-Italic</vt:lpstr>
      <vt:lpstr>Courier New</vt:lpstr>
      <vt:lpstr>CourierNewPSMT</vt:lpstr>
      <vt:lpstr>TimesNewRomanPSMT</vt:lpstr>
      <vt:lpstr>Retrospect</vt:lpstr>
      <vt:lpstr>PERULANGAN WHILE BAHASA PYTHON</vt:lpstr>
      <vt:lpstr>Perulangan</vt:lpstr>
      <vt:lpstr>Pengertian Struktur Perulangan</vt:lpstr>
      <vt:lpstr>Pengertian Struktur Perulangan</vt:lpstr>
      <vt:lpstr>Contoh Kode Program While</vt:lpstr>
      <vt:lpstr>Contoh Kode Program While</vt:lpstr>
      <vt:lpstr>Contoh Kode Program While</vt:lpstr>
      <vt:lpstr>Contoh Perulangan While</vt:lpstr>
      <vt:lpstr>Contoh Kasus</vt:lpstr>
      <vt:lpstr>Mari Menebak</vt:lpstr>
      <vt:lpstr>Mari Menebak Lagi….</vt:lpstr>
      <vt:lpstr>Percobaan 1</vt:lpstr>
      <vt:lpstr>TUGAS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</dc:title>
  <dc:creator>azty</dc:creator>
  <cp:lastModifiedBy>Azty Acbarrifha Nour</cp:lastModifiedBy>
  <cp:revision>85</cp:revision>
  <cp:lastPrinted>2022-08-18T00:39:35Z</cp:lastPrinted>
  <dcterms:created xsi:type="dcterms:W3CDTF">2022-08-16T04:08:45Z</dcterms:created>
  <dcterms:modified xsi:type="dcterms:W3CDTF">2022-11-28T23:10:08Z</dcterms:modified>
</cp:coreProperties>
</file>