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4"/>
  </p:handoutMasterIdLst>
  <p:sldIdLst>
    <p:sldId id="256" r:id="rId2"/>
    <p:sldId id="313" r:id="rId3"/>
    <p:sldId id="312" r:id="rId4"/>
    <p:sldId id="314" r:id="rId5"/>
    <p:sldId id="315" r:id="rId6"/>
    <p:sldId id="316" r:id="rId7"/>
    <p:sldId id="317" r:id="rId8"/>
    <p:sldId id="318" r:id="rId9"/>
    <p:sldId id="319" r:id="rId10"/>
    <p:sldId id="322" r:id="rId11"/>
    <p:sldId id="323" r:id="rId12"/>
    <p:sldId id="275" r:id="rId13"/>
  </p:sldIdLst>
  <p:sldSz cx="12192000" cy="6858000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5701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206AA-ABA2-4EB7-A95C-15EB8C90C5A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5701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EB5A7-BF93-4BB5-91CF-3AB054E54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8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8177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42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055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08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66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7200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9295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1154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150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F5F762-9225-4CC2-93AB-954AFAD4E7B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305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5808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F5F762-9225-4CC2-93AB-954AFAD4E7B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9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411" y="1122363"/>
            <a:ext cx="9144000" cy="2387600"/>
          </a:xfrm>
        </p:spPr>
        <p:txBody>
          <a:bodyPr/>
          <a:lstStyle/>
          <a:p>
            <a:r>
              <a:rPr lang="en-US" dirty="0"/>
              <a:t>LIST (</a:t>
            </a:r>
            <a:r>
              <a:rPr lang="en-US" dirty="0" err="1"/>
              <a:t>Lanjut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 err="1"/>
              <a:t>Algoritma</a:t>
            </a:r>
            <a:r>
              <a:rPr lang="en-US" sz="3300" dirty="0"/>
              <a:t> </a:t>
            </a:r>
            <a:r>
              <a:rPr lang="en-US" sz="3300" dirty="0" err="1"/>
              <a:t>dan</a:t>
            </a:r>
            <a:r>
              <a:rPr lang="en-US" sz="3300" dirty="0"/>
              <a:t> </a:t>
            </a:r>
            <a:r>
              <a:rPr lang="en-US" sz="3300" dirty="0" err="1"/>
              <a:t>pemrograman</a:t>
            </a:r>
            <a:r>
              <a:rPr lang="en-US" sz="3300" dirty="0"/>
              <a:t> 1</a:t>
            </a:r>
            <a:endParaRPr lang="en-US" dirty="0"/>
          </a:p>
          <a:p>
            <a:endParaRPr lang="en-US" dirty="0"/>
          </a:p>
          <a:p>
            <a:r>
              <a:rPr lang="en-US" dirty="0"/>
              <a:t>						</a:t>
            </a:r>
            <a:r>
              <a:rPr lang="en-US" sz="1500" dirty="0" err="1"/>
              <a:t>Oleh</a:t>
            </a:r>
            <a:r>
              <a:rPr lang="en-US" sz="1500" dirty="0"/>
              <a:t> : azty acbarrifha </a:t>
            </a:r>
            <a:r>
              <a:rPr lang="en-US" sz="1500" dirty="0" err="1"/>
              <a:t>nour</a:t>
            </a:r>
            <a:r>
              <a:rPr lang="en-US" sz="1500" dirty="0"/>
              <a:t>, </a:t>
            </a:r>
            <a:r>
              <a:rPr lang="en-US" sz="1500" dirty="0" err="1"/>
              <a:t>s.t.</a:t>
            </a:r>
            <a:r>
              <a:rPr lang="en-US" sz="1500" dirty="0"/>
              <a:t>, </a:t>
            </a:r>
            <a:r>
              <a:rPr lang="en-US" sz="1500" dirty="0" err="1"/>
              <a:t>m.eng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884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Manipulasi</a:t>
            </a:r>
            <a:r>
              <a:rPr lang="en-US" dirty="0"/>
              <a:t> List </a:t>
            </a:r>
            <a:r>
              <a:rPr lang="en-US" dirty="0" err="1"/>
              <a:t>Lainnya</a:t>
            </a:r>
            <a:r>
              <a:rPr lang="en-US" dirty="0"/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extend()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Remove(), pop() dan clear()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Sort(),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mengurutkan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Reverse(),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membalikkan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07024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2412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i="0" dirty="0">
                <a:solidFill>
                  <a:srgbClr val="1F3763"/>
                </a:solidFill>
                <a:effectLst/>
                <a:latin typeface="TimesNewRomanPSMT"/>
              </a:rPr>
              <a:t>Latihan 1: </a:t>
            </a:r>
            <a:r>
              <a:rPr lang="en-US" sz="1800" b="0" i="0" dirty="0" err="1">
                <a:solidFill>
                  <a:srgbClr val="1F3763"/>
                </a:solidFill>
                <a:effectLst/>
                <a:latin typeface="TimesNewRomanPSMT"/>
              </a:rPr>
              <a:t>Membuat</a:t>
            </a:r>
            <a:r>
              <a:rPr lang="en-US" sz="1800" b="0" i="0" dirty="0">
                <a:solidFill>
                  <a:srgbClr val="1F3763"/>
                </a:solidFill>
                <a:effectLst/>
                <a:latin typeface="TimesNewRomanPSMT"/>
              </a:rPr>
              <a:t> Program </a:t>
            </a:r>
            <a:r>
              <a:rPr lang="en-US" sz="1800" b="0" i="0" dirty="0" err="1">
                <a:solidFill>
                  <a:srgbClr val="1F3763"/>
                </a:solidFill>
                <a:effectLst/>
                <a:latin typeface="TimesNewRomanPSMT"/>
              </a:rPr>
              <a:t>dengan</a:t>
            </a:r>
            <a:r>
              <a:rPr lang="en-US" sz="1800" b="0" i="0" dirty="0">
                <a:solidFill>
                  <a:srgbClr val="1F3763"/>
                </a:solidFill>
                <a:effectLst/>
                <a:latin typeface="TimesNewRomanPSMT"/>
              </a:rPr>
              <a:t> List</a:t>
            </a:r>
            <a:br>
              <a:rPr lang="en-US" sz="1800" b="0" i="0" dirty="0">
                <a:solidFill>
                  <a:srgbClr val="1F3763"/>
                </a:solidFill>
                <a:effectLst/>
                <a:latin typeface="TimesNewRoman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memantapkan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pemahaman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silahkan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coba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latihan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berikut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1.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Buat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sebuah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list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menyimpan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nama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teman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2. Isi list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sebanyak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7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3.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Tampilkan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isi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list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indeks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nomer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3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4.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Tampilkan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semua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teman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perulangan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5.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Tampilkan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panjang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list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tersebut</a:t>
            </a:r>
            <a:endParaRPr lang="en-US" sz="18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TimesNewRomanPSMT"/>
              </a:rPr>
              <a:t>6.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Ganti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isi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list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indeks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nomer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4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dengan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nama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“Dina”</a:t>
            </a:r>
            <a:br>
              <a:rPr lang="en-US" sz="1600" dirty="0"/>
            </a:br>
            <a:endParaRPr lang="en-US" sz="1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07024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9323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7131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TimesNewRomanPSMT"/>
              </a:rPr>
              <a:t>List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adalah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struktur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data pada python yang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mampu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menyimpan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NewRomanPSMT"/>
              </a:rPr>
              <a:t>lebih</a:t>
            </a:r>
            <a:r>
              <a:rPr lang="en-US" sz="1800" b="1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NewRomanPSMT"/>
              </a:rPr>
              <a:t>dari</a:t>
            </a:r>
            <a:r>
              <a:rPr lang="en-US" sz="1800" b="1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NewRomanPSMT"/>
              </a:rPr>
              <a:t>satu</a:t>
            </a:r>
            <a:r>
              <a:rPr lang="en-US" sz="1800" b="1" dirty="0">
                <a:solidFill>
                  <a:srgbClr val="000000"/>
                </a:solidFill>
                <a:latin typeface="TimesNewRomanPSMT"/>
              </a:rPr>
              <a:t> data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seperti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array.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Cara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membuat</a:t>
            </a:r>
            <a:r>
              <a:rPr lang="en-US" sz="1800" dirty="0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 List pada python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yaitu</a:t>
            </a:r>
            <a:r>
              <a:rPr lang="en-US" sz="1800" dirty="0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seperti</a:t>
            </a:r>
            <a:r>
              <a:rPr lang="en-US" sz="1800" dirty="0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membuat</a:t>
            </a:r>
            <a:r>
              <a:rPr lang="en-US" sz="1800" dirty="0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 variable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biasa</a:t>
            </a:r>
            <a:r>
              <a:rPr lang="en-US" sz="1800" dirty="0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tetapi</a:t>
            </a:r>
            <a:r>
              <a:rPr lang="en-US" sz="1800" dirty="0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nilai</a:t>
            </a:r>
            <a:r>
              <a:rPr lang="en-US" sz="1800" dirty="0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veriabelnya</a:t>
            </a:r>
            <a:r>
              <a:rPr lang="en-US" sz="1800" dirty="0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diisi</a:t>
            </a:r>
            <a:r>
              <a:rPr lang="en-US" sz="1800" dirty="0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tanda</a:t>
            </a:r>
            <a:r>
              <a:rPr lang="en-US" sz="1800" dirty="0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kurung</a:t>
            </a:r>
            <a:r>
              <a:rPr lang="en-US" sz="1800" b="1" dirty="0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 siku </a:t>
            </a:r>
            <a:r>
              <a:rPr lang="en-US" sz="1800" dirty="0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([]).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Contoh</a:t>
            </a:r>
            <a:r>
              <a:rPr lang="en-US" sz="1800" dirty="0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 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NewRomanPSMT"/>
                <a:cs typeface="Courier New" panose="02070309020205020404" pitchFamily="49" charset="0"/>
              </a:rPr>
              <a:t>Membuat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NewRomanPSMT"/>
                <a:cs typeface="Courier New" panose="02070309020205020404" pitchFamily="49" charset="0"/>
              </a:rPr>
              <a:t> list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NewRomanPSMT"/>
                <a:cs typeface="Courier New" panose="02070309020205020404" pitchFamily="49" charset="0"/>
              </a:rPr>
              <a:t>kosong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NewRomanPSMT"/>
                <a:cs typeface="Courier New" panose="02070309020205020404" pitchFamily="49" charset="0"/>
              </a:rPr>
              <a:t> 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Kosong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rgbClr val="000000"/>
              </a:solidFill>
              <a:latin typeface="TimesNewRomanPSM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NewRomanPSMT"/>
                <a:cs typeface="Courier New" panose="02070309020205020404" pitchFamily="49" charset="0"/>
              </a:rPr>
              <a:t>Membuat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NewRomanPSMT"/>
                <a:cs typeface="Courier New" panose="02070309020205020404" pitchFamily="49" charset="0"/>
              </a:rPr>
              <a:t> list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NewRomanPSMT"/>
                <a:cs typeface="Courier New" panose="02070309020205020404" pitchFamily="49" charset="0"/>
              </a:rPr>
              <a:t>dengan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NewRomanPSMT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NewRomanPSMT"/>
                <a:cs typeface="Courier New" panose="02070309020205020404" pitchFamily="49" charset="0"/>
              </a:rPr>
              <a:t>isi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NewRomanPSMT"/>
                <a:cs typeface="Courier New" panose="02070309020205020404" pitchFamily="49" charset="0"/>
              </a:rPr>
              <a:t> 1 item: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Prodi=[“SI”]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9342DF-36A7-FC7B-CD56-01BDE69DCA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Prodi=[“SI”, “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Matematika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Fisika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Biologi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Mahasiswa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=[“SI”, 129, True, 3.4]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–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string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129 –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integer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–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Boolean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–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float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07024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46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Mengambil</a:t>
            </a:r>
            <a:r>
              <a:rPr lang="en-US" dirty="0"/>
              <a:t> Nilai </a:t>
            </a:r>
            <a:r>
              <a:rPr lang="en-US" dirty="0" err="1"/>
              <a:t>dari</a:t>
            </a:r>
            <a:r>
              <a:rPr lang="en-US" dirty="0"/>
              <a:t>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List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sama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seperti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array, list juga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memiliki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nomor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indeks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untuk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mengakses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data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atau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isinya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ysClr val="windowText" lastClr="000000"/>
              </a:solidFill>
              <a:latin typeface="TimesNewRomanPSM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ysClr val="windowText" lastClr="000000"/>
              </a:solidFill>
              <a:latin typeface="TimesNewRomanPSM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ysClr val="windowText" lastClr="000000"/>
              </a:solidFill>
              <a:latin typeface="TimesNewRomanPSM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Nomor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indeks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list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selalu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dimulai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dari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nol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(0).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Nomor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indeks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ini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yang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dibutuhkan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untuk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mengambil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isi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(item)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dari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list.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chemeClr val="accent2"/>
                </a:solidFill>
                <a:latin typeface="TimesNewRomanPSMT"/>
              </a:rPr>
              <a:t>Contoh</a:t>
            </a:r>
            <a:r>
              <a:rPr lang="en-US" sz="1800" dirty="0">
                <a:solidFill>
                  <a:schemeClr val="accent2"/>
                </a:solidFill>
                <a:latin typeface="TimesNewRomanPSMT"/>
              </a:rPr>
              <a:t> 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=[“</a:t>
            </a:r>
            <a:r>
              <a:rPr lang="en-US" sz="18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apel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8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anggur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“manga”, “</a:t>
            </a:r>
            <a:r>
              <a:rPr lang="en-US" sz="18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jeruk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8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chemeClr val="accent2"/>
                </a:solidFill>
                <a:latin typeface="TimesNewRomanPSMT"/>
              </a:rPr>
              <a:t>Hasilnya</a:t>
            </a:r>
            <a:r>
              <a:rPr lang="en-US" sz="1800" dirty="0">
                <a:solidFill>
                  <a:schemeClr val="accent2"/>
                </a:solidFill>
                <a:latin typeface="TimesNewRomanPSMT"/>
              </a:rPr>
              <a:t> 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mangga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ysClr val="windowText" lastClr="000000"/>
              </a:solidFill>
              <a:latin typeface="TimesNewRomanPSM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07024"/>
            <a:ext cx="1785625" cy="178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F11F21-A681-8F70-B7ED-A850D673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05" y="2258311"/>
            <a:ext cx="5475103" cy="89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606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Mengganti</a:t>
            </a:r>
            <a:r>
              <a:rPr lang="en-US" dirty="0"/>
              <a:t> Nilai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List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bersifat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b="1" i="1" dirty="0">
                <a:solidFill>
                  <a:sysClr val="windowText" lastClr="000000"/>
                </a:solidFill>
                <a:latin typeface="TimesNewRomanPSMT"/>
              </a:rPr>
              <a:t>mutable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,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artinya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isinya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bisa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diubah-ubah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Contoh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List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awal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=[“</a:t>
            </a:r>
            <a:r>
              <a:rPr lang="en-US" sz="18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jeruk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8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apel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8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mangga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“durian”]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[2]=“</a:t>
            </a:r>
            <a:r>
              <a:rPr lang="en-US" sz="18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kelapa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ysClr val="windowText" lastClr="000000"/>
              </a:solidFill>
              <a:latin typeface="TimesNewRomanPSM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Maka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“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mangga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”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akan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digantikan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dengan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“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kelapa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”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sz="18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jeruk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8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apel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8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kelapa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“durian”]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07024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872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Item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Terdapat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tiga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metode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atau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fungsi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yang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bisa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digunakan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untuk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menambahkan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isi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atau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item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</a:rPr>
              <a:t>ke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</a:rPr>
              <a:t> List: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en-US" sz="1800" dirty="0">
                <a:solidFill>
                  <a:srgbClr val="C00000"/>
                </a:solidFill>
                <a:latin typeface="TimesNewRomanPSMT"/>
                <a:cs typeface="Courier New" panose="02070309020205020404" pitchFamily="49" charset="0"/>
              </a:rPr>
              <a:t>prepend(item)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menambahkan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 item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dari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depan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en-US" sz="1800" dirty="0">
                <a:solidFill>
                  <a:srgbClr val="C00000"/>
                </a:solidFill>
                <a:latin typeface="TimesNewRomanPSMT"/>
                <a:cs typeface="Courier New" panose="02070309020205020404" pitchFamily="49" charset="0"/>
              </a:rPr>
              <a:t>append(item)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menambahkan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 item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dari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belakang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en-US" sz="1800" dirty="0">
                <a:solidFill>
                  <a:srgbClr val="C00000"/>
                </a:solidFill>
                <a:latin typeface="TimesNewRomanPSMT"/>
                <a:cs typeface="Courier New" panose="02070309020205020404" pitchFamily="49" charset="0"/>
              </a:rPr>
              <a:t>insert(index, item)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menambahkan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 item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dari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indeks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tertentu</a:t>
            </a:r>
            <a:r>
              <a:rPr lang="en-US" sz="1800" dirty="0">
                <a:solidFill>
                  <a:sysClr val="windowText" lastClr="000000"/>
                </a:solidFill>
                <a:latin typeface="TimesNewRomanPSMT"/>
                <a:cs typeface="Courier New" panose="02070309020205020404" pitchFamily="49" charset="0"/>
              </a:rPr>
              <a:t>.</a:t>
            </a:r>
            <a:endParaRPr lang="en-US" sz="18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i="0" dirty="0" err="1">
                <a:solidFill>
                  <a:srgbClr val="708090"/>
                </a:solidFill>
                <a:effectLst/>
                <a:latin typeface="TimesNewRomanPSMT"/>
              </a:rPr>
              <a:t>Contoh</a:t>
            </a:r>
            <a:r>
              <a:rPr lang="en-US" sz="1800" b="0" i="0" dirty="0">
                <a:solidFill>
                  <a:srgbClr val="708090"/>
                </a:solidFill>
                <a:effectLst/>
                <a:latin typeface="TimesNewRomanPSMT"/>
              </a:rPr>
              <a:t> append:</a:t>
            </a:r>
            <a:br>
              <a:rPr lang="en-US" sz="1800" b="0" i="0" dirty="0">
                <a:solidFill>
                  <a:srgbClr val="708090"/>
                </a:solidFill>
                <a:effectLst/>
                <a:latin typeface="TimesNewRoman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jeruk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apel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mangga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"durian"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800" b="0" i="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1800" b="0" i="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manggis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TimesNewRomanPSMT"/>
              </a:rPr>
              <a:t>Hasilnya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NewRomanPSMT"/>
              </a:rPr>
              <a:t> =&gt;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jeruk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apel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mangga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"durian"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manggis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dirty="0"/>
            </a:br>
            <a:r>
              <a:rPr lang="en-US" sz="16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i="0" dirty="0" err="1">
                <a:solidFill>
                  <a:srgbClr val="708090"/>
                </a:solidFill>
                <a:effectLst/>
                <a:latin typeface="TimesNewRomanPSMT"/>
              </a:rPr>
              <a:t>Contoh</a:t>
            </a:r>
            <a:r>
              <a:rPr lang="en-US" sz="1800" b="0" i="0" dirty="0">
                <a:solidFill>
                  <a:srgbClr val="708090"/>
                </a:solidFill>
                <a:effectLst/>
                <a:latin typeface="TimesNewRomanPSMT"/>
              </a:rPr>
              <a:t> prepend: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jeruk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apel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mangga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"durian"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800" b="0" i="0" dirty="0">
                <a:solidFill>
                  <a:srgbClr val="999999"/>
                </a:solidFill>
                <a:effectLst/>
                <a:latin typeface="TimesNewRoman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1800" b="0" i="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prepend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anggur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anggur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jeruk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apel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mangga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"durian"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800" dirty="0">
              <a:solidFill>
                <a:sysClr val="windowText" lastClr="000000"/>
              </a:solidFill>
              <a:latin typeface="TimesNewRomanPSM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07024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9930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Item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i="0" dirty="0" err="1">
                <a:solidFill>
                  <a:srgbClr val="708090"/>
                </a:solidFill>
                <a:effectLst/>
                <a:latin typeface="TimesNewRomanPSMT"/>
              </a:rPr>
              <a:t>Contoh</a:t>
            </a:r>
            <a:r>
              <a:rPr lang="en-US" sz="1800" b="0" i="0" dirty="0">
                <a:solidFill>
                  <a:srgbClr val="708090"/>
                </a:solidFill>
                <a:effectLst/>
                <a:latin typeface="TimesNewRomanPSMT"/>
              </a:rPr>
              <a:t> insert: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0" i="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jeruk</a:t>
            </a:r>
            <a:r>
              <a:rPr lang="en-US" sz="17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apel</a:t>
            </a:r>
            <a:r>
              <a:rPr lang="en-US" sz="1700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700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mangga</a:t>
            </a:r>
            <a:r>
              <a:rPr lang="en-US" sz="1700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“durian”]</a:t>
            </a:r>
            <a:br>
              <a:rPr lang="en-US" sz="17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1700" b="0" i="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7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0" i="0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7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7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anggur</a:t>
            </a:r>
            <a:r>
              <a:rPr lang="en-US" sz="17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400" dirty="0"/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jeruk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apel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anggur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mangga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"durian"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800" dirty="0">
              <a:solidFill>
                <a:sysClr val="windowText" lastClr="000000"/>
              </a:solidFill>
              <a:latin typeface="TimesNewRomanPSM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07024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421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Item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menghapus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salah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satu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isi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NewRomanPS-ItalicMT"/>
              </a:rPr>
              <a:t>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dapat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menggunakan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perintah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>
                <a:solidFill>
                  <a:srgbClr val="E83E8C"/>
                </a:solidFill>
                <a:effectLst/>
                <a:latin typeface="TimesNewRomanPSMT"/>
              </a:rPr>
              <a:t>del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Perintah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>
                <a:solidFill>
                  <a:srgbClr val="E83E8C"/>
                </a:solidFill>
                <a:effectLst/>
                <a:latin typeface="TimesNewRomanPSMT"/>
              </a:rPr>
              <a:t>del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menghapus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sebuah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variabel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memori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todo_list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Balajar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Python"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Belajar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Django"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Belajar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MongoDB"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Belajar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Sulap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Belajar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Flask"</a:t>
            </a:r>
            <a:b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800" b="0" i="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s-E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todo_list</a:t>
            </a:r>
            <a:r>
              <a:rPr lang="es-E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800" b="0" i="0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s-E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800" b="0" i="0" dirty="0" err="1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b="0" i="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todo_list</a:t>
            </a:r>
            <a:endParaRPr lang="es-ES" sz="1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Hasilnya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800" b="0" i="0" dirty="0">
                <a:solidFill>
                  <a:srgbClr val="E83E8C"/>
                </a:solidFill>
                <a:effectLst/>
                <a:latin typeface="TimesNewRomanPSMT"/>
              </a:rPr>
              <a:t>"</a:t>
            </a:r>
            <a:r>
              <a:rPr lang="en-US" sz="1800" b="0" i="0" dirty="0" err="1">
                <a:solidFill>
                  <a:srgbClr val="E83E8C"/>
                </a:solidFill>
                <a:effectLst/>
                <a:latin typeface="TimesNewRomanPSMT"/>
              </a:rPr>
              <a:t>Belajar</a:t>
            </a:r>
            <a:r>
              <a:rPr lang="en-US" sz="1800" b="0" i="0" dirty="0">
                <a:solidFill>
                  <a:srgbClr val="E83E8C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E83E8C"/>
                </a:solidFill>
                <a:effectLst/>
                <a:latin typeface="TimesNewRomanPSMT"/>
              </a:rPr>
              <a:t>Sulap</a:t>
            </a:r>
            <a:r>
              <a:rPr lang="en-US" sz="1800" b="0" i="0" dirty="0">
                <a:solidFill>
                  <a:srgbClr val="E83E8C"/>
                </a:solidFill>
                <a:effectLst/>
                <a:latin typeface="TimesNewRomanPSMT"/>
              </a:rPr>
              <a:t>"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dihapus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Balajar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Python'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Belajar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Django'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Belajar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MongoDB'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Belajar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Flask'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ysClr val="windowText" lastClr="000000"/>
              </a:solidFill>
              <a:latin typeface="TimesNewRomanPSM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07024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6921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Item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Selain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menggunakan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perintah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>
                <a:solidFill>
                  <a:srgbClr val="E83E8C"/>
                </a:solidFill>
                <a:effectLst/>
                <a:latin typeface="TimesNewRomanPSMT"/>
              </a:rPr>
              <a:t>del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juga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bisa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menggunakan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NewRomanPS-ItalicMT"/>
              </a:rPr>
              <a:t>method </a:t>
            </a:r>
            <a:r>
              <a:rPr lang="en-US" sz="1800" b="0" i="0" dirty="0">
                <a:solidFill>
                  <a:srgbClr val="E83E8C"/>
                </a:solidFill>
                <a:effectLst/>
                <a:latin typeface="TimesNewRomanPSMT"/>
              </a:rPr>
              <a:t>remove()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paramter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item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dihapus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Contoh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800" b="0" i="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b="0" i="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Hasilnya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["a", "c", "d"]</a:t>
            </a:r>
            <a:endParaRPr lang="en-US" sz="18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07024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1756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Memotong</a:t>
            </a:r>
            <a:r>
              <a:rPr lang="en-US" dirty="0"/>
              <a:t> Item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Seperti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String, list juga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dapat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dilakukan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pemotongan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Contoh</a:t>
            </a:r>
            <a:r>
              <a:rPr lang="en-US" sz="1800" dirty="0">
                <a:solidFill>
                  <a:srgbClr val="000000"/>
                </a:solidFill>
                <a:latin typeface="TimesNewRomanPSMT"/>
                <a:cs typeface="Courier New" panose="02070309020205020404" pitchFamily="49" charset="0"/>
              </a:rPr>
              <a:t> 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warna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merah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hijau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kuning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biru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"pink"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ungu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800" b="0" i="0" dirty="0">
                <a:solidFill>
                  <a:srgbClr val="999999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708090"/>
                </a:solidFill>
                <a:effectLst/>
                <a:latin typeface="TimesNewRomanPSMT"/>
              </a:rPr>
              <a:t># Kita </a:t>
            </a:r>
            <a:r>
              <a:rPr lang="en-US" sz="1800" b="0" i="0" dirty="0" err="1">
                <a:solidFill>
                  <a:srgbClr val="708090"/>
                </a:solidFill>
                <a:effectLst/>
                <a:latin typeface="TimesNewRomanPSMT"/>
              </a:rPr>
              <a:t>potong</a:t>
            </a:r>
            <a:r>
              <a:rPr lang="en-US" sz="1800" b="0" i="0" dirty="0">
                <a:solidFill>
                  <a:srgbClr val="70809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708090"/>
                </a:solidFill>
                <a:effectLst/>
                <a:latin typeface="TimesNewRomanPSMT"/>
              </a:rPr>
              <a:t>dari</a:t>
            </a:r>
            <a:r>
              <a:rPr lang="en-US" sz="1800" b="0" i="0" dirty="0">
                <a:solidFill>
                  <a:srgbClr val="70809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708090"/>
                </a:solidFill>
                <a:effectLst/>
                <a:latin typeface="TimesNewRomanPSMT"/>
              </a:rPr>
              <a:t>indeks</a:t>
            </a:r>
            <a:r>
              <a:rPr lang="en-US" sz="1800" b="0" i="0" dirty="0">
                <a:solidFill>
                  <a:srgbClr val="708090"/>
                </a:solidFill>
                <a:effectLst/>
                <a:latin typeface="TimesNewRomanPSMT"/>
              </a:rPr>
              <a:t> ke-1 </a:t>
            </a:r>
            <a:r>
              <a:rPr lang="en-US" sz="1800" b="0" i="0" dirty="0" err="1">
                <a:solidFill>
                  <a:srgbClr val="708090"/>
                </a:solidFill>
                <a:effectLst/>
                <a:latin typeface="TimesNewRomanPSMT"/>
              </a:rPr>
              <a:t>sampai</a:t>
            </a:r>
            <a:r>
              <a:rPr lang="en-US" sz="1800" b="0" i="0" dirty="0">
                <a:solidFill>
                  <a:srgbClr val="708090"/>
                </a:solidFill>
                <a:effectLst/>
                <a:latin typeface="TimesNewRomanPSMT"/>
              </a:rPr>
              <a:t> ke-5</a:t>
            </a:r>
            <a:br>
              <a:rPr lang="en-US" sz="1800" b="0" i="0" dirty="0">
                <a:solidFill>
                  <a:srgbClr val="70809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warna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800" b="0" i="0" dirty="0">
                <a:solidFill>
                  <a:srgbClr val="999999"/>
                </a:solidFill>
                <a:effectLst/>
                <a:latin typeface="TimesNewRoman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Hasilnya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999999"/>
                </a:solidFill>
                <a:effectLst/>
                <a:latin typeface="TimesNewRomanPSMT"/>
              </a:rPr>
              <a:t>[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hijau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kuning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biru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'pink'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07024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2990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4784</TotalTime>
  <Words>796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Courier New</vt:lpstr>
      <vt:lpstr>Times New Roman</vt:lpstr>
      <vt:lpstr>TimesNewRomanPS-ItalicMT</vt:lpstr>
      <vt:lpstr>TimesNewRomanPSMT</vt:lpstr>
      <vt:lpstr>Retrospect</vt:lpstr>
      <vt:lpstr>LIST (Lanjut)</vt:lpstr>
      <vt:lpstr>Lebih Lanjut Tentang LIST</vt:lpstr>
      <vt:lpstr>Cara Mengambil Nilai dari List</vt:lpstr>
      <vt:lpstr>Mengganti Nilai List</vt:lpstr>
      <vt:lpstr>Menambahkan Item List</vt:lpstr>
      <vt:lpstr>Menambahkan Item List</vt:lpstr>
      <vt:lpstr>Menghapus Item List</vt:lpstr>
      <vt:lpstr>Menghapus Item List</vt:lpstr>
      <vt:lpstr>Memotong Item List</vt:lpstr>
      <vt:lpstr>Manipulasi List Lainnya..</vt:lpstr>
      <vt:lpstr>Latihan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</dc:title>
  <dc:creator>azty</dc:creator>
  <cp:lastModifiedBy>Azty Acbarrifha Nour</cp:lastModifiedBy>
  <cp:revision>99</cp:revision>
  <cp:lastPrinted>2022-08-18T00:39:35Z</cp:lastPrinted>
  <dcterms:created xsi:type="dcterms:W3CDTF">2022-08-16T04:08:45Z</dcterms:created>
  <dcterms:modified xsi:type="dcterms:W3CDTF">2022-12-13T00:19:45Z</dcterms:modified>
</cp:coreProperties>
</file>