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94" r:id="rId3"/>
    <p:sldId id="261" r:id="rId4"/>
    <p:sldId id="259" r:id="rId5"/>
    <p:sldId id="262" r:id="rId6"/>
    <p:sldId id="269" r:id="rId7"/>
    <p:sldId id="295" r:id="rId8"/>
    <p:sldId id="263" r:id="rId9"/>
    <p:sldId id="281" r:id="rId10"/>
    <p:sldId id="265" r:id="rId11"/>
    <p:sldId id="296" r:id="rId12"/>
    <p:sldId id="278" r:id="rId13"/>
  </p:sldIdLst>
  <p:sldSz cx="9144000" cy="5143500" type="screen16x9"/>
  <p:notesSz cx="6858000" cy="9144000"/>
  <p:embeddedFontLst>
    <p:embeddedFont>
      <p:font typeface="Abel" panose="02000506030000020004" pitchFamily="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egrim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927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9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20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c67b8b0b9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c67b8b0b9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4" name="Google Shape;724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allah</a:t>
            </a:r>
            <a:endParaRPr dirty="0"/>
          </a:p>
        </p:txBody>
      </p:sp>
      <p:grpSp>
        <p:nvGrpSpPr>
          <p:cNvPr id="5" name="Google Shape;1355;p47">
            <a:extLst>
              <a:ext uri="{FF2B5EF4-FFF2-40B4-BE49-F238E27FC236}">
                <a16:creationId xmlns:a16="http://schemas.microsoft.com/office/drawing/2014/main" id="{94680375-A065-7E46-540C-D3A4AC7D9F98}"/>
              </a:ext>
            </a:extLst>
          </p:cNvPr>
          <p:cNvGrpSpPr/>
          <p:nvPr/>
        </p:nvGrpSpPr>
        <p:grpSpPr>
          <a:xfrm>
            <a:off x="6369369" y="335287"/>
            <a:ext cx="2583332" cy="1505072"/>
            <a:chOff x="9574760" y="1005989"/>
            <a:chExt cx="2190750" cy="1276350"/>
          </a:xfrm>
        </p:grpSpPr>
        <p:sp>
          <p:nvSpPr>
            <p:cNvPr id="6" name="Google Shape;1356;p47">
              <a:extLst>
                <a:ext uri="{FF2B5EF4-FFF2-40B4-BE49-F238E27FC236}">
                  <a16:creationId xmlns:a16="http://schemas.microsoft.com/office/drawing/2014/main" id="{2CEE5C6C-AFC1-4FC0-267F-6BA09C8A6853}"/>
                </a:ext>
              </a:extLst>
            </p:cNvPr>
            <p:cNvSpPr/>
            <p:nvPr/>
          </p:nvSpPr>
          <p:spPr>
            <a:xfrm>
              <a:off x="10031960" y="1005989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57;p47">
              <a:extLst>
                <a:ext uri="{FF2B5EF4-FFF2-40B4-BE49-F238E27FC236}">
                  <a16:creationId xmlns:a16="http://schemas.microsoft.com/office/drawing/2014/main" id="{47147A10-1C01-7050-9EF0-2ACFF33BBA7A}"/>
                </a:ext>
              </a:extLst>
            </p:cNvPr>
            <p:cNvSpPr/>
            <p:nvPr/>
          </p:nvSpPr>
          <p:spPr>
            <a:xfrm>
              <a:off x="9574760" y="1644165"/>
              <a:ext cx="2190750" cy="25450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3657600" y="432708"/>
            <a:ext cx="1845130" cy="4816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syukur</a:t>
            </a:r>
            <a:endParaRPr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800099" y="1159329"/>
            <a:ext cx="7576457" cy="29633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bersyukur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adalah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berterimakasih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kepada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Allah SWT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atas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karunia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yang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diberikan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kepada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dirinya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.</a:t>
            </a:r>
            <a:endParaRPr lang="en-ID" sz="1400" cap="all" dirty="0">
              <a:solidFill>
                <a:srgbClr val="FFFFFF"/>
              </a:solidFill>
              <a:effectLst/>
              <a:latin typeface="YADLjI9qxTA 0"/>
            </a:endParaRPr>
          </a:p>
          <a:p>
            <a:endParaRPr lang="en-ID" sz="1400" b="0" i="0" u="none" strike="noStrike" cap="all" dirty="0">
              <a:solidFill>
                <a:srgbClr val="FFFFFF"/>
              </a:solidFill>
              <a:effectLst/>
              <a:latin typeface="YADLjI9qxTA 0"/>
            </a:endParaRPr>
          </a:p>
          <a:p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Adapun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cara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bersyukur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menurut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Islam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adalah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:</a:t>
            </a:r>
            <a:endParaRPr lang="en-ID" sz="1400" cap="all" dirty="0">
              <a:solidFill>
                <a:srgbClr val="FFFFFF"/>
              </a:solidFill>
              <a:effectLst/>
              <a:latin typeface="YADLjI9qxTA 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FFFFFF"/>
                </a:solidFill>
                <a:effectLst/>
              </a:rPr>
              <a:t>Dengan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</a:rPr>
              <a:t>mengucapkan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</a:rPr>
              <a:t>hamdalah</a:t>
            </a:r>
            <a:endParaRPr lang="en-ID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FFFFFF"/>
                </a:solidFill>
                <a:effectLst/>
              </a:rPr>
              <a:t>Memanfaatkan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</a:rPr>
              <a:t>pemberian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</a:rPr>
              <a:t> Allah di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</a:rPr>
              <a:t>jalan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</a:rPr>
              <a:t> yang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</a:rPr>
              <a:t>benar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</a:rPr>
              <a:t>.</a:t>
            </a:r>
            <a:endParaRPr lang="en-ID" sz="1600" dirty="0"/>
          </a:p>
          <a:p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Contoh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Bersyukur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: </a:t>
            </a:r>
            <a:endParaRPr lang="en-ID" sz="1400" cap="all" dirty="0">
              <a:solidFill>
                <a:srgbClr val="FFFFFF"/>
              </a:solidFill>
              <a:effectLst/>
              <a:latin typeface="YADLjI9qxTA 0"/>
            </a:endParaRPr>
          </a:p>
          <a:p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Fathonah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adalah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diantara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dari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sekian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banyak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hamba yang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pandai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mensyukuri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nikmat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Allah.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Ia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diberikan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kesehatan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jasmani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dan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rohani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oleh Allah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digunakannya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untuk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lebih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giat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dalam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meningkatkan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ibadah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kepada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Allah.</a:t>
            </a:r>
            <a:endParaRPr lang="en-ID" sz="1400" cap="all" dirty="0">
              <a:solidFill>
                <a:srgbClr val="FFFFFF"/>
              </a:solidFill>
              <a:effectLst/>
              <a:latin typeface="YADLjI9qxTA 0"/>
            </a:endParaRPr>
          </a:p>
          <a:p>
            <a:endParaRPr lang="en-ID" sz="1400" b="0" i="0" u="none" strike="noStrike" cap="all" dirty="0">
              <a:solidFill>
                <a:srgbClr val="FFFFFF"/>
              </a:solidFill>
              <a:effectLst/>
              <a:latin typeface="YADLjI9qxTA 0"/>
            </a:endParaRPr>
          </a:p>
          <a:p>
            <a:r>
              <a:rPr lang="en-ID" sz="1100" cap="all" dirty="0">
                <a:latin typeface="YADLjI9qxTA 0"/>
              </a:rPr>
              <a:t>                                                              </a:t>
            </a:r>
            <a:r>
              <a:rPr lang="en-ID" sz="11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sumber</a:t>
            </a:r>
            <a:r>
              <a:rPr lang="en-ID" sz="11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: </a:t>
            </a:r>
            <a:r>
              <a:rPr lang="en-ID" sz="11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kusmiati</a:t>
            </a:r>
            <a:r>
              <a:rPr lang="en-ID" sz="11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.(2011). </a:t>
            </a:r>
            <a:r>
              <a:rPr lang="en-ID" sz="11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nilai</a:t>
            </a:r>
            <a:r>
              <a:rPr lang="en-ID" sz="11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1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akhlak</a:t>
            </a:r>
            <a:r>
              <a:rPr lang="en-ID" sz="11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 </a:t>
            </a:r>
            <a:r>
              <a:rPr lang="en-ID" sz="11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islam</a:t>
            </a:r>
            <a:r>
              <a:rPr lang="en-ID" sz="1100" b="0" i="0" u="none" strike="noStrike" cap="all" dirty="0">
                <a:solidFill>
                  <a:srgbClr val="FFFFFF"/>
                </a:solidFill>
                <a:effectLst/>
                <a:latin typeface="YADLjI9qxTA 0"/>
              </a:rPr>
              <a:t>..</a:t>
            </a:r>
            <a:r>
              <a:rPr lang="en-ID" sz="1100" b="0" i="0" u="none" strike="noStrike" cap="all" dirty="0" err="1">
                <a:solidFill>
                  <a:srgbClr val="FFFFFF"/>
                </a:solidFill>
                <a:effectLst/>
                <a:latin typeface="YADLjI9qxTA 0"/>
              </a:rPr>
              <a:t>jurnal</a:t>
            </a:r>
            <a:endParaRPr lang="en-ID" sz="1100" b="0" i="0" u="none" strike="noStrike" cap="all" dirty="0">
              <a:solidFill>
                <a:srgbClr val="FFFFFF"/>
              </a:solidFill>
              <a:effectLst/>
              <a:latin typeface="YADLjI9qxTA 0"/>
            </a:endParaRPr>
          </a:p>
          <a:p>
            <a:r>
              <a:rPr lang="en-ID" sz="1100" cap="all" dirty="0">
                <a:solidFill>
                  <a:srgbClr val="FFFFFF"/>
                </a:solidFill>
                <a:effectLst/>
                <a:latin typeface="YADLjI9qxTA 0"/>
              </a:rPr>
              <a:t>https://rumaysho.com/25874-pengertian-syukur-hakikat-syukur-dan-rukun-syukur.html</a:t>
            </a:r>
          </a:p>
        </p:txBody>
      </p:sp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315417" y="1159329"/>
            <a:ext cx="3161400" cy="33890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Muraqabah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berarti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menjaga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,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mengawal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,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menanti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,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mengamati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.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Dengan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demikian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muraqabah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bisa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artikan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dengan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pengawasan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.</a:t>
            </a:r>
          </a:p>
          <a:p>
            <a:pPr algn="just"/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muraqabah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dalam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pembahasan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adalah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kesadaran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seorang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muslim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bahwa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dia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selalu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berada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dalam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pengawasan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Allah SWT.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Kesadaran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itu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lahir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dari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keimanannya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bahwa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Allah SWT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dengan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sifat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‘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ilmu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,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bashar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dan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sama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’ (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mengetahui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,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melihat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, dan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mendengar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) Nya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mengetahui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apa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saja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yang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dia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lakukan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kapan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dan di mana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saja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. </a:t>
            </a:r>
          </a:p>
          <a:p>
            <a:pPr marL="101600" indent="0" algn="just">
              <a:buNone/>
            </a:pPr>
            <a:endParaRPr lang="en-ID" sz="1200" cap="all" dirty="0">
              <a:latin typeface="YADLjHWw7fA 0"/>
            </a:endParaRPr>
          </a:p>
          <a:p>
            <a:pPr algn="just"/>
            <a:endParaRPr lang="en-ID" sz="1200" cap="all" dirty="0">
              <a:solidFill>
                <a:srgbClr val="FFFFFF"/>
              </a:solidFill>
              <a:effectLst/>
              <a:latin typeface="YADLjHWw7fA 0"/>
            </a:endParaRPr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475" y="293915"/>
            <a:ext cx="6513000" cy="5388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i="0" u="none" strike="noStrike" dirty="0">
                <a:solidFill>
                  <a:srgbClr val="FFFFFF"/>
                </a:solidFill>
                <a:effectLst/>
                <a:latin typeface="Megrim" panose="020B0604020202020204" charset="0"/>
              </a:rPr>
              <a:t>7.muraqabah dan </a:t>
            </a:r>
            <a:r>
              <a:rPr lang="en-ID" i="0" u="none" strike="noStrike" dirty="0" err="1">
                <a:solidFill>
                  <a:srgbClr val="FFFFFF"/>
                </a:solidFill>
                <a:effectLst/>
                <a:latin typeface="Megrim" panose="020B0604020202020204" charset="0"/>
              </a:rPr>
              <a:t>taubat</a:t>
            </a:r>
            <a:endParaRPr dirty="0">
              <a:latin typeface="Megrim" panose="020B0604020202020204" charset="0"/>
            </a:endParaRPr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4667185" y="1034234"/>
            <a:ext cx="3161400" cy="35141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Taubat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berakar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dari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kata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taba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berarti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kembali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. Jadi orang yang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bertaubat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kepada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Allah SWT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berarti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orang yang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kembali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dari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sesuatu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menuju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sesuatu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,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kembali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dari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sifat-sifat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tercela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menuju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sifat-sifat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terpuji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, </a:t>
            </a:r>
          </a:p>
          <a:p>
            <a:pPr algn="just"/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Taubat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sempurna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harus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memenuhi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lima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dimensi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2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yaitu</a:t>
            </a:r>
            <a:r>
              <a:rPr lang="en-ID" sz="12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:</a:t>
            </a:r>
            <a:endParaRPr lang="en-ID" sz="1200" cap="all" dirty="0">
              <a:solidFill>
                <a:srgbClr val="FFFFFF"/>
              </a:solidFill>
              <a:effectLst/>
              <a:latin typeface="YADLjHWw7fA 0"/>
            </a:endParaRPr>
          </a:p>
          <a:p>
            <a:pPr algn="just"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Menyadari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kesalahan</a:t>
            </a:r>
            <a:endParaRPr lang="en-ID" sz="1400" dirty="0"/>
          </a:p>
          <a:p>
            <a:pPr algn="just"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Menyesali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kesalahan</a:t>
            </a:r>
            <a:endParaRPr lang="en-ID" sz="1400" dirty="0"/>
          </a:p>
          <a:p>
            <a:pPr algn="just"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Memohon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ampun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kepada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Allah SWT (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istighfar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)</a:t>
            </a:r>
            <a:endParaRPr lang="en-ID" sz="1400" dirty="0"/>
          </a:p>
          <a:p>
            <a:pPr algn="just"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Berjanji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tidak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akan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mengulanginya</a:t>
            </a:r>
            <a:endParaRPr lang="en-ID" sz="1400" dirty="0"/>
          </a:p>
          <a:p>
            <a:pPr algn="just">
              <a:buFont typeface="+mj-lt"/>
              <a:buAutoNum type="arabicPeriod"/>
            </a:pP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Menutupi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kesalahan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masa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lalu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dengan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amal</a:t>
            </a:r>
            <a:r>
              <a:rPr lang="en-ID" sz="14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1400" b="0" i="0" u="none" strike="noStrike" dirty="0" err="1">
                <a:solidFill>
                  <a:srgbClr val="FFFFFF"/>
                </a:solidFill>
                <a:effectLst/>
              </a:rPr>
              <a:t>shaleh</a:t>
            </a:r>
            <a:endParaRPr lang="en-ID" sz="1400"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87559-29DB-60D6-BA95-E33367AEFB3C}"/>
              </a:ext>
            </a:extLst>
          </p:cNvPr>
          <p:cNvSpPr txBox="1"/>
          <p:nvPr/>
        </p:nvSpPr>
        <p:spPr>
          <a:xfrm>
            <a:off x="1526721" y="4759713"/>
            <a:ext cx="6433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5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sumber</a:t>
            </a:r>
            <a:r>
              <a:rPr lang="en-ID" sz="105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: https://ieylsite.blogspot.com/2018/11/makalah-akhlaq-kepada-allah-3.html</a:t>
            </a:r>
            <a:endParaRPr lang="en-ID" sz="1050" cap="all" dirty="0">
              <a:solidFill>
                <a:srgbClr val="FFFFFF"/>
              </a:solidFill>
              <a:effectLst/>
              <a:latin typeface="YADLjHWw7fA 0"/>
            </a:endParaRPr>
          </a:p>
          <a:p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199944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07" name="Google Shape;1007;p3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 !</a:t>
            </a:r>
            <a:endParaRPr sz="4800" dirty="0"/>
          </a:p>
        </p:txBody>
      </p:sp>
      <p:sp>
        <p:nvSpPr>
          <p:cNvPr id="1008" name="Google Shape;1008;p3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ANY QUESTIONS?</a:t>
            </a:r>
            <a:endParaRPr sz="18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grpSp>
        <p:nvGrpSpPr>
          <p:cNvPr id="1009" name="Google Shape;1009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1010" name="Google Shape;1010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953550" y="89807"/>
            <a:ext cx="5236800" cy="16246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br>
              <a:rPr lang="en" dirty="0"/>
            </a:br>
            <a:r>
              <a:rPr lang="en" dirty="0"/>
              <a:t> taqwa</a:t>
            </a:r>
            <a:endParaRPr dirty="0"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953550" y="2041071"/>
            <a:ext cx="5236800" cy="19104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kata </a:t>
            </a:r>
            <a:r>
              <a:rPr lang="en-ID" sz="2000" dirty="0" err="1"/>
              <a:t>taqwa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etimologi</a:t>
            </a:r>
            <a:r>
              <a:rPr lang="en-ID" sz="2000" dirty="0"/>
              <a:t> </a:t>
            </a:r>
            <a:r>
              <a:rPr lang="en-ID" sz="2000" dirty="0" err="1"/>
              <a:t>berasal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waqa-yaqi-wiqoyoh</a:t>
            </a:r>
            <a:r>
              <a:rPr lang="en-ID" sz="2000" dirty="0"/>
              <a:t> yang </a:t>
            </a:r>
            <a:r>
              <a:rPr lang="en-ID" sz="2000" dirty="0" err="1"/>
              <a:t>artinya</a:t>
            </a:r>
            <a:r>
              <a:rPr lang="en-ID" sz="2000" dirty="0"/>
              <a:t> </a:t>
            </a:r>
            <a:r>
              <a:rPr lang="en-ID" sz="2000" dirty="0" err="1"/>
              <a:t>hati-hati</a:t>
            </a:r>
            <a:r>
              <a:rPr lang="en-ID" sz="2000" dirty="0"/>
              <a:t>, </a:t>
            </a:r>
            <a:r>
              <a:rPr lang="en-ID" sz="2000" dirty="0" err="1"/>
              <a:t>waspada</a:t>
            </a:r>
            <a:r>
              <a:rPr lang="en-ID" sz="2000" dirty="0"/>
              <a:t>,.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Taqwa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memelihara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siksaan</a:t>
            </a:r>
            <a:r>
              <a:rPr lang="en-US" sz="2000" dirty="0"/>
              <a:t> </a:t>
            </a:r>
            <a:r>
              <a:rPr lang="en-US" sz="2000" dirty="0" err="1"/>
              <a:t>allah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menaati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perintahnya</a:t>
            </a:r>
            <a:r>
              <a:rPr lang="en-US" sz="2000" dirty="0"/>
              <a:t> dan </a:t>
            </a:r>
            <a:r>
              <a:rPr lang="en-US" sz="2000" dirty="0" err="1"/>
              <a:t>menjauhi</a:t>
            </a:r>
            <a:r>
              <a:rPr lang="en-US" sz="2000" dirty="0"/>
              <a:t> </a:t>
            </a:r>
            <a:r>
              <a:rPr lang="en-US" sz="2000" dirty="0" err="1"/>
              <a:t>larangannya</a:t>
            </a:r>
            <a:r>
              <a:rPr lang="en-US" sz="20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r>
              <a:rPr lang="en-ID" sz="1100" b="0" i="0" u="none" strike="noStrike" dirty="0" err="1">
                <a:solidFill>
                  <a:srgbClr val="FFFFFF"/>
                </a:solidFill>
                <a:effectLst/>
                <a:latin typeface="YAFLd8sKbwc 2"/>
              </a:rPr>
              <a:t>sumber</a:t>
            </a:r>
            <a:r>
              <a:rPr lang="en-ID" sz="1100" b="0" i="0" u="none" strike="noStrike" dirty="0">
                <a:solidFill>
                  <a:srgbClr val="FFFFFF"/>
                </a:solidFill>
                <a:effectLst/>
                <a:latin typeface="YAFLd8sKbwc 2"/>
              </a:rPr>
              <a:t>  : https://kumparan.com/berita-update/taqwa-arti-dan-contoh-penerapannya-dalam-ajaran-islam-1wsm9Fa1WsO</a:t>
            </a:r>
            <a:endParaRPr lang="en-ID" sz="1100" dirty="0">
              <a:solidFill>
                <a:srgbClr val="FFFFFF"/>
              </a:solidFill>
              <a:effectLst/>
              <a:latin typeface="YAFLd8sKbwc 2"/>
            </a:endParaRPr>
          </a:p>
          <a:p>
            <a:r>
              <a:rPr lang="en-ID" sz="1100" b="0" i="0" u="none" strike="noStrike" dirty="0" err="1">
                <a:solidFill>
                  <a:srgbClr val="FFFFFF"/>
                </a:solidFill>
                <a:effectLst/>
                <a:latin typeface="YAFLd8sKbwc 2"/>
              </a:rPr>
              <a:t>sumber</a:t>
            </a:r>
            <a:r>
              <a:rPr lang="en-ID" sz="1100" b="0" i="0" u="none" strike="noStrike" dirty="0">
                <a:solidFill>
                  <a:srgbClr val="FFFFFF"/>
                </a:solidFill>
                <a:effectLst/>
                <a:latin typeface="YAFLd8sKbwc 2"/>
              </a:rPr>
              <a:t> : </a:t>
            </a:r>
            <a:r>
              <a:rPr lang="en-ID" sz="1100" b="0" i="0" u="none" strike="noStrike" dirty="0" err="1">
                <a:solidFill>
                  <a:srgbClr val="FFFFFF"/>
                </a:solidFill>
                <a:effectLst/>
                <a:latin typeface="YAFLd8sKbwc 2"/>
              </a:rPr>
              <a:t>kusmiati</a:t>
            </a:r>
            <a:r>
              <a:rPr lang="en-ID" sz="1100" b="0" i="0" u="none" strike="noStrike" dirty="0">
                <a:solidFill>
                  <a:srgbClr val="FFFFFF"/>
                </a:solidFill>
                <a:effectLst/>
                <a:latin typeface="YAFLd8sKbwc 2"/>
              </a:rPr>
              <a:t>.(2011). </a:t>
            </a:r>
            <a:r>
              <a:rPr lang="en-ID" sz="1100" b="0" i="0" u="none" strike="noStrike" dirty="0" err="1">
                <a:solidFill>
                  <a:srgbClr val="FFFFFF"/>
                </a:solidFill>
                <a:effectLst/>
                <a:latin typeface="YAFLd8sKbwc 2"/>
              </a:rPr>
              <a:t>nilai</a:t>
            </a:r>
            <a:r>
              <a:rPr lang="en-ID" sz="1100" b="0" i="0" u="none" strike="noStrike" dirty="0">
                <a:solidFill>
                  <a:srgbClr val="FFFFFF"/>
                </a:solidFill>
                <a:effectLst/>
                <a:latin typeface="YAFLd8sKbwc 2"/>
              </a:rPr>
              <a:t> </a:t>
            </a:r>
            <a:r>
              <a:rPr lang="en-ID" sz="1100" b="0" i="0" u="none" strike="noStrike" dirty="0" err="1">
                <a:solidFill>
                  <a:srgbClr val="FFFFFF"/>
                </a:solidFill>
                <a:effectLst/>
                <a:latin typeface="YAFLd8sKbwc 2"/>
              </a:rPr>
              <a:t>akhlak</a:t>
            </a:r>
            <a:r>
              <a:rPr lang="en-ID" sz="1100" b="0" i="0" u="none" strike="noStrike" dirty="0">
                <a:solidFill>
                  <a:srgbClr val="FFFFFF"/>
                </a:solidFill>
                <a:effectLst/>
                <a:latin typeface="YAFLd8sKbwc 2"/>
              </a:rPr>
              <a:t> </a:t>
            </a:r>
            <a:r>
              <a:rPr lang="en-ID" sz="1100" b="0" i="0" u="none" strike="noStrike" dirty="0" err="1">
                <a:solidFill>
                  <a:srgbClr val="FFFFFF"/>
                </a:solidFill>
                <a:effectLst/>
                <a:latin typeface="YAFLd8sKbwc 2"/>
              </a:rPr>
              <a:t>islam</a:t>
            </a:r>
            <a:r>
              <a:rPr lang="en-ID" sz="1100" b="0" i="0" u="none" strike="noStrike" dirty="0">
                <a:solidFill>
                  <a:srgbClr val="FFFFFF"/>
                </a:solidFill>
                <a:effectLst/>
                <a:latin typeface="YAFLd8sKbwc 2"/>
              </a:rPr>
              <a:t>..</a:t>
            </a:r>
            <a:r>
              <a:rPr lang="en-ID" sz="1100" b="0" i="0" u="none" strike="noStrike" dirty="0" err="1">
                <a:solidFill>
                  <a:srgbClr val="FFFFFF"/>
                </a:solidFill>
                <a:effectLst/>
                <a:latin typeface="YAFLd8sKbwc 2"/>
              </a:rPr>
              <a:t>jurn</a:t>
            </a:r>
            <a:endParaRPr lang="en-ID" sz="1100" dirty="0">
              <a:solidFill>
                <a:srgbClr val="FFFFFF"/>
              </a:solidFill>
              <a:effectLst/>
              <a:latin typeface="YAFLd8sKbwc 2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algn="just"/>
            <a:endParaRPr lang="en-ID" sz="2000" dirty="0"/>
          </a:p>
          <a:p>
            <a:pPr marL="0" indent="0" algn="just"/>
            <a:endParaRPr lang="en-ID" sz="2000" dirty="0"/>
          </a:p>
          <a:p>
            <a:pPr marL="0" indent="0" algn="just"/>
            <a:endParaRPr lang="en-ID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F20A5-BC98-2B90-12E3-0181B0005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78874"/>
            <a:ext cx="65" cy="757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0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D" sz="2800" b="1" i="0" dirty="0" err="1"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Seperti</a:t>
            </a:r>
            <a:r>
              <a:rPr lang="en-ID" sz="2800" b="1" i="0" dirty="0"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ID" sz="2800" b="1" i="0" dirty="0" err="1"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Apa</a:t>
            </a:r>
            <a:r>
              <a:rPr lang="en-ID" sz="2800" b="1" i="0" dirty="0"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Orang yang </a:t>
            </a:r>
            <a:r>
              <a:rPr lang="en-ID" sz="2800" b="1" i="0" dirty="0" err="1"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Bertakwa</a:t>
            </a:r>
            <a:r>
              <a:rPr lang="en-ID" sz="2800" b="1" i="0" dirty="0"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?</a:t>
            </a:r>
            <a:br>
              <a:rPr lang="en-ID" sz="2800" b="1" i="0" dirty="0"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</a:br>
            <a:endParaRPr lang="en-ID" sz="2800" b="1" i="0" dirty="0">
              <a:solidFill>
                <a:schemeClr val="bg1"/>
              </a:solidFill>
              <a:effectLst/>
              <a:latin typeface="Abel" panose="02000506030000020004" pitchFamily="2" charset="0"/>
              <a:cs typeface="Heebo" pitchFamily="2" charset="-79"/>
            </a:endParaRPr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930729" y="1391479"/>
            <a:ext cx="7421336" cy="29016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bel" panose="02000506030000020004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Beriman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kepada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Allah, para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malaikat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, kitab-kitab, dan para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nabi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kedua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mencintai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sesama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umat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manusia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diwujudkan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melalui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kesanggupan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mengorbankan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harta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Mendirikan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salat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menunaikan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zakat.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Menepati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janji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Indikator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takwa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keempat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memelihara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kehormatan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atau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kesucian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diri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Sabar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saat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kesusahan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dan pada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waktu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jihad.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Indikator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kelima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memiliki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semangat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bel" panose="02000506030000020004" pitchFamily="2" charset="0"/>
                <a:cs typeface="Heebo" pitchFamily="2" charset="-79"/>
              </a:rPr>
              <a:t>perjuangan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bel" panose="02000506030000020004" pitchFamily="2" charset="0"/>
              <a:cs typeface="Heebo" pitchFamily="2" charset="-79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sz="2000" dirty="0">
              <a:solidFill>
                <a:schemeClr val="bg1"/>
              </a:solidFill>
              <a:latin typeface="Abel" panose="02000506030000020004" pitchFamily="2" charset="0"/>
              <a:cs typeface="Heebo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D" sz="1600" b="0" i="0" u="none" strike="noStrike" dirty="0">
                <a:solidFill>
                  <a:srgbClr val="FFFFFF"/>
                </a:solidFill>
                <a:effectLst/>
              </a:rPr>
              <a:t>h</a:t>
            </a:r>
            <a:r>
              <a:rPr lang="en-ID" sz="1200" b="0" i="0" u="none" strike="noStrike" dirty="0">
                <a:solidFill>
                  <a:srgbClr val="FFFFFF"/>
                </a:solidFill>
                <a:effectLst/>
              </a:rPr>
              <a:t>ttps://kumparan.com/berita-update/taqwa-arti-dan-contoh-penerapannya-dalam-ajaran-islam-1wsm9Fa1WsO</a:t>
            </a:r>
            <a:endParaRPr lang="en-US" sz="1200" dirty="0">
              <a:solidFill>
                <a:schemeClr val="bg1"/>
              </a:solidFill>
              <a:latin typeface="Abel" panose="02000506030000020004" pitchFamily="2" charset="0"/>
            </a:endParaRPr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CCB275-1548-2458-5CC3-106C4BA1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78874"/>
            <a:ext cx="65" cy="757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oogle Shape;1454;p48">
            <a:extLst>
              <a:ext uri="{FF2B5EF4-FFF2-40B4-BE49-F238E27FC236}">
                <a16:creationId xmlns:a16="http://schemas.microsoft.com/office/drawing/2014/main" id="{4EC07236-0CA0-54D0-246A-B1210C0481DE}"/>
              </a:ext>
            </a:extLst>
          </p:cNvPr>
          <p:cNvGrpSpPr/>
          <p:nvPr/>
        </p:nvGrpSpPr>
        <p:grpSpPr>
          <a:xfrm>
            <a:off x="7437710" y="515490"/>
            <a:ext cx="995997" cy="983766"/>
            <a:chOff x="5926225" y="921350"/>
            <a:chExt cx="517800" cy="504350"/>
          </a:xfrm>
        </p:grpSpPr>
        <p:sp>
          <p:nvSpPr>
            <p:cNvPr id="4" name="Google Shape;1455;p48">
              <a:extLst>
                <a:ext uri="{FF2B5EF4-FFF2-40B4-BE49-F238E27FC236}">
                  <a16:creationId xmlns:a16="http://schemas.microsoft.com/office/drawing/2014/main" id="{4A4843D0-82E9-193E-936D-24783E2030BE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56;p48">
              <a:extLst>
                <a:ext uri="{FF2B5EF4-FFF2-40B4-BE49-F238E27FC236}">
                  <a16:creationId xmlns:a16="http://schemas.microsoft.com/office/drawing/2014/main" id="{6AC0B3B1-663A-5243-B2E2-6185AC8D27DA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953550" y="400050"/>
            <a:ext cx="5236800" cy="8409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n-ID" dirty="0"/>
              <a:t>C</a:t>
            </a:r>
            <a:r>
              <a:rPr lang="en" dirty="0"/>
              <a:t>inta dan ridha</a:t>
            </a:r>
            <a:endParaRPr dirty="0"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379763" y="1543050"/>
            <a:ext cx="6466115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sz="1800" b="1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Cinta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adalah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kesadaran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diri,perasaan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jiwa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dan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dorongan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hati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menyebabkan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seorang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terpaut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hatinya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kepada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apa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yang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dicintainya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dengan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penuh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semangat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dan rasa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kasih</a:t>
            </a:r>
            <a:r>
              <a:rPr lang="en-US" sz="18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sayang</a:t>
            </a:r>
            <a:r>
              <a:rPr lang="en-US" sz="2000" dirty="0">
                <a:solidFill>
                  <a:schemeClr val="bg1"/>
                </a:solidFill>
                <a:latin typeface="Abel" panose="02000506030000020004" pitchFamily="2" charset="0"/>
                <a:cs typeface="Heebo" pitchFamily="2" charset="-79"/>
              </a:rPr>
              <a:t>.</a:t>
            </a:r>
          </a:p>
          <a:p>
            <a:pPr marL="0" indent="0"/>
            <a:endParaRPr lang="en-US" sz="2000" i="0" dirty="0">
              <a:solidFill>
                <a:schemeClr val="bg1"/>
              </a:solidFill>
              <a:effectLst/>
              <a:latin typeface="Abel" panose="02000506030000020004" pitchFamily="2" charset="0"/>
              <a:cs typeface="Heebo" pitchFamily="2" charset="-79"/>
            </a:endParaRPr>
          </a:p>
          <a:p>
            <a:pPr marL="0" indent="0"/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Sejalan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dengan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cinta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kepada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Allah,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seorang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muslim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haruslah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1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ridha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,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menerima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dengan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sepenuh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hati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segala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sesuatu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yang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datang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dari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Allah dan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Rasulnya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,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baik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yang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berupa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perintah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,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larangan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ataupun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petunjuk-petunjuk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lainnya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Abel" panose="02000506030000020004" pitchFamily="2" charset="0"/>
              </a:rPr>
              <a:t>.</a:t>
            </a:r>
          </a:p>
          <a:p>
            <a:pPr marL="0" indent="0"/>
            <a:endParaRPr lang="en-ID" sz="1800" dirty="0">
              <a:solidFill>
                <a:schemeClr val="bg1"/>
              </a:solidFill>
              <a:latin typeface="Abel" panose="02000506030000020004" pitchFamily="2" charset="0"/>
              <a:cs typeface="Heebo" pitchFamily="2" charset="-79"/>
            </a:endParaRPr>
          </a:p>
          <a:p>
            <a:pPr marL="0" indent="0"/>
            <a:endParaRPr lang="en-ID" sz="1800" i="0" dirty="0">
              <a:solidFill>
                <a:schemeClr val="bg1"/>
              </a:solidFill>
              <a:effectLst/>
              <a:latin typeface="Abel" panose="02000506030000020004" pitchFamily="2" charset="0"/>
              <a:cs typeface="Heebo" pitchFamily="2" charset="-79"/>
            </a:endParaRPr>
          </a:p>
          <a:p>
            <a:r>
              <a:rPr lang="en-ID" sz="1100" b="0" i="0" u="none" strike="noStrike" dirty="0">
                <a:solidFill>
                  <a:srgbClr val="FFFFFF"/>
                </a:solidFill>
                <a:effectLst/>
                <a:latin typeface="YAFLd8sKbwc 2"/>
              </a:rPr>
              <a:t>https://www.muslimpintar.com/pengertian-ridha-dan-hikmah-bersikap-ridha/</a:t>
            </a:r>
            <a:endParaRPr lang="en-ID" sz="1100" dirty="0">
              <a:solidFill>
                <a:srgbClr val="FFFFFF"/>
              </a:solidFill>
              <a:effectLst/>
              <a:latin typeface="YAFLd8sKbwc 2"/>
            </a:endParaRPr>
          </a:p>
          <a:p>
            <a:r>
              <a:rPr lang="en-ID" sz="1100" b="0" i="0" u="none" strike="noStrike" dirty="0">
                <a:solidFill>
                  <a:srgbClr val="FFFFFF"/>
                </a:solidFill>
                <a:effectLst/>
                <a:latin typeface="YAFLd8sKbwc 2"/>
              </a:rPr>
              <a:t>https://makalah-xyz.blogspot.com/2021/04/cinta-dan-ridha.html</a:t>
            </a:r>
            <a:endParaRPr lang="en-ID" sz="1100" dirty="0">
              <a:solidFill>
                <a:srgbClr val="FFFFFF"/>
              </a:solidFill>
              <a:effectLst/>
              <a:latin typeface="YAFLd8sKbwc 2"/>
            </a:endParaRPr>
          </a:p>
          <a:p>
            <a:pPr marL="0" indent="0"/>
            <a:endParaRPr lang="en-ID" sz="1800" i="0" dirty="0">
              <a:solidFill>
                <a:schemeClr val="bg1"/>
              </a:solidFill>
              <a:effectLst/>
              <a:latin typeface="Abel" panose="02000506030000020004" pitchFamily="2" charset="0"/>
              <a:cs typeface="Heebo" pitchFamily="2" charset="-79"/>
            </a:endParaRPr>
          </a:p>
        </p:txBody>
      </p:sp>
      <p:sp>
        <p:nvSpPr>
          <p:cNvPr id="2" name="Google Shape;1505;p48">
            <a:extLst>
              <a:ext uri="{FF2B5EF4-FFF2-40B4-BE49-F238E27FC236}">
                <a16:creationId xmlns:a16="http://schemas.microsoft.com/office/drawing/2014/main" id="{97FBAA08-0974-67D7-2581-E32099D7D77D}"/>
              </a:ext>
            </a:extLst>
          </p:cNvPr>
          <p:cNvSpPr/>
          <p:nvPr/>
        </p:nvSpPr>
        <p:spPr>
          <a:xfrm>
            <a:off x="1298122" y="4116424"/>
            <a:ext cx="753700" cy="72499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2040368" y="819490"/>
            <a:ext cx="4866617" cy="7268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Cinta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ridha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4" y="2000250"/>
            <a:ext cx="5391911" cy="25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Bagi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seorang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mukmin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,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cinta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,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pertama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dan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utama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sekali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diberikan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kepada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Allah SWT.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Cinta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kepada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Allah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yaitu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hendaknya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Allah SWT yang paling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dicintai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dari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semua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manusia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melebihi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dirinya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,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kedua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orang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tuanya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, dan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semua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 yang </a:t>
            </a:r>
            <a:r>
              <a:rPr lang="en-ID" sz="2000" b="0" i="0" u="none" strike="noStrike" dirty="0" err="1">
                <a:solidFill>
                  <a:srgbClr val="FFFFFF"/>
                </a:solidFill>
                <a:effectLst/>
              </a:rPr>
              <a:t>dimilikinya</a:t>
            </a:r>
            <a:r>
              <a:rPr lang="en-ID" sz="2000" b="0" i="0" u="none" strike="noStrike" dirty="0">
                <a:solidFill>
                  <a:srgbClr val="FFFFFF"/>
                </a:solidFill>
                <a:effectLst/>
              </a:rPr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D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D" sz="2000" dirty="0"/>
          </a:p>
          <a:p>
            <a:r>
              <a:rPr lang="en-ID" sz="1100" b="0" i="0" u="none" strike="noStrike" dirty="0">
                <a:solidFill>
                  <a:srgbClr val="FFFFFF"/>
                </a:solidFill>
                <a:effectLst/>
                <a:latin typeface="YAFLd8sKbwc 2"/>
              </a:rPr>
              <a:t>https://www.muslimpintar.com/pengertian-ridha-dan-hikmah-bersikap-ridha/</a:t>
            </a:r>
            <a:endParaRPr lang="en-ID" sz="1100" dirty="0">
              <a:solidFill>
                <a:srgbClr val="FFFFFF"/>
              </a:solidFill>
              <a:effectLst/>
              <a:latin typeface="YAFLd8sKbwc 2"/>
            </a:endParaRPr>
          </a:p>
          <a:p>
            <a:r>
              <a:rPr lang="en-ID" sz="1100" b="0" i="0" u="none" strike="noStrike" dirty="0">
                <a:solidFill>
                  <a:srgbClr val="FFFFFF"/>
                </a:solidFill>
                <a:effectLst/>
                <a:latin typeface="YAFLd8sKbwc 2"/>
              </a:rPr>
              <a:t>https://makalah-xyz.blogspot.com/2021/04/cinta-dan-ridha.html</a:t>
            </a:r>
            <a:endParaRPr lang="en-ID" sz="1100" dirty="0">
              <a:solidFill>
                <a:srgbClr val="FFFFFF"/>
              </a:solidFill>
              <a:effectLst/>
              <a:latin typeface="YAFLd8sKbwc 2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96" name="Google Shape;796;p18"/>
          <p:cNvSpPr/>
          <p:nvPr/>
        </p:nvSpPr>
        <p:spPr>
          <a:xfrm>
            <a:off x="985041" y="3558297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7640830" y="163294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4199887" y="-117879"/>
            <a:ext cx="1879406" cy="2353061"/>
            <a:chOff x="581250" y="3451536"/>
            <a:chExt cx="1041263" cy="1303639"/>
          </a:xfrm>
        </p:grpSpPr>
        <p:sp>
          <p:nvSpPr>
            <p:cNvPr id="801" name="Google Shape;801;p18"/>
            <p:cNvSpPr/>
            <p:nvPr/>
          </p:nvSpPr>
          <p:spPr>
            <a:xfrm>
              <a:off x="1179213" y="3451536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83490"/>
              <a:ext cx="71971" cy="5521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1071366" y="383431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7768035" y="3713916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5"/>
          <p:cNvSpPr/>
          <p:nvPr/>
        </p:nvSpPr>
        <p:spPr>
          <a:xfrm>
            <a:off x="612321" y="393651"/>
            <a:ext cx="7788729" cy="342262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25"/>
          <p:cNvSpPr txBox="1">
            <a:spLocks noGrp="1"/>
          </p:cNvSpPr>
          <p:nvPr>
            <p:ph type="title" idx="4294967295"/>
          </p:nvPr>
        </p:nvSpPr>
        <p:spPr>
          <a:xfrm>
            <a:off x="1315475" y="3911850"/>
            <a:ext cx="6513000" cy="83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/>
              <a:t>T</a:t>
            </a:r>
            <a:r>
              <a:rPr lang="en" sz="6000" dirty="0"/>
              <a:t>hank you !</a:t>
            </a:r>
            <a:endParaRPr sz="6000" dirty="0"/>
          </a:p>
        </p:txBody>
      </p:sp>
      <p:sp>
        <p:nvSpPr>
          <p:cNvPr id="873" name="Google Shape;873;p25"/>
          <p:cNvSpPr/>
          <p:nvPr/>
        </p:nvSpPr>
        <p:spPr>
          <a:xfrm>
            <a:off x="2480250" y="2027300"/>
            <a:ext cx="69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4" name="Google Shape;874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953550" y="677636"/>
            <a:ext cx="5236800" cy="113483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lvl="0"/>
            <a:r>
              <a:rPr lang="en-US" dirty="0" err="1"/>
              <a:t>ikhlas</a:t>
            </a:r>
            <a:endParaRPr dirty="0"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845129" y="2049236"/>
            <a:ext cx="5649685" cy="26942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Secara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etimologis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, kata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ikhlas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berasal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dari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bahasa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Arab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akhlasha-ikhlash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berarti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membersihkan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,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menjernihkan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,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atau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memurnikan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.</a:t>
            </a:r>
            <a:endParaRPr lang="en-ID" sz="1400" cap="all" dirty="0">
              <a:solidFill>
                <a:srgbClr val="FFFFFF"/>
              </a:solidFill>
              <a:effectLst/>
              <a:latin typeface="YADLjHWw7fA 0"/>
            </a:endParaRPr>
          </a:p>
          <a:p>
            <a:pPr algn="just"/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Secara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terminologis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,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ikhlash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adalah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beramal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semata-mata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mengharapkan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ridha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Allah SWT.</a:t>
            </a:r>
            <a:endParaRPr lang="en-ID" sz="1400" cap="all" dirty="0">
              <a:solidFill>
                <a:srgbClr val="FFFFFF"/>
              </a:solidFill>
              <a:effectLst/>
              <a:latin typeface="YADLjHWw7fA 0"/>
            </a:endParaRPr>
          </a:p>
          <a:p>
            <a:pPr algn="just"/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Dengan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kata lain,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dalam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melakukan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ibadah,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hati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kita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tidak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boleh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menuju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kepada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YADLjHWw7fA 0"/>
              </a:rPr>
              <a:t>selain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YADLjHWw7fA 0"/>
              </a:rPr>
              <a:t> Allah SWT.</a:t>
            </a:r>
            <a:endParaRPr lang="en-ID" sz="1400" cap="all" dirty="0">
              <a:solidFill>
                <a:srgbClr val="FFFFFF"/>
              </a:solidFill>
              <a:effectLst/>
              <a:latin typeface="YADLjHWw7fA 0"/>
            </a:endParaRPr>
          </a:p>
          <a:p>
            <a:pPr marL="0" indent="0" algn="just"/>
            <a:endParaRPr lang="en-ID" sz="1800" i="0" dirty="0">
              <a:solidFill>
                <a:schemeClr val="bg1"/>
              </a:solidFill>
              <a:effectLst/>
              <a:latin typeface="Abel" panose="02000506030000020004" pitchFamily="2" charset="0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322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315487" y="1396093"/>
            <a:ext cx="3161400" cy="31522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D" sz="1600" b="1" i="1" u="sng" strike="noStrike" dirty="0" err="1">
                <a:solidFill>
                  <a:srgbClr val="FFFFFF"/>
                </a:solidFill>
                <a:effectLst/>
                <a:latin typeface="YADLjHWw7fA 0"/>
              </a:rPr>
              <a:t>Khauf</a:t>
            </a:r>
            <a:r>
              <a:rPr lang="en-ID" sz="1600" b="1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adalah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sebuah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perasaan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takut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akan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segala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balasan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dan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ancaman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dari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Allah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kepada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hambanya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melanggar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segala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hal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diharamkan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atau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hal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tidak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diperbolehkan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oleh Allah. </a:t>
            </a:r>
            <a:endParaRPr lang="en-ID" sz="1600" dirty="0">
              <a:solidFill>
                <a:srgbClr val="FFFFFF"/>
              </a:solidFill>
              <a:effectLst/>
              <a:latin typeface="YADLjHWw7fA 0"/>
            </a:endParaRPr>
          </a:p>
          <a:p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Takut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ditunjukkan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seorang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hamba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kepada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Allah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bermacam-macam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baik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takut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neraka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,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adzab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kubur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,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bahkan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hilangnya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iman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dari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hatinya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.</a:t>
            </a:r>
            <a:endParaRPr lang="en-ID" sz="1600" dirty="0">
              <a:solidFill>
                <a:srgbClr val="FFFFFF"/>
              </a:solidFill>
              <a:effectLst/>
              <a:latin typeface="YADLjHWw7fA 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475" y="424544"/>
            <a:ext cx="6513000" cy="57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i="0" u="none" strike="noStrike" dirty="0">
                <a:solidFill>
                  <a:srgbClr val="FFFFFF"/>
                </a:solidFill>
                <a:effectLst/>
              </a:rPr>
              <a:t>4. </a:t>
            </a:r>
            <a:r>
              <a:rPr lang="en-ID" sz="3600" i="0" u="none" strike="noStrike" dirty="0" err="1">
                <a:solidFill>
                  <a:srgbClr val="FFFFFF"/>
                </a:solidFill>
                <a:effectLst/>
              </a:rPr>
              <a:t>khauf</a:t>
            </a:r>
            <a:r>
              <a:rPr lang="en-ID" sz="3600" i="0" u="none" strike="noStrike" dirty="0">
                <a:solidFill>
                  <a:srgbClr val="FFFFFF"/>
                </a:solidFill>
                <a:effectLst/>
              </a:rPr>
              <a:t> dan raja</a:t>
            </a:r>
            <a:endParaRPr sz="3600" dirty="0"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4667184" y="1314450"/>
            <a:ext cx="3161400" cy="3233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D" sz="1600" b="1" i="1" u="sng" strike="noStrike" dirty="0">
                <a:solidFill>
                  <a:srgbClr val="FFFFFF"/>
                </a:solidFill>
                <a:effectLst/>
                <a:latin typeface="YADLjHWw7fA 0"/>
              </a:rPr>
              <a:t>Raja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'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atau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rasa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harap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kepada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Allah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maksudnya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ialah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kita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berharap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akan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diberikan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nya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segala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sesuatu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baik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,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baik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berupa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harapan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kita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kepada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Allah agar Allah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menerima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amal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ibadah ,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harapan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kita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agar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dimasukkan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ke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dalam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Jannah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nya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.</a:t>
            </a:r>
            <a:endParaRPr lang="en-ID" sz="1600" dirty="0">
              <a:solidFill>
                <a:srgbClr val="FFFFFF"/>
              </a:solidFill>
              <a:effectLst/>
              <a:latin typeface="YADLjHWw7fA 0"/>
            </a:endParaRPr>
          </a:p>
          <a:p>
            <a:pPr algn="just"/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Dengan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adanya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rasa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berharap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kepada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Allah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maka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kita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menjadi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pribadi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yang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terus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melakukan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amal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 ibadah yang </a:t>
            </a:r>
            <a:r>
              <a:rPr lang="en-ID" sz="1600" b="0" i="0" u="none" strike="noStrike" dirty="0" err="1">
                <a:solidFill>
                  <a:srgbClr val="FFFFFF"/>
                </a:solidFill>
                <a:effectLst/>
                <a:latin typeface="YADLjHWw7fA 0"/>
              </a:rPr>
              <a:t>terbaik</a:t>
            </a:r>
            <a:r>
              <a:rPr lang="en-ID" sz="1600" b="0" i="0" u="none" strike="noStrike" dirty="0">
                <a:solidFill>
                  <a:srgbClr val="FFFFFF"/>
                </a:solidFill>
                <a:effectLst/>
                <a:latin typeface="YADLjHWw7fA 0"/>
              </a:rPr>
              <a:t>.</a:t>
            </a:r>
            <a:endParaRPr sz="1600"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7"/>
          <p:cNvSpPr txBox="1">
            <a:spLocks noGrp="1"/>
          </p:cNvSpPr>
          <p:nvPr>
            <p:ph type="ctrTitle"/>
          </p:nvPr>
        </p:nvSpPr>
        <p:spPr>
          <a:xfrm>
            <a:off x="1953550" y="0"/>
            <a:ext cx="5236800" cy="14287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br>
              <a:rPr lang="en" dirty="0"/>
            </a:br>
            <a:r>
              <a:rPr lang="en" dirty="0"/>
              <a:t>tawakkal</a:t>
            </a:r>
            <a:endParaRPr dirty="0"/>
          </a:p>
        </p:txBody>
      </p:sp>
      <p:sp>
        <p:nvSpPr>
          <p:cNvPr id="1034" name="Google Shape;1034;p37"/>
          <p:cNvSpPr txBox="1">
            <a:spLocks noGrp="1"/>
          </p:cNvSpPr>
          <p:nvPr>
            <p:ph type="subTitle" idx="1"/>
          </p:nvPr>
        </p:nvSpPr>
        <p:spPr>
          <a:xfrm>
            <a:off x="693964" y="1681843"/>
            <a:ext cx="7641772" cy="26697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Tawakal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atau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berserah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diri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kepada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Allah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ialah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memasrahkan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segala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sesuatu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nya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kepada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allah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. Akan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tetapi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bentuk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kepasrahan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Kepada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Allah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ini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tidaklah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benar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tanpa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Usaha.</a:t>
            </a:r>
            <a:endParaRPr lang="en-ID" sz="1400" cap="all" dirty="0">
              <a:solidFill>
                <a:srgbClr val="FFFFFF"/>
              </a:solidFill>
              <a:effectLst/>
              <a:latin typeface="Abel" panose="02000506030000020004" pitchFamily="2" charset="0"/>
            </a:endParaRPr>
          </a:p>
          <a:p>
            <a:pPr algn="just"/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walaupun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segala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sesuatu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sudah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ada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ketentuan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dari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Allah,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tetap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harus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melakukan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dengan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semaksimal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mungkin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untuk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mendapatkan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hasil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yang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inginkan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.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hasil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inilah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pasrahkan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kepada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Allah,karena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sesuatu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yang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lakukan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dengan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sangat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bersungguh-sungguh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belum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tentu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berhasil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,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akan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tetapi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jika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mempasrahkan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urusan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itu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kepada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Allah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maka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apapun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hasilnya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dapat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dengan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ikhlas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menerimanya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karena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jikalaupun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tidak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berhasil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sesuatu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yang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kita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usahakan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maka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percayalah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bahwa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Allah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telah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mempersiapkan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yang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lebih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 </a:t>
            </a:r>
            <a:r>
              <a:rPr lang="en-ID" sz="140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baik</a:t>
            </a:r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.</a:t>
            </a:r>
          </a:p>
          <a:p>
            <a:pPr algn="just"/>
            <a:endParaRPr lang="en-ID" sz="1400" cap="all" dirty="0">
              <a:solidFill>
                <a:srgbClr val="FFFFFF"/>
              </a:solidFill>
              <a:effectLst/>
              <a:latin typeface="Abel" panose="02000506030000020004" pitchFamily="2" charset="0"/>
            </a:endParaRPr>
          </a:p>
          <a:p>
            <a:pPr algn="just"/>
            <a:endParaRPr lang="en-ID" sz="1050" b="0" i="0" u="none" strike="noStrike" cap="all" dirty="0">
              <a:solidFill>
                <a:srgbClr val="FFFFFF"/>
              </a:solidFill>
              <a:effectLst/>
              <a:latin typeface="Abel" panose="02000506030000020004" pitchFamily="2" charset="0"/>
            </a:endParaRPr>
          </a:p>
          <a:p>
            <a:pPr algn="just"/>
            <a:endParaRPr lang="en-ID" sz="1050" cap="all" dirty="0">
              <a:latin typeface="Abel" panose="02000506030000020004" pitchFamily="2" charset="0"/>
            </a:endParaRPr>
          </a:p>
          <a:p>
            <a:pPr algn="just"/>
            <a:endParaRPr lang="en-ID" sz="1050" b="0" i="0" u="none" strike="noStrike" cap="all" dirty="0">
              <a:solidFill>
                <a:srgbClr val="FFFFFF"/>
              </a:solidFill>
              <a:effectLst/>
              <a:latin typeface="Abel" panose="02000506030000020004" pitchFamily="2" charset="0"/>
            </a:endParaRPr>
          </a:p>
          <a:p>
            <a:pPr algn="just"/>
            <a:endParaRPr lang="en-ID" sz="1050" cap="all" dirty="0">
              <a:latin typeface="Abel" panose="02000506030000020004" pitchFamily="2" charset="0"/>
            </a:endParaRPr>
          </a:p>
          <a:p>
            <a:pPr algn="just"/>
            <a:endParaRPr lang="en-ID" sz="1050" b="0" i="0" u="none" strike="noStrike" cap="all" dirty="0">
              <a:solidFill>
                <a:srgbClr val="FFFFFF"/>
              </a:solidFill>
              <a:effectLst/>
              <a:latin typeface="Abel" panose="02000506030000020004" pitchFamily="2" charset="0"/>
            </a:endParaRPr>
          </a:p>
          <a:p>
            <a:pPr algn="just"/>
            <a:r>
              <a:rPr lang="en-ID" sz="1050" b="0" i="0" u="none" strike="noStrike" cap="all" dirty="0" err="1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Sumber;https</a:t>
            </a:r>
            <a:r>
              <a:rPr lang="en-ID" sz="105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://www.kompasiana.com/dioramadani/63ce73364addee6a69423212/hakikat-mencintai-khauf-raja-tawakal-kepada-allah-swt?page=2&amp;page_images=1</a:t>
            </a:r>
            <a:endParaRPr lang="en-ID" sz="1050" cap="all" dirty="0">
              <a:solidFill>
                <a:srgbClr val="FFFFFF"/>
              </a:solidFill>
              <a:effectLst/>
              <a:latin typeface="Abel" panose="02000506030000020004" pitchFamily="2" charset="0"/>
            </a:endParaRPr>
          </a:p>
          <a:p>
            <a:pPr algn="just"/>
            <a:r>
              <a:rPr lang="en-ID" sz="1400" b="0" i="0" u="none" strike="noStrike" cap="all" dirty="0">
                <a:solidFill>
                  <a:srgbClr val="FFFFFF"/>
                </a:solidFill>
                <a:effectLst/>
                <a:latin typeface="Abel" panose="02000506030000020004" pitchFamily="2" charset="0"/>
              </a:rPr>
              <a:t>.</a:t>
            </a:r>
            <a:endParaRPr lang="en-ID" sz="1400" cap="all" dirty="0">
              <a:solidFill>
                <a:srgbClr val="FFFFFF"/>
              </a:solidFill>
              <a:effectLst/>
              <a:latin typeface="Abel" panose="0200050603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861</Words>
  <Application>Microsoft Office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YAFLd8sKbwc 2</vt:lpstr>
      <vt:lpstr>Megrim</vt:lpstr>
      <vt:lpstr>Arial</vt:lpstr>
      <vt:lpstr>YADLjI9qxTA 0</vt:lpstr>
      <vt:lpstr>Abel</vt:lpstr>
      <vt:lpstr>YADLjHWw7fA 0</vt:lpstr>
      <vt:lpstr>Iris template</vt:lpstr>
      <vt:lpstr>Akhlak kepada allah</vt:lpstr>
      <vt:lpstr>1.  taqwa</vt:lpstr>
      <vt:lpstr>Seperti Apa Orang yang Bertakwa? </vt:lpstr>
      <vt:lpstr>2. Cinta dan ridha</vt:lpstr>
      <vt:lpstr>Cinta dan  ridha</vt:lpstr>
      <vt:lpstr>Thank you !</vt:lpstr>
      <vt:lpstr>3. ikhlas</vt:lpstr>
      <vt:lpstr>4. khauf dan raja</vt:lpstr>
      <vt:lpstr>5. tawakkal</vt:lpstr>
      <vt:lpstr>6. syukur</vt:lpstr>
      <vt:lpstr>7.muraqabah dan taubat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Akhlak kepada allah</dc:title>
  <dc:creator>HP</dc:creator>
  <cp:lastModifiedBy>mifta mifta</cp:lastModifiedBy>
  <cp:revision>2</cp:revision>
  <dcterms:modified xsi:type="dcterms:W3CDTF">2023-03-30T08:06:52Z</dcterms:modified>
</cp:coreProperties>
</file>