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0" d="100"/>
          <a:sy n="80" d="100"/>
        </p:scale>
        <p:origin x="37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E3FB7-F578-4B06-17BC-BFEDAC330B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892E71-92CC-EEA9-5131-A4DA10268B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E194E9-8D19-B058-DAC9-13198FEEA113}"/>
              </a:ext>
            </a:extLst>
          </p:cNvPr>
          <p:cNvSpPr>
            <a:spLocks noGrp="1"/>
          </p:cNvSpPr>
          <p:nvPr>
            <p:ph type="dt" sz="half" idx="10"/>
          </p:nvPr>
        </p:nvSpPr>
        <p:spPr/>
        <p:txBody>
          <a:bodyPr/>
          <a:lstStyle/>
          <a:p>
            <a:fld id="{2414D85F-0D16-4226-9BBA-0B69288E47CC}" type="datetimeFigureOut">
              <a:rPr lang="en-US" smtClean="0"/>
              <a:t>7/17/2023</a:t>
            </a:fld>
            <a:endParaRPr lang="en-US"/>
          </a:p>
        </p:txBody>
      </p:sp>
      <p:sp>
        <p:nvSpPr>
          <p:cNvPr id="5" name="Footer Placeholder 4">
            <a:extLst>
              <a:ext uri="{FF2B5EF4-FFF2-40B4-BE49-F238E27FC236}">
                <a16:creationId xmlns:a16="http://schemas.microsoft.com/office/drawing/2014/main" id="{75A53A57-D7FD-7F82-FEDF-EF31DF9887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479C54-5FEB-7502-0C57-C82256801A43}"/>
              </a:ext>
            </a:extLst>
          </p:cNvPr>
          <p:cNvSpPr>
            <a:spLocks noGrp="1"/>
          </p:cNvSpPr>
          <p:nvPr>
            <p:ph type="sldNum" sz="quarter" idx="12"/>
          </p:nvPr>
        </p:nvSpPr>
        <p:spPr/>
        <p:txBody>
          <a:bodyPr/>
          <a:lstStyle/>
          <a:p>
            <a:fld id="{0ADBF4B6-4233-4ADD-88AA-2D8290F7CDE2}" type="slidenum">
              <a:rPr lang="en-US" smtClean="0"/>
              <a:t>‹#›</a:t>
            </a:fld>
            <a:endParaRPr lang="en-US"/>
          </a:p>
        </p:txBody>
      </p:sp>
    </p:spTree>
    <p:extLst>
      <p:ext uri="{BB962C8B-B14F-4D97-AF65-F5344CB8AC3E}">
        <p14:creationId xmlns:p14="http://schemas.microsoft.com/office/powerpoint/2010/main" val="3424988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BD722-F368-C9E0-E247-12116CB54C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14CC83-37C9-EAB9-CA5E-E6C72FBE00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F19C42-3B14-735D-377F-55FFDC78E29C}"/>
              </a:ext>
            </a:extLst>
          </p:cNvPr>
          <p:cNvSpPr>
            <a:spLocks noGrp="1"/>
          </p:cNvSpPr>
          <p:nvPr>
            <p:ph type="dt" sz="half" idx="10"/>
          </p:nvPr>
        </p:nvSpPr>
        <p:spPr/>
        <p:txBody>
          <a:bodyPr/>
          <a:lstStyle/>
          <a:p>
            <a:fld id="{2414D85F-0D16-4226-9BBA-0B69288E47CC}" type="datetimeFigureOut">
              <a:rPr lang="en-US" smtClean="0"/>
              <a:t>7/17/2023</a:t>
            </a:fld>
            <a:endParaRPr lang="en-US"/>
          </a:p>
        </p:txBody>
      </p:sp>
      <p:sp>
        <p:nvSpPr>
          <p:cNvPr id="5" name="Footer Placeholder 4">
            <a:extLst>
              <a:ext uri="{FF2B5EF4-FFF2-40B4-BE49-F238E27FC236}">
                <a16:creationId xmlns:a16="http://schemas.microsoft.com/office/drawing/2014/main" id="{2CECDBC3-472E-6B87-CEAE-4DF854DEE3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6DE7A0-C1F6-DA15-F64E-7A1302CC2B7B}"/>
              </a:ext>
            </a:extLst>
          </p:cNvPr>
          <p:cNvSpPr>
            <a:spLocks noGrp="1"/>
          </p:cNvSpPr>
          <p:nvPr>
            <p:ph type="sldNum" sz="quarter" idx="12"/>
          </p:nvPr>
        </p:nvSpPr>
        <p:spPr/>
        <p:txBody>
          <a:bodyPr/>
          <a:lstStyle/>
          <a:p>
            <a:fld id="{0ADBF4B6-4233-4ADD-88AA-2D8290F7CDE2}" type="slidenum">
              <a:rPr lang="en-US" smtClean="0"/>
              <a:t>‹#›</a:t>
            </a:fld>
            <a:endParaRPr lang="en-US"/>
          </a:p>
        </p:txBody>
      </p:sp>
    </p:spTree>
    <p:extLst>
      <p:ext uri="{BB962C8B-B14F-4D97-AF65-F5344CB8AC3E}">
        <p14:creationId xmlns:p14="http://schemas.microsoft.com/office/powerpoint/2010/main" val="342110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59BE9B-8CC5-5821-B0F4-7B740DBDAC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0D895F-5B45-4164-D697-53075A90E1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3561C-89AD-2922-9CBA-228510325EA6}"/>
              </a:ext>
            </a:extLst>
          </p:cNvPr>
          <p:cNvSpPr>
            <a:spLocks noGrp="1"/>
          </p:cNvSpPr>
          <p:nvPr>
            <p:ph type="dt" sz="half" idx="10"/>
          </p:nvPr>
        </p:nvSpPr>
        <p:spPr/>
        <p:txBody>
          <a:bodyPr/>
          <a:lstStyle/>
          <a:p>
            <a:fld id="{2414D85F-0D16-4226-9BBA-0B69288E47CC}" type="datetimeFigureOut">
              <a:rPr lang="en-US" smtClean="0"/>
              <a:t>7/17/2023</a:t>
            </a:fld>
            <a:endParaRPr lang="en-US"/>
          </a:p>
        </p:txBody>
      </p:sp>
      <p:sp>
        <p:nvSpPr>
          <p:cNvPr id="5" name="Footer Placeholder 4">
            <a:extLst>
              <a:ext uri="{FF2B5EF4-FFF2-40B4-BE49-F238E27FC236}">
                <a16:creationId xmlns:a16="http://schemas.microsoft.com/office/drawing/2014/main" id="{5CBEA968-0B9D-DC09-4BC6-54553235B4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D56C0-B99A-913A-DD4A-B9E1DF4AFDA9}"/>
              </a:ext>
            </a:extLst>
          </p:cNvPr>
          <p:cNvSpPr>
            <a:spLocks noGrp="1"/>
          </p:cNvSpPr>
          <p:nvPr>
            <p:ph type="sldNum" sz="quarter" idx="12"/>
          </p:nvPr>
        </p:nvSpPr>
        <p:spPr/>
        <p:txBody>
          <a:bodyPr/>
          <a:lstStyle/>
          <a:p>
            <a:fld id="{0ADBF4B6-4233-4ADD-88AA-2D8290F7CDE2}" type="slidenum">
              <a:rPr lang="en-US" smtClean="0"/>
              <a:t>‹#›</a:t>
            </a:fld>
            <a:endParaRPr lang="en-US"/>
          </a:p>
        </p:txBody>
      </p:sp>
    </p:spTree>
    <p:extLst>
      <p:ext uri="{BB962C8B-B14F-4D97-AF65-F5344CB8AC3E}">
        <p14:creationId xmlns:p14="http://schemas.microsoft.com/office/powerpoint/2010/main" val="131055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D3A4-3B45-7D82-1147-5AF5253340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0DF075-1EBA-0A1F-9E71-27A46B0255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487812-03FD-A618-3231-3AB7253943A2}"/>
              </a:ext>
            </a:extLst>
          </p:cNvPr>
          <p:cNvSpPr>
            <a:spLocks noGrp="1"/>
          </p:cNvSpPr>
          <p:nvPr>
            <p:ph type="dt" sz="half" idx="10"/>
          </p:nvPr>
        </p:nvSpPr>
        <p:spPr/>
        <p:txBody>
          <a:bodyPr/>
          <a:lstStyle/>
          <a:p>
            <a:fld id="{2414D85F-0D16-4226-9BBA-0B69288E47CC}" type="datetimeFigureOut">
              <a:rPr lang="en-US" smtClean="0"/>
              <a:t>7/17/2023</a:t>
            </a:fld>
            <a:endParaRPr lang="en-US"/>
          </a:p>
        </p:txBody>
      </p:sp>
      <p:sp>
        <p:nvSpPr>
          <p:cNvPr id="5" name="Footer Placeholder 4">
            <a:extLst>
              <a:ext uri="{FF2B5EF4-FFF2-40B4-BE49-F238E27FC236}">
                <a16:creationId xmlns:a16="http://schemas.microsoft.com/office/drawing/2014/main" id="{A2CE2C0F-1ADD-2504-0B58-A0CF2B3A2A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35D42-587E-4F1C-2DDD-F4C1EE7F4371}"/>
              </a:ext>
            </a:extLst>
          </p:cNvPr>
          <p:cNvSpPr>
            <a:spLocks noGrp="1"/>
          </p:cNvSpPr>
          <p:nvPr>
            <p:ph type="sldNum" sz="quarter" idx="12"/>
          </p:nvPr>
        </p:nvSpPr>
        <p:spPr/>
        <p:txBody>
          <a:bodyPr/>
          <a:lstStyle/>
          <a:p>
            <a:fld id="{0ADBF4B6-4233-4ADD-88AA-2D8290F7CDE2}" type="slidenum">
              <a:rPr lang="en-US" smtClean="0"/>
              <a:t>‹#›</a:t>
            </a:fld>
            <a:endParaRPr lang="en-US"/>
          </a:p>
        </p:txBody>
      </p:sp>
    </p:spTree>
    <p:extLst>
      <p:ext uri="{BB962C8B-B14F-4D97-AF65-F5344CB8AC3E}">
        <p14:creationId xmlns:p14="http://schemas.microsoft.com/office/powerpoint/2010/main" val="4058399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052BE-3B79-2329-BD45-2B07B1DCE1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6A2FDA-1428-108D-6A2E-F1048842FB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6A29D9-5669-9427-9AE3-3FA20EF9928E}"/>
              </a:ext>
            </a:extLst>
          </p:cNvPr>
          <p:cNvSpPr>
            <a:spLocks noGrp="1"/>
          </p:cNvSpPr>
          <p:nvPr>
            <p:ph type="dt" sz="half" idx="10"/>
          </p:nvPr>
        </p:nvSpPr>
        <p:spPr/>
        <p:txBody>
          <a:bodyPr/>
          <a:lstStyle/>
          <a:p>
            <a:fld id="{2414D85F-0D16-4226-9BBA-0B69288E47CC}" type="datetimeFigureOut">
              <a:rPr lang="en-US" smtClean="0"/>
              <a:t>7/17/2023</a:t>
            </a:fld>
            <a:endParaRPr lang="en-US"/>
          </a:p>
        </p:txBody>
      </p:sp>
      <p:sp>
        <p:nvSpPr>
          <p:cNvPr id="5" name="Footer Placeholder 4">
            <a:extLst>
              <a:ext uri="{FF2B5EF4-FFF2-40B4-BE49-F238E27FC236}">
                <a16:creationId xmlns:a16="http://schemas.microsoft.com/office/drawing/2014/main" id="{CC45A4DB-268A-7062-F93E-C3BF418A5B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A29A6B-4988-6162-1057-C380DB443B7D}"/>
              </a:ext>
            </a:extLst>
          </p:cNvPr>
          <p:cNvSpPr>
            <a:spLocks noGrp="1"/>
          </p:cNvSpPr>
          <p:nvPr>
            <p:ph type="sldNum" sz="quarter" idx="12"/>
          </p:nvPr>
        </p:nvSpPr>
        <p:spPr/>
        <p:txBody>
          <a:bodyPr/>
          <a:lstStyle/>
          <a:p>
            <a:fld id="{0ADBF4B6-4233-4ADD-88AA-2D8290F7CDE2}" type="slidenum">
              <a:rPr lang="en-US" smtClean="0"/>
              <a:t>‹#›</a:t>
            </a:fld>
            <a:endParaRPr lang="en-US"/>
          </a:p>
        </p:txBody>
      </p:sp>
    </p:spTree>
    <p:extLst>
      <p:ext uri="{BB962C8B-B14F-4D97-AF65-F5344CB8AC3E}">
        <p14:creationId xmlns:p14="http://schemas.microsoft.com/office/powerpoint/2010/main" val="607527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90376-CCC1-5F28-6691-D039E97552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D954F0-5204-3E75-545D-D0D4DF562F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2098DD-8EB5-958F-7BB2-35EB306C55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281C1C-BA3B-956A-A0B5-3336C403B4FD}"/>
              </a:ext>
            </a:extLst>
          </p:cNvPr>
          <p:cNvSpPr>
            <a:spLocks noGrp="1"/>
          </p:cNvSpPr>
          <p:nvPr>
            <p:ph type="dt" sz="half" idx="10"/>
          </p:nvPr>
        </p:nvSpPr>
        <p:spPr/>
        <p:txBody>
          <a:bodyPr/>
          <a:lstStyle/>
          <a:p>
            <a:fld id="{2414D85F-0D16-4226-9BBA-0B69288E47CC}" type="datetimeFigureOut">
              <a:rPr lang="en-US" smtClean="0"/>
              <a:t>7/17/2023</a:t>
            </a:fld>
            <a:endParaRPr lang="en-US"/>
          </a:p>
        </p:txBody>
      </p:sp>
      <p:sp>
        <p:nvSpPr>
          <p:cNvPr id="6" name="Footer Placeholder 5">
            <a:extLst>
              <a:ext uri="{FF2B5EF4-FFF2-40B4-BE49-F238E27FC236}">
                <a16:creationId xmlns:a16="http://schemas.microsoft.com/office/drawing/2014/main" id="{2F1189D6-E280-2B4A-5302-F3F31EB28B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370751-E85F-0ECB-583B-B37B1D7C6B16}"/>
              </a:ext>
            </a:extLst>
          </p:cNvPr>
          <p:cNvSpPr>
            <a:spLocks noGrp="1"/>
          </p:cNvSpPr>
          <p:nvPr>
            <p:ph type="sldNum" sz="quarter" idx="12"/>
          </p:nvPr>
        </p:nvSpPr>
        <p:spPr/>
        <p:txBody>
          <a:bodyPr/>
          <a:lstStyle/>
          <a:p>
            <a:fld id="{0ADBF4B6-4233-4ADD-88AA-2D8290F7CDE2}" type="slidenum">
              <a:rPr lang="en-US" smtClean="0"/>
              <a:t>‹#›</a:t>
            </a:fld>
            <a:endParaRPr lang="en-US"/>
          </a:p>
        </p:txBody>
      </p:sp>
    </p:spTree>
    <p:extLst>
      <p:ext uri="{BB962C8B-B14F-4D97-AF65-F5344CB8AC3E}">
        <p14:creationId xmlns:p14="http://schemas.microsoft.com/office/powerpoint/2010/main" val="1028047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542D2-9525-52BC-E692-168F76CA21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C9E011-5DD6-1932-D84B-9A507DB4CA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652707-4AA1-52F9-1F1E-6921429654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8E7DBF-8FBD-5538-B995-E07FF86301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890E79-4044-F79A-6628-672782E821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105E44-AF3B-98D1-BF6C-D55E5D1F6B64}"/>
              </a:ext>
            </a:extLst>
          </p:cNvPr>
          <p:cNvSpPr>
            <a:spLocks noGrp="1"/>
          </p:cNvSpPr>
          <p:nvPr>
            <p:ph type="dt" sz="half" idx="10"/>
          </p:nvPr>
        </p:nvSpPr>
        <p:spPr/>
        <p:txBody>
          <a:bodyPr/>
          <a:lstStyle/>
          <a:p>
            <a:fld id="{2414D85F-0D16-4226-9BBA-0B69288E47CC}" type="datetimeFigureOut">
              <a:rPr lang="en-US" smtClean="0"/>
              <a:t>7/17/2023</a:t>
            </a:fld>
            <a:endParaRPr lang="en-US"/>
          </a:p>
        </p:txBody>
      </p:sp>
      <p:sp>
        <p:nvSpPr>
          <p:cNvPr id="8" name="Footer Placeholder 7">
            <a:extLst>
              <a:ext uri="{FF2B5EF4-FFF2-40B4-BE49-F238E27FC236}">
                <a16:creationId xmlns:a16="http://schemas.microsoft.com/office/drawing/2014/main" id="{27856AFC-0D58-723A-D31E-7762F2862E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7145FD-4240-5320-7ACA-23839B6AE702}"/>
              </a:ext>
            </a:extLst>
          </p:cNvPr>
          <p:cNvSpPr>
            <a:spLocks noGrp="1"/>
          </p:cNvSpPr>
          <p:nvPr>
            <p:ph type="sldNum" sz="quarter" idx="12"/>
          </p:nvPr>
        </p:nvSpPr>
        <p:spPr/>
        <p:txBody>
          <a:bodyPr/>
          <a:lstStyle/>
          <a:p>
            <a:fld id="{0ADBF4B6-4233-4ADD-88AA-2D8290F7CDE2}" type="slidenum">
              <a:rPr lang="en-US" smtClean="0"/>
              <a:t>‹#›</a:t>
            </a:fld>
            <a:endParaRPr lang="en-US"/>
          </a:p>
        </p:txBody>
      </p:sp>
    </p:spTree>
    <p:extLst>
      <p:ext uri="{BB962C8B-B14F-4D97-AF65-F5344CB8AC3E}">
        <p14:creationId xmlns:p14="http://schemas.microsoft.com/office/powerpoint/2010/main" val="3050608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9FD6-40E1-B0C8-8BC1-26A071E74A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592EDA-1CB5-EB18-36E4-E4BDCE61AF18}"/>
              </a:ext>
            </a:extLst>
          </p:cNvPr>
          <p:cNvSpPr>
            <a:spLocks noGrp="1"/>
          </p:cNvSpPr>
          <p:nvPr>
            <p:ph type="dt" sz="half" idx="10"/>
          </p:nvPr>
        </p:nvSpPr>
        <p:spPr/>
        <p:txBody>
          <a:bodyPr/>
          <a:lstStyle/>
          <a:p>
            <a:fld id="{2414D85F-0D16-4226-9BBA-0B69288E47CC}" type="datetimeFigureOut">
              <a:rPr lang="en-US" smtClean="0"/>
              <a:t>7/17/2023</a:t>
            </a:fld>
            <a:endParaRPr lang="en-US"/>
          </a:p>
        </p:txBody>
      </p:sp>
      <p:sp>
        <p:nvSpPr>
          <p:cNvPr id="4" name="Footer Placeholder 3">
            <a:extLst>
              <a:ext uri="{FF2B5EF4-FFF2-40B4-BE49-F238E27FC236}">
                <a16:creationId xmlns:a16="http://schemas.microsoft.com/office/drawing/2014/main" id="{E0F93348-8D47-7209-C87D-B7E4139796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B0FBD5-2108-2251-2B03-E9A0C5DD9F90}"/>
              </a:ext>
            </a:extLst>
          </p:cNvPr>
          <p:cNvSpPr>
            <a:spLocks noGrp="1"/>
          </p:cNvSpPr>
          <p:nvPr>
            <p:ph type="sldNum" sz="quarter" idx="12"/>
          </p:nvPr>
        </p:nvSpPr>
        <p:spPr/>
        <p:txBody>
          <a:bodyPr/>
          <a:lstStyle/>
          <a:p>
            <a:fld id="{0ADBF4B6-4233-4ADD-88AA-2D8290F7CDE2}" type="slidenum">
              <a:rPr lang="en-US" smtClean="0"/>
              <a:t>‹#›</a:t>
            </a:fld>
            <a:endParaRPr lang="en-US"/>
          </a:p>
        </p:txBody>
      </p:sp>
    </p:spTree>
    <p:extLst>
      <p:ext uri="{BB962C8B-B14F-4D97-AF65-F5344CB8AC3E}">
        <p14:creationId xmlns:p14="http://schemas.microsoft.com/office/powerpoint/2010/main" val="3296141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361CC5-F4AF-D8AA-C025-5DB6B01D5DC4}"/>
              </a:ext>
            </a:extLst>
          </p:cNvPr>
          <p:cNvSpPr>
            <a:spLocks noGrp="1"/>
          </p:cNvSpPr>
          <p:nvPr>
            <p:ph type="dt" sz="half" idx="10"/>
          </p:nvPr>
        </p:nvSpPr>
        <p:spPr/>
        <p:txBody>
          <a:bodyPr/>
          <a:lstStyle/>
          <a:p>
            <a:fld id="{2414D85F-0D16-4226-9BBA-0B69288E47CC}" type="datetimeFigureOut">
              <a:rPr lang="en-US" smtClean="0"/>
              <a:t>7/17/2023</a:t>
            </a:fld>
            <a:endParaRPr lang="en-US"/>
          </a:p>
        </p:txBody>
      </p:sp>
      <p:sp>
        <p:nvSpPr>
          <p:cNvPr id="3" name="Footer Placeholder 2">
            <a:extLst>
              <a:ext uri="{FF2B5EF4-FFF2-40B4-BE49-F238E27FC236}">
                <a16:creationId xmlns:a16="http://schemas.microsoft.com/office/drawing/2014/main" id="{F1A0CFBC-1E18-DAE1-83DB-62FCAA882F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E85026-AE6C-9F70-B2BD-141256962D96}"/>
              </a:ext>
            </a:extLst>
          </p:cNvPr>
          <p:cNvSpPr>
            <a:spLocks noGrp="1"/>
          </p:cNvSpPr>
          <p:nvPr>
            <p:ph type="sldNum" sz="quarter" idx="12"/>
          </p:nvPr>
        </p:nvSpPr>
        <p:spPr/>
        <p:txBody>
          <a:bodyPr/>
          <a:lstStyle/>
          <a:p>
            <a:fld id="{0ADBF4B6-4233-4ADD-88AA-2D8290F7CDE2}" type="slidenum">
              <a:rPr lang="en-US" smtClean="0"/>
              <a:t>‹#›</a:t>
            </a:fld>
            <a:endParaRPr lang="en-US"/>
          </a:p>
        </p:txBody>
      </p:sp>
    </p:spTree>
    <p:extLst>
      <p:ext uri="{BB962C8B-B14F-4D97-AF65-F5344CB8AC3E}">
        <p14:creationId xmlns:p14="http://schemas.microsoft.com/office/powerpoint/2010/main" val="1956209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C127A-8A51-4F7E-EEE8-5A6A74E1D3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629490-3F6A-C8CA-FB76-15AAC66782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17E561-9524-CAF0-EF9E-1E02D6966E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1C2638-BDDB-1DBB-F718-C3149F2B4CD0}"/>
              </a:ext>
            </a:extLst>
          </p:cNvPr>
          <p:cNvSpPr>
            <a:spLocks noGrp="1"/>
          </p:cNvSpPr>
          <p:nvPr>
            <p:ph type="dt" sz="half" idx="10"/>
          </p:nvPr>
        </p:nvSpPr>
        <p:spPr/>
        <p:txBody>
          <a:bodyPr/>
          <a:lstStyle/>
          <a:p>
            <a:fld id="{2414D85F-0D16-4226-9BBA-0B69288E47CC}" type="datetimeFigureOut">
              <a:rPr lang="en-US" smtClean="0"/>
              <a:t>7/17/2023</a:t>
            </a:fld>
            <a:endParaRPr lang="en-US"/>
          </a:p>
        </p:txBody>
      </p:sp>
      <p:sp>
        <p:nvSpPr>
          <p:cNvPr id="6" name="Footer Placeholder 5">
            <a:extLst>
              <a:ext uri="{FF2B5EF4-FFF2-40B4-BE49-F238E27FC236}">
                <a16:creationId xmlns:a16="http://schemas.microsoft.com/office/drawing/2014/main" id="{8AD8B3D2-06AD-B9EB-C1F8-BC05DEA1BB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2B949C-7759-254D-5BD0-C14F5EB2C299}"/>
              </a:ext>
            </a:extLst>
          </p:cNvPr>
          <p:cNvSpPr>
            <a:spLocks noGrp="1"/>
          </p:cNvSpPr>
          <p:nvPr>
            <p:ph type="sldNum" sz="quarter" idx="12"/>
          </p:nvPr>
        </p:nvSpPr>
        <p:spPr/>
        <p:txBody>
          <a:bodyPr/>
          <a:lstStyle/>
          <a:p>
            <a:fld id="{0ADBF4B6-4233-4ADD-88AA-2D8290F7CDE2}" type="slidenum">
              <a:rPr lang="en-US" smtClean="0"/>
              <a:t>‹#›</a:t>
            </a:fld>
            <a:endParaRPr lang="en-US"/>
          </a:p>
        </p:txBody>
      </p:sp>
    </p:spTree>
    <p:extLst>
      <p:ext uri="{BB962C8B-B14F-4D97-AF65-F5344CB8AC3E}">
        <p14:creationId xmlns:p14="http://schemas.microsoft.com/office/powerpoint/2010/main" val="404439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64F58-45AE-9215-B4C0-D377A2241B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EB1773-25A7-2758-A8C7-23A4337CB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CFB724-0A60-E232-90E4-8C311F2EFC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8E3CB1-6AF5-3960-2B88-F61A39F7040C}"/>
              </a:ext>
            </a:extLst>
          </p:cNvPr>
          <p:cNvSpPr>
            <a:spLocks noGrp="1"/>
          </p:cNvSpPr>
          <p:nvPr>
            <p:ph type="dt" sz="half" idx="10"/>
          </p:nvPr>
        </p:nvSpPr>
        <p:spPr/>
        <p:txBody>
          <a:bodyPr/>
          <a:lstStyle/>
          <a:p>
            <a:fld id="{2414D85F-0D16-4226-9BBA-0B69288E47CC}" type="datetimeFigureOut">
              <a:rPr lang="en-US" smtClean="0"/>
              <a:t>7/17/2023</a:t>
            </a:fld>
            <a:endParaRPr lang="en-US"/>
          </a:p>
        </p:txBody>
      </p:sp>
      <p:sp>
        <p:nvSpPr>
          <p:cNvPr id="6" name="Footer Placeholder 5">
            <a:extLst>
              <a:ext uri="{FF2B5EF4-FFF2-40B4-BE49-F238E27FC236}">
                <a16:creationId xmlns:a16="http://schemas.microsoft.com/office/drawing/2014/main" id="{933071F9-DA59-E09F-FA5D-0D9AD01A73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5BAEC-D203-60D1-B730-ABD76D822FDF}"/>
              </a:ext>
            </a:extLst>
          </p:cNvPr>
          <p:cNvSpPr>
            <a:spLocks noGrp="1"/>
          </p:cNvSpPr>
          <p:nvPr>
            <p:ph type="sldNum" sz="quarter" idx="12"/>
          </p:nvPr>
        </p:nvSpPr>
        <p:spPr/>
        <p:txBody>
          <a:bodyPr/>
          <a:lstStyle/>
          <a:p>
            <a:fld id="{0ADBF4B6-4233-4ADD-88AA-2D8290F7CDE2}" type="slidenum">
              <a:rPr lang="en-US" smtClean="0"/>
              <a:t>‹#›</a:t>
            </a:fld>
            <a:endParaRPr lang="en-US"/>
          </a:p>
        </p:txBody>
      </p:sp>
    </p:spTree>
    <p:extLst>
      <p:ext uri="{BB962C8B-B14F-4D97-AF65-F5344CB8AC3E}">
        <p14:creationId xmlns:p14="http://schemas.microsoft.com/office/powerpoint/2010/main" val="3398234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14514D-B445-6552-E0CE-3262F2F104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64ED8D-4D5C-E074-4966-55E932968B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1558EE-1D48-8181-0ADE-DC3F06096F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4D85F-0D16-4226-9BBA-0B69288E47CC}" type="datetimeFigureOut">
              <a:rPr lang="en-US" smtClean="0"/>
              <a:t>7/17/2023</a:t>
            </a:fld>
            <a:endParaRPr lang="en-US"/>
          </a:p>
        </p:txBody>
      </p:sp>
      <p:sp>
        <p:nvSpPr>
          <p:cNvPr id="5" name="Footer Placeholder 4">
            <a:extLst>
              <a:ext uri="{FF2B5EF4-FFF2-40B4-BE49-F238E27FC236}">
                <a16:creationId xmlns:a16="http://schemas.microsoft.com/office/drawing/2014/main" id="{FD661CC8-9480-939F-05C6-B1C2706D2F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29B320-76F7-B10F-1CCF-D6A26ADA9E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BF4B6-4233-4ADD-88AA-2D8290F7CDE2}" type="slidenum">
              <a:rPr lang="en-US" smtClean="0"/>
              <a:t>‹#›</a:t>
            </a:fld>
            <a:endParaRPr lang="en-US"/>
          </a:p>
        </p:txBody>
      </p:sp>
    </p:spTree>
    <p:extLst>
      <p:ext uri="{BB962C8B-B14F-4D97-AF65-F5344CB8AC3E}">
        <p14:creationId xmlns:p14="http://schemas.microsoft.com/office/powerpoint/2010/main" val="914982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77AE3E78-3BDF-7A10-946E-82E566E234A8}"/>
              </a:ext>
            </a:extLst>
          </p:cNvPr>
          <p:cNvSpPr>
            <a:spLocks noGrp="1"/>
          </p:cNvSpPr>
          <p:nvPr/>
        </p:nvSpPr>
        <p:spPr>
          <a:xfrm>
            <a:off x="2072334" y="1785258"/>
            <a:ext cx="8596668" cy="446228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lgn="ctr">
              <a:buNone/>
            </a:pPr>
            <a:r>
              <a:rPr lang="en-GB" sz="3000" b="1" dirty="0">
                <a:latin typeface="+mj-lt"/>
              </a:rPr>
              <a:t>SCHOOL OF ENGINERING AND TECHNOLOGY </a:t>
            </a:r>
          </a:p>
          <a:p>
            <a:pPr marL="0" indent="0" algn="ctr">
              <a:buNone/>
            </a:pPr>
            <a:r>
              <a:rPr lang="en-GB" sz="3000" b="1" dirty="0">
                <a:latin typeface="+mj-lt"/>
              </a:rPr>
              <a:t>DERPARTMENT OF COMPUTING &amp; INFORMATION TECHNOLOGY </a:t>
            </a:r>
            <a:endParaRPr lang="en-US" sz="3000" b="1" dirty="0">
              <a:latin typeface="+mj-lt"/>
            </a:endParaRPr>
          </a:p>
          <a:p>
            <a:pPr marL="0" indent="0" algn="ctr">
              <a:buNone/>
            </a:pPr>
            <a:r>
              <a:rPr lang="en-GB"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SCO400: PROJECT </a:t>
            </a:r>
            <a:endPar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buNone/>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Online Customizable Food Ordering System</a:t>
            </a:r>
          </a:p>
          <a:p>
            <a:pPr marL="0" indent="0" algn="ctr">
              <a:buNone/>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Hassan Abdishakoor</a:t>
            </a:r>
          </a:p>
          <a:p>
            <a:pPr marL="0" indent="0" algn="ctr">
              <a:buNone/>
            </a:pPr>
            <a:r>
              <a:rPr lang="en-US" dirty="0">
                <a:solidFill>
                  <a:schemeClr val="tx1"/>
                </a:solidFill>
                <a:latin typeface="Times New Roman" panose="02020603050405020304" pitchFamily="18" charset="0"/>
                <a:cs typeface="Times New Roman" panose="02020603050405020304" pitchFamily="18" charset="0"/>
              </a:rPr>
              <a:t>J17/0796/2019</a:t>
            </a:r>
            <a:endParaRPr lang="en-US" b="1" dirty="0">
              <a:solidFill>
                <a:schemeClr val="tx1"/>
              </a:solidFill>
              <a:latin typeface="Times New Roman" panose="02020603050405020304" pitchFamily="18" charset="0"/>
              <a:cs typeface="Times New Roman" panose="02020603050405020304" pitchFamily="18" charset="0"/>
            </a:endParaRPr>
          </a:p>
          <a:p>
            <a:pPr marL="0" indent="0" algn="ctr">
              <a:buNone/>
            </a:pPr>
            <a:r>
              <a:rPr lang="en-US" b="1" dirty="0">
                <a:solidFill>
                  <a:schemeClr val="tx1"/>
                </a:solidFill>
                <a:latin typeface="Times New Roman" panose="02020603050405020304" pitchFamily="18" charset="0"/>
                <a:cs typeface="Times New Roman" panose="02020603050405020304" pitchFamily="18" charset="0"/>
              </a:rPr>
              <a:t>SUPERVISOR</a:t>
            </a:r>
            <a:endParaRPr lang="en-US" dirty="0">
              <a:solidFill>
                <a:schemeClr val="tx1"/>
              </a:solidFill>
              <a:latin typeface="Times New Roman" panose="02020603050405020304" pitchFamily="18" charset="0"/>
              <a:cs typeface="Times New Roman" panose="02020603050405020304" pitchFamily="18" charset="0"/>
            </a:endParaRPr>
          </a:p>
          <a:p>
            <a:pPr marL="0" indent="0" algn="ctr">
              <a:buNone/>
            </a:pPr>
            <a:r>
              <a:rPr lang="en-US" dirty="0">
                <a:solidFill>
                  <a:schemeClr val="tx1"/>
                </a:solidFill>
                <a:latin typeface="Times New Roman" panose="02020603050405020304" pitchFamily="18" charset="0"/>
                <a:cs typeface="Times New Roman" panose="02020603050405020304" pitchFamily="18" charset="0"/>
              </a:rPr>
              <a:t>Mr. Kennedy </a:t>
            </a:r>
            <a:r>
              <a:rPr lang="en-US" dirty="0" err="1">
                <a:solidFill>
                  <a:schemeClr val="tx1"/>
                </a:solidFill>
                <a:latin typeface="Times New Roman" panose="02020603050405020304" pitchFamily="18" charset="0"/>
                <a:cs typeface="Times New Roman" panose="02020603050405020304" pitchFamily="18" charset="0"/>
              </a:rPr>
              <a:t>Siika</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0A55BF0-48E2-F597-C896-384CEF1C28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997" y="610462"/>
            <a:ext cx="1321979" cy="1174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8FAF7A39-B21A-CCFF-5F3C-7FFCB7F9F60A}"/>
              </a:ext>
            </a:extLst>
          </p:cNvPr>
          <p:cNvSpPr/>
          <p:nvPr/>
        </p:nvSpPr>
        <p:spPr>
          <a:xfrm>
            <a:off x="3355124" y="782362"/>
            <a:ext cx="7014057" cy="830997"/>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4800" b="1" dirty="0"/>
              <a:t>KENYATTA UNIVERSITY </a:t>
            </a:r>
          </a:p>
        </p:txBody>
      </p:sp>
    </p:spTree>
    <p:extLst>
      <p:ext uri="{BB962C8B-B14F-4D97-AF65-F5344CB8AC3E}">
        <p14:creationId xmlns:p14="http://schemas.microsoft.com/office/powerpoint/2010/main" val="3383334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D74979-A5DB-4E37-B8C1-C0AC294E94E4}"/>
              </a:ext>
            </a:extLst>
          </p:cNvPr>
          <p:cNvSpPr txBox="1"/>
          <p:nvPr/>
        </p:nvSpPr>
        <p:spPr>
          <a:xfrm>
            <a:off x="901148" y="2062483"/>
            <a:ext cx="10349948" cy="3331938"/>
          </a:xfrm>
          <a:prstGeom prst="rect">
            <a:avLst/>
          </a:prstGeom>
          <a:noFill/>
        </p:spPr>
        <p:txBody>
          <a:bodyPr wrap="square">
            <a:spAutoFit/>
          </a:bodyPr>
          <a:lstStyle/>
          <a:p>
            <a:pPr marL="6350" marR="0" indent="-6350" algn="just">
              <a:lnSpc>
                <a:spcPct val="200000"/>
              </a:lnSpc>
              <a:spcBef>
                <a:spcPts val="0"/>
              </a:spcBef>
              <a:spcAft>
                <a:spcPts val="785"/>
              </a:spcAft>
            </a:pPr>
            <a:r>
              <a:rPr lang="en-US" sz="1800" dirty="0">
                <a:solidFill>
                  <a:srgbClr val="000000"/>
                </a:solidFill>
                <a:effectLst/>
                <a:latin typeface="Times New Roman" panose="02020603050405020304" pitchFamily="18" charset="0"/>
                <a:ea typeface="Times New Roman" panose="02020603050405020304" pitchFamily="18" charset="0"/>
              </a:rPr>
              <a:t>The current food ordering system at restaurants fails to cater to the growing demand for transparent calorie information, leading to customer dissatisfaction and lost sales. The customers who are on a weight-loss journey will be disadvantaged and may not eat at restaurant with fear of breaking their diets. As well as the bodybuilders who require large amounts of calories to keep up with their heavy lifting sessions are most likely not eating in restaurants. Some customers who have allergies may not enjoy their favorite foods and drinks with fear of feeling unwell. </a:t>
            </a:r>
          </a:p>
        </p:txBody>
      </p:sp>
      <p:sp>
        <p:nvSpPr>
          <p:cNvPr id="4" name="Title 1">
            <a:extLst>
              <a:ext uri="{FF2B5EF4-FFF2-40B4-BE49-F238E27FC236}">
                <a16:creationId xmlns:a16="http://schemas.microsoft.com/office/drawing/2014/main" id="{4701B757-756A-FC22-22E8-27ADAA03DFFD}"/>
              </a:ext>
            </a:extLst>
          </p:cNvPr>
          <p:cNvSpPr>
            <a:spLocks noGrp="1"/>
          </p:cNvSpPr>
          <p:nvPr/>
        </p:nvSpPr>
        <p:spPr>
          <a:xfrm>
            <a:off x="2067339" y="462722"/>
            <a:ext cx="6135757" cy="123355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dirty="0">
                <a:solidFill>
                  <a:schemeClr val="tx1"/>
                </a:solidFill>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345798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41FE2F-2969-3C57-08AB-8EA2194965C3}"/>
              </a:ext>
            </a:extLst>
          </p:cNvPr>
          <p:cNvSpPr txBox="1"/>
          <p:nvPr/>
        </p:nvSpPr>
        <p:spPr>
          <a:xfrm>
            <a:off x="1113183" y="2126400"/>
            <a:ext cx="10389704" cy="2784737"/>
          </a:xfrm>
          <a:prstGeom prst="rect">
            <a:avLst/>
          </a:prstGeom>
          <a:noFill/>
        </p:spPr>
        <p:txBody>
          <a:bodyPr wrap="square">
            <a:spAutoFit/>
          </a:bodyPr>
          <a:lstStyle/>
          <a:p>
            <a:pPr>
              <a:lnSpc>
                <a:spcPct val="200000"/>
              </a:lnSpc>
            </a:pPr>
            <a:r>
              <a:rPr lang="en-US" dirty="0">
                <a:latin typeface="Times New Roman" panose="02020603050405020304" pitchFamily="18" charset="0"/>
                <a:cs typeface="Times New Roman" panose="02020603050405020304" pitchFamily="18" charset="0"/>
              </a:rPr>
              <a:t>I propose an enhanced online customizable food ordering system that provides calorie information, allows order to be put through. This system aims to meet the diverse needs of customers, attract health-conscious individuals, and  bodybuilders and enhance overall customer satisfaction and loyalty. User feedback and reviews will ensure continuous improvement, ensuring a personalized and user-friendly experience for all customers.</a:t>
            </a:r>
          </a:p>
        </p:txBody>
      </p:sp>
      <p:sp>
        <p:nvSpPr>
          <p:cNvPr id="4" name="Title 1">
            <a:extLst>
              <a:ext uri="{FF2B5EF4-FFF2-40B4-BE49-F238E27FC236}">
                <a16:creationId xmlns:a16="http://schemas.microsoft.com/office/drawing/2014/main" id="{61DF60DC-CBF5-1D75-4356-2F5927524256}"/>
              </a:ext>
            </a:extLst>
          </p:cNvPr>
          <p:cNvSpPr>
            <a:spLocks noGrp="1"/>
          </p:cNvSpPr>
          <p:nvPr/>
        </p:nvSpPr>
        <p:spPr>
          <a:xfrm>
            <a:off x="1934817" y="462722"/>
            <a:ext cx="7407966" cy="889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dirty="0">
                <a:solidFill>
                  <a:schemeClr val="tx1"/>
                </a:solidFill>
                <a:latin typeface="Times New Roman" panose="02020603050405020304" pitchFamily="18" charset="0"/>
                <a:cs typeface="Times New Roman" panose="02020603050405020304" pitchFamily="18" charset="0"/>
              </a:rPr>
              <a:t>SOLUTION</a:t>
            </a:r>
          </a:p>
        </p:txBody>
      </p:sp>
    </p:spTree>
    <p:extLst>
      <p:ext uri="{BB962C8B-B14F-4D97-AF65-F5344CB8AC3E}">
        <p14:creationId xmlns:p14="http://schemas.microsoft.com/office/powerpoint/2010/main" val="3770505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CD18D-BB93-2684-049F-1213D8C1DDC0}"/>
              </a:ext>
            </a:extLst>
          </p:cNvPr>
          <p:cNvSpPr>
            <a:spLocks noGrp="1"/>
          </p:cNvSpPr>
          <p:nvPr/>
        </p:nvSpPr>
        <p:spPr>
          <a:xfrm>
            <a:off x="1241075" y="171175"/>
            <a:ext cx="8596668" cy="7829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dirty="0">
                <a:solidFill>
                  <a:schemeClr val="tx1"/>
                </a:solidFill>
                <a:latin typeface="Times New Roman" panose="02020603050405020304" pitchFamily="18" charset="0"/>
                <a:cs typeface="Times New Roman" panose="02020603050405020304" pitchFamily="18" charset="0"/>
              </a:rPr>
              <a:t>PROJECT OBJECTIVES</a:t>
            </a:r>
          </a:p>
        </p:txBody>
      </p:sp>
      <p:sp>
        <p:nvSpPr>
          <p:cNvPr id="4" name="TextBox 3">
            <a:extLst>
              <a:ext uri="{FF2B5EF4-FFF2-40B4-BE49-F238E27FC236}">
                <a16:creationId xmlns:a16="http://schemas.microsoft.com/office/drawing/2014/main" id="{FD590A5D-AE74-34F2-1E9B-9D5B4BD155FF}"/>
              </a:ext>
            </a:extLst>
          </p:cNvPr>
          <p:cNvSpPr txBox="1"/>
          <p:nvPr/>
        </p:nvSpPr>
        <p:spPr>
          <a:xfrm>
            <a:off x="1060173" y="1442313"/>
            <a:ext cx="10018643" cy="3601242"/>
          </a:xfrm>
          <a:prstGeom prst="rect">
            <a:avLst/>
          </a:prstGeom>
          <a:noFill/>
        </p:spPr>
        <p:txBody>
          <a:bodyPr wrap="square">
            <a:spAutoFit/>
          </a:bodyPr>
          <a:lstStyle/>
          <a:p>
            <a:pPr marL="342900" marR="0" lvl="0" indent="-342900" algn="l" fontAlgn="base">
              <a:lnSpc>
                <a:spcPct val="200000"/>
              </a:lnSpc>
              <a:spcBef>
                <a:spcPts val="0"/>
              </a:spcBef>
              <a:spcAft>
                <a:spcPts val="1035"/>
              </a:spcAft>
              <a:buClr>
                <a:srgbClr val="000000"/>
              </a:buClr>
              <a:buSzPts val="1100"/>
              <a:buFont typeface="Arial" panose="020B0604020202020204" pitchFamily="34" charset="0"/>
              <a:buChar char="●"/>
            </a:pPr>
            <a:r>
              <a:rPr lang="en-US" sz="18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To develop a registry module for users for them to get the services. </a:t>
            </a:r>
            <a:endPar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fontAlgn="base">
              <a:lnSpc>
                <a:spcPct val="200000"/>
              </a:lnSpc>
              <a:spcBef>
                <a:spcPts val="0"/>
              </a:spcBef>
              <a:spcAft>
                <a:spcPts val="160"/>
              </a:spcAft>
              <a:buClr>
                <a:srgbClr val="000000"/>
              </a:buClr>
              <a:buSzPts val="1100"/>
              <a:buFont typeface="Arial" panose="020B0604020202020204" pitchFamily="34" charset="0"/>
              <a:buChar char="●"/>
            </a:pPr>
            <a:r>
              <a:rPr lang="en-US" sz="18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To develop a system that will contain information of several restaurants with their menus. </a:t>
            </a:r>
            <a:endPar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fontAlgn="base">
              <a:lnSpc>
                <a:spcPct val="200000"/>
              </a:lnSpc>
              <a:spcBef>
                <a:spcPts val="0"/>
              </a:spcBef>
              <a:spcAft>
                <a:spcPts val="160"/>
              </a:spcAft>
              <a:buClr>
                <a:srgbClr val="000000"/>
              </a:buClr>
              <a:buSzPts val="1100"/>
              <a:buFont typeface="Arial" panose="020B0604020202020204" pitchFamily="34" charset="0"/>
              <a:buChar char="●"/>
            </a:pPr>
            <a:r>
              <a:rPr lang="en-US" sz="18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To design a system that will have a secure database that will be used to store data of users and their ordering status. </a:t>
            </a:r>
            <a:endPar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fontAlgn="base">
              <a:lnSpc>
                <a:spcPct val="200000"/>
              </a:lnSpc>
              <a:spcBef>
                <a:spcPts val="0"/>
              </a:spcBef>
              <a:spcAft>
                <a:spcPts val="735"/>
              </a:spcAft>
              <a:buClr>
                <a:srgbClr val="000000"/>
              </a:buClr>
              <a:buSzPts val="1100"/>
              <a:buFont typeface="Arial" panose="020B0604020202020204" pitchFamily="34" charset="0"/>
              <a:buChar char="●"/>
            </a:pPr>
            <a:r>
              <a:rPr lang="en-US" sz="18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To embed a review system </a:t>
            </a:r>
            <a:r>
              <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allowing users to provide feedback for their experiences.</a:t>
            </a:r>
          </a:p>
          <a:p>
            <a:pPr marL="342900" marR="0" lvl="0" indent="-342900" algn="l" fontAlgn="base">
              <a:lnSpc>
                <a:spcPct val="200000"/>
              </a:lnSpc>
              <a:spcBef>
                <a:spcPts val="0"/>
              </a:spcBef>
              <a:spcAft>
                <a:spcPts val="35"/>
              </a:spcAft>
              <a:buClr>
                <a:srgbClr val="000000"/>
              </a:buClr>
              <a:buSzPts val="1100"/>
              <a:buFont typeface="Arial" panose="020B0604020202020204" pitchFamily="34" charset="0"/>
              <a:buChar char="●"/>
            </a:pPr>
            <a:r>
              <a:rPr lang="en-US" sz="18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To provide accurate and easily accessible calorie information for each menu item and for the users.</a:t>
            </a:r>
            <a:endPar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842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01FCB-F865-6456-6092-A0F6E0BFF7A6}"/>
              </a:ext>
            </a:extLst>
          </p:cNvPr>
          <p:cNvSpPr>
            <a:spLocks noGrp="1"/>
          </p:cNvSpPr>
          <p:nvPr/>
        </p:nvSpPr>
        <p:spPr>
          <a:xfrm>
            <a:off x="1797666" y="739075"/>
            <a:ext cx="8596668" cy="98176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dirty="0">
                <a:solidFill>
                  <a:schemeClr val="tx1"/>
                </a:solidFill>
                <a:latin typeface="Times New Roman" panose="02020603050405020304" pitchFamily="18" charset="0"/>
                <a:cs typeface="Times New Roman" panose="02020603050405020304" pitchFamily="18" charset="0"/>
              </a:rPr>
              <a:t>LITERATURE REVIEW</a:t>
            </a:r>
          </a:p>
        </p:txBody>
      </p:sp>
      <p:sp>
        <p:nvSpPr>
          <p:cNvPr id="4" name="TextBox 3">
            <a:extLst>
              <a:ext uri="{FF2B5EF4-FFF2-40B4-BE49-F238E27FC236}">
                <a16:creationId xmlns:a16="http://schemas.microsoft.com/office/drawing/2014/main" id="{A9C4305E-823C-6A87-0906-55B577A5A6E8}"/>
              </a:ext>
            </a:extLst>
          </p:cNvPr>
          <p:cNvSpPr txBox="1"/>
          <p:nvPr/>
        </p:nvSpPr>
        <p:spPr>
          <a:xfrm>
            <a:off x="770021" y="1720840"/>
            <a:ext cx="10407316" cy="2777940"/>
          </a:xfrm>
          <a:prstGeom prst="rect">
            <a:avLst/>
          </a:prstGeom>
          <a:noFill/>
        </p:spPr>
        <p:txBody>
          <a:bodyPr wrap="square">
            <a:spAutoFit/>
          </a:bodyPr>
          <a:lstStyle/>
          <a:p>
            <a:pPr>
              <a:lnSpc>
                <a:spcPct val="200000"/>
              </a:lnSpc>
            </a:pPr>
            <a:r>
              <a:rPr lang="en-US" dirty="0">
                <a:latin typeface="Times New Roman" panose="02020603050405020304" pitchFamily="18" charset="0"/>
                <a:cs typeface="Times New Roman" panose="02020603050405020304" pitchFamily="18" charset="0"/>
              </a:rPr>
              <a:t>The literature review focuses on the rise of online ordering systems in the food industry, particularly the trend of customizable menus with low-calorie options. Studies highlight the potential benefits of allowing customers to customize their orders, promoting healthier choices. Challenges faced by restaurants in implementing online ordering systems are discussed, as well as factors influencing their use. Overall, configurable ordering systems offer benefits for both businesses and customers, promoting healthier choices and potentially increasing sales. </a:t>
            </a:r>
          </a:p>
        </p:txBody>
      </p:sp>
    </p:spTree>
    <p:extLst>
      <p:ext uri="{BB962C8B-B14F-4D97-AF65-F5344CB8AC3E}">
        <p14:creationId xmlns:p14="http://schemas.microsoft.com/office/powerpoint/2010/main" val="1646489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3AA80-2A60-7D5D-F72D-41F46621D80E}"/>
              </a:ext>
            </a:extLst>
          </p:cNvPr>
          <p:cNvSpPr>
            <a:spLocks noGrp="1"/>
          </p:cNvSpPr>
          <p:nvPr/>
        </p:nvSpPr>
        <p:spPr>
          <a:xfrm>
            <a:off x="1612136" y="0"/>
            <a:ext cx="8596667" cy="962543"/>
          </a:xfrm>
          <a:prstGeom prst="rect">
            <a:avLst/>
          </a:prstGeom>
        </p:spPr>
        <p:txBody>
          <a:bodyPr vert="horz" lIns="91440" tIns="45720" rIns="91440" bIns="45720" rtlCol="0" anchor="b">
            <a:normAutofit/>
          </a:bodyPr>
          <a:lstStyle>
            <a:lvl1pPr algn="l" defTabSz="457200" rtl="0" eaLnBrk="1" latinLnBrk="0" hangingPunct="1">
              <a:spcBef>
                <a:spcPct val="0"/>
              </a:spcBef>
              <a:buNone/>
              <a:defRPr sz="2400" b="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dirty="0">
                <a:solidFill>
                  <a:schemeClr val="tx1"/>
                </a:solidFill>
                <a:latin typeface="Times New Roman" panose="02020603050405020304" pitchFamily="18" charset="0"/>
                <a:cs typeface="Times New Roman" panose="02020603050405020304" pitchFamily="18" charset="0"/>
              </a:rPr>
              <a:t>METHODOLOGY</a:t>
            </a:r>
          </a:p>
        </p:txBody>
      </p:sp>
      <p:sp>
        <p:nvSpPr>
          <p:cNvPr id="7" name="Rectangle 2">
            <a:extLst>
              <a:ext uri="{FF2B5EF4-FFF2-40B4-BE49-F238E27FC236}">
                <a16:creationId xmlns:a16="http://schemas.microsoft.com/office/drawing/2014/main" id="{2352CF34-99F7-527B-AA7B-03EC858EAED0}"/>
              </a:ext>
            </a:extLst>
          </p:cNvPr>
          <p:cNvSpPr>
            <a:spLocks noChangeArrowheads="1"/>
          </p:cNvSpPr>
          <p:nvPr/>
        </p:nvSpPr>
        <p:spPr bwMode="auto">
          <a:xfrm>
            <a:off x="106018" y="96254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493640186">
            <a:extLst>
              <a:ext uri="{FF2B5EF4-FFF2-40B4-BE49-F238E27FC236}">
                <a16:creationId xmlns:a16="http://schemas.microsoft.com/office/drawing/2014/main" id="{9E7D02E2-1125-94E3-D333-6C48E62AB5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8526" y="1318846"/>
            <a:ext cx="8706519" cy="256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5101F589-FDC8-6A63-400D-DA1F61DAD886}"/>
              </a:ext>
            </a:extLst>
          </p:cNvPr>
          <p:cNvSpPr>
            <a:spLocks noChangeArrowheads="1"/>
          </p:cNvSpPr>
          <p:nvPr/>
        </p:nvSpPr>
        <p:spPr bwMode="auto">
          <a:xfrm>
            <a:off x="112368" y="35247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57B98B23-7981-CD24-55BF-5ED7B737BD42}"/>
              </a:ext>
            </a:extLst>
          </p:cNvPr>
          <p:cNvSpPr txBox="1"/>
          <p:nvPr/>
        </p:nvSpPr>
        <p:spPr>
          <a:xfrm>
            <a:off x="414086" y="4254571"/>
            <a:ext cx="11363827" cy="2535566"/>
          </a:xfrm>
          <a:prstGeom prst="rect">
            <a:avLst/>
          </a:prstGeom>
          <a:noFill/>
        </p:spPr>
        <p:txBody>
          <a:bodyPr wrap="square">
            <a:spAutoFit/>
          </a:bodyPr>
          <a:lstStyle/>
          <a:p>
            <a:pPr marL="6350" marR="30480" indent="-6350" algn="just">
              <a:lnSpc>
                <a:spcPct val="150000"/>
              </a:lnSpc>
              <a:spcAft>
                <a:spcPts val="750"/>
              </a:spcAft>
            </a:pPr>
            <a:r>
              <a:rPr lang="en-US" sz="1800" dirty="0">
                <a:solidFill>
                  <a:srgbClr val="000000"/>
                </a:solidFill>
                <a:effectLst/>
                <a:latin typeface="Times New Roman" panose="02020603050405020304" pitchFamily="18" charset="0"/>
                <a:ea typeface="Times New Roman" panose="02020603050405020304" pitchFamily="18" charset="0"/>
              </a:rPr>
              <a:t>Agile software methodology is an iterative approach that builds software incrementally from the start of the project rather than delivering it once. Agile models allow the use of increments or possible prototypes that can evolve into a more suited and validated requirements and eventually software application. Scrum is an agile process model which follows these activities: requirements, analysis, design, evaluation and delivery. Scrum emphasizes the use of a set of software process patterns that have been proven effective for projects with tight timelines, changing requirements and business criticality.  </a:t>
            </a:r>
          </a:p>
        </p:txBody>
      </p:sp>
      <p:sp>
        <p:nvSpPr>
          <p:cNvPr id="14" name="TextBox 13">
            <a:extLst>
              <a:ext uri="{FF2B5EF4-FFF2-40B4-BE49-F238E27FC236}">
                <a16:creationId xmlns:a16="http://schemas.microsoft.com/office/drawing/2014/main" id="{AA71A2E8-7609-33B2-37C1-7B9B17740B15}"/>
              </a:ext>
            </a:extLst>
          </p:cNvPr>
          <p:cNvSpPr txBox="1"/>
          <p:nvPr/>
        </p:nvSpPr>
        <p:spPr>
          <a:xfrm>
            <a:off x="174531" y="2376487"/>
            <a:ext cx="3073995" cy="368755"/>
          </a:xfrm>
          <a:prstGeom prst="rect">
            <a:avLst/>
          </a:prstGeom>
          <a:noFill/>
        </p:spPr>
        <p:txBody>
          <a:bodyPr wrap="square">
            <a:spAutoFit/>
          </a:bodyPr>
          <a:lstStyle/>
          <a:p>
            <a:pPr marL="6350" marR="0" indent="-6350" algn="just">
              <a:lnSpc>
                <a:spcPct val="107000"/>
              </a:lnSpc>
              <a:spcBef>
                <a:spcPts val="0"/>
              </a:spcBef>
              <a:spcAft>
                <a:spcPts val="1040"/>
              </a:spcAft>
            </a:pPr>
            <a:r>
              <a:rPr lang="en-US" sz="1800" b="1" dirty="0">
                <a:solidFill>
                  <a:srgbClr val="000000"/>
                </a:solidFill>
                <a:effectLst/>
                <a:latin typeface="Times New Roman" panose="02020603050405020304" pitchFamily="18" charset="0"/>
                <a:ea typeface="Times New Roman" panose="02020603050405020304" pitchFamily="18" charset="0"/>
              </a:rPr>
              <a:t>Agile-Scrum Software Model </a:t>
            </a:r>
            <a:endParaRPr lang="en-US"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48920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CD2A4-AABE-C72B-54D4-C975EA90A1DC}"/>
              </a:ext>
            </a:extLst>
          </p:cNvPr>
          <p:cNvSpPr>
            <a:spLocks noGrp="1"/>
          </p:cNvSpPr>
          <p:nvPr/>
        </p:nvSpPr>
        <p:spPr>
          <a:xfrm>
            <a:off x="1426606" y="197679"/>
            <a:ext cx="8596668" cy="11010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dirty="0">
                <a:solidFill>
                  <a:schemeClr val="tx1"/>
                </a:solidFill>
                <a:latin typeface="Times New Roman" panose="02020603050405020304" pitchFamily="18" charset="0"/>
                <a:cs typeface="Times New Roman" panose="02020603050405020304" pitchFamily="18" charset="0"/>
              </a:rPr>
              <a:t>SYSTEM DEVELOPMENT TOOLS</a:t>
            </a:r>
          </a:p>
        </p:txBody>
      </p:sp>
      <p:graphicFrame>
        <p:nvGraphicFramePr>
          <p:cNvPr id="3" name="Table 2">
            <a:extLst>
              <a:ext uri="{FF2B5EF4-FFF2-40B4-BE49-F238E27FC236}">
                <a16:creationId xmlns:a16="http://schemas.microsoft.com/office/drawing/2014/main" id="{4FCB2EDC-6F74-552B-2076-45E67392FA84}"/>
              </a:ext>
            </a:extLst>
          </p:cNvPr>
          <p:cNvGraphicFramePr>
            <a:graphicFrameLocks noGrp="1"/>
          </p:cNvGraphicFramePr>
          <p:nvPr>
            <p:extLst>
              <p:ext uri="{D42A27DB-BD31-4B8C-83A1-F6EECF244321}">
                <p14:modId xmlns:p14="http://schemas.microsoft.com/office/powerpoint/2010/main" val="2987812858"/>
              </p:ext>
            </p:extLst>
          </p:nvPr>
        </p:nvGraphicFramePr>
        <p:xfrm>
          <a:off x="1630017" y="1960145"/>
          <a:ext cx="9607826" cy="2937709"/>
        </p:xfrm>
        <a:graphic>
          <a:graphicData uri="http://schemas.openxmlformats.org/drawingml/2006/table">
            <a:tbl>
              <a:tblPr firstRow="1" firstCol="1" bandRow="1">
                <a:tableStyleId>{5C22544A-7EE6-4342-B048-85BDC9FD1C3A}</a:tableStyleId>
              </a:tblPr>
              <a:tblGrid>
                <a:gridCol w="3114261">
                  <a:extLst>
                    <a:ext uri="{9D8B030D-6E8A-4147-A177-3AD203B41FA5}">
                      <a16:colId xmlns:a16="http://schemas.microsoft.com/office/drawing/2014/main" val="2214466343"/>
                    </a:ext>
                  </a:extLst>
                </a:gridCol>
                <a:gridCol w="6493565">
                  <a:extLst>
                    <a:ext uri="{9D8B030D-6E8A-4147-A177-3AD203B41FA5}">
                      <a16:colId xmlns:a16="http://schemas.microsoft.com/office/drawing/2014/main" val="2114892619"/>
                    </a:ext>
                  </a:extLst>
                </a:gridCol>
              </a:tblGrid>
              <a:tr h="733298">
                <a:tc>
                  <a:txBody>
                    <a:bodyPr/>
                    <a:lstStyle/>
                    <a:p>
                      <a:pPr marL="0" marR="0" indent="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Programming languages </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6200" marT="8890" marB="0"/>
                </a:tc>
                <a:tc>
                  <a:txBody>
                    <a:bodyPr/>
                    <a:lstStyle/>
                    <a:p>
                      <a:pPr marL="0" marR="0" indent="0" algn="just">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HTML, CSS, JAVASCRIPT AND PYTHON </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6200" marT="8890" marB="0"/>
                </a:tc>
                <a:extLst>
                  <a:ext uri="{0D108BD9-81ED-4DB2-BD59-A6C34878D82A}">
                    <a16:rowId xmlns:a16="http://schemas.microsoft.com/office/drawing/2014/main" val="2522730623"/>
                  </a:ext>
                </a:extLst>
              </a:tr>
              <a:tr h="737815">
                <a:tc>
                  <a:txBody>
                    <a:bodyPr/>
                    <a:lstStyle/>
                    <a:p>
                      <a:pPr marL="0" marR="0" indent="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DBMS </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6200" marT="8890" marB="0"/>
                </a:tc>
                <a:tc>
                  <a:txBody>
                    <a:bodyPr/>
                    <a:lstStyle/>
                    <a:p>
                      <a:pPr marL="0" marR="0" indent="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MySQL Workbench </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6200" marT="8890" marB="0"/>
                </a:tc>
                <a:extLst>
                  <a:ext uri="{0D108BD9-81ED-4DB2-BD59-A6C34878D82A}">
                    <a16:rowId xmlns:a16="http://schemas.microsoft.com/office/drawing/2014/main" val="275821476"/>
                  </a:ext>
                </a:extLst>
              </a:tr>
              <a:tr h="733298">
                <a:tc>
                  <a:txBody>
                    <a:bodyPr/>
                    <a:lstStyle/>
                    <a:p>
                      <a:pPr marL="0" marR="0" indent="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FRAMEWORK </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6200" marT="8890" marB="0"/>
                </a:tc>
                <a:tc>
                  <a:txBody>
                    <a:bodyPr/>
                    <a:lstStyle/>
                    <a:p>
                      <a:pPr marL="0" marR="0" indent="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Django </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6200" marT="8890" marB="0"/>
                </a:tc>
                <a:extLst>
                  <a:ext uri="{0D108BD9-81ED-4DB2-BD59-A6C34878D82A}">
                    <a16:rowId xmlns:a16="http://schemas.microsoft.com/office/drawing/2014/main" val="4268171435"/>
                  </a:ext>
                </a:extLst>
              </a:tr>
              <a:tr h="733298">
                <a:tc>
                  <a:txBody>
                    <a:bodyPr/>
                    <a:lstStyle/>
                    <a:p>
                      <a:pPr marL="0" marR="0" indent="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SERVER </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6200" marT="8890" marB="0"/>
                </a:tc>
                <a:tc>
                  <a:txBody>
                    <a:bodyPr/>
                    <a:lstStyle/>
                    <a:p>
                      <a:pPr marL="0" marR="0" indent="0" algn="l">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Django built-in Server </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6200" marT="8890" marB="0"/>
                </a:tc>
                <a:extLst>
                  <a:ext uri="{0D108BD9-81ED-4DB2-BD59-A6C34878D82A}">
                    <a16:rowId xmlns:a16="http://schemas.microsoft.com/office/drawing/2014/main" val="1225655986"/>
                  </a:ext>
                </a:extLst>
              </a:tr>
            </a:tbl>
          </a:graphicData>
        </a:graphic>
      </p:graphicFrame>
    </p:spTree>
    <p:extLst>
      <p:ext uri="{BB962C8B-B14F-4D97-AF65-F5344CB8AC3E}">
        <p14:creationId xmlns:p14="http://schemas.microsoft.com/office/powerpoint/2010/main" val="293992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03F6-AA51-9577-60F5-D867FEA6FCE0}"/>
              </a:ext>
            </a:extLst>
          </p:cNvPr>
          <p:cNvSpPr>
            <a:spLocks noGrp="1"/>
          </p:cNvSpPr>
          <p:nvPr/>
        </p:nvSpPr>
        <p:spPr>
          <a:xfrm>
            <a:off x="1188064" y="0"/>
            <a:ext cx="8596668" cy="75647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dirty="0">
                <a:solidFill>
                  <a:schemeClr val="tx1"/>
                </a:solidFill>
                <a:latin typeface="Times New Roman" panose="02020603050405020304" pitchFamily="18" charset="0"/>
                <a:cs typeface="Times New Roman" panose="02020603050405020304" pitchFamily="18" charset="0"/>
              </a:rPr>
              <a:t>CHALLENGES </a:t>
            </a:r>
          </a:p>
        </p:txBody>
      </p:sp>
      <p:sp>
        <p:nvSpPr>
          <p:cNvPr id="4" name="TextBox 3">
            <a:extLst>
              <a:ext uri="{FF2B5EF4-FFF2-40B4-BE49-F238E27FC236}">
                <a16:creationId xmlns:a16="http://schemas.microsoft.com/office/drawing/2014/main" id="{B04004D2-839E-E974-A708-20F8F8371BBF}"/>
              </a:ext>
            </a:extLst>
          </p:cNvPr>
          <p:cNvSpPr txBox="1"/>
          <p:nvPr/>
        </p:nvSpPr>
        <p:spPr>
          <a:xfrm>
            <a:off x="437319" y="923895"/>
            <a:ext cx="10098157" cy="2540888"/>
          </a:xfrm>
          <a:prstGeom prst="rect">
            <a:avLst/>
          </a:prstGeom>
          <a:noFill/>
        </p:spPr>
        <p:txBody>
          <a:bodyPr wrap="square">
            <a:spAutoFit/>
          </a:bodyPr>
          <a:lstStyle/>
          <a:p>
            <a:pPr marL="342900" marR="0" lvl="0" indent="-342900">
              <a:lnSpc>
                <a:spcPct val="150000"/>
              </a:lnSpc>
              <a:spcBef>
                <a:spcPts val="0"/>
              </a:spcBef>
              <a:spcAft>
                <a:spcPts val="0"/>
              </a:spcAft>
              <a:buFont typeface="+mj-lt"/>
              <a:buAutoNum type="alphaLcParen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Limited availability of accurate menu information</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which affects the user experience and ordering process.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lphaLcParen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Limited participation of restaurants</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offering customizable options.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lphaLcParen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Limited user adoption.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lphaLcParen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hallenges in accurately calculating and providing calorie information for customized food items.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Unforeseen computer breakdown that disrupted the development process.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EBA12FFD-A881-E63E-56F8-C9EA10CECC49}"/>
              </a:ext>
            </a:extLst>
          </p:cNvPr>
          <p:cNvSpPr>
            <a:spLocks noGrp="1"/>
          </p:cNvSpPr>
          <p:nvPr/>
        </p:nvSpPr>
        <p:spPr>
          <a:xfrm>
            <a:off x="1769161" y="4703418"/>
            <a:ext cx="7434471" cy="8227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dirty="0">
                <a:solidFill>
                  <a:schemeClr val="tx1"/>
                </a:solidFill>
                <a:latin typeface="Times New Roman" panose="02020603050405020304" pitchFamily="18" charset="0"/>
                <a:cs typeface="Times New Roman" panose="02020603050405020304" pitchFamily="18" charset="0"/>
              </a:rPr>
              <a:t>Self Evaluation </a:t>
            </a:r>
          </a:p>
        </p:txBody>
      </p:sp>
      <p:sp>
        <p:nvSpPr>
          <p:cNvPr id="6" name="Content Placeholder 2">
            <a:extLst>
              <a:ext uri="{FF2B5EF4-FFF2-40B4-BE49-F238E27FC236}">
                <a16:creationId xmlns:a16="http://schemas.microsoft.com/office/drawing/2014/main" id="{CA41E4D7-103F-20C9-A242-20E4CDB18B2D}"/>
              </a:ext>
            </a:extLst>
          </p:cNvPr>
          <p:cNvSpPr>
            <a:spLocks noGrp="1"/>
          </p:cNvSpPr>
          <p:nvPr/>
        </p:nvSpPr>
        <p:spPr>
          <a:xfrm>
            <a:off x="437319" y="5380383"/>
            <a:ext cx="10906542" cy="106569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lgn="just">
              <a:lnSpc>
                <a:spcPct val="200000"/>
              </a:lnSpc>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project was a success as all the objectives were met and I would evaluate myself as Excellent work.</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753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562</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Abdishakoor</dc:creator>
  <cp:lastModifiedBy>Abdishakoor</cp:lastModifiedBy>
  <cp:revision>1</cp:revision>
  <dcterms:created xsi:type="dcterms:W3CDTF">2023-07-16T22:04:07Z</dcterms:created>
  <dcterms:modified xsi:type="dcterms:W3CDTF">2023-07-16T22:14:41Z</dcterms:modified>
</cp:coreProperties>
</file>