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0246F-03EE-4C65-B3CD-746E023C934A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F55D-34F3-4472-A691-0AE59D7C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2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0246F-03EE-4C65-B3CD-746E023C934A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F55D-34F3-4472-A691-0AE59D7C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9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0246F-03EE-4C65-B3CD-746E023C934A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F55D-34F3-4472-A691-0AE59D7C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9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0246F-03EE-4C65-B3CD-746E023C934A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F55D-34F3-4472-A691-0AE59D7C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2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0246F-03EE-4C65-B3CD-746E023C934A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F55D-34F3-4472-A691-0AE59D7C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4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0246F-03EE-4C65-B3CD-746E023C934A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F55D-34F3-4472-A691-0AE59D7C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1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0246F-03EE-4C65-B3CD-746E023C934A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F55D-34F3-4472-A691-0AE59D7C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6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0246F-03EE-4C65-B3CD-746E023C934A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F55D-34F3-4472-A691-0AE59D7C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5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0246F-03EE-4C65-B3CD-746E023C934A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F55D-34F3-4472-A691-0AE59D7C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6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0246F-03EE-4C65-B3CD-746E023C934A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F55D-34F3-4472-A691-0AE59D7C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8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0246F-03EE-4C65-B3CD-746E023C934A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F55D-34F3-4472-A691-0AE59D7C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5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0246F-03EE-4C65-B3CD-746E023C934A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2F55D-34F3-4472-A691-0AE59D7C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6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838200"/>
            <a:ext cx="7772400" cy="1470025"/>
          </a:xfrm>
        </p:spPr>
        <p:txBody>
          <a:bodyPr/>
          <a:lstStyle/>
          <a:p>
            <a:r>
              <a:rPr lang="en-US" dirty="0" smtClean="0"/>
              <a:t>CCNA AND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590800"/>
            <a:ext cx="7772400" cy="3200400"/>
          </a:xfrm>
        </p:spPr>
        <p:txBody>
          <a:bodyPr/>
          <a:lstStyle/>
          <a:p>
            <a:r>
              <a:rPr lang="en-US" dirty="0" smtClean="0"/>
              <a:t>TRAINED BY:</a:t>
            </a:r>
          </a:p>
          <a:p>
            <a:r>
              <a:rPr lang="en-US" dirty="0" smtClean="0"/>
              <a:t>SUBMITTED BY:MUSTAF AIDARUS</a:t>
            </a:r>
          </a:p>
          <a:p>
            <a:r>
              <a:rPr lang="en-US" dirty="0" smtClean="0"/>
              <a:t>REGISTRATION NO:1171</a:t>
            </a:r>
          </a:p>
        </p:txBody>
      </p:sp>
    </p:spTree>
    <p:extLst>
      <p:ext uri="{BB962C8B-B14F-4D97-AF65-F5344CB8AC3E}">
        <p14:creationId xmlns:p14="http://schemas.microsoft.com/office/powerpoint/2010/main" val="227935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457200"/>
            <a:ext cx="81534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Interface mode</a:t>
            </a:r>
          </a:p>
          <a:p>
            <a:r>
              <a:rPr lang="en-US" sz="3200" dirty="0" smtClean="0"/>
              <a:t>Router (</a:t>
            </a:r>
            <a:r>
              <a:rPr lang="en-US" sz="3200" dirty="0" err="1" smtClean="0"/>
              <a:t>config</a:t>
            </a:r>
            <a:r>
              <a:rPr lang="en-US" sz="3200" dirty="0" smtClean="0"/>
              <a:t>)# interface serial/fast Ethernet</a:t>
            </a:r>
          </a:p>
          <a:p>
            <a:r>
              <a:rPr lang="en-US" sz="3200" dirty="0" smtClean="0"/>
              <a:t>Router (</a:t>
            </a:r>
            <a:r>
              <a:rPr lang="en-US" sz="3200" dirty="0" err="1" smtClean="0"/>
              <a:t>config</a:t>
            </a:r>
            <a:r>
              <a:rPr lang="en-US" sz="3200" dirty="0" smtClean="0"/>
              <a:t>-if)# </a:t>
            </a:r>
            <a:r>
              <a:rPr lang="en-US" sz="3200" dirty="0" err="1" smtClean="0"/>
              <a:t>ip</a:t>
            </a:r>
            <a:r>
              <a:rPr lang="en-US" sz="3200" dirty="0" smtClean="0"/>
              <a:t> address subnet mass</a:t>
            </a:r>
          </a:p>
          <a:p>
            <a:r>
              <a:rPr lang="en-US" sz="3200" dirty="0" smtClean="0"/>
              <a:t>Router (</a:t>
            </a:r>
            <a:r>
              <a:rPr lang="en-US" sz="3200" dirty="0" err="1" smtClean="0"/>
              <a:t>config</a:t>
            </a:r>
            <a:r>
              <a:rPr lang="en-US" sz="3200" dirty="0" smtClean="0"/>
              <a:t>-if)# no shutdown</a:t>
            </a:r>
          </a:p>
          <a:p>
            <a:r>
              <a:rPr lang="en-US" sz="3200" dirty="0" smtClean="0"/>
              <a:t>Router (</a:t>
            </a:r>
            <a:r>
              <a:rPr lang="en-US" sz="3200" dirty="0" err="1" smtClean="0"/>
              <a:t>config</a:t>
            </a:r>
            <a:r>
              <a:rPr lang="en-US" sz="3200" dirty="0" smtClean="0"/>
              <a:t>)#clock rate 64000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4000" dirty="0" smtClean="0">
                <a:solidFill>
                  <a:schemeClr val="bg2">
                    <a:lumMod val="50000"/>
                  </a:schemeClr>
                </a:solidFill>
              </a:rPr>
              <a:t>Show Command</a:t>
            </a:r>
          </a:p>
          <a:p>
            <a:r>
              <a:rPr lang="en-US" sz="3200" dirty="0" smtClean="0"/>
              <a:t>R# show running-configuration</a:t>
            </a:r>
          </a:p>
          <a:p>
            <a:r>
              <a:rPr lang="en-US" sz="3200" dirty="0" smtClean="0"/>
              <a:t>R# show IP interface brief</a:t>
            </a:r>
          </a:p>
          <a:p>
            <a:r>
              <a:rPr lang="en-US" sz="3200" dirty="0" smtClean="0"/>
              <a:t>R# show version</a:t>
            </a:r>
          </a:p>
          <a:p>
            <a:r>
              <a:rPr lang="en-US" sz="3200" dirty="0" smtClean="0"/>
              <a:t>R# show IP interface brief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23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ROUTING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1295400"/>
            <a:ext cx="7924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static routing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it is configured by administrator manually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mandatory to know destination.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/>
              <a:t>I</a:t>
            </a:r>
            <a:r>
              <a:rPr lang="en-US" sz="3200" dirty="0" smtClean="0"/>
              <a:t>ts secure and fast.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/>
              <a:t>U</a:t>
            </a:r>
            <a:r>
              <a:rPr lang="en-US" sz="3200" dirty="0" smtClean="0"/>
              <a:t>seful for small organizations.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ommand of static routing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R(</a:t>
            </a:r>
            <a:r>
              <a:rPr lang="en-US" sz="3200" dirty="0" err="1" smtClean="0"/>
              <a:t>config</a:t>
            </a:r>
            <a:r>
              <a:rPr lang="en-US" sz="3200" dirty="0" smtClean="0"/>
              <a:t>)#</a:t>
            </a:r>
            <a:r>
              <a:rPr lang="en-US" sz="3200" dirty="0" err="1" smtClean="0"/>
              <a:t>ip</a:t>
            </a:r>
            <a:r>
              <a:rPr lang="en-US" sz="3200" dirty="0" smtClean="0"/>
              <a:t> routing destination network destination mask next hope IP.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832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0600" y="914400"/>
            <a:ext cx="7391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Dynamic routing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 smtClean="0"/>
              <a:t>There is no need to know the destination network.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 smtClean="0"/>
              <a:t>Administrative work is reduced.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 smtClean="0"/>
              <a:t>Types of dynamic routing</a:t>
            </a:r>
          </a:p>
          <a:p>
            <a:pPr marL="571500" indent="-571500">
              <a:buFont typeface="Wingdings" pitchFamily="2" charset="2"/>
              <a:buChar char="v"/>
            </a:pPr>
            <a:r>
              <a:rPr lang="en-US" sz="4000" dirty="0" smtClean="0"/>
              <a:t>Distance vector</a:t>
            </a:r>
          </a:p>
          <a:p>
            <a:pPr marL="571500" indent="-571500">
              <a:buFont typeface="Wingdings" pitchFamily="2" charset="2"/>
              <a:buChar char="v"/>
            </a:pPr>
            <a:r>
              <a:rPr lang="en-US" sz="4000" dirty="0" smtClean="0"/>
              <a:t>Link state protocol</a:t>
            </a:r>
          </a:p>
          <a:p>
            <a:pPr marL="571500" indent="-571500">
              <a:buFont typeface="Wingdings" pitchFamily="2" charset="2"/>
              <a:buChar char="v"/>
            </a:pPr>
            <a:r>
              <a:rPr lang="en-US" sz="4000" dirty="0" smtClean="0"/>
              <a:t>Hybrid protocol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9427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43000" y="1524000"/>
            <a:ext cx="6934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200" dirty="0"/>
              <a:t>A</a:t>
            </a:r>
            <a:r>
              <a:rPr lang="en-US" sz="3200" dirty="0" smtClean="0"/>
              <a:t>bout </a:t>
            </a:r>
            <a:r>
              <a:rPr lang="en-US" sz="3200" dirty="0" err="1" smtClean="0"/>
              <a:t>ccna</a:t>
            </a:r>
            <a:r>
              <a:rPr lang="en-US" sz="3200" dirty="0" smtClean="0"/>
              <a:t>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Network.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Basic Requirements of a network.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OSI Model.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/>
              <a:t>R</a:t>
            </a:r>
            <a:r>
              <a:rPr lang="en-US" sz="3200" dirty="0" smtClean="0"/>
              <a:t>outing configuration.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/>
              <a:t>T</a:t>
            </a:r>
            <a:r>
              <a:rPr lang="en-US" sz="3200" dirty="0" smtClean="0"/>
              <a:t>ypes of routing.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AAA server.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5547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/>
              <a:t>ABOUT CCNA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09800"/>
            <a:ext cx="6934200" cy="3886200"/>
          </a:xfrm>
        </p:spPr>
        <p:txBody>
          <a:bodyPr>
            <a:normAutofit fontScale="77500" lnSpcReduction="20000"/>
          </a:bodyPr>
          <a:lstStyle/>
          <a:p>
            <a:pPr marL="685800" indent="-685800">
              <a:buFont typeface="Wingdings" pitchFamily="2" charset="2"/>
              <a:buChar char="§"/>
            </a:pPr>
            <a:r>
              <a:rPr lang="en-US" sz="4600" dirty="0" err="1" smtClean="0">
                <a:solidFill>
                  <a:schemeClr val="tx1"/>
                </a:solidFill>
              </a:rPr>
              <a:t>ccna</a:t>
            </a:r>
            <a:r>
              <a:rPr lang="en-US" sz="4600" dirty="0" smtClean="0">
                <a:solidFill>
                  <a:schemeClr val="tx1"/>
                </a:solidFill>
              </a:rPr>
              <a:t> is Cisco Certified Network Associate</a:t>
            </a:r>
          </a:p>
          <a:p>
            <a:pPr marL="685800" indent="-685800">
              <a:buFont typeface="Wingdings" pitchFamily="2" charset="2"/>
              <a:buChar char="§"/>
            </a:pPr>
            <a:r>
              <a:rPr lang="en-US" sz="4600" dirty="0">
                <a:solidFill>
                  <a:schemeClr val="tx1"/>
                </a:solidFill>
              </a:rPr>
              <a:t>I</a:t>
            </a:r>
            <a:r>
              <a:rPr lang="en-US" sz="4600" dirty="0" smtClean="0">
                <a:solidFill>
                  <a:schemeClr val="tx1"/>
                </a:solidFill>
              </a:rPr>
              <a:t>t builds a foundation for the knowledge of networking.</a:t>
            </a:r>
          </a:p>
          <a:p>
            <a:pPr marL="685800" indent="-685800">
              <a:buFont typeface="Wingdings" pitchFamily="2" charset="2"/>
              <a:buChar char="§"/>
            </a:pPr>
            <a:r>
              <a:rPr lang="en-US" sz="4600" dirty="0" err="1" smtClean="0">
                <a:solidFill>
                  <a:schemeClr val="tx1"/>
                </a:solidFill>
              </a:rPr>
              <a:t>ccna</a:t>
            </a:r>
            <a:r>
              <a:rPr lang="en-US" sz="4600" dirty="0" smtClean="0">
                <a:solidFill>
                  <a:schemeClr val="tx1"/>
                </a:solidFill>
              </a:rPr>
              <a:t> certified professionals can install and operate LAN, WAN, and access services for small networks.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3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6800" y="990600"/>
            <a:ext cx="7086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network- two or more devices interconnected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networking- enabling communication between devices.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internetwork- connecting two or more networks.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internetworking-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communication between </a:t>
            </a:r>
            <a:r>
              <a:rPr lang="en-US" sz="3200" dirty="0" err="1" smtClean="0"/>
              <a:t>twe</a:t>
            </a:r>
            <a:r>
              <a:rPr lang="en-US" sz="3200" dirty="0" smtClean="0"/>
              <a:t> or more networks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types of network: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3200" dirty="0" smtClean="0"/>
              <a:t>	LAN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3200" dirty="0" smtClean="0"/>
              <a:t>	WAN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4976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REQUIREMENTS TO FORM A NETWORK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057400"/>
            <a:ext cx="73914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NIC Card(network interface card).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Physical/Hardware address.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MAC Address: 48 bits, it holds 12 </a:t>
            </a:r>
            <a:r>
              <a:rPr lang="en-US" sz="3200" dirty="0" err="1" smtClean="0"/>
              <a:t>Hexa</a:t>
            </a:r>
            <a:r>
              <a:rPr lang="en-US" sz="3200" dirty="0" smtClean="0"/>
              <a:t>-Decimal Numbers.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Media.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Networking device.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Logical address.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Protocols.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555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152400"/>
            <a:ext cx="8229600" cy="1143000"/>
          </a:xfrm>
        </p:spPr>
        <p:txBody>
          <a:bodyPr/>
          <a:lstStyle/>
          <a:p>
            <a:r>
              <a:rPr lang="en-US" dirty="0" smtClean="0"/>
              <a:t>OSI Model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8640" y="1143000"/>
            <a:ext cx="8077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200" dirty="0"/>
              <a:t>W</a:t>
            </a:r>
            <a:r>
              <a:rPr lang="en-US" sz="3200" dirty="0" smtClean="0"/>
              <a:t>hy do we need OSI model ?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To address the problem of networks increasing in size and number, the International Organization for Standardization have done as research and recognized that there was a need to create a network model.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/>
              <a:t>T</a:t>
            </a:r>
            <a:r>
              <a:rPr lang="en-US" sz="3200" dirty="0" smtClean="0"/>
              <a:t>his would help network builders to implement networks that could communicate and work together.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109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152400"/>
            <a:ext cx="8229600" cy="1143000"/>
          </a:xfrm>
        </p:spPr>
        <p:txBody>
          <a:bodyPr/>
          <a:lstStyle/>
          <a:p>
            <a:r>
              <a:rPr lang="en-US" dirty="0" smtClean="0"/>
              <a:t>OSI Model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8640" y="1143000"/>
            <a:ext cx="8077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200" dirty="0"/>
              <a:t>W</a:t>
            </a:r>
            <a:r>
              <a:rPr lang="en-US" sz="3200" dirty="0" smtClean="0"/>
              <a:t>hy do we need OSI model ?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To address the problem of networks increasing in size and number, the International Organization for Standardization have done as research and recognized that there was a need to create a network model.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/>
              <a:t>T</a:t>
            </a:r>
            <a:r>
              <a:rPr lang="en-US" sz="3200" dirty="0" smtClean="0"/>
              <a:t>his would help network builders to implement networks that could communicate and work together.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860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3008313" cy="444500"/>
          </a:xfrm>
        </p:spPr>
        <p:txBody>
          <a:bodyPr/>
          <a:lstStyle/>
          <a:p>
            <a:r>
              <a:rPr lang="en-US" dirty="0" smtClean="0"/>
              <a:t>OSI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533400"/>
            <a:ext cx="4267200" cy="56388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533400"/>
            <a:ext cx="5029200" cy="5638800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OSI Model describes on how data is transferred from an application from one computer to another.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OSI </a:t>
            </a:r>
            <a:r>
              <a:rPr lang="en-US" sz="3200" dirty="0" smtClean="0"/>
              <a:t>model composed of seven layers that describes the functions of data communication protocols.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each layer of OSI model describes a particular network function.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5852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655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Routing configuration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762000"/>
            <a:ext cx="838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Basic command of routing</a:t>
            </a:r>
          </a:p>
          <a:p>
            <a:r>
              <a:rPr lang="en-US" sz="3200" dirty="0" smtClean="0">
                <a:solidFill>
                  <a:srgbClr val="FFC000"/>
                </a:solidFill>
              </a:rPr>
              <a:t>user mode</a:t>
            </a:r>
          </a:p>
          <a:p>
            <a:r>
              <a:rPr lang="en-US" sz="3200" dirty="0" smtClean="0"/>
              <a:t>Router &gt;</a:t>
            </a:r>
          </a:p>
          <a:p>
            <a:r>
              <a:rPr lang="en-US" sz="3200" dirty="0">
                <a:solidFill>
                  <a:srgbClr val="FFC000"/>
                </a:solidFill>
              </a:rPr>
              <a:t>privilege mode</a:t>
            </a:r>
          </a:p>
          <a:p>
            <a:r>
              <a:rPr lang="en-US" sz="3200" dirty="0" smtClean="0"/>
              <a:t>Router &gt; enable</a:t>
            </a:r>
          </a:p>
          <a:p>
            <a:r>
              <a:rPr lang="en-US" sz="3200" dirty="0" smtClean="0"/>
              <a:t>Router#</a:t>
            </a:r>
          </a:p>
          <a:p>
            <a:r>
              <a:rPr lang="en-US" sz="3200" dirty="0">
                <a:solidFill>
                  <a:srgbClr val="FFC000"/>
                </a:solidFill>
              </a:rPr>
              <a:t>configuration mode</a:t>
            </a:r>
          </a:p>
          <a:p>
            <a:r>
              <a:rPr lang="en-US" sz="3200" dirty="0" smtClean="0"/>
              <a:t>Router # configuration terminal</a:t>
            </a:r>
          </a:p>
          <a:p>
            <a:r>
              <a:rPr lang="en-US" sz="3200" dirty="0" smtClean="0"/>
              <a:t>Router (</a:t>
            </a:r>
            <a:r>
              <a:rPr lang="en-US" sz="3200" dirty="0" err="1" smtClean="0"/>
              <a:t>config</a:t>
            </a:r>
            <a:r>
              <a:rPr lang="en-US" sz="3200" dirty="0" smtClean="0"/>
              <a:t>)#</a:t>
            </a:r>
          </a:p>
          <a:p>
            <a:r>
              <a:rPr lang="en-US" sz="3200" dirty="0" smtClean="0"/>
              <a:t>Router (</a:t>
            </a:r>
            <a:r>
              <a:rPr lang="en-US" sz="3200" dirty="0" err="1" smtClean="0"/>
              <a:t>config</a:t>
            </a:r>
            <a:r>
              <a:rPr lang="en-US" sz="3200" dirty="0" smtClean="0"/>
              <a:t>)#hostname R1</a:t>
            </a:r>
          </a:p>
        </p:txBody>
      </p:sp>
    </p:spTree>
    <p:extLst>
      <p:ext uri="{BB962C8B-B14F-4D97-AF65-F5344CB8AC3E}">
        <p14:creationId xmlns:p14="http://schemas.microsoft.com/office/powerpoint/2010/main" val="403443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454</Words>
  <Application>Microsoft Office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CCNA AND SECURITY</vt:lpstr>
      <vt:lpstr> content  </vt:lpstr>
      <vt:lpstr>ABOUT CCNA </vt:lpstr>
      <vt:lpstr>NETWORK</vt:lpstr>
      <vt:lpstr>BASIC REQUIREMENTS TO FORM A NETWORK</vt:lpstr>
      <vt:lpstr>OSI Model</vt:lpstr>
      <vt:lpstr>OSI Model</vt:lpstr>
      <vt:lpstr>OSI Model</vt:lpstr>
      <vt:lpstr>Routing configuration</vt:lpstr>
      <vt:lpstr>PowerPoint Presentation</vt:lpstr>
      <vt:lpstr>TYPES OF ROUTING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CCNA AND SECURITY</dc:title>
  <dc:creator>Windows User</dc:creator>
  <cp:lastModifiedBy>Windows User</cp:lastModifiedBy>
  <cp:revision>9</cp:revision>
  <dcterms:created xsi:type="dcterms:W3CDTF">2019-07-24T18:37:59Z</dcterms:created>
  <dcterms:modified xsi:type="dcterms:W3CDTF">2019-07-24T20:49:46Z</dcterms:modified>
</cp:coreProperties>
</file>