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7"/>
  </p:notesMasterIdLst>
  <p:sldIdLst>
    <p:sldId id="256" r:id="rId2"/>
    <p:sldId id="257" r:id="rId3"/>
    <p:sldId id="258" r:id="rId4"/>
    <p:sldId id="264" r:id="rId5"/>
    <p:sldId id="265" r:id="rId6"/>
    <p:sldId id="266" r:id="rId7"/>
    <p:sldId id="267" r:id="rId8"/>
    <p:sldId id="268" r:id="rId9"/>
    <p:sldId id="259" r:id="rId10"/>
    <p:sldId id="260" r:id="rId11"/>
    <p:sldId id="261" r:id="rId12"/>
    <p:sldId id="285" r:id="rId13"/>
    <p:sldId id="284" r:id="rId14"/>
    <p:sldId id="262" r:id="rId15"/>
    <p:sldId id="263" r:id="rId16"/>
    <p:sldId id="269" r:id="rId17"/>
    <p:sldId id="270" r:id="rId18"/>
    <p:sldId id="271" r:id="rId19"/>
    <p:sldId id="273" r:id="rId20"/>
    <p:sldId id="275" r:id="rId21"/>
    <p:sldId id="277" r:id="rId22"/>
    <p:sldId id="279" r:id="rId23"/>
    <p:sldId id="281" r:id="rId24"/>
    <p:sldId id="282" r:id="rId25"/>
    <p:sldId id="283" r:id="rId26"/>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6" d="100"/>
          <a:sy n="66" d="100"/>
        </p:scale>
        <p:origin x="-149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C2F68E9-0444-4A19-A5D2-1FCD4A651538}" type="datetimeFigureOut">
              <a:rPr lang="ar-SA" smtClean="0"/>
              <a:pPr/>
              <a:t>11/06/1440</a:t>
            </a:fld>
            <a:endParaRPr lang="ar-SA"/>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DCD9F664-4B3E-492A-A4FC-7D2CBBC6DADA}" type="slidenum">
              <a:rPr lang="ar-SA" smtClean="0"/>
              <a:pPr/>
              <a:t>‹#›</a:t>
            </a:fld>
            <a:endParaRPr lang="ar-SA"/>
          </a:p>
        </p:txBody>
      </p:sp>
    </p:spTree>
    <p:extLst>
      <p:ext uri="{BB962C8B-B14F-4D97-AF65-F5344CB8AC3E}">
        <p14:creationId xmlns:p14="http://schemas.microsoft.com/office/powerpoint/2010/main" val="9461530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عنصر نائب لصورة الشريحة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128003" name="عنصر نائب للملاحظات 2"/>
          <p:cNvSpPr>
            <a:spLocks noGrp="1"/>
          </p:cNvSpPr>
          <p:nvPr>
            <p:ph type="body" idx="1"/>
          </p:nvPr>
        </p:nvSpPr>
        <p:spPr bwMode="auto">
          <a:noFill/>
        </p:spPr>
        <p:txBody>
          <a:bodyPr/>
          <a:lstStyle/>
          <a:p>
            <a:pPr eaLnBrk="1" hangingPunct="1">
              <a:spcBef>
                <a:spcPct val="0"/>
              </a:spcBef>
            </a:pPr>
            <a:endParaRPr lang="ar-SY" dirty="0" smtClean="0"/>
          </a:p>
        </p:txBody>
      </p:sp>
      <p:sp>
        <p:nvSpPr>
          <p:cNvPr id="128004" name="عنصر نائب لرقم الشريحة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ACC6DD2-49F1-45FD-8D1F-6AC961551688}" type="slidenum">
              <a:rPr lang="ar-SY" smtClean="0"/>
              <a:pPr/>
              <a:t>20</a:t>
            </a:fld>
            <a:endParaRPr lang="ar-SY" dirty="0" smtClean="0"/>
          </a:p>
        </p:txBody>
      </p:sp>
    </p:spTree>
    <p:extLst>
      <p:ext uri="{BB962C8B-B14F-4D97-AF65-F5344CB8AC3E}">
        <p14:creationId xmlns:p14="http://schemas.microsoft.com/office/powerpoint/2010/main" val="859847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عنصر نائب لصورة الشريحة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129027" name="عنصر نائب للملاحظات 2"/>
          <p:cNvSpPr>
            <a:spLocks noGrp="1"/>
          </p:cNvSpPr>
          <p:nvPr>
            <p:ph type="body" idx="1"/>
          </p:nvPr>
        </p:nvSpPr>
        <p:spPr bwMode="auto">
          <a:noFill/>
        </p:spPr>
        <p:txBody>
          <a:bodyPr/>
          <a:lstStyle/>
          <a:p>
            <a:pPr eaLnBrk="1" hangingPunct="1">
              <a:spcBef>
                <a:spcPct val="0"/>
              </a:spcBef>
            </a:pPr>
            <a:endParaRPr lang="ar-SY" dirty="0" smtClean="0"/>
          </a:p>
        </p:txBody>
      </p:sp>
      <p:sp>
        <p:nvSpPr>
          <p:cNvPr id="129028" name="عنصر نائب لرقم الشريحة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A8707FC-0306-440C-A12F-A50DF67F832B}" type="slidenum">
              <a:rPr lang="ar-SY" smtClean="0"/>
              <a:pPr/>
              <a:t>21</a:t>
            </a:fld>
            <a:endParaRPr lang="ar-SY" dirty="0" smtClean="0"/>
          </a:p>
        </p:txBody>
      </p:sp>
    </p:spTree>
    <p:extLst>
      <p:ext uri="{BB962C8B-B14F-4D97-AF65-F5344CB8AC3E}">
        <p14:creationId xmlns:p14="http://schemas.microsoft.com/office/powerpoint/2010/main" val="2322623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عنصر نائب لصورة الشريحة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130051" name="عنصر نائب للملاحظات 2"/>
          <p:cNvSpPr>
            <a:spLocks noGrp="1"/>
          </p:cNvSpPr>
          <p:nvPr>
            <p:ph type="body" idx="1"/>
          </p:nvPr>
        </p:nvSpPr>
        <p:spPr bwMode="auto">
          <a:noFill/>
        </p:spPr>
        <p:txBody>
          <a:bodyPr/>
          <a:lstStyle/>
          <a:p>
            <a:pPr eaLnBrk="1" hangingPunct="1">
              <a:spcBef>
                <a:spcPct val="0"/>
              </a:spcBef>
            </a:pPr>
            <a:endParaRPr lang="ar-SY" dirty="0" smtClean="0"/>
          </a:p>
        </p:txBody>
      </p:sp>
      <p:sp>
        <p:nvSpPr>
          <p:cNvPr id="130052" name="عنصر نائب لرقم الشريحة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AE58735-8593-4DCD-9011-950F128F5EF9}" type="slidenum">
              <a:rPr lang="ar-SY" smtClean="0"/>
              <a:pPr/>
              <a:t>22</a:t>
            </a:fld>
            <a:endParaRPr lang="ar-SY" dirty="0" smtClean="0"/>
          </a:p>
        </p:txBody>
      </p:sp>
    </p:spTree>
    <p:extLst>
      <p:ext uri="{BB962C8B-B14F-4D97-AF65-F5344CB8AC3E}">
        <p14:creationId xmlns:p14="http://schemas.microsoft.com/office/powerpoint/2010/main" val="2760186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عنصر نائب لصورة الشريحة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131075" name="عنصر نائب للملاحظات 2"/>
          <p:cNvSpPr>
            <a:spLocks noGrp="1"/>
          </p:cNvSpPr>
          <p:nvPr>
            <p:ph type="body" idx="1"/>
          </p:nvPr>
        </p:nvSpPr>
        <p:spPr bwMode="auto">
          <a:noFill/>
        </p:spPr>
        <p:txBody>
          <a:bodyPr/>
          <a:lstStyle/>
          <a:p>
            <a:pPr eaLnBrk="1" hangingPunct="1">
              <a:spcBef>
                <a:spcPct val="0"/>
              </a:spcBef>
            </a:pPr>
            <a:endParaRPr lang="ar-SY" dirty="0" smtClean="0"/>
          </a:p>
        </p:txBody>
      </p:sp>
      <p:sp>
        <p:nvSpPr>
          <p:cNvPr id="131076" name="عنصر نائب لرقم الشريحة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41276E-A64F-4283-BBAF-622B74705B85}" type="slidenum">
              <a:rPr lang="ar-SY" smtClean="0"/>
              <a:pPr/>
              <a:t>23</a:t>
            </a:fld>
            <a:endParaRPr lang="ar-SY" dirty="0" smtClean="0"/>
          </a:p>
        </p:txBody>
      </p:sp>
    </p:spTree>
    <p:extLst>
      <p:ext uri="{BB962C8B-B14F-4D97-AF65-F5344CB8AC3E}">
        <p14:creationId xmlns:p14="http://schemas.microsoft.com/office/powerpoint/2010/main" val="2842434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ar-SA"/>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ar-SA"/>
          </a:p>
        </p:txBody>
      </p:sp>
      <p:sp>
        <p:nvSpPr>
          <p:cNvPr id="4" name="عنصر نائب للتاريخ 3"/>
          <p:cNvSpPr>
            <a:spLocks noGrp="1"/>
          </p:cNvSpPr>
          <p:nvPr>
            <p:ph type="dt" sz="half" idx="10"/>
          </p:nvPr>
        </p:nvSpPr>
        <p:spPr/>
        <p:txBody>
          <a:bodyPr/>
          <a:lstStyle/>
          <a:p>
            <a:fld id="{0DA6ADED-0817-415B-B30C-01A4036530E2}" type="datetimeFigureOut">
              <a:rPr lang="ar-SA" smtClean="0"/>
              <a:pPr/>
              <a:t>11/06/1440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65D3C6-F48C-40F2-9BE0-2307F323C460}" type="slidenum">
              <a:rPr lang="ar-SA" smtClean="0"/>
              <a:pPr/>
              <a:t>‹#›</a:t>
            </a:fld>
            <a:endParaRPr lang="ar-SA"/>
          </a:p>
        </p:txBody>
      </p:sp>
    </p:spTree>
    <p:extLst>
      <p:ext uri="{BB962C8B-B14F-4D97-AF65-F5344CB8AC3E}">
        <p14:creationId xmlns:p14="http://schemas.microsoft.com/office/powerpoint/2010/main" val="209851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0DA6ADED-0817-415B-B30C-01A4036530E2}" type="datetimeFigureOut">
              <a:rPr lang="ar-SA" smtClean="0"/>
              <a:pPr/>
              <a:t>11/06/1440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65D3C6-F48C-40F2-9BE0-2307F323C460}" type="slidenum">
              <a:rPr lang="ar-SA" smtClean="0"/>
              <a:pPr/>
              <a:t>‹#›</a:t>
            </a:fld>
            <a:endParaRPr lang="ar-SA"/>
          </a:p>
        </p:txBody>
      </p:sp>
    </p:spTree>
    <p:extLst>
      <p:ext uri="{BB962C8B-B14F-4D97-AF65-F5344CB8AC3E}">
        <p14:creationId xmlns:p14="http://schemas.microsoft.com/office/powerpoint/2010/main" val="3611020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0DA6ADED-0817-415B-B30C-01A4036530E2}" type="datetimeFigureOut">
              <a:rPr lang="ar-SA" smtClean="0"/>
              <a:pPr/>
              <a:t>11/06/1440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65D3C6-F48C-40F2-9BE0-2307F323C460}" type="slidenum">
              <a:rPr lang="ar-SA" smtClean="0"/>
              <a:pPr/>
              <a:t>‹#›</a:t>
            </a:fld>
            <a:endParaRPr lang="ar-SA"/>
          </a:p>
        </p:txBody>
      </p:sp>
    </p:spTree>
    <p:extLst>
      <p:ext uri="{BB962C8B-B14F-4D97-AF65-F5344CB8AC3E}">
        <p14:creationId xmlns:p14="http://schemas.microsoft.com/office/powerpoint/2010/main" val="22883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0DA6ADED-0817-415B-B30C-01A4036530E2}" type="datetimeFigureOut">
              <a:rPr lang="ar-SA" smtClean="0"/>
              <a:pPr/>
              <a:t>11/06/1440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65D3C6-F48C-40F2-9BE0-2307F323C460}" type="slidenum">
              <a:rPr lang="ar-SA" smtClean="0"/>
              <a:pPr/>
              <a:t>‹#›</a:t>
            </a:fld>
            <a:endParaRPr lang="ar-SA"/>
          </a:p>
        </p:txBody>
      </p:sp>
    </p:spTree>
    <p:extLst>
      <p:ext uri="{BB962C8B-B14F-4D97-AF65-F5344CB8AC3E}">
        <p14:creationId xmlns:p14="http://schemas.microsoft.com/office/powerpoint/2010/main" val="122476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0DA6ADED-0817-415B-B30C-01A4036530E2}" type="datetimeFigureOut">
              <a:rPr lang="ar-SA" smtClean="0"/>
              <a:pPr/>
              <a:t>11/06/1440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65D3C6-F48C-40F2-9BE0-2307F323C460}" type="slidenum">
              <a:rPr lang="ar-SA" smtClean="0"/>
              <a:pPr/>
              <a:t>‹#›</a:t>
            </a:fld>
            <a:endParaRPr lang="ar-SA"/>
          </a:p>
        </p:txBody>
      </p:sp>
    </p:spTree>
    <p:extLst>
      <p:ext uri="{BB962C8B-B14F-4D97-AF65-F5344CB8AC3E}">
        <p14:creationId xmlns:p14="http://schemas.microsoft.com/office/powerpoint/2010/main" val="2091630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تاريخ 4"/>
          <p:cNvSpPr>
            <a:spLocks noGrp="1"/>
          </p:cNvSpPr>
          <p:nvPr>
            <p:ph type="dt" sz="half" idx="10"/>
          </p:nvPr>
        </p:nvSpPr>
        <p:spPr/>
        <p:txBody>
          <a:bodyPr/>
          <a:lstStyle/>
          <a:p>
            <a:fld id="{0DA6ADED-0817-415B-B30C-01A4036530E2}" type="datetimeFigureOut">
              <a:rPr lang="ar-SA" smtClean="0"/>
              <a:pPr/>
              <a:t>11/06/1440</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65D3C6-F48C-40F2-9BE0-2307F323C460}" type="slidenum">
              <a:rPr lang="ar-SA" smtClean="0"/>
              <a:pPr/>
              <a:t>‹#›</a:t>
            </a:fld>
            <a:endParaRPr lang="ar-SA"/>
          </a:p>
        </p:txBody>
      </p:sp>
    </p:spTree>
    <p:extLst>
      <p:ext uri="{BB962C8B-B14F-4D97-AF65-F5344CB8AC3E}">
        <p14:creationId xmlns:p14="http://schemas.microsoft.com/office/powerpoint/2010/main" val="1054929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عنصر نائب للتاريخ 6"/>
          <p:cNvSpPr>
            <a:spLocks noGrp="1"/>
          </p:cNvSpPr>
          <p:nvPr>
            <p:ph type="dt" sz="half" idx="10"/>
          </p:nvPr>
        </p:nvSpPr>
        <p:spPr/>
        <p:txBody>
          <a:bodyPr/>
          <a:lstStyle/>
          <a:p>
            <a:fld id="{0DA6ADED-0817-415B-B30C-01A4036530E2}" type="datetimeFigureOut">
              <a:rPr lang="ar-SA" smtClean="0"/>
              <a:pPr/>
              <a:t>11/06/1440</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0B65D3C6-F48C-40F2-9BE0-2307F323C460}" type="slidenum">
              <a:rPr lang="ar-SA" smtClean="0"/>
              <a:pPr/>
              <a:t>‹#›</a:t>
            </a:fld>
            <a:endParaRPr lang="ar-SA"/>
          </a:p>
        </p:txBody>
      </p:sp>
    </p:spTree>
    <p:extLst>
      <p:ext uri="{BB962C8B-B14F-4D97-AF65-F5344CB8AC3E}">
        <p14:creationId xmlns:p14="http://schemas.microsoft.com/office/powerpoint/2010/main" val="729946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تاريخ 2"/>
          <p:cNvSpPr>
            <a:spLocks noGrp="1"/>
          </p:cNvSpPr>
          <p:nvPr>
            <p:ph type="dt" sz="half" idx="10"/>
          </p:nvPr>
        </p:nvSpPr>
        <p:spPr/>
        <p:txBody>
          <a:bodyPr/>
          <a:lstStyle/>
          <a:p>
            <a:fld id="{0DA6ADED-0817-415B-B30C-01A4036530E2}" type="datetimeFigureOut">
              <a:rPr lang="ar-SA" smtClean="0"/>
              <a:pPr/>
              <a:t>11/06/1440</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0B65D3C6-F48C-40F2-9BE0-2307F323C460}" type="slidenum">
              <a:rPr lang="ar-SA" smtClean="0"/>
              <a:pPr/>
              <a:t>‹#›</a:t>
            </a:fld>
            <a:endParaRPr lang="ar-SA"/>
          </a:p>
        </p:txBody>
      </p:sp>
    </p:spTree>
    <p:extLst>
      <p:ext uri="{BB962C8B-B14F-4D97-AF65-F5344CB8AC3E}">
        <p14:creationId xmlns:p14="http://schemas.microsoft.com/office/powerpoint/2010/main" val="3538117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0DA6ADED-0817-415B-B30C-01A4036530E2}" type="datetimeFigureOut">
              <a:rPr lang="ar-SA" smtClean="0"/>
              <a:pPr/>
              <a:t>11/06/1440</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0B65D3C6-F48C-40F2-9BE0-2307F323C460}" type="slidenum">
              <a:rPr lang="ar-SA" smtClean="0"/>
              <a:pPr/>
              <a:t>‹#›</a:t>
            </a:fld>
            <a:endParaRPr lang="ar-SA"/>
          </a:p>
        </p:txBody>
      </p:sp>
    </p:spTree>
    <p:extLst>
      <p:ext uri="{BB962C8B-B14F-4D97-AF65-F5344CB8AC3E}">
        <p14:creationId xmlns:p14="http://schemas.microsoft.com/office/powerpoint/2010/main" val="2759958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0DA6ADED-0817-415B-B30C-01A4036530E2}" type="datetimeFigureOut">
              <a:rPr lang="ar-SA" smtClean="0"/>
              <a:pPr/>
              <a:t>11/06/1440</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65D3C6-F48C-40F2-9BE0-2307F323C460}" type="slidenum">
              <a:rPr lang="ar-SA" smtClean="0"/>
              <a:pPr/>
              <a:t>‹#›</a:t>
            </a:fld>
            <a:endParaRPr lang="ar-SA"/>
          </a:p>
        </p:txBody>
      </p:sp>
    </p:spTree>
    <p:extLst>
      <p:ext uri="{BB962C8B-B14F-4D97-AF65-F5344CB8AC3E}">
        <p14:creationId xmlns:p14="http://schemas.microsoft.com/office/powerpoint/2010/main" val="2361266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0DA6ADED-0817-415B-B30C-01A4036530E2}" type="datetimeFigureOut">
              <a:rPr lang="ar-SA" smtClean="0"/>
              <a:pPr/>
              <a:t>11/06/1440</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65D3C6-F48C-40F2-9BE0-2307F323C460}" type="slidenum">
              <a:rPr lang="ar-SA" smtClean="0"/>
              <a:pPr/>
              <a:t>‹#›</a:t>
            </a:fld>
            <a:endParaRPr lang="ar-SA"/>
          </a:p>
        </p:txBody>
      </p:sp>
    </p:spTree>
    <p:extLst>
      <p:ext uri="{BB962C8B-B14F-4D97-AF65-F5344CB8AC3E}">
        <p14:creationId xmlns:p14="http://schemas.microsoft.com/office/powerpoint/2010/main" val="1002179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27000"/>
            <a:lum/>
          </a:blip>
          <a:srcRect/>
          <a:stretch>
            <a:fillRect t="-39000" b="-39000"/>
          </a:stretch>
        </a:blipFill>
        <a:effectLst/>
      </p:bgPr>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DA6ADED-0817-415B-B30C-01A4036530E2}" type="datetimeFigureOut">
              <a:rPr lang="ar-SA" smtClean="0"/>
              <a:pPr/>
              <a:t>11/06/1440</a:t>
            </a:fld>
            <a:endParaRPr lang="ar-SA"/>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B65D3C6-F48C-40F2-9BE0-2307F323C460}" type="slidenum">
              <a:rPr lang="ar-SA" smtClean="0"/>
              <a:pPr/>
              <a:t>‹#›</a:t>
            </a:fld>
            <a:endParaRPr lang="ar-SA"/>
          </a:p>
        </p:txBody>
      </p:sp>
    </p:spTree>
    <p:extLst>
      <p:ext uri="{BB962C8B-B14F-4D97-AF65-F5344CB8AC3E}">
        <p14:creationId xmlns:p14="http://schemas.microsoft.com/office/powerpoint/2010/main" val="64756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slide" Target="slide1.xml"/><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4.jpe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0000"/>
            <a:lum/>
          </a:blip>
          <a:srcRect/>
          <a:stretch>
            <a:fillRect l="-10000" r="-10000"/>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384"/>
            <a:ext cx="9143999" cy="688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0330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7216169" y="260648"/>
            <a:ext cx="1649811" cy="523220"/>
          </a:xfrm>
          <a:prstGeom prst="rect">
            <a:avLst/>
          </a:prstGeom>
        </p:spPr>
        <p:txBody>
          <a:bodyPr wrap="none">
            <a:spAutoFit/>
          </a:bodyPr>
          <a:lstStyle/>
          <a:p>
            <a:r>
              <a:rPr lang="ar-SY" sz="2800" b="1" dirty="0"/>
              <a:t>هدف البحث:</a:t>
            </a:r>
            <a:endParaRPr lang="en-US" sz="2800" dirty="0"/>
          </a:p>
        </p:txBody>
      </p:sp>
      <p:sp>
        <p:nvSpPr>
          <p:cNvPr id="3" name="مستطيل 2"/>
          <p:cNvSpPr/>
          <p:nvPr/>
        </p:nvSpPr>
        <p:spPr>
          <a:xfrm>
            <a:off x="1547664" y="908720"/>
            <a:ext cx="7318316" cy="1938992"/>
          </a:xfrm>
          <a:prstGeom prst="rect">
            <a:avLst/>
          </a:prstGeom>
        </p:spPr>
        <p:txBody>
          <a:bodyPr wrap="square">
            <a:spAutoFit/>
          </a:bodyPr>
          <a:lstStyle/>
          <a:p>
            <a:pPr lvl="0"/>
            <a:r>
              <a:rPr lang="ar-SA" sz="2400" dirty="0" smtClean="0"/>
              <a:t>1- </a:t>
            </a:r>
            <a:r>
              <a:rPr lang="ar-SY" sz="2400" dirty="0" smtClean="0"/>
              <a:t>تقييم </a:t>
            </a:r>
            <a:r>
              <a:rPr lang="ar-SY" sz="2400" dirty="0"/>
              <a:t>أداء طرز من القمح القاسي والطري تحت تأثير الإجهاد </a:t>
            </a:r>
            <a:r>
              <a:rPr lang="ar-SY" sz="2400" dirty="0" err="1"/>
              <a:t>الجفافي</a:t>
            </a:r>
            <a:r>
              <a:rPr lang="ar-SY" sz="2400" dirty="0"/>
              <a:t>.</a:t>
            </a:r>
            <a:endParaRPr lang="en-US" sz="2400" dirty="0"/>
          </a:p>
          <a:p>
            <a:pPr lvl="0"/>
            <a:r>
              <a:rPr lang="ar-SA" sz="2400" dirty="0" smtClean="0"/>
              <a:t>2- تحديد </a:t>
            </a:r>
            <a:r>
              <a:rPr lang="ar-SA" sz="2400" dirty="0"/>
              <a:t>بعض ال</a:t>
            </a:r>
            <a:r>
              <a:rPr lang="ar-SY" sz="2400" dirty="0"/>
              <a:t>مؤشرات </a:t>
            </a:r>
            <a:r>
              <a:rPr lang="ar-SY" sz="2400" dirty="0" err="1"/>
              <a:t>البيوكيميائية</a:t>
            </a:r>
            <a:r>
              <a:rPr lang="ar-SY" sz="2400" dirty="0"/>
              <a:t> المميزة للطرز المدروسة المرتبطة بتحمل الإجهاد </a:t>
            </a:r>
            <a:r>
              <a:rPr lang="ar-SY" sz="2400" dirty="0" err="1"/>
              <a:t>الجفافي</a:t>
            </a:r>
            <a:r>
              <a:rPr lang="ar-SY" sz="2400" dirty="0"/>
              <a:t>.</a:t>
            </a:r>
            <a:endParaRPr lang="en-US" sz="2400" dirty="0"/>
          </a:p>
          <a:p>
            <a:pPr lvl="0"/>
            <a:r>
              <a:rPr lang="ar-SA" sz="2400" dirty="0" smtClean="0"/>
              <a:t>3- </a:t>
            </a:r>
            <a:r>
              <a:rPr lang="ar-SY" sz="2400" dirty="0" smtClean="0"/>
              <a:t>تحديد </a:t>
            </a:r>
            <a:r>
              <a:rPr lang="ar-SY" sz="2400" dirty="0"/>
              <a:t>بعض المؤشرات الجزيئية المرتبطة بتحمل الإجهاد </a:t>
            </a:r>
            <a:r>
              <a:rPr lang="ar-SY" sz="2400" dirty="0" err="1"/>
              <a:t>الجفافي</a:t>
            </a:r>
            <a:r>
              <a:rPr lang="ar-SY" sz="2400" dirty="0"/>
              <a:t> للطرز المدروسة.</a:t>
            </a:r>
            <a:endParaRPr lang="en-US" sz="2400" dirty="0"/>
          </a:p>
        </p:txBody>
      </p:sp>
      <p:sp>
        <p:nvSpPr>
          <p:cNvPr id="4" name="مستطيل 3"/>
          <p:cNvSpPr/>
          <p:nvPr/>
        </p:nvSpPr>
        <p:spPr>
          <a:xfrm>
            <a:off x="6170290" y="2847712"/>
            <a:ext cx="2598788" cy="523220"/>
          </a:xfrm>
          <a:prstGeom prst="rect">
            <a:avLst/>
          </a:prstGeom>
        </p:spPr>
        <p:txBody>
          <a:bodyPr wrap="none">
            <a:spAutoFit/>
          </a:bodyPr>
          <a:lstStyle/>
          <a:p>
            <a:r>
              <a:rPr lang="ar-SY" sz="2800" b="1" dirty="0"/>
              <a:t>مواد وطرائق البحث:</a:t>
            </a:r>
            <a:endParaRPr lang="en-US" sz="2800" dirty="0"/>
          </a:p>
        </p:txBody>
      </p:sp>
      <p:sp>
        <p:nvSpPr>
          <p:cNvPr id="5" name="مستطيل 4"/>
          <p:cNvSpPr/>
          <p:nvPr/>
        </p:nvSpPr>
        <p:spPr>
          <a:xfrm>
            <a:off x="467544" y="3898869"/>
            <a:ext cx="8398436" cy="830997"/>
          </a:xfrm>
          <a:prstGeom prst="rect">
            <a:avLst/>
          </a:prstGeom>
        </p:spPr>
        <p:txBody>
          <a:bodyPr wrap="square">
            <a:spAutoFit/>
          </a:bodyPr>
          <a:lstStyle/>
          <a:p>
            <a:r>
              <a:rPr lang="ar-SY" sz="2400" b="1" dirty="0" smtClean="0"/>
              <a:t>القمح القاسي (</a:t>
            </a:r>
            <a:r>
              <a:rPr lang="ar-SY" sz="2400" dirty="0" smtClean="0"/>
              <a:t>حوراني ، شام 3</a:t>
            </a:r>
            <a:r>
              <a:rPr lang="ar-SY" sz="2400" b="1" dirty="0" smtClean="0"/>
              <a:t> ، </a:t>
            </a:r>
            <a:r>
              <a:rPr lang="ar-SY" sz="2400" dirty="0" smtClean="0"/>
              <a:t>شام 5 ،</a:t>
            </a:r>
            <a:r>
              <a:rPr lang="ar-SY" sz="2400" b="1" dirty="0" smtClean="0"/>
              <a:t> </a:t>
            </a:r>
            <a:r>
              <a:rPr lang="ar-SY" sz="2400" dirty="0" smtClean="0"/>
              <a:t>بحوث 9 ، اكساد 65</a:t>
            </a:r>
            <a:r>
              <a:rPr lang="ar-SY" sz="2400" b="1" dirty="0" smtClean="0"/>
              <a:t>).</a:t>
            </a:r>
            <a:endParaRPr lang="ar-SA" sz="2400" dirty="0" smtClean="0"/>
          </a:p>
          <a:p>
            <a:r>
              <a:rPr lang="ar-SY" sz="2400" b="1" dirty="0" smtClean="0"/>
              <a:t>القمح الطري(</a:t>
            </a:r>
            <a:r>
              <a:rPr lang="ar-SY" sz="2400" dirty="0" smtClean="0"/>
              <a:t>شام 10</a:t>
            </a:r>
            <a:r>
              <a:rPr lang="ar-SY" sz="2400" b="1" dirty="0" smtClean="0"/>
              <a:t> ، </a:t>
            </a:r>
            <a:r>
              <a:rPr lang="ar-SY" sz="2400" dirty="0" smtClean="0"/>
              <a:t>بحوث 10</a:t>
            </a:r>
            <a:r>
              <a:rPr lang="ar-SY" sz="2400" b="1" dirty="0" smtClean="0"/>
              <a:t> ، </a:t>
            </a:r>
            <a:r>
              <a:rPr lang="ar-SY" sz="2400" dirty="0" smtClean="0"/>
              <a:t>دوما 2</a:t>
            </a:r>
            <a:r>
              <a:rPr lang="ar-SY" sz="2400" b="1" dirty="0" smtClean="0"/>
              <a:t> ، </a:t>
            </a:r>
            <a:r>
              <a:rPr lang="ar-SY" sz="2400" dirty="0" smtClean="0"/>
              <a:t>دوما 6</a:t>
            </a:r>
            <a:r>
              <a:rPr lang="ar-SY" sz="2400" b="1" dirty="0" smtClean="0"/>
              <a:t> ، </a:t>
            </a:r>
            <a:r>
              <a:rPr lang="ar-SY" sz="2400" dirty="0" smtClean="0"/>
              <a:t>جولان 2</a:t>
            </a:r>
            <a:r>
              <a:rPr lang="ar-SY" sz="2400" b="1" dirty="0" smtClean="0"/>
              <a:t>).</a:t>
            </a:r>
            <a:endParaRPr lang="en-US" sz="2400" dirty="0"/>
          </a:p>
        </p:txBody>
      </p:sp>
      <p:sp>
        <p:nvSpPr>
          <p:cNvPr id="6" name="مستطيل 5"/>
          <p:cNvSpPr/>
          <p:nvPr/>
        </p:nvSpPr>
        <p:spPr>
          <a:xfrm>
            <a:off x="7006175" y="3362008"/>
            <a:ext cx="1859805" cy="461665"/>
          </a:xfrm>
          <a:prstGeom prst="rect">
            <a:avLst/>
          </a:prstGeom>
        </p:spPr>
        <p:txBody>
          <a:bodyPr wrap="none">
            <a:spAutoFit/>
          </a:bodyPr>
          <a:lstStyle/>
          <a:p>
            <a:r>
              <a:rPr lang="ar-SY" sz="2400" b="1" dirty="0"/>
              <a:t>الطرز المختبرة: </a:t>
            </a:r>
            <a:endParaRPr lang="ar-SA" sz="2400" dirty="0"/>
          </a:p>
        </p:txBody>
      </p:sp>
      <p:sp>
        <p:nvSpPr>
          <p:cNvPr id="7" name="مستطيل 6"/>
          <p:cNvSpPr/>
          <p:nvPr/>
        </p:nvSpPr>
        <p:spPr>
          <a:xfrm>
            <a:off x="4770285" y="5517232"/>
            <a:ext cx="4027064" cy="461665"/>
          </a:xfrm>
          <a:prstGeom prst="rect">
            <a:avLst/>
          </a:prstGeom>
        </p:spPr>
        <p:txBody>
          <a:bodyPr wrap="none">
            <a:spAutoFit/>
          </a:bodyPr>
          <a:lstStyle/>
          <a:p>
            <a:r>
              <a:rPr lang="ar-SY" sz="2400" dirty="0" smtClean="0"/>
              <a:t>مخابر </a:t>
            </a:r>
            <a:r>
              <a:rPr lang="ar-SY" sz="2400" dirty="0" err="1"/>
              <a:t>التقانات</a:t>
            </a:r>
            <a:r>
              <a:rPr lang="ar-SY" sz="2400" dirty="0"/>
              <a:t> الحيوية في جامعة دمشق</a:t>
            </a:r>
            <a:endParaRPr lang="en-US" sz="2400" dirty="0"/>
          </a:p>
        </p:txBody>
      </p:sp>
      <p:sp>
        <p:nvSpPr>
          <p:cNvPr id="8" name="مستطيل 7"/>
          <p:cNvSpPr/>
          <p:nvPr/>
        </p:nvSpPr>
        <p:spPr>
          <a:xfrm>
            <a:off x="6589828" y="4869160"/>
            <a:ext cx="2204450" cy="461665"/>
          </a:xfrm>
          <a:prstGeom prst="rect">
            <a:avLst/>
          </a:prstGeom>
        </p:spPr>
        <p:txBody>
          <a:bodyPr wrap="none">
            <a:spAutoFit/>
          </a:bodyPr>
          <a:lstStyle/>
          <a:p>
            <a:r>
              <a:rPr lang="ar-SY" sz="2400" b="1" dirty="0" smtClean="0"/>
              <a:t>مكان تنفيذ التجربة: </a:t>
            </a:r>
            <a:endParaRPr lang="ar-SA" sz="2400" dirty="0"/>
          </a:p>
        </p:txBody>
      </p:sp>
    </p:spTree>
    <p:extLst>
      <p:ext uri="{BB962C8B-B14F-4D97-AF65-F5344CB8AC3E}">
        <p14:creationId xmlns:p14="http://schemas.microsoft.com/office/powerpoint/2010/main" val="646399698"/>
      </p:ext>
    </p:extLst>
  </p:cSld>
  <p:clrMapOvr>
    <a:masterClrMapping/>
  </p:clrMapOvr>
  <mc:AlternateContent xmlns:mc="http://schemas.openxmlformats.org/markup-compatibility/2006" xmlns:p14="http://schemas.microsoft.com/office/powerpoint/2010/main">
    <mc:Choice Requires="p14">
      <p:transition spd="slow" p14:dur="110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1000" fill="hold"/>
                                        <p:tgtEl>
                                          <p:spTgt spid="4"/>
                                        </p:tgtEl>
                                        <p:attrNameLst>
                                          <p:attrName>ppt_w</p:attrName>
                                        </p:attrNameLst>
                                      </p:cBhvr>
                                      <p:tavLst>
                                        <p:tav tm="0">
                                          <p:val>
                                            <p:fltVal val="0"/>
                                          </p:val>
                                        </p:tav>
                                        <p:tav tm="100000">
                                          <p:val>
                                            <p:strVal val="#ppt_w"/>
                                          </p:val>
                                        </p:tav>
                                      </p:tavLst>
                                    </p:anim>
                                    <p:anim calcmode="lin" valueType="num">
                                      <p:cBhvr>
                                        <p:cTn id="23" dur="1000" fill="hold"/>
                                        <p:tgtEl>
                                          <p:spTgt spid="4"/>
                                        </p:tgtEl>
                                        <p:attrNameLst>
                                          <p:attrName>ppt_h</p:attrName>
                                        </p:attrNameLst>
                                      </p:cBhvr>
                                      <p:tavLst>
                                        <p:tav tm="0">
                                          <p:val>
                                            <p:fltVal val="0"/>
                                          </p:val>
                                        </p:tav>
                                        <p:tav tm="100000">
                                          <p:val>
                                            <p:strVal val="#ppt_h"/>
                                          </p:val>
                                        </p:tav>
                                      </p:tavLst>
                                    </p:anim>
                                    <p:anim calcmode="lin" valueType="num">
                                      <p:cBhvr>
                                        <p:cTn id="24" dur="1000" fill="hold"/>
                                        <p:tgtEl>
                                          <p:spTgt spid="4"/>
                                        </p:tgtEl>
                                        <p:attrNameLst>
                                          <p:attrName>style.rotation</p:attrName>
                                        </p:attrNameLst>
                                      </p:cBhvr>
                                      <p:tavLst>
                                        <p:tav tm="0">
                                          <p:val>
                                            <p:fltVal val="90"/>
                                          </p:val>
                                        </p:tav>
                                        <p:tav tm="100000">
                                          <p:val>
                                            <p:fltVal val="0"/>
                                          </p:val>
                                        </p:tav>
                                      </p:tavLst>
                                    </p:anim>
                                    <p:animEffect transition="in" filter="fade">
                                      <p:cBhvr>
                                        <p:cTn id="25" dur="1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randombar(horizont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1000"/>
                                        <p:tgtEl>
                                          <p:spTgt spid="7"/>
                                        </p:tgtEl>
                                      </p:cBhvr>
                                    </p:animEffect>
                                    <p:anim calcmode="lin" valueType="num">
                                      <p:cBhvr>
                                        <p:cTn id="51" dur="1000" fill="hold"/>
                                        <p:tgtEl>
                                          <p:spTgt spid="7"/>
                                        </p:tgtEl>
                                        <p:attrNameLst>
                                          <p:attrName>ppt_x</p:attrName>
                                        </p:attrNameLst>
                                      </p:cBhvr>
                                      <p:tavLst>
                                        <p:tav tm="0">
                                          <p:val>
                                            <p:strVal val="#ppt_x"/>
                                          </p:val>
                                        </p:tav>
                                        <p:tav tm="100000">
                                          <p:val>
                                            <p:strVal val="#ppt_x"/>
                                          </p:val>
                                        </p:tav>
                                      </p:tavLst>
                                    </p:anim>
                                    <p:anim calcmode="lin" valueType="num">
                                      <p:cBhvr>
                                        <p:cTn id="5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6084168" y="332656"/>
            <a:ext cx="2626039" cy="369332"/>
          </a:xfrm>
          <a:prstGeom prst="rect">
            <a:avLst/>
          </a:prstGeom>
        </p:spPr>
        <p:txBody>
          <a:bodyPr wrap="none">
            <a:spAutoFit/>
          </a:bodyPr>
          <a:lstStyle/>
          <a:p>
            <a:r>
              <a:rPr lang="ar-SY" b="1" dirty="0"/>
              <a:t>معاملات التجربة والمادة النباتية:</a:t>
            </a:r>
            <a:endParaRPr lang="en-US" dirty="0"/>
          </a:p>
        </p:txBody>
      </p:sp>
      <p:sp>
        <p:nvSpPr>
          <p:cNvPr id="4" name="مستطيل 3"/>
          <p:cNvSpPr/>
          <p:nvPr/>
        </p:nvSpPr>
        <p:spPr>
          <a:xfrm>
            <a:off x="2667864" y="1124744"/>
            <a:ext cx="4032448" cy="923330"/>
          </a:xfrm>
          <a:prstGeom prst="rect">
            <a:avLst/>
          </a:prstGeom>
        </p:spPr>
        <p:txBody>
          <a:bodyPr wrap="square">
            <a:spAutoFit/>
          </a:bodyPr>
          <a:lstStyle/>
          <a:p>
            <a:r>
              <a:rPr lang="ar-SA" dirty="0" smtClean="0"/>
              <a:t>تعريض </a:t>
            </a:r>
            <a:r>
              <a:rPr lang="ar-SA" dirty="0"/>
              <a:t>البادرة بمرحلة 3 أوراق حقيقية إلى الإجهاد </a:t>
            </a:r>
            <a:r>
              <a:rPr lang="ar-SA" dirty="0" err="1"/>
              <a:t>الجفافي</a:t>
            </a:r>
            <a:r>
              <a:rPr lang="ar-SA" dirty="0"/>
              <a:t> باستخدام تراكيز مختلفة من البولي </a:t>
            </a:r>
            <a:r>
              <a:rPr lang="ar-SA" dirty="0" err="1"/>
              <a:t>إيتيلين</a:t>
            </a:r>
            <a:r>
              <a:rPr lang="ar-SA" dirty="0"/>
              <a:t> </a:t>
            </a:r>
            <a:r>
              <a:rPr lang="ar-SA" dirty="0" err="1"/>
              <a:t>غليكول</a:t>
            </a:r>
            <a:r>
              <a:rPr lang="ar-SA" dirty="0"/>
              <a:t> </a:t>
            </a:r>
            <a:r>
              <a:rPr lang="en-US" dirty="0"/>
              <a:t>PEG6000 </a:t>
            </a:r>
            <a:endParaRPr lang="ar-SA" dirty="0"/>
          </a:p>
        </p:txBody>
      </p:sp>
      <p:sp>
        <p:nvSpPr>
          <p:cNvPr id="5" name="مستطيل 4"/>
          <p:cNvSpPr/>
          <p:nvPr/>
        </p:nvSpPr>
        <p:spPr>
          <a:xfrm>
            <a:off x="2758128" y="3068960"/>
            <a:ext cx="3851920" cy="1477328"/>
          </a:xfrm>
          <a:prstGeom prst="rect">
            <a:avLst/>
          </a:prstGeom>
        </p:spPr>
        <p:txBody>
          <a:bodyPr wrap="square">
            <a:spAutoFit/>
          </a:bodyPr>
          <a:lstStyle/>
          <a:p>
            <a:r>
              <a:rPr lang="ar-SA" dirty="0" smtClean="0"/>
              <a:t>. </a:t>
            </a:r>
            <a:r>
              <a:rPr lang="ar-SY" dirty="0">
                <a:solidFill>
                  <a:srgbClr val="C00000"/>
                </a:solidFill>
              </a:rPr>
              <a:t>ترطب</a:t>
            </a:r>
            <a:r>
              <a:rPr lang="ar-SY" dirty="0"/>
              <a:t> أوراق الترشيح بهذه المحاليل بمعدل 5 </a:t>
            </a:r>
            <a:r>
              <a:rPr lang="ar-SY" dirty="0" err="1"/>
              <a:t>ميلليتر</a:t>
            </a:r>
            <a:r>
              <a:rPr lang="ar-SY" dirty="0"/>
              <a:t> لكل </a:t>
            </a:r>
            <a:r>
              <a:rPr lang="ar-SY" dirty="0" smtClean="0"/>
              <a:t>طبق</a:t>
            </a:r>
            <a:r>
              <a:rPr lang="ar-SA" dirty="0" smtClean="0"/>
              <a:t> </a:t>
            </a:r>
            <a:r>
              <a:rPr lang="ar-SA" dirty="0" err="1" smtClean="0"/>
              <a:t>بتراكيز</a:t>
            </a:r>
            <a:r>
              <a:rPr lang="ar-SA" dirty="0" smtClean="0"/>
              <a:t> (-3 , -6 , -9 , -12 , 0) بار</a:t>
            </a:r>
            <a:r>
              <a:rPr lang="ar-SY" dirty="0" smtClean="0"/>
              <a:t>، </a:t>
            </a:r>
            <a:r>
              <a:rPr lang="ar-SY" dirty="0"/>
              <a:t>بالإضافة إلى أطباق تحتوي على ماء مقطر فقط، تعد كشاهد، </a:t>
            </a:r>
            <a:r>
              <a:rPr lang="ar-SY" dirty="0">
                <a:solidFill>
                  <a:srgbClr val="C00000"/>
                </a:solidFill>
              </a:rPr>
              <a:t>تغطى </a:t>
            </a:r>
            <a:r>
              <a:rPr lang="ar-SY" dirty="0"/>
              <a:t>الأطباق منعاً لفقد الماء بالتبخر</a:t>
            </a:r>
            <a:endParaRPr lang="ar-SA" dirty="0"/>
          </a:p>
        </p:txBody>
      </p:sp>
      <p:sp>
        <p:nvSpPr>
          <p:cNvPr id="6" name="مستطيل 5"/>
          <p:cNvSpPr/>
          <p:nvPr/>
        </p:nvSpPr>
        <p:spPr>
          <a:xfrm>
            <a:off x="2823824" y="5301208"/>
            <a:ext cx="3720528" cy="369332"/>
          </a:xfrm>
          <a:prstGeom prst="rect">
            <a:avLst/>
          </a:prstGeom>
        </p:spPr>
        <p:txBody>
          <a:bodyPr wrap="square">
            <a:spAutoFit/>
          </a:bodyPr>
          <a:lstStyle/>
          <a:p>
            <a:r>
              <a:rPr lang="ar-SY" dirty="0"/>
              <a:t>تحضين الأطباق على درجة حرارة 20 ± 2 مْ</a:t>
            </a:r>
            <a:endParaRPr lang="ar-SA" dirty="0"/>
          </a:p>
        </p:txBody>
      </p:sp>
      <p:sp>
        <p:nvSpPr>
          <p:cNvPr id="7" name="مستطيل مستدير الزوايا 6"/>
          <p:cNvSpPr/>
          <p:nvPr/>
        </p:nvSpPr>
        <p:spPr>
          <a:xfrm>
            <a:off x="2786050" y="3071810"/>
            <a:ext cx="3857652" cy="1428760"/>
          </a:xfrm>
          <a:prstGeom prst="roundRect">
            <a:avLst>
              <a:gd name="adj" fmla="val 0"/>
            </a:avLst>
          </a:prstGeom>
          <a:solidFill>
            <a:srgbClr val="92D050">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 name="مستطيل مستدير الزوايا 7"/>
          <p:cNvSpPr/>
          <p:nvPr/>
        </p:nvSpPr>
        <p:spPr>
          <a:xfrm>
            <a:off x="2667864" y="1124744"/>
            <a:ext cx="4032448" cy="923330"/>
          </a:xfrm>
          <a:prstGeom prst="roundRect">
            <a:avLst/>
          </a:prstGeom>
          <a:solidFill>
            <a:srgbClr val="92D050">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 name="مستطيل مستدير الزوايا 9"/>
          <p:cNvSpPr/>
          <p:nvPr/>
        </p:nvSpPr>
        <p:spPr>
          <a:xfrm>
            <a:off x="2823824" y="5301208"/>
            <a:ext cx="3720528" cy="369332"/>
          </a:xfrm>
          <a:prstGeom prst="roundRect">
            <a:avLst/>
          </a:prstGeom>
          <a:solidFill>
            <a:srgbClr val="92D050">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سهم للأسفل 10"/>
          <p:cNvSpPr/>
          <p:nvPr/>
        </p:nvSpPr>
        <p:spPr>
          <a:xfrm>
            <a:off x="4488104" y="2226863"/>
            <a:ext cx="391968" cy="7328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2" name="سهم للأسفل 11"/>
          <p:cNvSpPr/>
          <p:nvPr/>
        </p:nvSpPr>
        <p:spPr>
          <a:xfrm>
            <a:off x="4488104" y="4437112"/>
            <a:ext cx="391968"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335538823"/>
      </p:ext>
    </p:extLst>
  </p:cSld>
  <p:clrMapOvr>
    <a:masterClrMapping/>
  </p:clrMapOvr>
  <mc:AlternateContent xmlns:mc="http://schemas.openxmlformats.org/markup-compatibility/2006" xmlns:p14="http://schemas.microsoft.com/office/powerpoint/2010/main">
    <mc:Choice Requires="p14">
      <p:transition spd="slow" p14:dur="110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27384"/>
            <a:ext cx="9036495" cy="688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906236"/>
            <a:ext cx="8496944"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51877"/>
            <a:ext cx="3608387" cy="134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1118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2195736" y="3068960"/>
            <a:ext cx="4769254" cy="830997"/>
          </a:xfrm>
          <a:prstGeom prst="rect">
            <a:avLst/>
          </a:prstGeom>
        </p:spPr>
        <p:txBody>
          <a:bodyPr wrap="none">
            <a:spAutoFit/>
          </a:bodyPr>
          <a:lstStyle/>
          <a:p>
            <a:r>
              <a:rPr lang="ar-SA" sz="4800" b="1" dirty="0">
                <a:effectLst>
                  <a:outerShdw blurRad="38100" dist="38100" dir="2700000" algn="tl">
                    <a:srgbClr val="000000">
                      <a:alpha val="43137"/>
                    </a:srgbClr>
                  </a:outerShdw>
                </a:effectLst>
              </a:rPr>
              <a:t>المؤشرات </a:t>
            </a:r>
            <a:r>
              <a:rPr lang="ar-SA" sz="4800" b="1" dirty="0" err="1">
                <a:effectLst>
                  <a:outerShdw blurRad="38100" dist="38100" dir="2700000" algn="tl">
                    <a:srgbClr val="000000">
                      <a:alpha val="43137"/>
                    </a:srgbClr>
                  </a:outerShdw>
                </a:effectLst>
              </a:rPr>
              <a:t>البيوكيميائية</a:t>
            </a:r>
            <a:endParaRPr lang="en-US"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305897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3131840" y="404664"/>
            <a:ext cx="3265638" cy="369332"/>
          </a:xfrm>
          <a:prstGeom prst="rect">
            <a:avLst/>
          </a:prstGeom>
        </p:spPr>
        <p:txBody>
          <a:bodyPr wrap="none">
            <a:spAutoFit/>
          </a:bodyPr>
          <a:lstStyle/>
          <a:p>
            <a:r>
              <a:rPr lang="ar-SY" b="1" dirty="0" smtClean="0"/>
              <a:t>المحتوى المائي النسبي للسويقة والجذير:</a:t>
            </a:r>
            <a:endParaRPr lang="en-US" dirty="0"/>
          </a:p>
        </p:txBody>
      </p:sp>
      <mc:AlternateContent xmlns:mc="http://schemas.openxmlformats.org/markup-compatibility/2006" xmlns:a14="http://schemas.microsoft.com/office/drawing/2010/main">
        <mc:Choice Requires="a14">
          <p:sp>
            <p:nvSpPr>
              <p:cNvPr id="3" name="مستطيل 2"/>
              <p:cNvSpPr/>
              <p:nvPr/>
            </p:nvSpPr>
            <p:spPr>
              <a:xfrm>
                <a:off x="2304392" y="1412776"/>
                <a:ext cx="4535216" cy="584006"/>
              </a:xfrm>
              <a:prstGeom prst="rect">
                <a:avLst/>
              </a:prstGeom>
            </p:spPr>
            <p:txBody>
              <a:bodyPr wrap="none">
                <a:spAutoFit/>
              </a:bodyPr>
              <a:lstStyle/>
              <a:p>
                <a:r>
                  <a:rPr lang="ar-SY" dirty="0" smtClean="0"/>
                  <a:t>المحتوى المائي النسبي = </a:t>
                </a:r>
                <a14:m>
                  <m:oMath xmlns:m="http://schemas.openxmlformats.org/officeDocument/2006/math">
                    <m:f>
                      <m:fPr>
                        <m:ctrlPr>
                          <a:rPr lang="en-US" i="1">
                            <a:latin typeface="Cambria Math"/>
                          </a:rPr>
                        </m:ctrlPr>
                      </m:fPr>
                      <m:num>
                        <m:r>
                          <a:rPr lang="ar-SA">
                            <a:latin typeface="Cambria Math"/>
                          </a:rPr>
                          <m:t>الفعلي</m:t>
                        </m:r>
                        <m:r>
                          <a:rPr lang="ar-SA">
                            <a:latin typeface="Cambria Math"/>
                          </a:rPr>
                          <m:t> </m:t>
                        </m:r>
                        <m:r>
                          <a:rPr lang="ar-SA">
                            <a:latin typeface="Cambria Math"/>
                          </a:rPr>
                          <m:t>المائي</m:t>
                        </m:r>
                        <m:r>
                          <a:rPr lang="ar-SA">
                            <a:latin typeface="Cambria Math"/>
                          </a:rPr>
                          <m:t> </m:t>
                        </m:r>
                        <m:r>
                          <a:rPr lang="ar-SA">
                            <a:latin typeface="Cambria Math"/>
                          </a:rPr>
                          <m:t>المحتوى</m:t>
                        </m:r>
                      </m:num>
                      <m:den>
                        <m:r>
                          <a:rPr lang="ar-SA">
                            <a:latin typeface="Cambria Math"/>
                          </a:rPr>
                          <m:t>التشبع</m:t>
                        </m:r>
                        <m:r>
                          <a:rPr lang="ar-SA">
                            <a:latin typeface="Cambria Math"/>
                          </a:rPr>
                          <m:t> </m:t>
                        </m:r>
                        <m:r>
                          <a:rPr lang="ar-SA">
                            <a:latin typeface="Cambria Math"/>
                          </a:rPr>
                          <m:t>عند</m:t>
                        </m:r>
                        <m:r>
                          <a:rPr lang="ar-SA">
                            <a:latin typeface="Cambria Math"/>
                          </a:rPr>
                          <m:t> </m:t>
                        </m:r>
                        <m:r>
                          <a:rPr lang="ar-SA">
                            <a:latin typeface="Cambria Math"/>
                          </a:rPr>
                          <m:t>المائي</m:t>
                        </m:r>
                        <m:r>
                          <a:rPr lang="ar-SA">
                            <a:latin typeface="Cambria Math"/>
                          </a:rPr>
                          <m:t> </m:t>
                        </m:r>
                        <m:r>
                          <a:rPr lang="ar-SA">
                            <a:latin typeface="Cambria Math"/>
                          </a:rPr>
                          <m:t>المحتوى</m:t>
                        </m:r>
                        <m:r>
                          <a:rPr lang="ar-SA">
                            <a:latin typeface="Cambria Math"/>
                          </a:rPr>
                          <m:t> </m:t>
                        </m:r>
                      </m:den>
                    </m:f>
                  </m:oMath>
                </a14:m>
                <a:r>
                  <a:rPr lang="ar-SY" dirty="0"/>
                  <a:t> ×100</a:t>
                </a:r>
                <a:endParaRPr lang="en-US" dirty="0">
                  <a:effectLst/>
                </a:endParaRPr>
              </a:p>
            </p:txBody>
          </p:sp>
        </mc:Choice>
        <mc:Fallback xmlns="">
          <p:sp>
            <p:nvSpPr>
              <p:cNvPr id="3" name="مستطيل 2"/>
              <p:cNvSpPr>
                <a:spLocks noRot="1" noChangeAspect="1" noMove="1" noResize="1" noEditPoints="1" noAdjustHandles="1" noChangeArrowheads="1" noChangeShapeType="1" noTextEdit="1"/>
              </p:cNvSpPr>
              <p:nvPr/>
            </p:nvSpPr>
            <p:spPr>
              <a:xfrm>
                <a:off x="2304392" y="1412776"/>
                <a:ext cx="4535216" cy="584006"/>
              </a:xfrm>
              <a:prstGeom prst="rect">
                <a:avLst/>
              </a:prstGeom>
              <a:blipFill rotWithShape="1">
                <a:blip r:embed="rId2" cstate="print"/>
                <a:stretch>
                  <a:fillRect l="-134" r="-1210"/>
                </a:stretch>
              </a:blipFill>
            </p:spPr>
            <p:txBody>
              <a:bodyPr/>
              <a:lstStyle/>
              <a:p>
                <a:r>
                  <a:rPr lang="ar-SA">
                    <a:noFill/>
                  </a:rPr>
                  <a:t> </a:t>
                </a:r>
              </a:p>
            </p:txBody>
          </p:sp>
        </mc:Fallback>
      </mc:AlternateContent>
      <p:sp>
        <p:nvSpPr>
          <p:cNvPr id="4" name="مستطيل 3"/>
          <p:cNvSpPr/>
          <p:nvPr/>
        </p:nvSpPr>
        <p:spPr>
          <a:xfrm>
            <a:off x="2685706" y="2492896"/>
            <a:ext cx="4108817" cy="369332"/>
          </a:xfrm>
          <a:prstGeom prst="rect">
            <a:avLst/>
          </a:prstGeom>
        </p:spPr>
        <p:txBody>
          <a:bodyPr wrap="none">
            <a:spAutoFit/>
          </a:bodyPr>
          <a:lstStyle/>
          <a:p>
            <a:r>
              <a:rPr lang="ar-SA" b="1" dirty="0"/>
              <a:t>تركيز السكريات الذوابة (ميكروغرام.غˉ¹وزن رطب):</a:t>
            </a:r>
            <a:endParaRPr lang="en-US" dirty="0">
              <a:effectLst/>
            </a:endParaRPr>
          </a:p>
        </p:txBody>
      </p:sp>
      <p:sp>
        <p:nvSpPr>
          <p:cNvPr id="5" name="مستطيل 4"/>
          <p:cNvSpPr/>
          <p:nvPr/>
        </p:nvSpPr>
        <p:spPr>
          <a:xfrm>
            <a:off x="312213" y="3306554"/>
            <a:ext cx="2819627" cy="646331"/>
          </a:xfrm>
          <a:prstGeom prst="rect">
            <a:avLst/>
          </a:prstGeom>
        </p:spPr>
        <p:txBody>
          <a:bodyPr wrap="square">
            <a:spAutoFit/>
          </a:bodyPr>
          <a:lstStyle/>
          <a:p>
            <a:r>
              <a:rPr lang="ar-SA" dirty="0"/>
              <a:t> أخذ 1 غ من العينة ، ويضاف لها 50 مل ماء مقطر مغلي </a:t>
            </a:r>
          </a:p>
        </p:txBody>
      </p:sp>
      <p:sp>
        <p:nvSpPr>
          <p:cNvPr id="6" name="مستطيل 5"/>
          <p:cNvSpPr/>
          <p:nvPr/>
        </p:nvSpPr>
        <p:spPr>
          <a:xfrm>
            <a:off x="3770477" y="3429000"/>
            <a:ext cx="994182" cy="369332"/>
          </a:xfrm>
          <a:prstGeom prst="rect">
            <a:avLst/>
          </a:prstGeom>
        </p:spPr>
        <p:txBody>
          <a:bodyPr wrap="none">
            <a:spAutoFit/>
          </a:bodyPr>
          <a:lstStyle/>
          <a:p>
            <a:r>
              <a:rPr lang="ar-SA" dirty="0"/>
              <a:t>حمام مائي </a:t>
            </a:r>
          </a:p>
        </p:txBody>
      </p:sp>
      <p:sp>
        <p:nvSpPr>
          <p:cNvPr id="7" name="مستطيل 6"/>
          <p:cNvSpPr/>
          <p:nvPr/>
        </p:nvSpPr>
        <p:spPr>
          <a:xfrm>
            <a:off x="6331654" y="3445053"/>
            <a:ext cx="716863" cy="369332"/>
          </a:xfrm>
          <a:prstGeom prst="rect">
            <a:avLst/>
          </a:prstGeom>
        </p:spPr>
        <p:txBody>
          <a:bodyPr wrap="none">
            <a:spAutoFit/>
          </a:bodyPr>
          <a:lstStyle/>
          <a:p>
            <a:r>
              <a:rPr lang="ar-SA" dirty="0"/>
              <a:t>ترشيح </a:t>
            </a:r>
          </a:p>
        </p:txBody>
      </p:sp>
      <p:sp>
        <p:nvSpPr>
          <p:cNvPr id="8" name="مستطيل 7"/>
          <p:cNvSpPr/>
          <p:nvPr/>
        </p:nvSpPr>
        <p:spPr>
          <a:xfrm>
            <a:off x="2454114" y="4221088"/>
            <a:ext cx="4572000" cy="369332"/>
          </a:xfrm>
          <a:prstGeom prst="rect">
            <a:avLst/>
          </a:prstGeom>
        </p:spPr>
        <p:txBody>
          <a:bodyPr>
            <a:spAutoFit/>
          </a:bodyPr>
          <a:lstStyle/>
          <a:p>
            <a:r>
              <a:rPr lang="ar-SA" dirty="0" smtClean="0"/>
              <a:t>إضافة كاشف </a:t>
            </a:r>
            <a:r>
              <a:rPr lang="ar-SA" dirty="0"/>
              <a:t>الفينول </a:t>
            </a:r>
            <a:r>
              <a:rPr lang="ar-SA" dirty="0" smtClean="0"/>
              <a:t>و حمض </a:t>
            </a:r>
            <a:r>
              <a:rPr lang="ar-SA" dirty="0"/>
              <a:t>الكبريت المركز، </a:t>
            </a:r>
            <a:r>
              <a:rPr lang="ar-SA" dirty="0" smtClean="0"/>
              <a:t>وماء </a:t>
            </a:r>
            <a:r>
              <a:rPr lang="ar-SA" dirty="0"/>
              <a:t>مقطر </a:t>
            </a:r>
          </a:p>
        </p:txBody>
      </p:sp>
      <p:sp>
        <p:nvSpPr>
          <p:cNvPr id="9" name="مستطيل 8"/>
          <p:cNvSpPr/>
          <p:nvPr/>
        </p:nvSpPr>
        <p:spPr>
          <a:xfrm>
            <a:off x="2331477" y="5226445"/>
            <a:ext cx="4572000" cy="646331"/>
          </a:xfrm>
          <a:prstGeom prst="rect">
            <a:avLst/>
          </a:prstGeom>
        </p:spPr>
        <p:txBody>
          <a:bodyPr>
            <a:spAutoFit/>
          </a:bodyPr>
          <a:lstStyle/>
          <a:p>
            <a:r>
              <a:rPr lang="ar-SA" dirty="0"/>
              <a:t>تقدير نسبة السكريات الذوابة بقياس الشدة </a:t>
            </a:r>
            <a:r>
              <a:rPr lang="ar-SA" dirty="0" err="1"/>
              <a:t>اللونيه</a:t>
            </a:r>
            <a:r>
              <a:rPr lang="ar-SA" dirty="0"/>
              <a:t> بجهاز المطياف الضوئي </a:t>
            </a:r>
          </a:p>
        </p:txBody>
      </p:sp>
      <p:sp>
        <p:nvSpPr>
          <p:cNvPr id="12" name="سهم إلى اليمين 11"/>
          <p:cNvSpPr/>
          <p:nvPr/>
        </p:nvSpPr>
        <p:spPr>
          <a:xfrm>
            <a:off x="3275856" y="3445053"/>
            <a:ext cx="494621" cy="3532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3" name="سهم إلى اليمين 12"/>
          <p:cNvSpPr/>
          <p:nvPr/>
        </p:nvSpPr>
        <p:spPr>
          <a:xfrm>
            <a:off x="4951456" y="3429000"/>
            <a:ext cx="79208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4" name="سهم منحني إلى اليسار 13"/>
          <p:cNvSpPr/>
          <p:nvPr/>
        </p:nvSpPr>
        <p:spPr>
          <a:xfrm>
            <a:off x="7048517" y="3629719"/>
            <a:ext cx="919299" cy="96070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endParaRPr>
          </a:p>
        </p:txBody>
      </p:sp>
      <p:sp>
        <p:nvSpPr>
          <p:cNvPr id="15" name="سهم للأسفل 14"/>
          <p:cNvSpPr/>
          <p:nvPr/>
        </p:nvSpPr>
        <p:spPr>
          <a:xfrm>
            <a:off x="4951456" y="4590420"/>
            <a:ext cx="484632" cy="638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36556241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2483768" y="332656"/>
            <a:ext cx="4572000" cy="646331"/>
          </a:xfrm>
          <a:prstGeom prst="rect">
            <a:avLst/>
          </a:prstGeom>
        </p:spPr>
        <p:txBody>
          <a:bodyPr>
            <a:spAutoFit/>
          </a:bodyPr>
          <a:lstStyle/>
          <a:p>
            <a:r>
              <a:rPr lang="ar-SA" b="1" dirty="0" smtClean="0"/>
              <a:t>تركيز الحمض الأميني </a:t>
            </a:r>
            <a:r>
              <a:rPr lang="ar-SA" b="1" dirty="0" err="1" smtClean="0"/>
              <a:t>البرولين</a:t>
            </a:r>
            <a:r>
              <a:rPr lang="ar-SA" b="1" dirty="0" smtClean="0"/>
              <a:t> (ميكروغرام.غˉ¹وزن رطب):</a:t>
            </a:r>
            <a:endParaRPr lang="ar-SA" dirty="0"/>
          </a:p>
        </p:txBody>
      </p:sp>
      <p:sp>
        <p:nvSpPr>
          <p:cNvPr id="3" name="مستطيل 2"/>
          <p:cNvSpPr/>
          <p:nvPr/>
        </p:nvSpPr>
        <p:spPr>
          <a:xfrm>
            <a:off x="467544" y="1196752"/>
            <a:ext cx="2934072" cy="923330"/>
          </a:xfrm>
          <a:prstGeom prst="rect">
            <a:avLst/>
          </a:prstGeom>
        </p:spPr>
        <p:txBody>
          <a:bodyPr wrap="square">
            <a:spAutoFit/>
          </a:bodyPr>
          <a:lstStyle/>
          <a:p>
            <a:r>
              <a:rPr lang="ar-SA" dirty="0"/>
              <a:t>وزن معين من العينة حوالي 0.5 غ ستطحن، ثم تمزج مع 10 مل من محلول حمض </a:t>
            </a:r>
            <a:r>
              <a:rPr lang="ar-SA" dirty="0" err="1"/>
              <a:t>السلفوسالسيلك</a:t>
            </a:r>
            <a:r>
              <a:rPr lang="ar-SA" dirty="0"/>
              <a:t> 3% </a:t>
            </a:r>
          </a:p>
        </p:txBody>
      </p:sp>
      <p:sp>
        <p:nvSpPr>
          <p:cNvPr id="4" name="مستطيل 3"/>
          <p:cNvSpPr/>
          <p:nvPr/>
        </p:nvSpPr>
        <p:spPr>
          <a:xfrm>
            <a:off x="3923928" y="1473751"/>
            <a:ext cx="2090636" cy="369332"/>
          </a:xfrm>
          <a:prstGeom prst="rect">
            <a:avLst/>
          </a:prstGeom>
        </p:spPr>
        <p:txBody>
          <a:bodyPr wrap="none">
            <a:spAutoFit/>
          </a:bodyPr>
          <a:lstStyle/>
          <a:p>
            <a:r>
              <a:rPr lang="ar-SA" dirty="0"/>
              <a:t>في جهاز الطرد المركزي </a:t>
            </a:r>
          </a:p>
        </p:txBody>
      </p:sp>
      <p:sp>
        <p:nvSpPr>
          <p:cNvPr id="5" name="مستطيل 4"/>
          <p:cNvSpPr/>
          <p:nvPr/>
        </p:nvSpPr>
        <p:spPr>
          <a:xfrm>
            <a:off x="6819766" y="1473532"/>
            <a:ext cx="652743" cy="369332"/>
          </a:xfrm>
          <a:prstGeom prst="rect">
            <a:avLst/>
          </a:prstGeom>
        </p:spPr>
        <p:txBody>
          <a:bodyPr wrap="none">
            <a:spAutoFit/>
          </a:bodyPr>
          <a:lstStyle/>
          <a:p>
            <a:r>
              <a:rPr lang="ar-SA" dirty="0"/>
              <a:t>ت</a:t>
            </a:r>
            <a:r>
              <a:rPr lang="ar-SA" dirty="0" smtClean="0"/>
              <a:t>رشيح</a:t>
            </a:r>
            <a:endParaRPr lang="ar-SA" dirty="0"/>
          </a:p>
        </p:txBody>
      </p:sp>
      <p:sp>
        <p:nvSpPr>
          <p:cNvPr id="6" name="مستطيل 5"/>
          <p:cNvSpPr/>
          <p:nvPr/>
        </p:nvSpPr>
        <p:spPr>
          <a:xfrm>
            <a:off x="4912392" y="2492896"/>
            <a:ext cx="2611936" cy="646331"/>
          </a:xfrm>
          <a:prstGeom prst="rect">
            <a:avLst/>
          </a:prstGeom>
        </p:spPr>
        <p:txBody>
          <a:bodyPr wrap="square">
            <a:spAutoFit/>
          </a:bodyPr>
          <a:lstStyle/>
          <a:p>
            <a:r>
              <a:rPr lang="ar-SA" dirty="0" smtClean="0"/>
              <a:t>إضافة حمض </a:t>
            </a:r>
            <a:r>
              <a:rPr lang="ar-SA" dirty="0"/>
              <a:t>الخل و </a:t>
            </a:r>
            <a:r>
              <a:rPr lang="ar-SA" dirty="0" err="1" smtClean="0"/>
              <a:t>نينهدرين</a:t>
            </a:r>
            <a:r>
              <a:rPr lang="ar-SA" dirty="0" smtClean="0"/>
              <a:t> إلى الرشاحة </a:t>
            </a:r>
            <a:endParaRPr lang="ar-SA" dirty="0"/>
          </a:p>
        </p:txBody>
      </p:sp>
      <p:sp>
        <p:nvSpPr>
          <p:cNvPr id="7" name="مستطيل 6"/>
          <p:cNvSpPr/>
          <p:nvPr/>
        </p:nvSpPr>
        <p:spPr>
          <a:xfrm>
            <a:off x="3426837" y="2492896"/>
            <a:ext cx="994182" cy="369332"/>
          </a:xfrm>
          <a:prstGeom prst="rect">
            <a:avLst/>
          </a:prstGeom>
        </p:spPr>
        <p:txBody>
          <a:bodyPr wrap="none">
            <a:spAutoFit/>
          </a:bodyPr>
          <a:lstStyle/>
          <a:p>
            <a:r>
              <a:rPr lang="ar-SA" dirty="0"/>
              <a:t>حمام مائي </a:t>
            </a:r>
          </a:p>
        </p:txBody>
      </p:sp>
      <p:sp>
        <p:nvSpPr>
          <p:cNvPr id="8" name="مستطيل 7"/>
          <p:cNvSpPr/>
          <p:nvPr/>
        </p:nvSpPr>
        <p:spPr>
          <a:xfrm>
            <a:off x="1424665" y="2591694"/>
            <a:ext cx="1019830" cy="369332"/>
          </a:xfrm>
          <a:prstGeom prst="rect">
            <a:avLst/>
          </a:prstGeom>
        </p:spPr>
        <p:txBody>
          <a:bodyPr wrap="none">
            <a:spAutoFit/>
          </a:bodyPr>
          <a:lstStyle/>
          <a:p>
            <a:r>
              <a:rPr lang="ar-SA" dirty="0"/>
              <a:t>حمام ثلجي </a:t>
            </a:r>
          </a:p>
        </p:txBody>
      </p:sp>
      <p:sp>
        <p:nvSpPr>
          <p:cNvPr id="9" name="مستطيل 8"/>
          <p:cNvSpPr/>
          <p:nvPr/>
        </p:nvSpPr>
        <p:spPr>
          <a:xfrm>
            <a:off x="1368002" y="3694176"/>
            <a:ext cx="1849224" cy="1200329"/>
          </a:xfrm>
          <a:prstGeom prst="rect">
            <a:avLst/>
          </a:prstGeom>
        </p:spPr>
        <p:txBody>
          <a:bodyPr wrap="square">
            <a:spAutoFit/>
          </a:bodyPr>
          <a:lstStyle/>
          <a:p>
            <a:r>
              <a:rPr lang="ar-SA" dirty="0" smtClean="0"/>
              <a:t>إضافة </a:t>
            </a:r>
            <a:r>
              <a:rPr lang="ar-SA" dirty="0" err="1" smtClean="0"/>
              <a:t>التولوين</a:t>
            </a:r>
            <a:endParaRPr lang="ar-SA" dirty="0" smtClean="0"/>
          </a:p>
          <a:p>
            <a:r>
              <a:rPr lang="ar-SA" dirty="0"/>
              <a:t>تنفصل طبقة من </a:t>
            </a:r>
            <a:r>
              <a:rPr lang="ar-SA" dirty="0" err="1"/>
              <a:t>التولوين</a:t>
            </a:r>
            <a:r>
              <a:rPr lang="ar-SA" dirty="0"/>
              <a:t> </a:t>
            </a:r>
            <a:r>
              <a:rPr lang="ar-SA" dirty="0" err="1"/>
              <a:t>وماتحمله</a:t>
            </a:r>
            <a:r>
              <a:rPr lang="ar-SA" dirty="0"/>
              <a:t> من </a:t>
            </a:r>
            <a:r>
              <a:rPr lang="ar-SA" dirty="0" err="1"/>
              <a:t>البرولين</a:t>
            </a:r>
            <a:r>
              <a:rPr lang="ar-SA" dirty="0"/>
              <a:t> </a:t>
            </a:r>
          </a:p>
        </p:txBody>
      </p:sp>
      <p:sp>
        <p:nvSpPr>
          <p:cNvPr id="10" name="مستطيل 9"/>
          <p:cNvSpPr/>
          <p:nvPr/>
        </p:nvSpPr>
        <p:spPr>
          <a:xfrm>
            <a:off x="4997998" y="3971175"/>
            <a:ext cx="2148140" cy="923330"/>
          </a:xfrm>
          <a:prstGeom prst="rect">
            <a:avLst/>
          </a:prstGeom>
        </p:spPr>
        <p:txBody>
          <a:bodyPr wrap="square">
            <a:spAutoFit/>
          </a:bodyPr>
          <a:lstStyle/>
          <a:p>
            <a:r>
              <a:rPr lang="ar-SA" dirty="0"/>
              <a:t>يقاس </a:t>
            </a:r>
            <a:r>
              <a:rPr lang="ar-SA" dirty="0" err="1"/>
              <a:t>البرولين</a:t>
            </a:r>
            <a:r>
              <a:rPr lang="ar-SA" dirty="0"/>
              <a:t> بواسطة جهاز مقياس الطيف الضوئي </a:t>
            </a:r>
          </a:p>
        </p:txBody>
      </p:sp>
      <p:sp>
        <p:nvSpPr>
          <p:cNvPr id="11" name="سهم إلى اليمين 10"/>
          <p:cNvSpPr/>
          <p:nvPr/>
        </p:nvSpPr>
        <p:spPr>
          <a:xfrm>
            <a:off x="3426837" y="1473970"/>
            <a:ext cx="497091" cy="3691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2" name="سهم إلى اليمين 11"/>
          <p:cNvSpPr/>
          <p:nvPr/>
        </p:nvSpPr>
        <p:spPr>
          <a:xfrm>
            <a:off x="6072068" y="1473970"/>
            <a:ext cx="523710" cy="399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3" name="سهم منحني إلى اليسار 12"/>
          <p:cNvSpPr/>
          <p:nvPr/>
        </p:nvSpPr>
        <p:spPr>
          <a:xfrm>
            <a:off x="7524328" y="1673536"/>
            <a:ext cx="504056" cy="118869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endParaRPr>
          </a:p>
        </p:txBody>
      </p:sp>
      <p:sp>
        <p:nvSpPr>
          <p:cNvPr id="14" name="سهم إلى اليسار 13"/>
          <p:cNvSpPr/>
          <p:nvPr/>
        </p:nvSpPr>
        <p:spPr>
          <a:xfrm>
            <a:off x="4421019" y="2591694"/>
            <a:ext cx="576979"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5" name="سهم إلى اليسار 14"/>
          <p:cNvSpPr/>
          <p:nvPr/>
        </p:nvSpPr>
        <p:spPr>
          <a:xfrm>
            <a:off x="2699792" y="2578472"/>
            <a:ext cx="517434" cy="3825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6" name="سهم منحني إلى اليمين 15"/>
          <p:cNvSpPr/>
          <p:nvPr/>
        </p:nvSpPr>
        <p:spPr>
          <a:xfrm>
            <a:off x="683568" y="2816060"/>
            <a:ext cx="684434" cy="147827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endParaRPr>
          </a:p>
        </p:txBody>
      </p:sp>
      <p:sp>
        <p:nvSpPr>
          <p:cNvPr id="17" name="سهم إلى اليمين 16"/>
          <p:cNvSpPr/>
          <p:nvPr/>
        </p:nvSpPr>
        <p:spPr>
          <a:xfrm>
            <a:off x="3731100" y="417773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28739411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1331640" y="260648"/>
            <a:ext cx="6264696" cy="369332"/>
          </a:xfrm>
          <a:prstGeom prst="rect">
            <a:avLst/>
          </a:prstGeom>
        </p:spPr>
        <p:txBody>
          <a:bodyPr wrap="square">
            <a:spAutoFit/>
          </a:bodyPr>
          <a:lstStyle/>
          <a:p>
            <a:r>
              <a:rPr lang="ar-SA" b="1" dirty="0"/>
              <a:t>محتوى السويقة والجذير من المالون داي </a:t>
            </a:r>
            <a:r>
              <a:rPr lang="ar-SA" b="1" dirty="0" err="1"/>
              <a:t>ألدهيد</a:t>
            </a:r>
            <a:r>
              <a:rPr lang="ar-SA" b="1" dirty="0"/>
              <a:t> (</a:t>
            </a:r>
            <a:r>
              <a:rPr lang="en-US" b="1" dirty="0"/>
              <a:t>MDA</a:t>
            </a:r>
            <a:r>
              <a:rPr lang="ar-SA" b="1" dirty="0"/>
              <a:t>) (ميكرومول.غˉ¹): </a:t>
            </a:r>
            <a:endParaRPr lang="ar-SA" dirty="0"/>
          </a:p>
        </p:txBody>
      </p:sp>
      <p:sp>
        <p:nvSpPr>
          <p:cNvPr id="3" name="مستطيل 2"/>
          <p:cNvSpPr/>
          <p:nvPr/>
        </p:nvSpPr>
        <p:spPr>
          <a:xfrm>
            <a:off x="3419871" y="1628800"/>
            <a:ext cx="2088232" cy="923330"/>
          </a:xfrm>
          <a:prstGeom prst="rect">
            <a:avLst/>
          </a:prstGeom>
        </p:spPr>
        <p:txBody>
          <a:bodyPr wrap="square">
            <a:spAutoFit/>
          </a:bodyPr>
          <a:lstStyle/>
          <a:p>
            <a:r>
              <a:rPr lang="ar-SA" dirty="0"/>
              <a:t>إضافة 1مل من حمض </a:t>
            </a:r>
            <a:r>
              <a:rPr lang="ar-SA" dirty="0" err="1"/>
              <a:t>الخليك</a:t>
            </a:r>
            <a:r>
              <a:rPr lang="ar-SA" dirty="0"/>
              <a:t> ثلاثي الكلور </a:t>
            </a:r>
            <a:r>
              <a:rPr lang="ar-SA" dirty="0" smtClean="0"/>
              <a:t> إلى العينة</a:t>
            </a:r>
            <a:endParaRPr lang="ar-SA" dirty="0"/>
          </a:p>
        </p:txBody>
      </p:sp>
      <p:sp>
        <p:nvSpPr>
          <p:cNvPr id="4" name="مستطيل 3"/>
          <p:cNvSpPr/>
          <p:nvPr/>
        </p:nvSpPr>
        <p:spPr>
          <a:xfrm>
            <a:off x="3227078" y="3717032"/>
            <a:ext cx="2473819" cy="646331"/>
          </a:xfrm>
          <a:prstGeom prst="rect">
            <a:avLst/>
          </a:prstGeom>
        </p:spPr>
        <p:txBody>
          <a:bodyPr wrap="none">
            <a:spAutoFit/>
          </a:bodyPr>
          <a:lstStyle/>
          <a:p>
            <a:r>
              <a:rPr lang="ar-SA" dirty="0" smtClean="0"/>
              <a:t>إضافة </a:t>
            </a:r>
            <a:r>
              <a:rPr lang="en-US" dirty="0" smtClean="0"/>
              <a:t> </a:t>
            </a:r>
            <a:r>
              <a:rPr lang="en-US" dirty="0" err="1" smtClean="0"/>
              <a:t>thiobarbituric</a:t>
            </a:r>
            <a:r>
              <a:rPr lang="en-US" dirty="0" smtClean="0"/>
              <a:t> acid</a:t>
            </a:r>
          </a:p>
          <a:p>
            <a:r>
              <a:rPr lang="ar-SA" dirty="0" smtClean="0"/>
              <a:t>إلى الرشاحة الناتجة بعد التثفيل </a:t>
            </a:r>
            <a:endParaRPr lang="ar-SA" dirty="0"/>
          </a:p>
        </p:txBody>
      </p:sp>
      <p:sp>
        <p:nvSpPr>
          <p:cNvPr id="5" name="مستطيل 4"/>
          <p:cNvSpPr/>
          <p:nvPr/>
        </p:nvSpPr>
        <p:spPr>
          <a:xfrm>
            <a:off x="3032956" y="5805264"/>
            <a:ext cx="2862064" cy="646331"/>
          </a:xfrm>
          <a:prstGeom prst="rect">
            <a:avLst/>
          </a:prstGeom>
        </p:spPr>
        <p:txBody>
          <a:bodyPr wrap="square">
            <a:spAutoFit/>
          </a:bodyPr>
          <a:lstStyle/>
          <a:p>
            <a:r>
              <a:rPr lang="ar-SA" dirty="0"/>
              <a:t>قراءة امتصاص العينة للأشعة </a:t>
            </a:r>
            <a:r>
              <a:rPr lang="ar-SA" dirty="0" smtClean="0"/>
              <a:t>بواسطة </a:t>
            </a:r>
            <a:r>
              <a:rPr lang="ar-SA" dirty="0"/>
              <a:t>جهاز قياس الطيف الضوئي.</a:t>
            </a:r>
          </a:p>
        </p:txBody>
      </p:sp>
      <p:sp>
        <p:nvSpPr>
          <p:cNvPr id="7" name="سهم للأسفل 6"/>
          <p:cNvSpPr/>
          <p:nvPr/>
        </p:nvSpPr>
        <p:spPr>
          <a:xfrm>
            <a:off x="4211960" y="2852936"/>
            <a:ext cx="432048"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 name="سهم للأسفل 7"/>
          <p:cNvSpPr/>
          <p:nvPr/>
        </p:nvSpPr>
        <p:spPr>
          <a:xfrm>
            <a:off x="4211960" y="4869160"/>
            <a:ext cx="432048"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6969817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2507592" y="314867"/>
            <a:ext cx="4535216" cy="369332"/>
          </a:xfrm>
          <a:prstGeom prst="rect">
            <a:avLst/>
          </a:prstGeom>
        </p:spPr>
        <p:txBody>
          <a:bodyPr wrap="none">
            <a:spAutoFit/>
          </a:bodyPr>
          <a:lstStyle/>
          <a:p>
            <a:r>
              <a:rPr lang="ar-SA" b="1" dirty="0"/>
              <a:t>تركيز الكلوروفيل في أوراق </a:t>
            </a:r>
            <a:r>
              <a:rPr lang="ar-SA" b="1" dirty="0" err="1"/>
              <a:t>البادرات</a:t>
            </a:r>
            <a:r>
              <a:rPr lang="ar-SA" b="1" dirty="0"/>
              <a:t> (ملغ.غˉ¹وزن طري):</a:t>
            </a:r>
            <a:endParaRPr lang="en-US" dirty="0">
              <a:effectLst/>
            </a:endParaRPr>
          </a:p>
        </p:txBody>
      </p:sp>
      <p:sp>
        <p:nvSpPr>
          <p:cNvPr id="3" name="مستطيل 2"/>
          <p:cNvSpPr/>
          <p:nvPr/>
        </p:nvSpPr>
        <p:spPr>
          <a:xfrm>
            <a:off x="3034179" y="1628800"/>
            <a:ext cx="3482042" cy="369332"/>
          </a:xfrm>
          <a:prstGeom prst="rect">
            <a:avLst/>
          </a:prstGeom>
        </p:spPr>
        <p:txBody>
          <a:bodyPr wrap="none">
            <a:spAutoFit/>
          </a:bodyPr>
          <a:lstStyle/>
          <a:p>
            <a:r>
              <a:rPr lang="ar-SA" dirty="0"/>
              <a:t>تسحق الأوراق الرطبة باستخدام هاون خزفي </a:t>
            </a:r>
          </a:p>
        </p:txBody>
      </p:sp>
      <p:sp>
        <p:nvSpPr>
          <p:cNvPr id="4" name="مستطيل 3"/>
          <p:cNvSpPr/>
          <p:nvPr/>
        </p:nvSpPr>
        <p:spPr>
          <a:xfrm>
            <a:off x="3419872" y="3105834"/>
            <a:ext cx="2934072" cy="646331"/>
          </a:xfrm>
          <a:prstGeom prst="rect">
            <a:avLst/>
          </a:prstGeom>
        </p:spPr>
        <p:txBody>
          <a:bodyPr wrap="square">
            <a:spAutoFit/>
          </a:bodyPr>
          <a:lstStyle/>
          <a:p>
            <a:r>
              <a:rPr lang="ar-SA" dirty="0" smtClean="0"/>
              <a:t>فصل </a:t>
            </a:r>
            <a:r>
              <a:rPr lang="ar-SA" dirty="0"/>
              <a:t>الراشح عن الراسب المتبقي بوساطة جهاز الطرد المركزي </a:t>
            </a:r>
          </a:p>
        </p:txBody>
      </p:sp>
      <p:sp>
        <p:nvSpPr>
          <p:cNvPr id="5" name="مستطيل 4"/>
          <p:cNvSpPr/>
          <p:nvPr/>
        </p:nvSpPr>
        <p:spPr>
          <a:xfrm>
            <a:off x="3550450" y="4678448"/>
            <a:ext cx="2672916" cy="646331"/>
          </a:xfrm>
          <a:prstGeom prst="rect">
            <a:avLst/>
          </a:prstGeom>
        </p:spPr>
        <p:txBody>
          <a:bodyPr wrap="square">
            <a:spAutoFit/>
          </a:bodyPr>
          <a:lstStyle/>
          <a:p>
            <a:r>
              <a:rPr lang="ar-SA" dirty="0"/>
              <a:t>قراءة الامتصاصية للراشح </a:t>
            </a:r>
            <a:endParaRPr lang="ar-SA" dirty="0" smtClean="0"/>
          </a:p>
          <a:p>
            <a:r>
              <a:rPr lang="ar-SA" dirty="0" smtClean="0"/>
              <a:t>بوساطة </a:t>
            </a:r>
            <a:r>
              <a:rPr lang="ar-SA" dirty="0"/>
              <a:t>جهاز المطياف الضوئي</a:t>
            </a:r>
          </a:p>
        </p:txBody>
      </p:sp>
      <p:sp>
        <p:nvSpPr>
          <p:cNvPr id="6" name="سهم للأسفل 5"/>
          <p:cNvSpPr/>
          <p:nvPr/>
        </p:nvSpPr>
        <p:spPr>
          <a:xfrm>
            <a:off x="4775200" y="2204864"/>
            <a:ext cx="300856"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 name="سهم للأسفل 6"/>
          <p:cNvSpPr/>
          <p:nvPr/>
        </p:nvSpPr>
        <p:spPr>
          <a:xfrm>
            <a:off x="4886908" y="3933056"/>
            <a:ext cx="33316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41586780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2910880" y="2828835"/>
            <a:ext cx="3959738" cy="830997"/>
          </a:xfrm>
          <a:prstGeom prst="rect">
            <a:avLst/>
          </a:prstGeom>
        </p:spPr>
        <p:txBody>
          <a:bodyPr wrap="none">
            <a:spAutoFit/>
          </a:bodyPr>
          <a:lstStyle/>
          <a:p>
            <a:r>
              <a:rPr lang="ar-SA" sz="4800" b="1" dirty="0">
                <a:effectLst>
                  <a:outerShdw blurRad="38100" dist="38100" dir="2700000" algn="tl">
                    <a:srgbClr val="000000">
                      <a:alpha val="43137"/>
                    </a:srgbClr>
                  </a:outerShdw>
                </a:effectLst>
              </a:rPr>
              <a:t>المؤشرات الجزيئية</a:t>
            </a:r>
            <a:endParaRPr lang="en-US"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51069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539552" y="1010345"/>
            <a:ext cx="2880320" cy="923330"/>
          </a:xfrm>
          <a:prstGeom prst="rect">
            <a:avLst/>
          </a:prstGeom>
        </p:spPr>
        <p:txBody>
          <a:bodyPr wrap="square">
            <a:spAutoFit/>
          </a:bodyPr>
          <a:lstStyle/>
          <a:p>
            <a:pPr marL="342900" indent="-342900" algn="ctr">
              <a:defRPr/>
            </a:pPr>
            <a:r>
              <a:rPr lang="ar-SY" b="1" u="sng" dirty="0" smtClean="0">
                <a:latin typeface="Times New Roman" pitchFamily="18" charset="0"/>
                <a:cs typeface="Times New Roman" pitchFamily="18" charset="0"/>
              </a:rPr>
              <a:t>المرحلة الأولى</a:t>
            </a:r>
          </a:p>
          <a:p>
            <a:pPr algn="ctr">
              <a:defRPr/>
            </a:pPr>
            <a:r>
              <a:rPr lang="ar-SY" b="1" dirty="0" smtClean="0">
                <a:latin typeface="Times New Roman" pitchFamily="18" charset="0"/>
                <a:cs typeface="Times New Roman" pitchFamily="18" charset="0"/>
              </a:rPr>
              <a:t>استخلاص الحمض </a:t>
            </a:r>
            <a:r>
              <a:rPr lang="ar-SY" b="1" dirty="0" err="1" smtClean="0">
                <a:latin typeface="Times New Roman" pitchFamily="18" charset="0"/>
                <a:cs typeface="Times New Roman" pitchFamily="18" charset="0"/>
              </a:rPr>
              <a:t>الريبي</a:t>
            </a:r>
            <a:endParaRPr lang="ar-SY" b="1" dirty="0" smtClean="0">
              <a:latin typeface="Times New Roman" pitchFamily="18" charset="0"/>
              <a:cs typeface="Times New Roman" pitchFamily="18" charset="0"/>
            </a:endParaRPr>
          </a:p>
          <a:p>
            <a:pPr algn="ctr">
              <a:defRPr/>
            </a:pPr>
            <a:r>
              <a:rPr lang="en-US" b="1" dirty="0" smtClean="0">
                <a:latin typeface="Times New Roman" pitchFamily="18" charset="0"/>
                <a:cs typeface="Times New Roman" pitchFamily="18" charset="0"/>
              </a:rPr>
              <a:t>DNA</a:t>
            </a:r>
            <a:r>
              <a:rPr lang="ar-SY" b="1" dirty="0" smtClean="0">
                <a:latin typeface="Times New Roman" pitchFamily="18" charset="0"/>
                <a:cs typeface="Times New Roman" pitchFamily="18" charset="0"/>
              </a:rPr>
              <a:t> من العينة  النباتية</a:t>
            </a:r>
            <a:endParaRPr lang="en-GB" b="1" dirty="0">
              <a:latin typeface="Times New Roman" pitchFamily="18" charset="0"/>
              <a:cs typeface="Times New Roman" pitchFamily="18" charset="0"/>
            </a:endParaRPr>
          </a:p>
        </p:txBody>
      </p:sp>
      <p:sp>
        <p:nvSpPr>
          <p:cNvPr id="3" name="مستطيل 2"/>
          <p:cNvSpPr/>
          <p:nvPr/>
        </p:nvSpPr>
        <p:spPr>
          <a:xfrm>
            <a:off x="5508104" y="1010345"/>
            <a:ext cx="2213992" cy="923330"/>
          </a:xfrm>
          <a:prstGeom prst="rect">
            <a:avLst/>
          </a:prstGeom>
        </p:spPr>
        <p:txBody>
          <a:bodyPr wrap="square">
            <a:spAutoFit/>
          </a:bodyPr>
          <a:lstStyle/>
          <a:p>
            <a:pPr algn="ctr">
              <a:defRPr/>
            </a:pPr>
            <a:r>
              <a:rPr lang="ar-SY" b="1" u="sng" dirty="0">
                <a:latin typeface="Times New Roman" pitchFamily="18" charset="0"/>
                <a:cs typeface="Times New Roman" pitchFamily="18" charset="0"/>
              </a:rPr>
              <a:t>المرحلة الثانية</a:t>
            </a:r>
          </a:p>
          <a:p>
            <a:pPr algn="ctr">
              <a:defRPr/>
            </a:pPr>
            <a:r>
              <a:rPr lang="ar-SY" b="1" dirty="0">
                <a:latin typeface="Times New Roman" pitchFamily="18" charset="0"/>
                <a:cs typeface="Times New Roman" pitchFamily="18" charset="0"/>
              </a:rPr>
              <a:t> التقدير الكمي والنوعي </a:t>
            </a:r>
          </a:p>
          <a:p>
            <a:pPr algn="ctr">
              <a:defRPr/>
            </a:pPr>
            <a:r>
              <a:rPr lang="ar-SY" b="1" dirty="0">
                <a:latin typeface="Times New Roman" pitchFamily="18" charset="0"/>
                <a:cs typeface="Times New Roman" pitchFamily="18" charset="0"/>
              </a:rPr>
              <a:t>للحمض </a:t>
            </a:r>
            <a:r>
              <a:rPr lang="ar-SY" b="1" dirty="0" err="1">
                <a:latin typeface="Times New Roman" pitchFamily="18" charset="0"/>
                <a:cs typeface="Times New Roman" pitchFamily="18" charset="0"/>
              </a:rPr>
              <a:t>الريبي</a:t>
            </a:r>
            <a:r>
              <a:rPr lang="ar-SY" b="1" dirty="0">
                <a:latin typeface="Times New Roman" pitchFamily="18" charset="0"/>
                <a:cs typeface="Times New Roman" pitchFamily="18" charset="0"/>
              </a:rPr>
              <a:t> </a:t>
            </a:r>
            <a:r>
              <a:rPr lang="en-US" b="1" dirty="0">
                <a:latin typeface="Times New Roman" pitchFamily="18" charset="0"/>
                <a:cs typeface="Times New Roman" pitchFamily="18" charset="0"/>
              </a:rPr>
              <a:t>DNA</a:t>
            </a:r>
            <a:endParaRPr lang="ar-SA" dirty="0"/>
          </a:p>
        </p:txBody>
      </p:sp>
      <p:sp>
        <p:nvSpPr>
          <p:cNvPr id="4" name="مستطيل 3"/>
          <p:cNvSpPr/>
          <p:nvPr/>
        </p:nvSpPr>
        <p:spPr>
          <a:xfrm>
            <a:off x="836712" y="3642268"/>
            <a:ext cx="2286000" cy="923330"/>
          </a:xfrm>
          <a:prstGeom prst="rect">
            <a:avLst/>
          </a:prstGeom>
        </p:spPr>
        <p:txBody>
          <a:bodyPr wrap="square">
            <a:spAutoFit/>
          </a:bodyPr>
          <a:lstStyle/>
          <a:p>
            <a:pPr algn="ctr">
              <a:defRPr/>
            </a:pPr>
            <a:r>
              <a:rPr lang="ar-SY" b="1" u="sng" dirty="0">
                <a:latin typeface="Times New Roman" pitchFamily="18" charset="0"/>
                <a:cs typeface="Times New Roman" pitchFamily="18" charset="0"/>
              </a:rPr>
              <a:t>المرحلة الرابعة</a:t>
            </a:r>
          </a:p>
          <a:p>
            <a:pPr algn="ctr">
              <a:defRPr/>
            </a:pPr>
            <a:r>
              <a:rPr lang="ar-SY" b="1" dirty="0">
                <a:latin typeface="Times New Roman" pitchFamily="18" charset="0"/>
                <a:cs typeface="Times New Roman" pitchFamily="18" charset="0"/>
              </a:rPr>
              <a:t>الرحلان الكهربائي على </a:t>
            </a:r>
            <a:r>
              <a:rPr lang="ar-SY" b="1" dirty="0" err="1">
                <a:latin typeface="Times New Roman" pitchFamily="18" charset="0"/>
                <a:cs typeface="Times New Roman" pitchFamily="18" charset="0"/>
              </a:rPr>
              <a:t>هلامة</a:t>
            </a:r>
            <a:r>
              <a:rPr lang="ar-SY" b="1" dirty="0">
                <a:latin typeface="Times New Roman" pitchFamily="18" charset="0"/>
                <a:cs typeface="Times New Roman" pitchFamily="18" charset="0"/>
              </a:rPr>
              <a:t> </a:t>
            </a:r>
            <a:r>
              <a:rPr lang="ar-SY" b="1" dirty="0" err="1">
                <a:latin typeface="Times New Roman" pitchFamily="18" charset="0"/>
                <a:cs typeface="Times New Roman" pitchFamily="18" charset="0"/>
              </a:rPr>
              <a:t>الآغاروز</a:t>
            </a:r>
            <a:endParaRPr lang="ar-SY" b="1" dirty="0">
              <a:latin typeface="Times New Roman" pitchFamily="18" charset="0"/>
              <a:cs typeface="Times New Roman" pitchFamily="18" charset="0"/>
            </a:endParaRPr>
          </a:p>
        </p:txBody>
      </p:sp>
      <p:sp>
        <p:nvSpPr>
          <p:cNvPr id="5" name="مستطيل 4"/>
          <p:cNvSpPr/>
          <p:nvPr/>
        </p:nvSpPr>
        <p:spPr>
          <a:xfrm>
            <a:off x="5589157" y="3642268"/>
            <a:ext cx="2069976" cy="923330"/>
          </a:xfrm>
          <a:prstGeom prst="rect">
            <a:avLst/>
          </a:prstGeom>
        </p:spPr>
        <p:txBody>
          <a:bodyPr wrap="square">
            <a:spAutoFit/>
          </a:bodyPr>
          <a:lstStyle/>
          <a:p>
            <a:pPr algn="ctr">
              <a:defRPr/>
            </a:pPr>
            <a:r>
              <a:rPr lang="ar-SY" b="1" u="sng" dirty="0">
                <a:latin typeface="Times New Roman" pitchFamily="18" charset="0"/>
                <a:cs typeface="Times New Roman" pitchFamily="18" charset="0"/>
              </a:rPr>
              <a:t>المرحلة الثالثة</a:t>
            </a:r>
          </a:p>
          <a:p>
            <a:pPr algn="ctr">
              <a:defRPr/>
            </a:pPr>
            <a:r>
              <a:rPr lang="ar-SY" b="1" dirty="0">
                <a:latin typeface="Times New Roman" pitchFamily="18" charset="0"/>
                <a:cs typeface="Times New Roman" pitchFamily="18" charset="0"/>
              </a:rPr>
              <a:t>تطبيق تقنية </a:t>
            </a:r>
            <a:r>
              <a:rPr lang="en-US" b="1" dirty="0">
                <a:latin typeface="Times New Roman" pitchFamily="18" charset="0"/>
                <a:cs typeface="Times New Roman" pitchFamily="18" charset="0"/>
              </a:rPr>
              <a:t>SSR</a:t>
            </a:r>
            <a:r>
              <a:rPr lang="ar-SY" b="1" dirty="0">
                <a:latin typeface="Times New Roman" pitchFamily="18" charset="0"/>
                <a:cs typeface="Times New Roman" pitchFamily="18" charset="0"/>
              </a:rPr>
              <a:t> والتي تعتمد على تقانة </a:t>
            </a:r>
            <a:r>
              <a:rPr lang="en-US" b="1" dirty="0">
                <a:latin typeface="Times New Roman" pitchFamily="18" charset="0"/>
                <a:cs typeface="Times New Roman" pitchFamily="18" charset="0"/>
              </a:rPr>
              <a:t>PCR</a:t>
            </a:r>
            <a:endParaRPr lang="ar-SY" b="1" dirty="0">
              <a:latin typeface="Times New Roman" pitchFamily="18" charset="0"/>
              <a:cs typeface="Times New Roman" pitchFamily="18" charset="0"/>
            </a:endParaRPr>
          </a:p>
        </p:txBody>
      </p:sp>
      <p:sp>
        <p:nvSpPr>
          <p:cNvPr id="6" name="سهم إلى اليمين 5"/>
          <p:cNvSpPr/>
          <p:nvPr/>
        </p:nvSpPr>
        <p:spPr>
          <a:xfrm>
            <a:off x="3779912" y="1472010"/>
            <a:ext cx="1152128"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 name="سهم للأسفل 6"/>
          <p:cNvSpPr/>
          <p:nvPr/>
        </p:nvSpPr>
        <p:spPr>
          <a:xfrm>
            <a:off x="6615100" y="2420888"/>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 name="سهم إلى اليسار 7"/>
          <p:cNvSpPr/>
          <p:nvPr/>
        </p:nvSpPr>
        <p:spPr>
          <a:xfrm>
            <a:off x="3866772" y="3861617"/>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7494459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6876256" y="188640"/>
            <a:ext cx="2063257" cy="369332"/>
          </a:xfrm>
          <a:prstGeom prst="rect">
            <a:avLst/>
          </a:prstGeom>
        </p:spPr>
        <p:txBody>
          <a:bodyPr wrap="none">
            <a:spAutoFit/>
          </a:bodyPr>
          <a:lstStyle/>
          <a:p>
            <a:r>
              <a:rPr lang="ar-DZ" b="1" dirty="0"/>
              <a:t>المقدمة: </a:t>
            </a:r>
            <a:r>
              <a:rPr lang="en-US" b="1" dirty="0"/>
              <a:t>Introduction</a:t>
            </a:r>
            <a:endParaRPr lang="en-US" dirty="0"/>
          </a:p>
        </p:txBody>
      </p:sp>
      <p:sp>
        <p:nvSpPr>
          <p:cNvPr id="3" name="مستطيل 2"/>
          <p:cNvSpPr/>
          <p:nvPr/>
        </p:nvSpPr>
        <p:spPr>
          <a:xfrm>
            <a:off x="179512" y="836712"/>
            <a:ext cx="8759985" cy="369332"/>
          </a:xfrm>
          <a:prstGeom prst="rect">
            <a:avLst/>
          </a:prstGeom>
        </p:spPr>
        <p:txBody>
          <a:bodyPr wrap="square">
            <a:spAutoFit/>
          </a:bodyPr>
          <a:lstStyle/>
          <a:p>
            <a:r>
              <a:rPr lang="ar-DZ" dirty="0"/>
              <a:t> تُعدُّ محاصيل الحبوب الأهمّ زراعياً على مستوى العالم، حيث تُؤمن 70% من غذاء سكان العالم، </a:t>
            </a:r>
            <a:endParaRPr lang="ar-SA" dirty="0"/>
          </a:p>
        </p:txBody>
      </p:sp>
      <p:sp>
        <p:nvSpPr>
          <p:cNvPr id="4" name="مستطيل 3"/>
          <p:cNvSpPr/>
          <p:nvPr/>
        </p:nvSpPr>
        <p:spPr>
          <a:xfrm>
            <a:off x="395536" y="1399088"/>
            <a:ext cx="8543961" cy="646331"/>
          </a:xfrm>
          <a:prstGeom prst="rect">
            <a:avLst/>
          </a:prstGeom>
        </p:spPr>
        <p:txBody>
          <a:bodyPr wrap="square">
            <a:spAutoFit/>
          </a:bodyPr>
          <a:lstStyle/>
          <a:p>
            <a:r>
              <a:rPr lang="ar-DZ" dirty="0"/>
              <a:t>حيث يعدُّ محصول القمح من أهم محاصيل الحبوب (</a:t>
            </a:r>
            <a:r>
              <a:rPr lang="en-US" dirty="0" err="1"/>
              <a:t>Kazemi</a:t>
            </a:r>
            <a:r>
              <a:rPr lang="en-US" dirty="0"/>
              <a:t>, 2009</a:t>
            </a:r>
            <a:r>
              <a:rPr lang="ar-DZ" dirty="0"/>
              <a:t>)، إذ يُزرع ويُستهلك كغذاء أساسي في العديد من دول العالم، وبخاصةٍ في المناطق التي تُعاني من مشكلة الجفاف</a:t>
            </a:r>
            <a:endParaRPr lang="ar-SA" dirty="0"/>
          </a:p>
        </p:txBody>
      </p:sp>
      <p:sp>
        <p:nvSpPr>
          <p:cNvPr id="5" name="مستطيل 4"/>
          <p:cNvSpPr/>
          <p:nvPr/>
        </p:nvSpPr>
        <p:spPr>
          <a:xfrm>
            <a:off x="395537" y="2274838"/>
            <a:ext cx="8543960" cy="1200329"/>
          </a:xfrm>
          <a:prstGeom prst="rect">
            <a:avLst/>
          </a:prstGeom>
        </p:spPr>
        <p:txBody>
          <a:bodyPr wrap="square">
            <a:spAutoFit/>
          </a:bodyPr>
          <a:lstStyle/>
          <a:p>
            <a:pPr algn="just"/>
            <a:r>
              <a:rPr lang="ar-SA" dirty="0"/>
              <a:t> تحتوي حبوب القمح </a:t>
            </a:r>
            <a:r>
              <a:rPr lang="en-US" i="1" dirty="0" err="1"/>
              <a:t>Triticum</a:t>
            </a:r>
            <a:r>
              <a:rPr lang="en-US" i="1" dirty="0"/>
              <a:t> </a:t>
            </a:r>
            <a:r>
              <a:rPr lang="en-US" i="1" dirty="0" err="1"/>
              <a:t>aestivum</a:t>
            </a:r>
            <a:r>
              <a:rPr lang="en-US" i="1" dirty="0"/>
              <a:t> L</a:t>
            </a:r>
            <a:r>
              <a:rPr lang="ar-SA" dirty="0"/>
              <a:t> على البروتين الغروي (الغلوتين)، ما يسمح بالحصول على الخبز المنتفخ والناضج بشكل متجانس. ويُعد القمح محصولاً نشوياً لكنه في الوقت نفسه يحتوي على البروتين والأملاح والفيتامينات كمواد ذات قيمة غذائية مرتفعة جداً، وكمية من الأحماض الأمينية. ويُستخدم كمادة أولية في العديد من الصناعات الغذائية، مثل الخبز، بالإضافة إلى استخدامه في المجالات الصناعية، كصناعة النشاء</a:t>
            </a:r>
          </a:p>
        </p:txBody>
      </p:sp>
      <p:sp>
        <p:nvSpPr>
          <p:cNvPr id="6" name="مستطيل 5"/>
          <p:cNvSpPr/>
          <p:nvPr/>
        </p:nvSpPr>
        <p:spPr>
          <a:xfrm>
            <a:off x="395536" y="3717032"/>
            <a:ext cx="8543961" cy="646331"/>
          </a:xfrm>
          <a:prstGeom prst="rect">
            <a:avLst/>
          </a:prstGeom>
        </p:spPr>
        <p:txBody>
          <a:bodyPr wrap="square">
            <a:spAutoFit/>
          </a:bodyPr>
          <a:lstStyle/>
          <a:p>
            <a:r>
              <a:rPr lang="ar-SY" dirty="0"/>
              <a:t>أنتج </a:t>
            </a:r>
            <a:r>
              <a:rPr lang="en-US" dirty="0"/>
              <a:t>736</a:t>
            </a:r>
            <a:r>
              <a:rPr lang="ar-SY" dirty="0"/>
              <a:t> مليون طناً من القمح للموسم الزراعي</a:t>
            </a:r>
            <a:r>
              <a:rPr lang="en-US" dirty="0"/>
              <a:t>2015 </a:t>
            </a:r>
            <a:r>
              <a:rPr lang="ar-SY" dirty="0"/>
              <a:t>-</a:t>
            </a:r>
            <a:r>
              <a:rPr lang="en-US" dirty="0"/>
              <a:t>2016</a:t>
            </a:r>
            <a:r>
              <a:rPr lang="ar-SY" dirty="0"/>
              <a:t>، ويشكل إنتاج الصين، الهند، روسيا   والولايات المتحدة أكثر من ربع الإنتاج العالمي </a:t>
            </a:r>
            <a:endParaRPr lang="ar-SA" dirty="0"/>
          </a:p>
        </p:txBody>
      </p:sp>
      <p:sp>
        <p:nvSpPr>
          <p:cNvPr id="7" name="مستطيل 6"/>
          <p:cNvSpPr/>
          <p:nvPr/>
        </p:nvSpPr>
        <p:spPr>
          <a:xfrm>
            <a:off x="395537" y="4534980"/>
            <a:ext cx="8543976" cy="646331"/>
          </a:xfrm>
          <a:prstGeom prst="rect">
            <a:avLst/>
          </a:prstGeom>
        </p:spPr>
        <p:txBody>
          <a:bodyPr wrap="square">
            <a:spAutoFit/>
          </a:bodyPr>
          <a:lstStyle/>
          <a:p>
            <a:r>
              <a:rPr lang="ar-SY" dirty="0"/>
              <a:t>وتقدر المساحة المزروعة بمحصول القمح على مستوى الوطن العربي بنحو </a:t>
            </a:r>
            <a:r>
              <a:rPr lang="en-US" dirty="0"/>
              <a:t>10709,88</a:t>
            </a:r>
            <a:r>
              <a:rPr lang="ar-SY" dirty="0"/>
              <a:t> ألف </a:t>
            </a:r>
            <a:r>
              <a:rPr lang="ar-SY" dirty="0" smtClean="0"/>
              <a:t>هكتاراً</a:t>
            </a:r>
            <a:r>
              <a:rPr lang="ar-SA" dirty="0" smtClean="0"/>
              <a:t>, و</a:t>
            </a:r>
            <a:r>
              <a:rPr lang="ar-SY" dirty="0"/>
              <a:t>في القطر العربي السوري 1287885 هكتاراً</a:t>
            </a:r>
            <a:r>
              <a:rPr lang="ar-SY" dirty="0" smtClean="0"/>
              <a:t>، </a:t>
            </a:r>
            <a:endParaRPr lang="ar-SA" dirty="0"/>
          </a:p>
        </p:txBody>
      </p:sp>
      <p:sp>
        <p:nvSpPr>
          <p:cNvPr id="8" name="مستطيل 7"/>
          <p:cNvSpPr/>
          <p:nvPr/>
        </p:nvSpPr>
        <p:spPr>
          <a:xfrm>
            <a:off x="539553" y="5301208"/>
            <a:ext cx="8399944" cy="923330"/>
          </a:xfrm>
          <a:prstGeom prst="rect">
            <a:avLst/>
          </a:prstGeom>
        </p:spPr>
        <p:txBody>
          <a:bodyPr wrap="square">
            <a:spAutoFit/>
          </a:bodyPr>
          <a:lstStyle/>
          <a:p>
            <a:r>
              <a:rPr lang="ar-SY" dirty="0" smtClean="0"/>
              <a:t>تراجع</a:t>
            </a:r>
            <a:r>
              <a:rPr lang="ar-SA" dirty="0" smtClean="0"/>
              <a:t>ت </a:t>
            </a:r>
            <a:r>
              <a:rPr lang="ar-SY" dirty="0" smtClean="0"/>
              <a:t>غلة </a:t>
            </a:r>
            <a:r>
              <a:rPr lang="ar-SY" dirty="0"/>
              <a:t>المحصول في الزراعات المطرية رغم ازدياد المساحة المزروعة التي تشكل 55% من إجمالي المساحة الكلية المزروعة (1599108) هكتاراً، </a:t>
            </a:r>
            <a:r>
              <a:rPr lang="ar-SA" dirty="0" smtClean="0"/>
              <a:t>ويعزى ذلك </a:t>
            </a:r>
            <a:r>
              <a:rPr lang="ar-SY" dirty="0" smtClean="0"/>
              <a:t>إلى </a:t>
            </a:r>
            <a:r>
              <a:rPr lang="ar-SY" dirty="0"/>
              <a:t>تدني معدلات الهطول المطري، وعدم انتظام توزع الأمطار خلال موسم النمو بما يتناسب مع تلبية احتياجات نباتات المحصول المائية </a:t>
            </a:r>
            <a:endParaRPr lang="ar-SA" dirty="0"/>
          </a:p>
        </p:txBody>
      </p:sp>
      <p:sp>
        <p:nvSpPr>
          <p:cNvPr id="9" name="مستطيل 8"/>
          <p:cNvSpPr/>
          <p:nvPr/>
        </p:nvSpPr>
        <p:spPr>
          <a:xfrm>
            <a:off x="395537" y="6228893"/>
            <a:ext cx="8543960" cy="369332"/>
          </a:xfrm>
          <a:prstGeom prst="rect">
            <a:avLst/>
          </a:prstGeom>
        </p:spPr>
        <p:txBody>
          <a:bodyPr wrap="square">
            <a:spAutoFit/>
          </a:bodyPr>
          <a:lstStyle/>
          <a:p>
            <a:r>
              <a:rPr lang="ar-SY" dirty="0"/>
              <a:t> </a:t>
            </a:r>
            <a:r>
              <a:rPr lang="ar-SY" dirty="0" smtClean="0"/>
              <a:t>وتعد</a:t>
            </a:r>
            <a:r>
              <a:rPr lang="ar-SA" dirty="0" smtClean="0"/>
              <a:t> </a:t>
            </a:r>
            <a:r>
              <a:rPr lang="ar-SY" dirty="0" smtClean="0"/>
              <a:t>المؤشرات </a:t>
            </a:r>
            <a:r>
              <a:rPr lang="ar-SY" dirty="0" err="1"/>
              <a:t>البيوكيميائية</a:t>
            </a:r>
            <a:r>
              <a:rPr lang="ar-SY" dirty="0"/>
              <a:t> والجزيئية من أهم المؤشرات المساعدة في استنباط </a:t>
            </a:r>
            <a:r>
              <a:rPr lang="ar-SY" dirty="0" smtClean="0"/>
              <a:t>الأصناف</a:t>
            </a:r>
            <a:r>
              <a:rPr lang="en-US" dirty="0" smtClean="0"/>
              <a:t> </a:t>
            </a:r>
            <a:r>
              <a:rPr lang="ar-SA" dirty="0" smtClean="0"/>
              <a:t> المقاومة للجفاف</a:t>
            </a:r>
            <a:endParaRPr lang="ar-SA" dirty="0"/>
          </a:p>
        </p:txBody>
      </p:sp>
    </p:spTree>
    <p:extLst>
      <p:ext uri="{BB962C8B-B14F-4D97-AF65-F5344CB8AC3E}">
        <p14:creationId xmlns:p14="http://schemas.microsoft.com/office/powerpoint/2010/main" val="763356986"/>
      </p:ext>
    </p:extLst>
  </p:cSld>
  <p:clrMapOvr>
    <a:masterClrMapping/>
  </p:clrMapOvr>
  <mc:AlternateContent xmlns:mc="http://schemas.openxmlformats.org/markup-compatibility/2006" xmlns:p14="http://schemas.microsoft.com/office/powerpoint/2010/main">
    <mc:Choice Requires="p14">
      <p:transition spd="slow" p14:dur="110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42"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42"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p:stCondLst>
                              <p:cond delay="4000"/>
                            </p:stCondLst>
                            <p:childTnLst>
                              <p:par>
                                <p:cTn id="30" presetID="42" presetClass="entr" presetSubtype="0"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par>
                          <p:cTn id="35" fill="hold">
                            <p:stCondLst>
                              <p:cond delay="5000"/>
                            </p:stCondLst>
                            <p:childTnLst>
                              <p:par>
                                <p:cTn id="36" presetID="42"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par>
                          <p:cTn id="41" fill="hold">
                            <p:stCondLst>
                              <p:cond delay="6000"/>
                            </p:stCondLst>
                            <p:childTnLst>
                              <p:par>
                                <p:cTn id="42" presetID="42" presetClass="entr" presetSubtype="0"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childTnLst>
                          </p:cTn>
                        </p:par>
                        <p:par>
                          <p:cTn id="47" fill="hold">
                            <p:stCondLst>
                              <p:cond delay="7000"/>
                            </p:stCondLst>
                            <p:childTnLst>
                              <p:par>
                                <p:cTn id="48" presetID="42" presetClass="entr" presetSubtype="0"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1000"/>
                                        <p:tgtEl>
                                          <p:spTgt spid="9"/>
                                        </p:tgtEl>
                                      </p:cBhvr>
                                    </p:animEffect>
                                    <p:anim calcmode="lin" valueType="num">
                                      <p:cBhvr>
                                        <p:cTn id="51" dur="1000" fill="hold"/>
                                        <p:tgtEl>
                                          <p:spTgt spid="9"/>
                                        </p:tgtEl>
                                        <p:attrNameLst>
                                          <p:attrName>ppt_x</p:attrName>
                                        </p:attrNameLst>
                                      </p:cBhvr>
                                      <p:tavLst>
                                        <p:tav tm="0">
                                          <p:val>
                                            <p:strVal val="#ppt_x"/>
                                          </p:val>
                                        </p:tav>
                                        <p:tav tm="100000">
                                          <p:val>
                                            <p:strVal val="#ppt_x"/>
                                          </p:val>
                                        </p:tav>
                                      </p:tavLst>
                                    </p:anim>
                                    <p:anim calcmode="lin" valueType="num">
                                      <p:cBhvr>
                                        <p:cTn id="5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مجموعة 27"/>
          <p:cNvGrpSpPr/>
          <p:nvPr/>
        </p:nvGrpSpPr>
        <p:grpSpPr>
          <a:xfrm>
            <a:off x="5429256" y="1235019"/>
            <a:ext cx="2643672" cy="3434672"/>
            <a:chOff x="5429256" y="1235019"/>
            <a:chExt cx="2643672" cy="3434672"/>
          </a:xfrm>
        </p:grpSpPr>
        <p:pic>
          <p:nvPicPr>
            <p:cNvPr id="15387" name="Picture 6" descr="bottle of isopropanol"/>
            <p:cNvPicPr>
              <a:picLocks noChangeAspect="1" noChangeArrowheads="1"/>
            </p:cNvPicPr>
            <p:nvPr/>
          </p:nvPicPr>
          <p:blipFill>
            <a:blip r:embed="rId3" cstate="print"/>
            <a:srcRect/>
            <a:stretch>
              <a:fillRect/>
            </a:stretch>
          </p:blipFill>
          <p:spPr bwMode="auto">
            <a:xfrm>
              <a:off x="6429388" y="1235019"/>
              <a:ext cx="647777" cy="13682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388" name="Picture 15" descr="17_spooling_DNA_P1082643"/>
            <p:cNvPicPr>
              <a:picLocks noChangeAspect="1" noChangeArrowheads="1"/>
            </p:cNvPicPr>
            <p:nvPr/>
          </p:nvPicPr>
          <p:blipFill>
            <a:blip r:embed="rId4" cstate="print"/>
            <a:srcRect/>
            <a:stretch>
              <a:fillRect/>
            </a:stretch>
          </p:blipFill>
          <p:spPr bwMode="auto">
            <a:xfrm>
              <a:off x="6000760" y="2520903"/>
              <a:ext cx="1476551" cy="9952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8636" name="Rectangle 17"/>
            <p:cNvSpPr>
              <a:spLocks noChangeArrowheads="1"/>
            </p:cNvSpPr>
            <p:nvPr/>
          </p:nvSpPr>
          <p:spPr bwMode="auto">
            <a:xfrm>
              <a:off x="5429256" y="3592473"/>
              <a:ext cx="2643672" cy="1077218"/>
            </a:xfrm>
            <a:prstGeom prst="rect">
              <a:avLst/>
            </a:prstGeom>
            <a:noFill/>
            <a:ln w="9525">
              <a:noFill/>
              <a:miter lim="800000"/>
              <a:headEnd/>
              <a:tailEnd/>
            </a:ln>
          </p:spPr>
          <p:txBody>
            <a:bodyPr wrap="none">
              <a:spAutoFit/>
            </a:bodyPr>
            <a:lstStyle/>
            <a:p>
              <a:pPr algn="ctr" rtl="1"/>
              <a:r>
                <a:rPr lang="ar-SY" sz="1600" b="1" dirty="0" smtClean="0">
                  <a:latin typeface="Arial" pitchFamily="34" charset="0"/>
                  <a:cs typeface="+mn-cs"/>
                </a:rPr>
                <a:t>ترسيب </a:t>
              </a:r>
              <a:r>
                <a:rPr lang="ar-SY" sz="1600" b="1" dirty="0">
                  <a:latin typeface="Arial" pitchFamily="34" charset="0"/>
                  <a:cs typeface="+mn-cs"/>
                </a:rPr>
                <a:t>الأحماض النووية </a:t>
              </a:r>
              <a:endParaRPr lang="ar-SY" sz="1600" b="1" dirty="0" smtClean="0">
                <a:latin typeface="Arial" pitchFamily="34" charset="0"/>
                <a:cs typeface="+mn-cs"/>
              </a:endParaRPr>
            </a:p>
            <a:p>
              <a:pPr algn="ctr" rtl="1"/>
              <a:r>
                <a:rPr lang="ar-SY" sz="1600" b="1" dirty="0" smtClean="0">
                  <a:latin typeface="Arial" pitchFamily="34" charset="0"/>
                  <a:cs typeface="+mn-cs"/>
                </a:rPr>
                <a:t>باستخدام المحلات </a:t>
              </a:r>
              <a:r>
                <a:rPr lang="ar-SY" sz="1600" b="1" dirty="0" smtClean="0">
                  <a:cs typeface="+mn-cs"/>
                </a:rPr>
                <a:t>العضوية </a:t>
              </a:r>
            </a:p>
            <a:p>
              <a:pPr algn="ctr" rtl="1"/>
              <a:r>
                <a:rPr lang="ar-SY" sz="1600" b="1" dirty="0" smtClean="0">
                  <a:cs typeface="+mn-cs"/>
                </a:rPr>
                <a:t>(ايزوبروبانول مع اسيتات الصوديوم)</a:t>
              </a:r>
            </a:p>
            <a:p>
              <a:pPr algn="ctr" rtl="1"/>
              <a:endParaRPr lang="en-GB" sz="1600" b="1" dirty="0">
                <a:latin typeface="Arial" pitchFamily="34" charset="0"/>
                <a:cs typeface="+mn-cs"/>
              </a:endParaRPr>
            </a:p>
          </p:txBody>
        </p:sp>
      </p:grpSp>
      <p:grpSp>
        <p:nvGrpSpPr>
          <p:cNvPr id="3" name="مجموعة 37"/>
          <p:cNvGrpSpPr/>
          <p:nvPr/>
        </p:nvGrpSpPr>
        <p:grpSpPr>
          <a:xfrm>
            <a:off x="4357688" y="4572008"/>
            <a:ext cx="2514600" cy="2268845"/>
            <a:chOff x="4357688" y="4143381"/>
            <a:chExt cx="2514600" cy="2268845"/>
          </a:xfrm>
        </p:grpSpPr>
        <p:pic>
          <p:nvPicPr>
            <p:cNvPr id="19472" name="Picture 16"/>
            <p:cNvPicPr>
              <a:picLocks noChangeAspect="1" noChangeArrowheads="1"/>
            </p:cNvPicPr>
            <p:nvPr/>
          </p:nvPicPr>
          <p:blipFill>
            <a:blip r:embed="rId5" cstate="print"/>
            <a:srcRect/>
            <a:stretch>
              <a:fillRect/>
            </a:stretch>
          </p:blipFill>
          <p:spPr bwMode="auto">
            <a:xfrm>
              <a:off x="4572002" y="4143381"/>
              <a:ext cx="1928826" cy="169104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68633" name="Rectangle 19"/>
            <p:cNvSpPr>
              <a:spLocks noChangeArrowheads="1"/>
            </p:cNvSpPr>
            <p:nvPr/>
          </p:nvSpPr>
          <p:spPr bwMode="auto">
            <a:xfrm>
              <a:off x="4357688" y="5827451"/>
              <a:ext cx="2514600" cy="584775"/>
            </a:xfrm>
            <a:prstGeom prst="rect">
              <a:avLst/>
            </a:prstGeom>
            <a:noFill/>
            <a:ln w="9525">
              <a:noFill/>
              <a:miter lim="800000"/>
              <a:headEnd/>
              <a:tailEnd/>
            </a:ln>
          </p:spPr>
          <p:txBody>
            <a:bodyPr wrap="square">
              <a:spAutoFit/>
            </a:bodyPr>
            <a:lstStyle/>
            <a:p>
              <a:pPr algn="ctr" rtl="1"/>
              <a:r>
                <a:rPr lang="ar-SY" sz="1600" b="1" dirty="0" smtClean="0">
                  <a:latin typeface="Arial" pitchFamily="34" charset="0"/>
                  <a:cs typeface="+mn-cs"/>
                </a:rPr>
                <a:t>يحل  </a:t>
              </a:r>
              <a:r>
                <a:rPr lang="ar-SY" sz="1600" b="1" dirty="0">
                  <a:latin typeface="Arial" pitchFamily="34" charset="0"/>
                  <a:cs typeface="+mn-cs"/>
                </a:rPr>
                <a:t>الـ </a:t>
              </a:r>
              <a:r>
                <a:rPr lang="en-US" sz="1600" b="1" dirty="0">
                  <a:latin typeface="Arial" pitchFamily="34" charset="0"/>
                  <a:cs typeface="+mn-cs"/>
                </a:rPr>
                <a:t>DNA </a:t>
              </a:r>
              <a:r>
                <a:rPr lang="ar-SY" sz="1600" b="1" dirty="0">
                  <a:latin typeface="Arial" pitchFamily="34" charset="0"/>
                  <a:cs typeface="+mn-cs"/>
                </a:rPr>
                <a:t> في</a:t>
              </a:r>
            </a:p>
            <a:p>
              <a:pPr algn="ctr" rtl="1"/>
              <a:r>
                <a:rPr lang="ar-SY" sz="1600" b="1" dirty="0">
                  <a:latin typeface="Arial" pitchFamily="34" charset="0"/>
                  <a:cs typeface="+mn-cs"/>
                </a:rPr>
                <a:t> محلول الـ </a:t>
              </a:r>
              <a:r>
                <a:rPr lang="en-US" sz="1600" b="1" dirty="0">
                  <a:latin typeface="Arial" pitchFamily="34" charset="0"/>
                  <a:cs typeface="+mn-cs"/>
                </a:rPr>
                <a:t>TE</a:t>
              </a:r>
              <a:r>
                <a:rPr lang="ar-SY" sz="1600" b="1" dirty="0">
                  <a:latin typeface="Arial" pitchFamily="34" charset="0"/>
                  <a:cs typeface="+mn-cs"/>
                </a:rPr>
                <a:t> </a:t>
              </a:r>
              <a:r>
                <a:rPr lang="sv-SE" sz="1600" b="1" dirty="0">
                  <a:latin typeface="Arial" pitchFamily="34" charset="0"/>
                  <a:cs typeface="+mn-cs"/>
                </a:rPr>
                <a:t>pH= 8</a:t>
              </a:r>
              <a:r>
                <a:rPr lang="sv-SE" sz="1600" b="1" dirty="0" smtClean="0">
                  <a:latin typeface="Arial" pitchFamily="34" charset="0"/>
                  <a:cs typeface="+mn-cs"/>
                </a:rPr>
                <a:t>,</a:t>
              </a:r>
              <a:endParaRPr lang="en-US" sz="1600" b="1" dirty="0">
                <a:latin typeface="Arial" pitchFamily="34" charset="0"/>
                <a:cs typeface="+mn-cs"/>
              </a:endParaRPr>
            </a:p>
          </p:txBody>
        </p:sp>
      </p:grpSp>
      <p:grpSp>
        <p:nvGrpSpPr>
          <p:cNvPr id="4" name="مجموعة 34"/>
          <p:cNvGrpSpPr/>
          <p:nvPr/>
        </p:nvGrpSpPr>
        <p:grpSpPr>
          <a:xfrm>
            <a:off x="6858016" y="3614102"/>
            <a:ext cx="2133600" cy="2583177"/>
            <a:chOff x="6902451" y="3191297"/>
            <a:chExt cx="2133600" cy="2583177"/>
          </a:xfrm>
        </p:grpSpPr>
        <p:pic>
          <p:nvPicPr>
            <p:cNvPr id="15378" name="Picture 8" descr="bottle of ethanol"/>
            <p:cNvPicPr>
              <a:picLocks noChangeAspect="1" noChangeArrowheads="1"/>
            </p:cNvPicPr>
            <p:nvPr/>
          </p:nvPicPr>
          <p:blipFill>
            <a:blip r:embed="rId6" cstate="print"/>
            <a:srcRect/>
            <a:stretch>
              <a:fillRect/>
            </a:stretch>
          </p:blipFill>
          <p:spPr bwMode="auto">
            <a:xfrm>
              <a:off x="8121651" y="3191297"/>
              <a:ext cx="808067" cy="148436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68627" name="Rectangle 22"/>
            <p:cNvSpPr>
              <a:spLocks noChangeArrowheads="1"/>
            </p:cNvSpPr>
            <p:nvPr/>
          </p:nvSpPr>
          <p:spPr bwMode="auto">
            <a:xfrm>
              <a:off x="6902451" y="4943477"/>
              <a:ext cx="2133600" cy="830997"/>
            </a:xfrm>
            <a:prstGeom prst="rect">
              <a:avLst/>
            </a:prstGeom>
            <a:noFill/>
            <a:ln w="9525">
              <a:noFill/>
              <a:miter lim="800000"/>
              <a:headEnd/>
              <a:tailEnd/>
            </a:ln>
          </p:spPr>
          <p:txBody>
            <a:bodyPr>
              <a:spAutoFit/>
            </a:bodyPr>
            <a:lstStyle/>
            <a:p>
              <a:pPr algn="r" rtl="1"/>
              <a:r>
                <a:rPr lang="ar-SY" sz="1600" b="1" dirty="0">
                  <a:latin typeface="+mj-lt"/>
                  <a:cs typeface="+mn-cs"/>
                </a:rPr>
                <a:t>غسل الراسب بالكحول</a:t>
              </a:r>
            </a:p>
            <a:p>
              <a:pPr algn="r" rtl="1"/>
              <a:r>
                <a:rPr lang="ar-SY" sz="1600" b="1" dirty="0">
                  <a:latin typeface="+mj-lt"/>
                  <a:cs typeface="+mn-cs"/>
                </a:rPr>
                <a:t>   (</a:t>
              </a:r>
              <a:r>
                <a:rPr lang="en-US" sz="1600" b="1" dirty="0">
                  <a:latin typeface="+mj-lt"/>
                  <a:cs typeface="+mn-cs"/>
                </a:rPr>
                <a:t>(70</a:t>
              </a:r>
              <a:r>
                <a:rPr lang="en-US" sz="1600" b="1" dirty="0" smtClean="0">
                  <a:latin typeface="+mj-lt"/>
                  <a:cs typeface="+mn-cs"/>
                </a:rPr>
                <a:t>%</a:t>
              </a:r>
              <a:r>
                <a:rPr lang="ar-SY" sz="1600" b="1" dirty="0" smtClean="0">
                  <a:latin typeface="+mj-lt"/>
                  <a:cs typeface="+mn-cs"/>
                </a:rPr>
                <a:t> والتثفيل</a:t>
              </a:r>
              <a:endParaRPr lang="ar-SY" sz="1600" b="1" dirty="0">
                <a:latin typeface="+mj-lt"/>
                <a:cs typeface="+mn-cs"/>
              </a:endParaRPr>
            </a:p>
            <a:p>
              <a:pPr algn="r" rtl="1"/>
              <a:r>
                <a:rPr lang="ar-SY" sz="1600" b="1" dirty="0">
                  <a:latin typeface="+mj-lt"/>
                  <a:cs typeface="+mn-cs"/>
                </a:rPr>
                <a:t>للتخلص من المذيبات</a:t>
              </a:r>
              <a:endParaRPr lang="en-GB" sz="1600" b="1" dirty="0">
                <a:latin typeface="+mj-lt"/>
                <a:cs typeface="+mn-cs"/>
              </a:endParaRPr>
            </a:p>
          </p:txBody>
        </p:sp>
      </p:grpSp>
      <p:sp>
        <p:nvSpPr>
          <p:cNvPr id="24587" name="Right Arrow 29"/>
          <p:cNvSpPr>
            <a:spLocks noChangeArrowheads="1"/>
          </p:cNvSpPr>
          <p:nvPr/>
        </p:nvSpPr>
        <p:spPr bwMode="auto">
          <a:xfrm rot="19897900">
            <a:off x="1756332" y="1982357"/>
            <a:ext cx="1224000" cy="393678"/>
          </a:xfrm>
          <a:prstGeom prst="rightArrow">
            <a:avLst>
              <a:gd name="adj1" fmla="val 50000"/>
              <a:gd name="adj2" fmla="val 40176"/>
            </a:avLst>
          </a:prstGeom>
          <a:gradFill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1"/>
          </a:gradFill>
          <a:ln w="9525" algn="ctr">
            <a:solidFill>
              <a:srgbClr val="FFFFFF"/>
            </a:solidFill>
            <a:round/>
            <a:headEnd/>
            <a:tailEnd/>
          </a:ln>
        </p:spPr>
        <p:txBody>
          <a:bodyPr/>
          <a:lstStyle/>
          <a:p>
            <a:pPr algn="r" rtl="1"/>
            <a:endParaRPr lang="en-US" sz="1600" b="1" dirty="0">
              <a:latin typeface="Arial" pitchFamily="34" charset="0"/>
              <a:cs typeface="+mn-cs"/>
            </a:endParaRPr>
          </a:p>
        </p:txBody>
      </p:sp>
      <p:sp>
        <p:nvSpPr>
          <p:cNvPr id="24588" name="Right Arrow 30"/>
          <p:cNvSpPr>
            <a:spLocks noChangeArrowheads="1"/>
          </p:cNvSpPr>
          <p:nvPr/>
        </p:nvSpPr>
        <p:spPr bwMode="auto">
          <a:xfrm>
            <a:off x="4681527" y="1523984"/>
            <a:ext cx="1643073" cy="431800"/>
          </a:xfrm>
          <a:prstGeom prst="rightArrow">
            <a:avLst>
              <a:gd name="adj1" fmla="val 50000"/>
              <a:gd name="adj2" fmla="val 26472"/>
            </a:avLst>
          </a:prstGeom>
          <a:gradFill rotWithShape="0">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a:gradFill>
          <a:ln w="9525" algn="ctr">
            <a:solidFill>
              <a:srgbClr val="FFFFFF"/>
            </a:solidFill>
            <a:round/>
            <a:headEnd/>
            <a:tailEnd/>
          </a:ln>
        </p:spPr>
        <p:txBody>
          <a:bodyPr/>
          <a:lstStyle/>
          <a:p>
            <a:pPr algn="r" rtl="1"/>
            <a:endParaRPr lang="en-US" sz="1600" b="1" dirty="0">
              <a:latin typeface="Arial" pitchFamily="34" charset="0"/>
              <a:cs typeface="+mn-cs"/>
            </a:endParaRPr>
          </a:p>
        </p:txBody>
      </p:sp>
      <p:sp>
        <p:nvSpPr>
          <p:cNvPr id="32" name="Bent Arrow 31"/>
          <p:cNvSpPr>
            <a:spLocks noChangeArrowheads="1"/>
          </p:cNvSpPr>
          <p:nvPr/>
        </p:nvSpPr>
        <p:spPr bwMode="auto">
          <a:xfrm rot="5400000">
            <a:off x="7383504" y="2046259"/>
            <a:ext cx="1663669" cy="857256"/>
          </a:xfrm>
          <a:custGeom>
            <a:avLst/>
            <a:gdLst>
              <a:gd name="T0" fmla="*/ 1910837 w 1933575"/>
              <a:gd name="T1" fmla="*/ 0 h 534988"/>
              <a:gd name="T2" fmla="*/ 1910837 w 1933575"/>
              <a:gd name="T3" fmla="*/ 356413 h 534988"/>
              <a:gd name="T4" fmla="*/ 70998 w 1933575"/>
              <a:gd name="T5" fmla="*/ 712826 h 534988"/>
              <a:gd name="T6" fmla="*/ 2052833 w 1933575"/>
              <a:gd name="T7" fmla="*/ 178207 h 534988"/>
              <a:gd name="T8" fmla="*/ 17694720 60000 65536"/>
              <a:gd name="T9" fmla="*/ 5898240 60000 65536"/>
              <a:gd name="T10" fmla="*/ 5898240 60000 65536"/>
              <a:gd name="T11" fmla="*/ 0 60000 65536"/>
              <a:gd name="T12" fmla="*/ 0 w 1933575"/>
              <a:gd name="T13" fmla="*/ 0 h 534988"/>
              <a:gd name="T14" fmla="*/ 1933575 w 1933575"/>
              <a:gd name="T15" fmla="*/ 534988 h 534988"/>
            </a:gdLst>
            <a:ahLst/>
            <a:cxnLst>
              <a:cxn ang="T8">
                <a:pos x="T0" y="T1"/>
              </a:cxn>
              <a:cxn ang="T9">
                <a:pos x="T2" y="T3"/>
              </a:cxn>
              <a:cxn ang="T10">
                <a:pos x="T4" y="T5"/>
              </a:cxn>
              <a:cxn ang="T11">
                <a:pos x="T6" y="T7"/>
              </a:cxn>
            </a:cxnLst>
            <a:rect l="T12" t="T13" r="T14" b="T15"/>
            <a:pathLst>
              <a:path w="1933575" h="534988">
                <a:moveTo>
                  <a:pt x="0" y="534988"/>
                </a:moveTo>
                <a:lnTo>
                  <a:pt x="0" y="300931"/>
                </a:lnTo>
                <a:cubicBezTo>
                  <a:pt x="0" y="171664"/>
                  <a:pt x="104790" y="66874"/>
                  <a:pt x="234056" y="66874"/>
                </a:cubicBezTo>
                <a:lnTo>
                  <a:pt x="1799828" y="66874"/>
                </a:lnTo>
                <a:lnTo>
                  <a:pt x="1799828" y="0"/>
                </a:lnTo>
                <a:lnTo>
                  <a:pt x="1933575" y="133747"/>
                </a:lnTo>
                <a:lnTo>
                  <a:pt x="1799828" y="267494"/>
                </a:lnTo>
                <a:lnTo>
                  <a:pt x="1799828" y="200621"/>
                </a:lnTo>
                <a:lnTo>
                  <a:pt x="234057" y="200621"/>
                </a:lnTo>
                <a:lnTo>
                  <a:pt x="234056" y="200621"/>
                </a:lnTo>
                <a:cubicBezTo>
                  <a:pt x="178657" y="200621"/>
                  <a:pt x="133747" y="245531"/>
                  <a:pt x="133747" y="300930"/>
                </a:cubicBezTo>
                <a:lnTo>
                  <a:pt x="133747" y="534988"/>
                </a:lnTo>
                <a:close/>
              </a:path>
            </a:pathLst>
          </a:custGeom>
          <a:gradFill rotWithShape="0">
            <a:gsLst>
              <a:gs pos="0">
                <a:srgbClr val="FF3399"/>
              </a:gs>
              <a:gs pos="25000">
                <a:srgbClr val="FF6633"/>
              </a:gs>
              <a:gs pos="50000">
                <a:srgbClr val="FFFF00"/>
              </a:gs>
              <a:gs pos="75000">
                <a:srgbClr val="01A78F"/>
              </a:gs>
              <a:gs pos="100000">
                <a:srgbClr val="3366FF"/>
              </a:gs>
            </a:gsLst>
            <a:lin ang="5400000"/>
          </a:gradFill>
          <a:ln w="9525" algn="ctr">
            <a:solidFill>
              <a:srgbClr val="FFFFFF"/>
            </a:solidFill>
            <a:round/>
            <a:headEnd/>
            <a:tailEnd/>
          </a:ln>
        </p:spPr>
        <p:txBody>
          <a:bodyPr rot="10800000" vert="eaVert"/>
          <a:lstStyle/>
          <a:p>
            <a:pPr algn="r" rtl="1"/>
            <a:endParaRPr lang="en-US" sz="1600" b="1" dirty="0">
              <a:latin typeface="Arial" pitchFamily="34" charset="0"/>
              <a:cs typeface="+mn-cs"/>
            </a:endParaRPr>
          </a:p>
        </p:txBody>
      </p:sp>
      <p:sp>
        <p:nvSpPr>
          <p:cNvPr id="24590" name="Left Arrow 34"/>
          <p:cNvSpPr>
            <a:spLocks noChangeArrowheads="1"/>
          </p:cNvSpPr>
          <p:nvPr/>
        </p:nvSpPr>
        <p:spPr bwMode="auto">
          <a:xfrm rot="-1365940">
            <a:off x="6372226" y="5000082"/>
            <a:ext cx="1714500" cy="473075"/>
          </a:xfrm>
          <a:prstGeom prst="leftArrow">
            <a:avLst>
              <a:gd name="adj1" fmla="val 50000"/>
              <a:gd name="adj2" fmla="val 37752"/>
            </a:avLst>
          </a:prstGeom>
          <a:gradFill rotWithShape="1">
            <a:gsLst>
              <a:gs pos="0">
                <a:srgbClr val="FF3399"/>
              </a:gs>
              <a:gs pos="25000">
                <a:srgbClr val="FF6633"/>
              </a:gs>
              <a:gs pos="50000">
                <a:srgbClr val="FFFF00"/>
              </a:gs>
              <a:gs pos="75000">
                <a:srgbClr val="01A78F"/>
              </a:gs>
              <a:gs pos="100000">
                <a:srgbClr val="3366FF"/>
              </a:gs>
            </a:gsLst>
            <a:lin ang="18900000" scaled="1"/>
          </a:gradFill>
          <a:ln w="9525" algn="ctr">
            <a:solidFill>
              <a:srgbClr val="FFFFFF"/>
            </a:solidFill>
            <a:round/>
            <a:headEnd/>
            <a:tailEnd/>
          </a:ln>
        </p:spPr>
        <p:txBody>
          <a:bodyPr/>
          <a:lstStyle/>
          <a:p>
            <a:pPr algn="r" rtl="1"/>
            <a:endParaRPr lang="en-US" sz="1600" b="1" dirty="0">
              <a:latin typeface="Arial" pitchFamily="34" charset="0"/>
              <a:cs typeface="+mn-cs"/>
            </a:endParaRPr>
          </a:p>
        </p:txBody>
      </p:sp>
      <p:sp>
        <p:nvSpPr>
          <p:cNvPr id="24591" name="Left Arrow 35"/>
          <p:cNvSpPr>
            <a:spLocks noChangeArrowheads="1"/>
          </p:cNvSpPr>
          <p:nvPr/>
        </p:nvSpPr>
        <p:spPr bwMode="auto">
          <a:xfrm>
            <a:off x="2285984" y="5500702"/>
            <a:ext cx="2071703" cy="431800"/>
          </a:xfrm>
          <a:prstGeom prst="leftArrow">
            <a:avLst>
              <a:gd name="adj1" fmla="val 50000"/>
              <a:gd name="adj2" fmla="val 33093"/>
            </a:avLst>
          </a:prstGeom>
          <a:gradFill rotWithShape="1">
            <a:gsLst>
              <a:gs pos="0">
                <a:srgbClr val="FF3399"/>
              </a:gs>
              <a:gs pos="25000">
                <a:srgbClr val="FF6633"/>
              </a:gs>
              <a:gs pos="50000">
                <a:srgbClr val="FFFF00"/>
              </a:gs>
              <a:gs pos="75000">
                <a:srgbClr val="01A78F"/>
              </a:gs>
              <a:gs pos="100000">
                <a:srgbClr val="3366FF"/>
              </a:gs>
            </a:gsLst>
            <a:lin ang="18900000" scaled="1"/>
          </a:gradFill>
          <a:ln w="9525" algn="ctr">
            <a:solidFill>
              <a:srgbClr val="FFFFFF"/>
            </a:solidFill>
            <a:round/>
            <a:headEnd/>
            <a:tailEnd/>
          </a:ln>
        </p:spPr>
        <p:txBody>
          <a:bodyPr/>
          <a:lstStyle/>
          <a:p>
            <a:pPr algn="r" rtl="1"/>
            <a:endParaRPr lang="en-US" sz="1600" b="1" dirty="0">
              <a:latin typeface="Arial" pitchFamily="34" charset="0"/>
              <a:cs typeface="+mn-cs"/>
            </a:endParaRPr>
          </a:p>
        </p:txBody>
      </p:sp>
      <p:grpSp>
        <p:nvGrpSpPr>
          <p:cNvPr id="37" name="مجموعة 36"/>
          <p:cNvGrpSpPr/>
          <p:nvPr/>
        </p:nvGrpSpPr>
        <p:grpSpPr>
          <a:xfrm>
            <a:off x="-32" y="2133584"/>
            <a:ext cx="2196000" cy="2581300"/>
            <a:chOff x="-32" y="2133584"/>
            <a:chExt cx="2196000" cy="2581300"/>
          </a:xfrm>
        </p:grpSpPr>
        <p:sp>
          <p:nvSpPr>
            <p:cNvPr id="29" name="مربع نص 28"/>
            <p:cNvSpPr txBox="1"/>
            <p:nvPr/>
          </p:nvSpPr>
          <p:spPr>
            <a:xfrm>
              <a:off x="-32" y="3883887"/>
              <a:ext cx="2196000" cy="830997"/>
            </a:xfrm>
            <a:prstGeom prst="rect">
              <a:avLst/>
            </a:prstGeom>
            <a:noFill/>
          </p:spPr>
          <p:txBody>
            <a:bodyPr wrap="square" rtlCol="1">
              <a:spAutoFit/>
            </a:bodyPr>
            <a:lstStyle/>
            <a:p>
              <a:pPr algn="ctr" rtl="1"/>
              <a:r>
                <a:rPr lang="ar-SY" sz="1600" b="1" dirty="0" smtClean="0">
                  <a:latin typeface="+mj-lt"/>
                  <a:cs typeface="+mn-cs"/>
                </a:rPr>
                <a:t>تحطيم الجدر والأغشية الخلوية </a:t>
              </a:r>
            </a:p>
            <a:p>
              <a:pPr algn="ctr" rtl="1"/>
              <a:r>
                <a:rPr lang="ar-SY" sz="1600" b="1" dirty="0" smtClean="0">
                  <a:latin typeface="+mj-lt"/>
                  <a:cs typeface="+mn-cs"/>
                </a:rPr>
                <a:t>باستخدام محلول الاستخلاص </a:t>
              </a:r>
              <a:endParaRPr lang="en-US" sz="1600" b="1" dirty="0" smtClean="0">
                <a:latin typeface="+mj-lt"/>
                <a:cs typeface="+mn-cs"/>
              </a:endParaRPr>
            </a:p>
            <a:p>
              <a:pPr lvl="0" algn="ctr" rtl="1"/>
              <a:r>
                <a:rPr lang="en-US" sz="1600" b="1" dirty="0" smtClean="0">
                  <a:latin typeface="+mj-lt"/>
                  <a:cs typeface="+mn-cs"/>
                </a:rPr>
                <a:t>SDS (Sodium Di Sulfate)</a:t>
              </a:r>
              <a:endParaRPr lang="ar-SY" sz="1600" b="1" dirty="0">
                <a:latin typeface="+mj-lt"/>
                <a:cs typeface="+mn-cs"/>
              </a:endParaRPr>
            </a:p>
          </p:txBody>
        </p:sp>
        <p:pic>
          <p:nvPicPr>
            <p:cNvPr id="30" name="Picture 4" descr="mortor and pestil"/>
            <p:cNvPicPr>
              <a:picLocks noChangeAspect="1" noChangeArrowheads="1"/>
            </p:cNvPicPr>
            <p:nvPr/>
          </p:nvPicPr>
          <p:blipFill>
            <a:blip r:embed="rId7" cstate="print"/>
            <a:srcRect r="5311"/>
            <a:stretch>
              <a:fillRect/>
            </a:stretch>
          </p:blipFill>
          <p:spPr bwMode="auto">
            <a:xfrm>
              <a:off x="142876" y="2133584"/>
              <a:ext cx="1776395" cy="162241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p:grpSp>
        <p:nvGrpSpPr>
          <p:cNvPr id="6" name="مجموعة 26"/>
          <p:cNvGrpSpPr/>
          <p:nvPr/>
        </p:nvGrpSpPr>
        <p:grpSpPr>
          <a:xfrm>
            <a:off x="2235189" y="1142984"/>
            <a:ext cx="2917785" cy="2108148"/>
            <a:chOff x="2119343" y="1033464"/>
            <a:chExt cx="2917785" cy="2108148"/>
          </a:xfrm>
        </p:grpSpPr>
        <p:pic>
          <p:nvPicPr>
            <p:cNvPr id="68628" name="Picture 5" descr="Picture 032"/>
            <p:cNvPicPr>
              <a:picLocks noChangeAspect="1" noChangeArrowheads="1"/>
            </p:cNvPicPr>
            <p:nvPr/>
          </p:nvPicPr>
          <p:blipFill>
            <a:blip r:embed="rId8" cstate="print"/>
            <a:srcRect/>
            <a:stretch>
              <a:fillRect/>
            </a:stretch>
          </p:blipFill>
          <p:spPr bwMode="auto">
            <a:xfrm>
              <a:off x="2824180" y="1033464"/>
              <a:ext cx="1582811" cy="1187348"/>
            </a:xfrm>
            <a:prstGeom prst="rect">
              <a:avLst/>
            </a:prstGeom>
            <a:noFill/>
            <a:ln w="9525">
              <a:noFill/>
              <a:miter lim="800000"/>
              <a:headEnd/>
              <a:tailEnd/>
            </a:ln>
          </p:spPr>
        </p:pic>
        <p:sp>
          <p:nvSpPr>
            <p:cNvPr id="31" name="Rectangle 21"/>
            <p:cNvSpPr>
              <a:spLocks noChangeArrowheads="1"/>
            </p:cNvSpPr>
            <p:nvPr/>
          </p:nvSpPr>
          <p:spPr bwMode="auto">
            <a:xfrm>
              <a:off x="2119343" y="2285993"/>
              <a:ext cx="2917785" cy="855619"/>
            </a:xfrm>
            <a:prstGeom prst="rect">
              <a:avLst/>
            </a:prstGeom>
            <a:noFill/>
            <a:ln w="9525">
              <a:noFill/>
              <a:miter lim="800000"/>
              <a:headEnd/>
              <a:tailEnd/>
            </a:ln>
          </p:spPr>
          <p:txBody>
            <a:bodyPr wrap="none">
              <a:spAutoFit/>
            </a:bodyPr>
            <a:lstStyle/>
            <a:p>
              <a:pPr algn="ctr" rtl="1">
                <a:lnSpc>
                  <a:spcPct val="90000"/>
                </a:lnSpc>
                <a:spcBef>
                  <a:spcPct val="20000"/>
                </a:spcBef>
                <a:buClr>
                  <a:schemeClr val="hlink"/>
                </a:buClr>
                <a:buSzPct val="80000"/>
                <a:buFont typeface="Wingdings" pitchFamily="2" charset="2"/>
                <a:buNone/>
              </a:pPr>
              <a:r>
                <a:rPr lang="ar-SY" sz="1600" b="1" dirty="0" smtClean="0">
                  <a:latin typeface="Arial" pitchFamily="34" charset="0"/>
                  <a:cs typeface="+mn-cs"/>
                </a:rPr>
                <a:t>التثفيل </a:t>
              </a:r>
              <a:r>
                <a:rPr lang="ar-SY" sz="1600" b="1" dirty="0">
                  <a:latin typeface="Arial" pitchFamily="34" charset="0"/>
                  <a:cs typeface="+mn-cs"/>
                </a:rPr>
                <a:t>لفصل الأحماض النووية </a:t>
              </a:r>
              <a:endParaRPr lang="ar-SY" sz="1600" b="1" dirty="0" smtClean="0">
                <a:latin typeface="Arial" pitchFamily="34" charset="0"/>
                <a:cs typeface="+mn-cs"/>
              </a:endParaRPr>
            </a:p>
            <a:p>
              <a:pPr algn="ctr" rtl="1">
                <a:lnSpc>
                  <a:spcPct val="90000"/>
                </a:lnSpc>
                <a:spcBef>
                  <a:spcPct val="20000"/>
                </a:spcBef>
                <a:buClr>
                  <a:schemeClr val="hlink"/>
                </a:buClr>
                <a:buSzPct val="80000"/>
                <a:buFont typeface="Wingdings" pitchFamily="2" charset="2"/>
                <a:buNone/>
              </a:pPr>
              <a:r>
                <a:rPr lang="ar-SY" sz="1600" b="1" dirty="0" smtClean="0">
                  <a:latin typeface="Arial" pitchFamily="34" charset="0"/>
                  <a:cs typeface="+mn-cs"/>
                </a:rPr>
                <a:t>عن راسب البقايا النباتية بإضافة </a:t>
              </a:r>
            </a:p>
            <a:p>
              <a:pPr algn="ctr" rtl="1">
                <a:lnSpc>
                  <a:spcPct val="90000"/>
                </a:lnSpc>
                <a:spcBef>
                  <a:spcPct val="20000"/>
                </a:spcBef>
                <a:buClr>
                  <a:schemeClr val="hlink"/>
                </a:buClr>
                <a:buSzPct val="80000"/>
                <a:buFont typeface="Wingdings" pitchFamily="2" charset="2"/>
                <a:buNone/>
              </a:pPr>
              <a:r>
                <a:rPr lang="ar-SY" sz="1600" b="1" dirty="0" smtClean="0">
                  <a:latin typeface="Arial" pitchFamily="34" charset="0"/>
                  <a:cs typeface="+mn-cs"/>
                </a:rPr>
                <a:t>(كلوروفورم : </a:t>
              </a:r>
              <a:r>
                <a:rPr lang="ar-SY" sz="1600" b="1" dirty="0">
                  <a:latin typeface="Arial" pitchFamily="34" charset="0"/>
                  <a:cs typeface="+mn-cs"/>
                </a:rPr>
                <a:t>أيزوميل الكحول </a:t>
              </a:r>
              <a:r>
                <a:rPr lang="ar-SY" sz="1600" b="1" dirty="0" smtClean="0">
                  <a:latin typeface="Arial" pitchFamily="34" charset="0"/>
                  <a:cs typeface="+mn-cs"/>
                </a:rPr>
                <a:t>)</a:t>
              </a:r>
              <a:r>
                <a:rPr lang="en-US" sz="1600" b="1" dirty="0" smtClean="0">
                  <a:latin typeface="Arial" pitchFamily="34" charset="0"/>
                  <a:cs typeface="+mn-cs"/>
                </a:rPr>
                <a:t>(24:1) </a:t>
              </a:r>
              <a:endParaRPr lang="en-US" sz="1600" b="1" dirty="0">
                <a:latin typeface="Arial" pitchFamily="34" charset="0"/>
                <a:cs typeface="+mn-cs"/>
              </a:endParaRPr>
            </a:p>
          </p:txBody>
        </p:sp>
      </p:grpSp>
      <p:grpSp>
        <p:nvGrpSpPr>
          <p:cNvPr id="35" name="مجموعة 34"/>
          <p:cNvGrpSpPr/>
          <p:nvPr/>
        </p:nvGrpSpPr>
        <p:grpSpPr>
          <a:xfrm>
            <a:off x="523108" y="5000636"/>
            <a:ext cx="1697059" cy="1799222"/>
            <a:chOff x="523108" y="5000636"/>
            <a:chExt cx="1697059" cy="1799222"/>
          </a:xfrm>
        </p:grpSpPr>
        <p:pic>
          <p:nvPicPr>
            <p:cNvPr id="33" name="Picture 9" descr="Disolved DNA"/>
            <p:cNvPicPr>
              <a:picLocks noChangeAspect="1" noChangeArrowheads="1"/>
            </p:cNvPicPr>
            <p:nvPr/>
          </p:nvPicPr>
          <p:blipFill>
            <a:blip r:embed="rId9" cstate="print"/>
            <a:srcRect/>
            <a:stretch>
              <a:fillRect/>
            </a:stretch>
          </p:blipFill>
          <p:spPr bwMode="auto">
            <a:xfrm>
              <a:off x="539723" y="5000636"/>
              <a:ext cx="1680444" cy="113520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4" name="مربع نص 33"/>
            <p:cNvSpPr txBox="1"/>
            <p:nvPr/>
          </p:nvSpPr>
          <p:spPr>
            <a:xfrm>
              <a:off x="523108" y="6215083"/>
              <a:ext cx="1620000" cy="584775"/>
            </a:xfrm>
            <a:prstGeom prst="rect">
              <a:avLst/>
            </a:prstGeom>
            <a:noFill/>
          </p:spPr>
          <p:txBody>
            <a:bodyPr wrap="square" rtlCol="1">
              <a:spAutoFit/>
            </a:bodyPr>
            <a:lstStyle/>
            <a:p>
              <a:pPr algn="ctr" rtl="1"/>
              <a:r>
                <a:rPr lang="ar-SY" sz="1600" b="1" dirty="0" smtClean="0">
                  <a:latin typeface="Arial" pitchFamily="34" charset="0"/>
                  <a:cs typeface="+mn-cs"/>
                </a:rPr>
                <a:t>إضافة </a:t>
              </a:r>
              <a:r>
                <a:rPr lang="ar-SA" sz="1600" b="1" dirty="0" smtClean="0">
                  <a:latin typeface="Arial" pitchFamily="34" charset="0"/>
                  <a:cs typeface="+mn-cs"/>
                </a:rPr>
                <a:t>أنزيم</a:t>
              </a:r>
              <a:r>
                <a:rPr lang="en-US" sz="1600" b="1" dirty="0" smtClean="0">
                  <a:latin typeface="Arial" pitchFamily="34" charset="0"/>
                  <a:cs typeface="+mn-cs"/>
                </a:rPr>
                <a:t>RNase </a:t>
              </a:r>
              <a:r>
                <a:rPr lang="ar-SY" sz="1600" b="1" dirty="0" smtClean="0">
                  <a:latin typeface="Arial" pitchFamily="34" charset="0"/>
                  <a:cs typeface="+mn-cs"/>
                </a:rPr>
                <a:t> للتخلص من </a:t>
              </a:r>
              <a:r>
                <a:rPr lang="en-US" sz="1600" b="1" dirty="0" smtClean="0">
                  <a:latin typeface="Arial" pitchFamily="34" charset="0"/>
                  <a:cs typeface="+mn-cs"/>
                </a:rPr>
                <a:t>RNA</a:t>
              </a:r>
              <a:r>
                <a:rPr lang="ar-SY" sz="1600" b="1" dirty="0" smtClean="0">
                  <a:latin typeface="Arial" pitchFamily="34" charset="0"/>
                  <a:cs typeface="+mn-cs"/>
                </a:rPr>
                <a:t>  </a:t>
              </a:r>
            </a:p>
          </p:txBody>
        </p:sp>
      </p:grpSp>
      <p:pic>
        <p:nvPicPr>
          <p:cNvPr id="26" name="Picture 8" descr="S19"/>
          <p:cNvPicPr>
            <a:picLocks noChangeAspect="1" noChangeArrowheads="1"/>
          </p:cNvPicPr>
          <p:nvPr/>
        </p:nvPicPr>
        <p:blipFill>
          <a:blip r:embed="rId10" cstate="print"/>
          <a:srcRect b="81563"/>
          <a:stretch>
            <a:fillRect/>
          </a:stretch>
        </p:blipFill>
        <p:spPr bwMode="auto">
          <a:xfrm>
            <a:off x="1" y="-24"/>
            <a:ext cx="9143999" cy="1008000"/>
          </a:xfrm>
          <a:prstGeom prst="rect">
            <a:avLst/>
          </a:prstGeom>
          <a:gradFill flip="none" rotWithShape="1">
            <a:gsLst>
              <a:gs pos="0">
                <a:srgbClr val="FFFF00"/>
              </a:gs>
              <a:gs pos="50000">
                <a:schemeClr val="accent1">
                  <a:tint val="44500"/>
                  <a:satMod val="160000"/>
                </a:schemeClr>
              </a:gs>
              <a:gs pos="100000">
                <a:schemeClr val="accent1">
                  <a:tint val="23500"/>
                  <a:satMod val="160000"/>
                </a:schemeClr>
              </a:gs>
            </a:gsLst>
            <a:path path="rect">
              <a:fillToRect t="100000" r="100000"/>
            </a:path>
            <a:tileRect l="-100000" b="-100000"/>
          </a:gradFill>
          <a:ln w="9525">
            <a:noFill/>
            <a:miter lim="800000"/>
            <a:headEnd/>
            <a:tailEnd/>
          </a:ln>
        </p:spPr>
      </p:pic>
      <p:sp>
        <p:nvSpPr>
          <p:cNvPr id="27" name="شكل بيضاوي 26">
            <a:hlinkClick r:id="rId11" action="ppaction://hlinksldjump"/>
          </p:cNvPr>
          <p:cNvSpPr/>
          <p:nvPr/>
        </p:nvSpPr>
        <p:spPr>
          <a:xfrm>
            <a:off x="857224" y="64108"/>
            <a:ext cx="4824000" cy="936000"/>
          </a:xfrm>
          <a:prstGeom prst="ellipse">
            <a:avLst/>
          </a:prstGeom>
          <a:gradFill>
            <a:gsLst>
              <a:gs pos="0">
                <a:srgbClr val="FFFF00">
                  <a:alpha val="93000"/>
                </a:srgbClr>
              </a:gs>
              <a:gs pos="0">
                <a:srgbClr val="DDEBCF"/>
              </a:gs>
              <a:gs pos="50000">
                <a:srgbClr val="9CB86E"/>
              </a:gs>
              <a:gs pos="100000">
                <a:srgbClr val="156B13"/>
              </a:gs>
            </a:gsLst>
            <a:lin ang="2700000" scaled="0"/>
          </a:gradFill>
          <a:ln>
            <a:solidFill>
              <a:srgbClr val="92D050"/>
            </a:solidFill>
          </a:ln>
          <a:effectLst>
            <a:outerShdw blurRad="139700" dir="4920000" sx="111000" sy="111000" algn="ctr" rotWithShape="0">
              <a:schemeClr val="accent1">
                <a:alpha val="6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indent="0" algn="ctr" rtl="1">
              <a:lnSpc>
                <a:spcPct val="100000"/>
              </a:lnSpc>
              <a:spcBef>
                <a:spcPts val="0"/>
              </a:spcBef>
              <a:buNone/>
            </a:pPr>
            <a:r>
              <a:rPr lang="ar-SA" sz="3600" b="1" dirty="0" smtClean="0">
                <a:solidFill>
                  <a:srgbClr val="FFFF00"/>
                </a:solidFill>
                <a:effectLst>
                  <a:outerShdw blurRad="38100" dist="38100" dir="2700000" algn="tl">
                    <a:srgbClr val="000000">
                      <a:alpha val="43137"/>
                    </a:srgbClr>
                  </a:outerShdw>
                </a:effectLst>
              </a:rPr>
              <a:t>استخلاص الـ </a:t>
            </a:r>
            <a:r>
              <a:rPr lang="en-US" sz="3600" b="1" dirty="0" smtClean="0">
                <a:solidFill>
                  <a:srgbClr val="FFFF00"/>
                </a:solidFill>
                <a:effectLst>
                  <a:outerShdw blurRad="38100" dist="38100" dir="2700000" algn="tl">
                    <a:srgbClr val="000000">
                      <a:alpha val="43137"/>
                    </a:srgbClr>
                  </a:outerShdw>
                </a:effectLst>
              </a:rPr>
              <a:t>DNA</a:t>
            </a:r>
          </a:p>
        </p:txBody>
      </p:sp>
    </p:spTree>
    <p:extLst>
      <p:ext uri="{BB962C8B-B14F-4D97-AF65-F5344CB8AC3E}">
        <p14:creationId xmlns:p14="http://schemas.microsoft.com/office/powerpoint/2010/main" val="339290667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ox(in)">
                                      <p:cBhvr>
                                        <p:cTn id="7" dur="500"/>
                                        <p:tgtEl>
                                          <p:spTgt spid="3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4587"/>
                                        </p:tgtEl>
                                        <p:attrNameLst>
                                          <p:attrName>style.visibility</p:attrName>
                                        </p:attrNameLst>
                                      </p:cBhvr>
                                      <p:to>
                                        <p:strVal val="visible"/>
                                      </p:to>
                                    </p:set>
                                    <p:animEffect transition="in" filter="box(in)">
                                      <p:cBhvr>
                                        <p:cTn id="10" dur="500"/>
                                        <p:tgtEl>
                                          <p:spTgt spid="24587"/>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ox(in)">
                                      <p:cBhvr>
                                        <p:cTn id="14" dur="500"/>
                                        <p:tgtEl>
                                          <p:spTgt spid="6"/>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24588"/>
                                        </p:tgtEl>
                                        <p:attrNameLst>
                                          <p:attrName>style.visibility</p:attrName>
                                        </p:attrNameLst>
                                      </p:cBhvr>
                                      <p:to>
                                        <p:strVal val="visible"/>
                                      </p:to>
                                    </p:set>
                                    <p:animEffect transition="in" filter="box(in)">
                                      <p:cBhvr>
                                        <p:cTn id="17" dur="500"/>
                                        <p:tgtEl>
                                          <p:spTgt spid="24588"/>
                                        </p:tgtEl>
                                      </p:cBhvr>
                                    </p:animEffect>
                                  </p:childTnLst>
                                </p:cTn>
                              </p:par>
                            </p:childTnLst>
                          </p:cTn>
                        </p:par>
                        <p:par>
                          <p:cTn id="18" fill="hold">
                            <p:stCondLst>
                              <p:cond delay="1000"/>
                            </p:stCondLst>
                            <p:childTnLst>
                              <p:par>
                                <p:cTn id="19" presetID="4" presetClass="entr" presetSubtype="16"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ox(in)">
                                      <p:cBhvr>
                                        <p:cTn id="21" dur="500"/>
                                        <p:tgtEl>
                                          <p:spTgt spid="28"/>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box(in)">
                                      <p:cBhvr>
                                        <p:cTn id="24" dur="500"/>
                                        <p:tgtEl>
                                          <p:spTgt spid="32"/>
                                        </p:tgtEl>
                                      </p:cBhvr>
                                    </p:animEffect>
                                  </p:childTnLst>
                                </p:cTn>
                              </p:par>
                            </p:childTnLst>
                          </p:cTn>
                        </p:par>
                        <p:par>
                          <p:cTn id="25" fill="hold">
                            <p:stCondLst>
                              <p:cond delay="1500"/>
                            </p:stCondLst>
                            <p:childTnLst>
                              <p:par>
                                <p:cTn id="26" presetID="4" presetClass="entr" presetSubtype="16"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ox(in)">
                                      <p:cBhvr>
                                        <p:cTn id="28" dur="500"/>
                                        <p:tgtEl>
                                          <p:spTgt spid="4"/>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4590"/>
                                        </p:tgtEl>
                                        <p:attrNameLst>
                                          <p:attrName>style.visibility</p:attrName>
                                        </p:attrNameLst>
                                      </p:cBhvr>
                                      <p:to>
                                        <p:strVal val="visible"/>
                                      </p:to>
                                    </p:set>
                                    <p:animEffect transition="in" filter="box(in)">
                                      <p:cBhvr>
                                        <p:cTn id="31" dur="500"/>
                                        <p:tgtEl>
                                          <p:spTgt spid="24590"/>
                                        </p:tgtEl>
                                      </p:cBhvr>
                                    </p:animEffect>
                                  </p:childTnLst>
                                </p:cTn>
                              </p:par>
                            </p:childTnLst>
                          </p:cTn>
                        </p:par>
                        <p:par>
                          <p:cTn id="32" fill="hold">
                            <p:stCondLst>
                              <p:cond delay="2000"/>
                            </p:stCondLst>
                            <p:childTnLst>
                              <p:par>
                                <p:cTn id="33" presetID="4" presetClass="entr" presetSubtype="16"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ox(in)">
                                      <p:cBhvr>
                                        <p:cTn id="35" dur="500"/>
                                        <p:tgtEl>
                                          <p:spTgt spid="3"/>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4591"/>
                                        </p:tgtEl>
                                        <p:attrNameLst>
                                          <p:attrName>style.visibility</p:attrName>
                                        </p:attrNameLst>
                                      </p:cBhvr>
                                      <p:to>
                                        <p:strVal val="visible"/>
                                      </p:to>
                                    </p:set>
                                    <p:animEffect transition="in" filter="box(in)">
                                      <p:cBhvr>
                                        <p:cTn id="38" dur="500"/>
                                        <p:tgtEl>
                                          <p:spTgt spid="24591"/>
                                        </p:tgtEl>
                                      </p:cBhvr>
                                    </p:animEffect>
                                  </p:childTnLst>
                                </p:cTn>
                              </p:par>
                            </p:childTnLst>
                          </p:cTn>
                        </p:par>
                        <p:par>
                          <p:cTn id="39" fill="hold">
                            <p:stCondLst>
                              <p:cond delay="2500"/>
                            </p:stCondLst>
                            <p:childTnLst>
                              <p:par>
                                <p:cTn id="40" presetID="4" presetClass="entr" presetSubtype="16" fill="hold"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box(in)">
                                      <p:cBhvr>
                                        <p:cTn id="4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7" grpId="0" animBg="1"/>
      <p:bldP spid="24588" grpId="0" animBg="1"/>
      <p:bldP spid="32" grpId="0" animBg="1"/>
      <p:bldP spid="24590" grpId="0" animBg="1"/>
      <p:bldP spid="2459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6" name="Rectangle 12"/>
          <p:cNvSpPr>
            <a:spLocks noChangeArrowheads="1"/>
          </p:cNvSpPr>
          <p:nvPr/>
        </p:nvSpPr>
        <p:spPr bwMode="auto">
          <a:xfrm>
            <a:off x="32" y="1028343"/>
            <a:ext cx="9144000" cy="2400657"/>
          </a:xfrm>
          <a:prstGeom prst="rect">
            <a:avLst/>
          </a:prstGeom>
          <a:noFill/>
          <a:ln w="9525">
            <a:noFill/>
            <a:miter lim="800000"/>
            <a:headEnd/>
            <a:tailEnd/>
          </a:ln>
        </p:spPr>
        <p:txBody>
          <a:bodyPr wrap="square">
            <a:spAutoFit/>
          </a:bodyPr>
          <a:lstStyle/>
          <a:p>
            <a:pPr algn="just" rtl="1"/>
            <a:r>
              <a:rPr lang="ar-SY" sz="2400" b="1" dirty="0" smtClean="0">
                <a:latin typeface="Times New Roman" pitchFamily="18" charset="0"/>
                <a:cs typeface="Times New Roman" pitchFamily="18" charset="0"/>
              </a:rPr>
              <a:t>تم</a:t>
            </a:r>
            <a:r>
              <a:rPr lang="ar-SY" sz="2500" b="1" dirty="0" smtClean="0">
                <a:latin typeface="Times New Roman" pitchFamily="18" charset="0"/>
                <a:cs typeface="Times New Roman" pitchFamily="18" charset="0"/>
              </a:rPr>
              <a:t> التقدير الكمي باستخدام </a:t>
            </a:r>
            <a:r>
              <a:rPr lang="ar-SY" sz="2500" b="1" dirty="0">
                <a:latin typeface="Times New Roman" pitchFamily="18" charset="0"/>
                <a:cs typeface="Times New Roman" pitchFamily="18" charset="0"/>
              </a:rPr>
              <a:t>جهاز مقياس الطيف الضوئي </a:t>
            </a:r>
            <a:r>
              <a:rPr lang="en-US" sz="2500" b="1" dirty="0" smtClean="0">
                <a:latin typeface="Times New Roman" pitchFamily="18" charset="0"/>
                <a:cs typeface="Times New Roman" pitchFamily="18" charset="0"/>
              </a:rPr>
              <a:t>UV spectrophotometer </a:t>
            </a:r>
            <a:r>
              <a:rPr lang="ar-SY" sz="2500" b="1" dirty="0" smtClean="0">
                <a:latin typeface="Times New Roman" pitchFamily="18" charset="0"/>
                <a:cs typeface="Times New Roman" pitchFamily="18" charset="0"/>
              </a:rPr>
              <a:t>ل</a:t>
            </a:r>
            <a:r>
              <a:rPr lang="ar-AE" sz="2500" b="1" dirty="0" smtClean="0">
                <a:latin typeface="Times New Roman" pitchFamily="18" charset="0"/>
                <a:cs typeface="Times New Roman" pitchFamily="18" charset="0"/>
              </a:rPr>
              <a:t>تقدير كمية</a:t>
            </a:r>
            <a:r>
              <a:rPr lang="ar-SA" sz="2500" b="1" dirty="0" smtClean="0">
                <a:latin typeface="Times New Roman" pitchFamily="18" charset="0"/>
                <a:cs typeface="Times New Roman" pitchFamily="18" charset="0"/>
              </a:rPr>
              <a:t> ونقاوة</a:t>
            </a:r>
            <a:r>
              <a:rPr lang="ar-AE" sz="2500" b="1" dirty="0" smtClean="0">
                <a:latin typeface="Times New Roman" pitchFamily="18" charset="0"/>
                <a:cs typeface="Times New Roman" pitchFamily="18" charset="0"/>
              </a:rPr>
              <a:t> </a:t>
            </a:r>
            <a:r>
              <a:rPr lang="en-US" sz="2500" b="1" dirty="0" smtClean="0">
                <a:latin typeface="Times New Roman" pitchFamily="18" charset="0"/>
                <a:cs typeface="Times New Roman" pitchFamily="18" charset="0"/>
              </a:rPr>
              <a:t>DNA</a:t>
            </a:r>
            <a:r>
              <a:rPr lang="ar-AE" sz="2500" b="1" dirty="0" smtClean="0">
                <a:latin typeface="Times New Roman" pitchFamily="18" charset="0"/>
                <a:cs typeface="Times New Roman" pitchFamily="18" charset="0"/>
              </a:rPr>
              <a:t> </a:t>
            </a:r>
            <a:r>
              <a:rPr lang="ar-AE" sz="2500" b="1" dirty="0">
                <a:latin typeface="Times New Roman" pitchFamily="18" charset="0"/>
                <a:cs typeface="Times New Roman" pitchFamily="18" charset="0"/>
              </a:rPr>
              <a:t>في </a:t>
            </a:r>
            <a:r>
              <a:rPr lang="ar-AE" sz="2500" b="1" dirty="0" smtClean="0">
                <a:latin typeface="Times New Roman" pitchFamily="18" charset="0"/>
                <a:cs typeface="Times New Roman" pitchFamily="18" charset="0"/>
              </a:rPr>
              <a:t>العينات</a:t>
            </a:r>
            <a:r>
              <a:rPr lang="ar-SY" sz="2500" b="1" dirty="0" smtClean="0">
                <a:latin typeface="Times New Roman" pitchFamily="18" charset="0"/>
                <a:cs typeface="Times New Roman" pitchFamily="18" charset="0"/>
              </a:rPr>
              <a:t>،</a:t>
            </a:r>
            <a:r>
              <a:rPr lang="ar-SA" sz="2500" b="1" dirty="0" smtClean="0">
                <a:latin typeface="Times New Roman" pitchFamily="18" charset="0"/>
                <a:cs typeface="Times New Roman" pitchFamily="18" charset="0"/>
              </a:rPr>
              <a:t> </a:t>
            </a:r>
            <a:r>
              <a:rPr lang="ar-SY" sz="2500" b="1" dirty="0" smtClean="0">
                <a:latin typeface="Times New Roman" pitchFamily="18" charset="0"/>
                <a:cs typeface="Times New Roman" pitchFamily="18" charset="0"/>
              </a:rPr>
              <a:t>و</a:t>
            </a:r>
            <a:r>
              <a:rPr lang="ar-AE" sz="2500" b="1" dirty="0" smtClean="0">
                <a:latin typeface="Times New Roman" pitchFamily="18" charset="0"/>
                <a:cs typeface="Times New Roman" pitchFamily="18" charset="0"/>
              </a:rPr>
              <a:t>يعتمد</a:t>
            </a:r>
            <a:r>
              <a:rPr lang="ar-SY" sz="2500" b="1" dirty="0" smtClean="0">
                <a:latin typeface="Times New Roman" pitchFamily="18" charset="0"/>
                <a:cs typeface="Times New Roman" pitchFamily="18" charset="0"/>
              </a:rPr>
              <a:t> </a:t>
            </a:r>
            <a:r>
              <a:rPr lang="ar-AE" sz="2500" b="1" dirty="0" smtClean="0">
                <a:latin typeface="Times New Roman" pitchFamily="18" charset="0"/>
                <a:cs typeface="Times New Roman" pitchFamily="18" charset="0"/>
              </a:rPr>
              <a:t>مبدأ عمل</a:t>
            </a:r>
            <a:r>
              <a:rPr lang="ar-SY" sz="2500" b="1" dirty="0" smtClean="0">
                <a:latin typeface="Times New Roman" pitchFamily="18" charset="0"/>
                <a:cs typeface="Times New Roman" pitchFamily="18" charset="0"/>
              </a:rPr>
              <a:t> الجهاز</a:t>
            </a:r>
            <a:r>
              <a:rPr lang="ar-SA" sz="2500" b="1" dirty="0" smtClean="0">
                <a:latin typeface="Times New Roman" pitchFamily="18" charset="0"/>
                <a:cs typeface="Times New Roman" pitchFamily="18" charset="0"/>
              </a:rPr>
              <a:t> </a:t>
            </a:r>
            <a:r>
              <a:rPr lang="ar-AE" sz="2500" b="1" dirty="0" smtClean="0">
                <a:latin typeface="Times New Roman" pitchFamily="18" charset="0"/>
                <a:cs typeface="Times New Roman" pitchFamily="18" charset="0"/>
              </a:rPr>
              <a:t>على قياس </a:t>
            </a:r>
            <a:r>
              <a:rPr lang="ar-AE" sz="2500" b="1" dirty="0">
                <a:latin typeface="Times New Roman" pitchFamily="18" charset="0"/>
                <a:cs typeface="Times New Roman" pitchFamily="18" charset="0"/>
              </a:rPr>
              <a:t>كمية</a:t>
            </a:r>
            <a:r>
              <a:rPr lang="ar-SA" sz="2500" b="1" dirty="0">
                <a:latin typeface="Times New Roman" pitchFamily="18" charset="0"/>
                <a:cs typeface="Times New Roman" pitchFamily="18" charset="0"/>
              </a:rPr>
              <a:t> </a:t>
            </a:r>
            <a:r>
              <a:rPr lang="en-US" sz="2500" b="1" dirty="0" smtClean="0">
                <a:latin typeface="Times New Roman" pitchFamily="18" charset="0"/>
                <a:cs typeface="Times New Roman" pitchFamily="18" charset="0"/>
              </a:rPr>
              <a:t>DNA</a:t>
            </a:r>
            <a:r>
              <a:rPr lang="ar-AE" sz="2500" b="1" dirty="0" smtClean="0">
                <a:latin typeface="Times New Roman" pitchFamily="18" charset="0"/>
                <a:cs typeface="Times New Roman" pitchFamily="18" charset="0"/>
              </a:rPr>
              <a:t> الموجودة</a:t>
            </a:r>
            <a:r>
              <a:rPr lang="ar-SY" sz="2500" b="1" dirty="0" smtClean="0">
                <a:latin typeface="Times New Roman" pitchFamily="18" charset="0"/>
                <a:cs typeface="Times New Roman" pitchFamily="18" charset="0"/>
              </a:rPr>
              <a:t> </a:t>
            </a:r>
            <a:r>
              <a:rPr lang="ar-AE" sz="2500" b="1" dirty="0" smtClean="0">
                <a:latin typeface="Times New Roman" pitchFamily="18" charset="0"/>
                <a:cs typeface="Times New Roman" pitchFamily="18" charset="0"/>
              </a:rPr>
              <a:t>في </a:t>
            </a:r>
            <a:r>
              <a:rPr lang="ar-AE" sz="2500" b="1" dirty="0">
                <a:latin typeface="Times New Roman" pitchFamily="18" charset="0"/>
                <a:cs typeface="Times New Roman" pitchFamily="18" charset="0"/>
              </a:rPr>
              <a:t>العينات وذلك عن طريق </a:t>
            </a:r>
            <a:r>
              <a:rPr lang="ar-AE" sz="2500" b="1" dirty="0" smtClean="0">
                <a:latin typeface="Times New Roman" pitchFamily="18" charset="0"/>
                <a:cs typeface="Times New Roman" pitchFamily="18" charset="0"/>
              </a:rPr>
              <a:t>امتصاصه</a:t>
            </a:r>
            <a:r>
              <a:rPr lang="ar-SA" sz="2500" b="1" dirty="0" smtClean="0">
                <a:latin typeface="Times New Roman" pitchFamily="18" charset="0"/>
                <a:cs typeface="Times New Roman" pitchFamily="18" charset="0"/>
              </a:rPr>
              <a:t> </a:t>
            </a:r>
            <a:r>
              <a:rPr lang="ar-AE" sz="2500" b="1" dirty="0">
                <a:latin typeface="Times New Roman" pitchFamily="18" charset="0"/>
                <a:cs typeface="Times New Roman" pitchFamily="18" charset="0"/>
              </a:rPr>
              <a:t>للأشعة فوق</a:t>
            </a:r>
            <a:r>
              <a:rPr lang="ar-SA" sz="2500" b="1" dirty="0">
                <a:latin typeface="Times New Roman" pitchFamily="18" charset="0"/>
                <a:cs typeface="Times New Roman" pitchFamily="18" charset="0"/>
              </a:rPr>
              <a:t> </a:t>
            </a:r>
            <a:r>
              <a:rPr lang="ar-AE" sz="2500" b="1" dirty="0">
                <a:latin typeface="Times New Roman" pitchFamily="18" charset="0"/>
                <a:cs typeface="Times New Roman" pitchFamily="18" charset="0"/>
              </a:rPr>
              <a:t>البنفسجية </a:t>
            </a:r>
            <a:r>
              <a:rPr lang="ar-AE" sz="2500" b="1" dirty="0" smtClean="0">
                <a:latin typeface="Times New Roman" pitchFamily="18" charset="0"/>
                <a:cs typeface="Times New Roman" pitchFamily="18" charset="0"/>
              </a:rPr>
              <a:t>بأطوال</a:t>
            </a:r>
            <a:r>
              <a:rPr lang="ar-SY" sz="2500" b="1" dirty="0" smtClean="0">
                <a:latin typeface="Times New Roman" pitchFamily="18" charset="0"/>
                <a:cs typeface="Times New Roman" pitchFamily="18" charset="0"/>
              </a:rPr>
              <a:t> </a:t>
            </a:r>
            <a:r>
              <a:rPr lang="ar-AE" sz="2500" b="1" dirty="0" smtClean="0">
                <a:latin typeface="Times New Roman" pitchFamily="18" charset="0"/>
                <a:cs typeface="Times New Roman" pitchFamily="18" charset="0"/>
              </a:rPr>
              <a:t>موجات </a:t>
            </a:r>
            <a:r>
              <a:rPr lang="ar-SY" sz="2500" b="1" dirty="0" smtClean="0">
                <a:latin typeface="Times New Roman" pitchFamily="18" charset="0"/>
                <a:cs typeface="Times New Roman" pitchFamily="18" charset="0"/>
              </a:rPr>
              <a:t> </a:t>
            </a:r>
            <a:r>
              <a:rPr lang="en-US" sz="2500" b="1" dirty="0" smtClean="0">
                <a:latin typeface="Times New Roman" pitchFamily="18" charset="0"/>
                <a:cs typeface="Times New Roman" pitchFamily="18" charset="0"/>
              </a:rPr>
              <a:t>260</a:t>
            </a:r>
            <a:r>
              <a:rPr lang="ar-AE" sz="2500" b="1" dirty="0">
                <a:latin typeface="Times New Roman" pitchFamily="18" charset="0"/>
                <a:cs typeface="Times New Roman" pitchFamily="18" charset="0"/>
              </a:rPr>
              <a:t>-</a:t>
            </a:r>
            <a:r>
              <a:rPr lang="en-US" sz="2500" b="1" dirty="0">
                <a:latin typeface="Times New Roman" pitchFamily="18" charset="0"/>
                <a:cs typeface="Times New Roman" pitchFamily="18" charset="0"/>
              </a:rPr>
              <a:t>280 </a:t>
            </a:r>
            <a:r>
              <a:rPr lang="ar-AE" sz="2500" b="1" dirty="0">
                <a:latin typeface="Times New Roman" pitchFamily="18" charset="0"/>
                <a:cs typeface="Times New Roman" pitchFamily="18" charset="0"/>
              </a:rPr>
              <a:t> </a:t>
            </a:r>
            <a:r>
              <a:rPr lang="ar-AE" sz="2500" b="1" dirty="0" smtClean="0">
                <a:latin typeface="Times New Roman" pitchFamily="18" charset="0"/>
                <a:cs typeface="Times New Roman" pitchFamily="18" charset="0"/>
              </a:rPr>
              <a:t>نانومتر</a:t>
            </a:r>
            <a:r>
              <a:rPr lang="ar-SY" sz="2500" b="1" dirty="0" smtClean="0">
                <a:latin typeface="Times New Roman" pitchFamily="18" charset="0"/>
                <a:cs typeface="Times New Roman" pitchFamily="18" charset="0"/>
              </a:rPr>
              <a:t>.</a:t>
            </a:r>
          </a:p>
          <a:p>
            <a:pPr algn="just" rtl="1"/>
            <a:r>
              <a:rPr lang="ar-SA" sz="2500" b="1" dirty="0" smtClean="0">
                <a:latin typeface="Times New Roman" pitchFamily="18" charset="0"/>
                <a:cs typeface="Times New Roman" pitchFamily="18" charset="0"/>
              </a:rPr>
              <a:t>أما التقدير النوعي </a:t>
            </a:r>
            <a:r>
              <a:rPr lang="en-US" sz="2500" b="1" dirty="0" smtClean="0">
                <a:latin typeface="Times New Roman" pitchFamily="18" charset="0"/>
                <a:cs typeface="Times New Roman" pitchFamily="18" charset="0"/>
              </a:rPr>
              <a:t>DNA</a:t>
            </a:r>
            <a:r>
              <a:rPr lang="ar-SA" sz="2500" b="1" dirty="0" smtClean="0">
                <a:latin typeface="Times New Roman" pitchFamily="18" charset="0"/>
                <a:cs typeface="Times New Roman" pitchFamily="18" charset="0"/>
              </a:rPr>
              <a:t> ف</a:t>
            </a:r>
            <a:r>
              <a:rPr lang="ar-SY" sz="2500" b="1" dirty="0" smtClean="0">
                <a:latin typeface="Times New Roman" pitchFamily="18" charset="0"/>
                <a:cs typeface="Times New Roman" pitchFamily="18" charset="0"/>
              </a:rPr>
              <a:t>ت</a:t>
            </a:r>
            <a:r>
              <a:rPr lang="ar-SA" sz="2500" b="1" dirty="0" smtClean="0">
                <a:latin typeface="Times New Roman" pitchFamily="18" charset="0"/>
                <a:cs typeface="Times New Roman" pitchFamily="18" charset="0"/>
              </a:rPr>
              <a:t>م باستخدام الرحلان الكهربائي على </a:t>
            </a:r>
            <a:r>
              <a:rPr lang="ar-SY" sz="2500" b="1" dirty="0" smtClean="0">
                <a:latin typeface="Times New Roman" pitchFamily="18" charset="0"/>
                <a:cs typeface="Times New Roman" pitchFamily="18" charset="0"/>
              </a:rPr>
              <a:t>هلامة الآغاروز بتركيز (</a:t>
            </a:r>
            <a:r>
              <a:rPr lang="en-US" sz="2500" b="1" dirty="0" smtClean="0">
                <a:latin typeface="Times New Roman" pitchFamily="18" charset="0"/>
                <a:cs typeface="Times New Roman" pitchFamily="18" charset="0"/>
              </a:rPr>
              <a:t>0.8</a:t>
            </a:r>
            <a:r>
              <a:rPr lang="ar-SY" sz="2500" b="1" dirty="0" smtClean="0">
                <a:latin typeface="Times New Roman" pitchFamily="18" charset="0"/>
                <a:cs typeface="Times New Roman" pitchFamily="18" charset="0"/>
              </a:rPr>
              <a:t>%).</a:t>
            </a:r>
            <a:endParaRPr lang="en-US" sz="2500" b="1" dirty="0" smtClean="0">
              <a:latin typeface="Times New Roman" pitchFamily="18" charset="0"/>
              <a:cs typeface="Times New Roman" pitchFamily="18" charset="0"/>
            </a:endParaRPr>
          </a:p>
        </p:txBody>
      </p:sp>
      <p:pic>
        <p:nvPicPr>
          <p:cNvPr id="5" name="Picture 1027" descr="UVspectrum_2"/>
          <p:cNvPicPr>
            <a:picLocks noChangeAspect="1" noChangeArrowheads="1"/>
          </p:cNvPicPr>
          <p:nvPr/>
        </p:nvPicPr>
        <p:blipFill>
          <a:blip r:embed="rId3" cstate="print"/>
          <a:srcRect/>
          <a:stretch>
            <a:fillRect/>
          </a:stretch>
        </p:blipFill>
        <p:spPr bwMode="auto">
          <a:xfrm>
            <a:off x="714349" y="3429000"/>
            <a:ext cx="3286148" cy="3286148"/>
          </a:xfrm>
          <a:prstGeom prst="rect">
            <a:avLst/>
          </a:prstGeom>
          <a:noFill/>
          <a:ln w="25400" cap="sq">
            <a:noFill/>
            <a:round/>
            <a:headEnd/>
            <a:tailEnd/>
          </a:ln>
          <a:effectLst>
            <a:outerShdw blurRad="50800" dist="50800" dir="5400000" algn="ctr" rotWithShape="0">
              <a:srgbClr val="000000">
                <a:alpha val="43137"/>
              </a:srgbClr>
            </a:outerShdw>
          </a:effectLst>
        </p:spPr>
      </p:pic>
      <p:pic>
        <p:nvPicPr>
          <p:cNvPr id="6" name="Content Placeholder 4"/>
          <p:cNvPicPr>
            <a:picLocks noChangeAspect="1"/>
          </p:cNvPicPr>
          <p:nvPr/>
        </p:nvPicPr>
        <p:blipFill rotWithShape="1">
          <a:blip r:embed="rId4" cstate="print">
            <a:lum bright="10000"/>
          </a:blip>
          <a:stretch/>
        </p:blipFill>
        <p:spPr>
          <a:xfrm>
            <a:off x="5214942" y="3500438"/>
            <a:ext cx="3286148" cy="3214710"/>
          </a:xfrm>
          <a:prstGeom prst="rect">
            <a:avLst/>
          </a:prstGeom>
          <a:ln w="31750" cap="sq">
            <a:solidFill>
              <a:srgbClr val="000000"/>
            </a:solidFill>
          </a:ln>
          <a:effectLst>
            <a:outerShdw blurRad="50800" dist="38100" dir="2700000" algn="tl" rotWithShape="0">
              <a:srgbClr val="000000">
                <a:alpha val="43000"/>
              </a:srgbClr>
            </a:outerShdw>
          </a:effectLst>
        </p:spPr>
      </p:pic>
      <p:pic>
        <p:nvPicPr>
          <p:cNvPr id="7" name="Picture 8" descr="S19"/>
          <p:cNvPicPr>
            <a:picLocks noChangeAspect="1" noChangeArrowheads="1"/>
          </p:cNvPicPr>
          <p:nvPr/>
        </p:nvPicPr>
        <p:blipFill>
          <a:blip r:embed="rId5" cstate="print"/>
          <a:srcRect b="81563"/>
          <a:stretch>
            <a:fillRect/>
          </a:stretch>
        </p:blipFill>
        <p:spPr bwMode="auto">
          <a:xfrm>
            <a:off x="1" y="-24"/>
            <a:ext cx="9143999" cy="1008000"/>
          </a:xfrm>
          <a:prstGeom prst="rect">
            <a:avLst/>
          </a:prstGeom>
          <a:gradFill flip="none" rotWithShape="1">
            <a:gsLst>
              <a:gs pos="0">
                <a:srgbClr val="FFFF00"/>
              </a:gs>
              <a:gs pos="50000">
                <a:schemeClr val="accent1">
                  <a:tint val="44500"/>
                  <a:satMod val="160000"/>
                </a:schemeClr>
              </a:gs>
              <a:gs pos="100000">
                <a:schemeClr val="accent1">
                  <a:tint val="23500"/>
                  <a:satMod val="160000"/>
                </a:schemeClr>
              </a:gs>
            </a:gsLst>
            <a:path path="rect">
              <a:fillToRect t="100000" r="100000"/>
            </a:path>
            <a:tileRect l="-100000" b="-100000"/>
          </a:gradFill>
          <a:ln w="9525">
            <a:noFill/>
            <a:miter lim="800000"/>
            <a:headEnd/>
            <a:tailEnd/>
          </a:ln>
        </p:spPr>
      </p:pic>
      <p:sp>
        <p:nvSpPr>
          <p:cNvPr id="8" name="شكل بيضاوي 7"/>
          <p:cNvSpPr/>
          <p:nvPr/>
        </p:nvSpPr>
        <p:spPr>
          <a:xfrm>
            <a:off x="857224" y="64108"/>
            <a:ext cx="5857916" cy="936000"/>
          </a:xfrm>
          <a:prstGeom prst="ellipse">
            <a:avLst/>
          </a:prstGeom>
          <a:gradFill>
            <a:gsLst>
              <a:gs pos="0">
                <a:srgbClr val="FFFF00">
                  <a:alpha val="93000"/>
                </a:srgbClr>
              </a:gs>
              <a:gs pos="0">
                <a:srgbClr val="DDEBCF"/>
              </a:gs>
              <a:gs pos="50000">
                <a:srgbClr val="9CB86E"/>
              </a:gs>
              <a:gs pos="100000">
                <a:srgbClr val="156B13"/>
              </a:gs>
            </a:gsLst>
            <a:lin ang="2700000" scaled="0"/>
          </a:gradFill>
          <a:ln>
            <a:solidFill>
              <a:srgbClr val="92D050"/>
            </a:solidFill>
          </a:ln>
          <a:effectLst>
            <a:outerShdw blurRad="139700" dir="4920000" sx="111000" sy="111000" algn="ctr" rotWithShape="0">
              <a:schemeClr val="accent1">
                <a:alpha val="6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indent="0" algn="ctr" rtl="1">
              <a:lnSpc>
                <a:spcPct val="100000"/>
              </a:lnSpc>
              <a:spcBef>
                <a:spcPts val="0"/>
              </a:spcBef>
              <a:buNone/>
            </a:pPr>
            <a:r>
              <a:rPr lang="ar-SA" sz="3000" b="1" dirty="0" smtClean="0">
                <a:solidFill>
                  <a:srgbClr val="FFFF00"/>
                </a:solidFill>
              </a:rPr>
              <a:t>التقدير الكمي والنوعي </a:t>
            </a:r>
            <a:r>
              <a:rPr lang="ar-SA" sz="3000" b="1" dirty="0" err="1" smtClean="0">
                <a:solidFill>
                  <a:srgbClr val="FFFF00"/>
                </a:solidFill>
              </a:rPr>
              <a:t>للـ</a:t>
            </a:r>
            <a:r>
              <a:rPr lang="ar-SA" sz="3000" b="1" dirty="0" smtClean="0">
                <a:solidFill>
                  <a:srgbClr val="FFFF00"/>
                </a:solidFill>
              </a:rPr>
              <a:t> </a:t>
            </a:r>
            <a:r>
              <a:rPr lang="en-US" sz="3000" b="1" dirty="0" smtClean="0">
                <a:solidFill>
                  <a:srgbClr val="FFFF00"/>
                </a:solidFill>
              </a:rPr>
              <a:t>DNA</a:t>
            </a:r>
          </a:p>
        </p:txBody>
      </p:sp>
    </p:spTree>
    <p:extLst>
      <p:ext uri="{BB962C8B-B14F-4D97-AF65-F5344CB8AC3E}">
        <p14:creationId xmlns:p14="http://schemas.microsoft.com/office/powerpoint/2010/main" val="40920179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1756">
                                            <p:txEl>
                                              <p:pRg st="0" end="0"/>
                                            </p:txEl>
                                          </p:spTgt>
                                        </p:tgtEl>
                                        <p:attrNameLst>
                                          <p:attrName>style.visibility</p:attrName>
                                        </p:attrNameLst>
                                      </p:cBhvr>
                                      <p:to>
                                        <p:strVal val="visible"/>
                                      </p:to>
                                    </p:set>
                                    <p:animEffect transition="in" filter="box(in)">
                                      <p:cBhvr>
                                        <p:cTn id="7" dur="500"/>
                                        <p:tgtEl>
                                          <p:spTgt spid="31756">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31756">
                                            <p:txEl>
                                              <p:pRg st="1" end="1"/>
                                            </p:txEl>
                                          </p:spTgt>
                                        </p:tgtEl>
                                        <p:attrNameLst>
                                          <p:attrName>style.visibility</p:attrName>
                                        </p:attrNameLst>
                                      </p:cBhvr>
                                      <p:to>
                                        <p:strVal val="visible"/>
                                      </p:to>
                                    </p:set>
                                    <p:anim calcmode="lin" valueType="num">
                                      <p:cBhvr additive="base">
                                        <p:cTn id="10" dur="500" fill="hold"/>
                                        <p:tgtEl>
                                          <p:spTgt spid="31756">
                                            <p:txEl>
                                              <p:pRg st="1" end="1"/>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1756">
                                            <p:txEl>
                                              <p:pRg st="1" end="1"/>
                                            </p:txEl>
                                          </p:spTgt>
                                        </p:tgtEl>
                                        <p:attrNameLst>
                                          <p:attrName>ppt_y</p:attrName>
                                        </p:attrNameLst>
                                      </p:cBhvr>
                                      <p:tavLst>
                                        <p:tav tm="0">
                                          <p:val>
                                            <p:strVal val="1+#ppt_h/2"/>
                                          </p:val>
                                        </p:tav>
                                        <p:tav tm="100000">
                                          <p:val>
                                            <p:strVal val="#ppt_y"/>
                                          </p:val>
                                        </p:tav>
                                      </p:tavLst>
                                    </p:anim>
                                  </p:childTnLst>
                                </p:cTn>
                              </p:par>
                              <p:par>
                                <p:cTn id="12" presetID="2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edge">
                                      <p:cBhvr>
                                        <p:cTn id="14" dur="500"/>
                                        <p:tgtEl>
                                          <p:spTgt spid="5"/>
                                        </p:tgtEl>
                                      </p:cBhvr>
                                    </p:animEffect>
                                  </p:childTnLst>
                                </p:cTn>
                              </p:par>
                              <p:par>
                                <p:cTn id="15" presetID="2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edg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7"/>
          <p:cNvSpPr txBox="1">
            <a:spLocks noChangeArrowheads="1"/>
          </p:cNvSpPr>
          <p:nvPr/>
        </p:nvSpPr>
        <p:spPr bwMode="auto">
          <a:xfrm>
            <a:off x="2463807" y="285729"/>
            <a:ext cx="4465647" cy="584775"/>
          </a:xfrm>
          <a:prstGeom prst="rect">
            <a:avLst/>
          </a:prstGeom>
          <a:solidFill>
            <a:srgbClr val="92D050"/>
          </a:solidFill>
          <a:ln w="9525">
            <a:noFill/>
            <a:miter lim="800000"/>
            <a:headEnd/>
            <a:tailEnd/>
          </a:ln>
        </p:spPr>
        <p:txBody>
          <a:bodyPr wrap="square">
            <a:spAutoFit/>
          </a:bodyPr>
          <a:lstStyle/>
          <a:p>
            <a:pPr algn="ctr" rtl="1"/>
            <a:r>
              <a:rPr lang="ar-SA" sz="3200" b="1" dirty="0">
                <a:solidFill>
                  <a:schemeClr val="tx1"/>
                </a:solidFill>
              </a:rPr>
              <a:t>تفاعل البلمرة المتسلسل </a:t>
            </a:r>
            <a:r>
              <a:rPr lang="en-US" sz="3200" b="1" dirty="0" smtClean="0">
                <a:solidFill>
                  <a:schemeClr val="tx1"/>
                </a:solidFill>
              </a:rPr>
              <a:t>PCR</a:t>
            </a:r>
            <a:endParaRPr lang="en-US" sz="3200" b="1" dirty="0">
              <a:solidFill>
                <a:schemeClr val="tx1"/>
              </a:solidFill>
            </a:endParaRPr>
          </a:p>
        </p:txBody>
      </p:sp>
      <p:pic>
        <p:nvPicPr>
          <p:cNvPr id="7" name="صورة 2" descr="PCR_sketch_3.gif"/>
          <p:cNvPicPr>
            <a:picLocks noChangeAspect="1"/>
          </p:cNvPicPr>
          <p:nvPr/>
        </p:nvPicPr>
        <p:blipFill>
          <a:blip r:embed="rId3" cstate="print"/>
          <a:srcRect/>
          <a:stretch>
            <a:fillRect/>
          </a:stretch>
        </p:blipFill>
        <p:spPr bwMode="auto">
          <a:xfrm>
            <a:off x="0" y="928671"/>
            <a:ext cx="9144000" cy="5357812"/>
          </a:xfrm>
          <a:prstGeom prst="rect">
            <a:avLst/>
          </a:prstGeom>
          <a:noFill/>
          <a:ln w="9525">
            <a:noFill/>
            <a:miter lim="800000"/>
            <a:headEnd/>
            <a:tailEnd/>
          </a:ln>
        </p:spPr>
      </p:pic>
      <p:sp>
        <p:nvSpPr>
          <p:cNvPr id="8" name="مربع نص 7"/>
          <p:cNvSpPr txBox="1"/>
          <p:nvPr/>
        </p:nvSpPr>
        <p:spPr>
          <a:xfrm>
            <a:off x="2635306" y="2357430"/>
            <a:ext cx="1008000" cy="400110"/>
          </a:xfrm>
          <a:prstGeom prst="rect">
            <a:avLst/>
          </a:prstGeom>
          <a:solidFill>
            <a:srgbClr val="FFFF00"/>
          </a:solidFill>
        </p:spPr>
        <p:txBody>
          <a:bodyPr wrap="square" rtlCol="1">
            <a:spAutoFit/>
          </a:bodyPr>
          <a:lstStyle/>
          <a:p>
            <a:pPr algn="ctr" rtl="1"/>
            <a:r>
              <a:rPr lang="en-US" sz="2000" b="1" dirty="0" smtClean="0">
                <a:solidFill>
                  <a:schemeClr val="tx1"/>
                </a:solidFill>
                <a:latin typeface="Times New Roman" pitchFamily="18" charset="0"/>
                <a:cs typeface="+mn-cs"/>
              </a:rPr>
              <a:t>94-90</a:t>
            </a:r>
            <a:r>
              <a:rPr lang="en-US" sz="2000" dirty="0" smtClean="0">
                <a:solidFill>
                  <a:schemeClr val="tx1"/>
                </a:solidFill>
                <a:latin typeface="Times New Roman" pitchFamily="18" charset="0"/>
                <a:cs typeface="Times New Roman" pitchFamily="18" charset="0"/>
              </a:rPr>
              <a:t> </a:t>
            </a:r>
            <a:r>
              <a:rPr lang="ar-SY" sz="2000" dirty="0" smtClean="0">
                <a:solidFill>
                  <a:schemeClr val="tx1"/>
                </a:solidFill>
                <a:latin typeface="Times New Roman" pitchFamily="18" charset="0"/>
                <a:cs typeface="Times New Roman" pitchFamily="18" charset="0"/>
              </a:rPr>
              <a:t> مْ</a:t>
            </a:r>
            <a:endParaRPr lang="ar-SY" sz="2000" dirty="0">
              <a:solidFill>
                <a:schemeClr val="tx1"/>
              </a:solidFill>
              <a:latin typeface="Times New Roman" pitchFamily="18" charset="0"/>
              <a:cs typeface="Times New Roman" pitchFamily="18" charset="0"/>
            </a:endParaRPr>
          </a:p>
        </p:txBody>
      </p:sp>
      <p:sp>
        <p:nvSpPr>
          <p:cNvPr id="9" name="مربع نص 8"/>
          <p:cNvSpPr txBox="1"/>
          <p:nvPr/>
        </p:nvSpPr>
        <p:spPr>
          <a:xfrm>
            <a:off x="4214811" y="4714884"/>
            <a:ext cx="1008000" cy="400110"/>
          </a:xfrm>
          <a:prstGeom prst="rect">
            <a:avLst/>
          </a:prstGeom>
          <a:solidFill>
            <a:srgbClr val="FFFF00"/>
          </a:solidFill>
        </p:spPr>
        <p:txBody>
          <a:bodyPr wrap="square" rtlCol="1">
            <a:spAutoFit/>
          </a:bodyPr>
          <a:lstStyle/>
          <a:p>
            <a:pPr algn="r" rtl="1"/>
            <a:r>
              <a:rPr lang="en-US" sz="2000" b="1" dirty="0" smtClean="0">
                <a:solidFill>
                  <a:schemeClr val="tx1"/>
                </a:solidFill>
                <a:latin typeface="Times New Roman" pitchFamily="18" charset="0"/>
                <a:cs typeface="+mn-cs"/>
              </a:rPr>
              <a:t>65-35 </a:t>
            </a:r>
            <a:r>
              <a:rPr lang="ar-SY" sz="2000" b="1" dirty="0" smtClean="0">
                <a:solidFill>
                  <a:schemeClr val="tx1"/>
                </a:solidFill>
                <a:latin typeface="Times New Roman" pitchFamily="18" charset="0"/>
                <a:cs typeface="+mn-cs"/>
              </a:rPr>
              <a:t> مْ</a:t>
            </a:r>
            <a:endParaRPr lang="ar-SY" sz="2000" b="1" dirty="0">
              <a:solidFill>
                <a:schemeClr val="tx1"/>
              </a:solidFill>
              <a:latin typeface="Times New Roman" pitchFamily="18" charset="0"/>
              <a:cs typeface="+mn-cs"/>
            </a:endParaRPr>
          </a:p>
        </p:txBody>
      </p:sp>
      <p:sp>
        <p:nvSpPr>
          <p:cNvPr id="11" name="مربع نص 10"/>
          <p:cNvSpPr txBox="1"/>
          <p:nvPr/>
        </p:nvSpPr>
        <p:spPr>
          <a:xfrm>
            <a:off x="6817520" y="3386080"/>
            <a:ext cx="612000" cy="400110"/>
          </a:xfrm>
          <a:prstGeom prst="rect">
            <a:avLst/>
          </a:prstGeom>
          <a:solidFill>
            <a:srgbClr val="FFFF00"/>
          </a:solidFill>
        </p:spPr>
        <p:txBody>
          <a:bodyPr wrap="square" rtlCol="1">
            <a:spAutoFit/>
          </a:bodyPr>
          <a:lstStyle/>
          <a:p>
            <a:pPr algn="ctr" rtl="1"/>
            <a:r>
              <a:rPr lang="en-US" sz="2000" b="1" dirty="0" smtClean="0">
                <a:latin typeface="Times New Roman" pitchFamily="18" charset="0"/>
                <a:cs typeface="+mj-cs"/>
              </a:rPr>
              <a:t>75</a:t>
            </a:r>
            <a:r>
              <a:rPr lang="ar-SY" sz="2000" b="1" dirty="0" smtClean="0">
                <a:solidFill>
                  <a:schemeClr val="tx1"/>
                </a:solidFill>
                <a:latin typeface="Times New Roman" pitchFamily="18" charset="0"/>
                <a:cs typeface="+mj-cs"/>
              </a:rPr>
              <a:t> مْ</a:t>
            </a:r>
            <a:endParaRPr lang="ar-SY" sz="2000" b="1" dirty="0">
              <a:solidFill>
                <a:schemeClr val="tx1"/>
              </a:solidFill>
              <a:latin typeface="Times New Roman" pitchFamily="18" charset="0"/>
              <a:cs typeface="+mj-cs"/>
            </a:endParaRPr>
          </a:p>
        </p:txBody>
      </p:sp>
    </p:spTree>
    <p:extLst>
      <p:ext uri="{BB962C8B-B14F-4D97-AF65-F5344CB8AC3E}">
        <p14:creationId xmlns:p14="http://schemas.microsoft.com/office/powerpoint/2010/main" val="2984219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2" presetClass="entr" presetSubtype="4" fill="hold" nodeType="withEffect">
                                  <p:stCondLst>
                                    <p:cond delay="0"/>
                                  </p:stCondLst>
                                  <p:childTnLst>
                                    <p:set>
                                      <p:cBhvr>
                                        <p:cTn id="9" dur="1" fill="hold">
                                          <p:stCondLst>
                                            <p:cond delay="0"/>
                                          </p:stCondLst>
                                        </p:cTn>
                                        <p:tgtEl>
                                          <p:spTgt spid="14339">
                                            <p:txEl>
                                              <p:pRg st="0" end="0"/>
                                            </p:txEl>
                                          </p:spTgt>
                                        </p:tgtEl>
                                        <p:attrNameLst>
                                          <p:attrName>style.visibility</p:attrName>
                                        </p:attrNameLst>
                                      </p:cBhvr>
                                      <p:to>
                                        <p:strVal val="visible"/>
                                      </p:to>
                                    </p:set>
                                    <p:anim calcmode="lin" valueType="num">
                                      <p:cBhvr additive="base">
                                        <p:cTn id="10"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14339">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14339">
                                            <p:bg/>
                                          </p:spTgt>
                                        </p:tgtEl>
                                        <p:attrNameLst>
                                          <p:attrName>style.visibility</p:attrName>
                                        </p:attrNameLst>
                                      </p:cBhvr>
                                      <p:to>
                                        <p:strVal val="visible"/>
                                      </p:to>
                                    </p:set>
                                    <p:anim calcmode="lin" valueType="num">
                                      <p:cBhvr additive="base">
                                        <p:cTn id="14" dur="500" fill="hold"/>
                                        <p:tgtEl>
                                          <p:spTgt spid="14339">
                                            <p:bg/>
                                          </p:spTgt>
                                        </p:tgtEl>
                                        <p:attrNameLst>
                                          <p:attrName>ppt_x</p:attrName>
                                        </p:attrNameLst>
                                      </p:cBhvr>
                                      <p:tavLst>
                                        <p:tav tm="0">
                                          <p:val>
                                            <p:strVal val="#ppt_x"/>
                                          </p:val>
                                        </p:tav>
                                        <p:tav tm="100000">
                                          <p:val>
                                            <p:strVal val="#ppt_x"/>
                                          </p:val>
                                        </p:tav>
                                      </p:tavLst>
                                    </p:anim>
                                    <p:anim calcmode="lin" valueType="num">
                                      <p:cBhvr additive="base">
                                        <p:cTn id="15" dur="500" fill="hold"/>
                                        <p:tgtEl>
                                          <p:spTgt spid="14339">
                                            <p:bg/>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4339">
                                            <p:txEl>
                                              <p:pRg st="0" end="0"/>
                                            </p:txEl>
                                          </p:spTgt>
                                        </p:tgtEl>
                                        <p:attrNameLst>
                                          <p:attrName>style.visibility</p:attrName>
                                        </p:attrNameLst>
                                      </p:cBhvr>
                                      <p:to>
                                        <p:strVal val="visible"/>
                                      </p:to>
                                    </p:set>
                                    <p:anim calcmode="lin" valueType="num">
                                      <p:cBhvr additive="base">
                                        <p:cTn id="18"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339">
                                            <p:txEl>
                                              <p:pRg st="0" end="0"/>
                                            </p:txEl>
                                          </p:spTgt>
                                        </p:tgtEl>
                                        <p:attrNameLst>
                                          <p:attrName>ppt_y</p:attrName>
                                        </p:attrNameLst>
                                      </p:cBhvr>
                                      <p:tavLst>
                                        <p:tav tm="0">
                                          <p:val>
                                            <p:strVal val="1+#ppt_h/2"/>
                                          </p:val>
                                        </p:tav>
                                        <p:tav tm="100000">
                                          <p:val>
                                            <p:strVal val="#ppt_y"/>
                                          </p:val>
                                        </p:tav>
                                      </p:tavLst>
                                    </p:anim>
                                  </p:childTnLst>
                                </p:cTn>
                              </p:par>
                              <p:par>
                                <p:cTn id="20" presetID="4"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ox(in)">
                                      <p:cBhvr>
                                        <p:cTn id="25" dur="500"/>
                                        <p:tgtEl>
                                          <p:spTgt spid="9"/>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ox(in)">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allAtOnce" animBg="1"/>
      <p:bldP spid="8" grpId="0" animBg="1"/>
      <p:bldP spid="9"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مستطيل 9"/>
          <p:cNvSpPr>
            <a:spLocks noChangeArrowheads="1"/>
          </p:cNvSpPr>
          <p:nvPr/>
        </p:nvSpPr>
        <p:spPr bwMode="auto">
          <a:xfrm>
            <a:off x="144493" y="1216398"/>
            <a:ext cx="8856663" cy="1569660"/>
          </a:xfrm>
          <a:prstGeom prst="rect">
            <a:avLst/>
          </a:prstGeom>
          <a:noFill/>
          <a:ln w="9525">
            <a:noFill/>
            <a:miter lim="800000"/>
            <a:headEnd/>
            <a:tailEnd/>
          </a:ln>
        </p:spPr>
        <p:txBody>
          <a:bodyPr>
            <a:spAutoFit/>
          </a:bodyPr>
          <a:lstStyle/>
          <a:p>
            <a:pPr algn="just" rtl="1"/>
            <a:r>
              <a:rPr lang="ar-SY" sz="2400" b="1" dirty="0" smtClean="0">
                <a:latin typeface="Times New Roman" pitchFamily="18" charset="0"/>
                <a:cs typeface="Times New Roman" pitchFamily="18" charset="0"/>
              </a:rPr>
              <a:t>تم </a:t>
            </a:r>
            <a:r>
              <a:rPr lang="ar-SY" sz="2400" b="1" dirty="0">
                <a:latin typeface="Times New Roman" pitchFamily="18" charset="0"/>
                <a:cs typeface="Times New Roman" pitchFamily="18" charset="0"/>
              </a:rPr>
              <a:t>تحديد نجاح </a:t>
            </a:r>
            <a:r>
              <a:rPr lang="ar-SY" sz="2400" b="1" dirty="0" smtClean="0">
                <a:latin typeface="Times New Roman" pitchFamily="18" charset="0"/>
                <a:cs typeface="Times New Roman" pitchFamily="18" charset="0"/>
              </a:rPr>
              <a:t>عملية التضخيم </a:t>
            </a:r>
            <a:r>
              <a:rPr lang="ar-SY" sz="2400" b="1" dirty="0">
                <a:latin typeface="Times New Roman" pitchFamily="18" charset="0"/>
                <a:cs typeface="Times New Roman" pitchFamily="18" charset="0"/>
              </a:rPr>
              <a:t>وذلك باستخدام جهاز الرحلان </a:t>
            </a:r>
            <a:r>
              <a:rPr lang="ar-SY" sz="2400" b="1" dirty="0" smtClean="0">
                <a:latin typeface="Times New Roman" pitchFamily="18" charset="0"/>
                <a:cs typeface="Times New Roman" pitchFamily="18" charset="0"/>
              </a:rPr>
              <a:t>الكهربائي، حيث </a:t>
            </a:r>
            <a:r>
              <a:rPr lang="ar-SY" sz="2400" b="1" dirty="0">
                <a:latin typeface="Times New Roman" pitchFamily="18" charset="0"/>
                <a:cs typeface="Times New Roman" pitchFamily="18" charset="0"/>
              </a:rPr>
              <a:t>ينفصل</a:t>
            </a:r>
            <a:r>
              <a:rPr lang="en-US" sz="2400" b="1" dirty="0">
                <a:latin typeface="Times New Roman" pitchFamily="18" charset="0"/>
                <a:cs typeface="Times New Roman" pitchFamily="18" charset="0"/>
              </a:rPr>
              <a:t> DNA </a:t>
            </a:r>
            <a:r>
              <a:rPr lang="ar-SY" sz="2400" b="1" dirty="0" smtClean="0">
                <a:latin typeface="Times New Roman" pitchFamily="18" charset="0"/>
                <a:cs typeface="Times New Roman" pitchFamily="18" charset="0"/>
              </a:rPr>
              <a:t> خلال </a:t>
            </a:r>
            <a:r>
              <a:rPr lang="ar-SY" sz="2400" b="1" dirty="0">
                <a:latin typeface="Times New Roman" pitchFamily="18" charset="0"/>
                <a:cs typeface="Times New Roman" pitchFamily="18" charset="0"/>
              </a:rPr>
              <a:t>هلامة الآغاروز أو البولي أكريلامايد </a:t>
            </a:r>
            <a:r>
              <a:rPr lang="ar-SY" sz="2400" b="1" dirty="0" smtClean="0">
                <a:latin typeface="Times New Roman" pitchFamily="18" charset="0"/>
                <a:cs typeface="Times New Roman" pitchFamily="18" charset="0"/>
              </a:rPr>
              <a:t>اعتماداً </a:t>
            </a:r>
            <a:r>
              <a:rPr lang="ar-SY" sz="2400" b="1" dirty="0">
                <a:latin typeface="Times New Roman" pitchFamily="18" charset="0"/>
                <a:cs typeface="Times New Roman" pitchFamily="18" charset="0"/>
              </a:rPr>
              <a:t>على الوزن الجزيئي </a:t>
            </a:r>
            <a:r>
              <a:rPr lang="ar-SY" sz="2400" b="1" dirty="0" smtClean="0">
                <a:latin typeface="Times New Roman" pitchFamily="18" charset="0"/>
                <a:cs typeface="Times New Roman" pitchFamily="18" charset="0"/>
              </a:rPr>
              <a:t>كما </a:t>
            </a:r>
            <a:r>
              <a:rPr lang="ar-SY" sz="2400" b="1" dirty="0">
                <a:latin typeface="Times New Roman" pitchFamily="18" charset="0"/>
                <a:cs typeface="Times New Roman" pitchFamily="18" charset="0"/>
              </a:rPr>
              <a:t>ترحل القطع الكبيرة ببطء أكبر من القطع </a:t>
            </a:r>
            <a:r>
              <a:rPr lang="ar-SY" sz="2400" b="1" dirty="0" smtClean="0">
                <a:latin typeface="Times New Roman" pitchFamily="18" charset="0"/>
                <a:cs typeface="Times New Roman" pitchFamily="18" charset="0"/>
              </a:rPr>
              <a:t>الصغيرة، </a:t>
            </a:r>
            <a:r>
              <a:rPr lang="ar-SY" sz="2400" b="1" dirty="0">
                <a:latin typeface="Times New Roman" pitchFamily="18" charset="0"/>
                <a:cs typeface="Times New Roman" pitchFamily="18" charset="0"/>
              </a:rPr>
              <a:t>ثم </a:t>
            </a:r>
            <a:r>
              <a:rPr lang="ar-SY" sz="2400" b="1" dirty="0" smtClean="0">
                <a:latin typeface="Times New Roman" pitchFamily="18" charset="0"/>
                <a:cs typeface="Times New Roman" pitchFamily="18" charset="0"/>
              </a:rPr>
              <a:t>تم </a:t>
            </a:r>
            <a:r>
              <a:rPr lang="ar-SY" sz="2400" b="1" dirty="0">
                <a:latin typeface="Times New Roman" pitchFamily="18" charset="0"/>
                <a:cs typeface="Times New Roman" pitchFamily="18" charset="0"/>
              </a:rPr>
              <a:t>كشف </a:t>
            </a:r>
            <a:r>
              <a:rPr lang="en-US" sz="2400" b="1" dirty="0" smtClean="0">
                <a:latin typeface="Times New Roman" pitchFamily="18" charset="0"/>
                <a:cs typeface="Times New Roman" pitchFamily="18" charset="0"/>
              </a:rPr>
              <a:t>DNA</a:t>
            </a:r>
            <a:r>
              <a:rPr lang="ar-SY" sz="2400" b="1" dirty="0" smtClean="0">
                <a:latin typeface="Times New Roman" pitchFamily="18" charset="0"/>
                <a:cs typeface="Times New Roman" pitchFamily="18" charset="0"/>
              </a:rPr>
              <a:t> </a:t>
            </a:r>
            <a:r>
              <a:rPr lang="ar-SY" sz="2400" b="1" dirty="0">
                <a:latin typeface="Times New Roman" pitchFamily="18" charset="0"/>
                <a:cs typeface="Times New Roman" pitchFamily="18" charset="0"/>
              </a:rPr>
              <a:t>باستخدام صبغة الإثيديوم برومايد </a:t>
            </a:r>
            <a:r>
              <a:rPr lang="ar-SY" sz="2400" b="1" dirty="0" smtClean="0">
                <a:latin typeface="Times New Roman" pitchFamily="18" charset="0"/>
                <a:cs typeface="Times New Roman" pitchFamily="18" charset="0"/>
              </a:rPr>
              <a:t>ليظهر</a:t>
            </a:r>
            <a:r>
              <a:rPr lang="en-US" sz="2400" b="1" dirty="0" smtClean="0">
                <a:latin typeface="Times New Roman" pitchFamily="18" charset="0"/>
                <a:cs typeface="Times New Roman" pitchFamily="18" charset="0"/>
              </a:rPr>
              <a:t> </a:t>
            </a:r>
            <a:r>
              <a:rPr lang="ar-SY" sz="2400" b="1" dirty="0" smtClean="0">
                <a:latin typeface="Times New Roman" pitchFamily="18" charset="0"/>
                <a:cs typeface="Times New Roman" pitchFamily="18" charset="0"/>
              </a:rPr>
              <a:t>على </a:t>
            </a:r>
            <a:r>
              <a:rPr lang="ar-SY" sz="2400" b="1" dirty="0">
                <a:latin typeface="Times New Roman" pitchFamily="18" charset="0"/>
                <a:cs typeface="Times New Roman" pitchFamily="18" charset="0"/>
              </a:rPr>
              <a:t>شكل حزم على الهلامة. </a:t>
            </a:r>
          </a:p>
        </p:txBody>
      </p:sp>
      <p:grpSp>
        <p:nvGrpSpPr>
          <p:cNvPr id="2" name="مجموعة 6"/>
          <p:cNvGrpSpPr/>
          <p:nvPr/>
        </p:nvGrpSpPr>
        <p:grpSpPr>
          <a:xfrm>
            <a:off x="857224" y="3286125"/>
            <a:ext cx="7429552" cy="3245212"/>
            <a:chOff x="857224" y="3286125"/>
            <a:chExt cx="7429552" cy="3245212"/>
          </a:xfrm>
          <a:solidFill>
            <a:schemeClr val="tx1"/>
          </a:solidFill>
        </p:grpSpPr>
        <p:pic>
          <p:nvPicPr>
            <p:cNvPr id="1027" name="Picture 3"/>
            <p:cNvPicPr>
              <a:picLocks noChangeAspect="1" noChangeArrowheads="1"/>
            </p:cNvPicPr>
            <p:nvPr/>
          </p:nvPicPr>
          <p:blipFill>
            <a:blip r:embed="rId3" cstate="print"/>
            <a:srcRect r="15888"/>
            <a:stretch>
              <a:fillRect/>
            </a:stretch>
          </p:blipFill>
          <p:spPr bwMode="auto">
            <a:xfrm>
              <a:off x="857224" y="3286125"/>
              <a:ext cx="7429552" cy="3245212"/>
            </a:xfrm>
            <a:prstGeom prst="roundRect">
              <a:avLst>
                <a:gd name="adj" fmla="val 16667"/>
              </a:avLst>
            </a:prstGeom>
            <a:grpFill/>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2"/>
            <p:cNvPicPr>
              <a:picLocks noChangeAspect="1" noChangeArrowheads="1"/>
            </p:cNvPicPr>
            <p:nvPr/>
          </p:nvPicPr>
          <p:blipFill>
            <a:blip r:embed="rId4" cstate="print"/>
            <a:srcRect/>
            <a:stretch>
              <a:fillRect/>
            </a:stretch>
          </p:blipFill>
          <p:spPr bwMode="auto">
            <a:xfrm>
              <a:off x="6429388" y="4437063"/>
              <a:ext cx="1285884" cy="1441450"/>
            </a:xfrm>
            <a:prstGeom prst="rect">
              <a:avLst/>
            </a:prstGeom>
            <a:grpFill/>
            <a:ln w="9525">
              <a:solidFill>
                <a:schemeClr val="tx1"/>
              </a:solidFill>
              <a:miter lim="800000"/>
              <a:headEnd/>
              <a:tailEnd/>
            </a:ln>
          </p:spPr>
        </p:pic>
      </p:grpSp>
      <p:pic>
        <p:nvPicPr>
          <p:cNvPr id="7" name="Picture 8" descr="S19"/>
          <p:cNvPicPr>
            <a:picLocks noChangeAspect="1" noChangeArrowheads="1"/>
          </p:cNvPicPr>
          <p:nvPr/>
        </p:nvPicPr>
        <p:blipFill>
          <a:blip r:embed="rId5" cstate="print"/>
          <a:srcRect b="81563"/>
          <a:stretch>
            <a:fillRect/>
          </a:stretch>
        </p:blipFill>
        <p:spPr bwMode="auto">
          <a:xfrm>
            <a:off x="1" y="-24"/>
            <a:ext cx="9143999" cy="1008000"/>
          </a:xfrm>
          <a:prstGeom prst="rect">
            <a:avLst/>
          </a:prstGeom>
          <a:gradFill flip="none" rotWithShape="1">
            <a:gsLst>
              <a:gs pos="0">
                <a:srgbClr val="FFFF00"/>
              </a:gs>
              <a:gs pos="50000">
                <a:schemeClr val="accent1">
                  <a:tint val="44500"/>
                  <a:satMod val="160000"/>
                </a:schemeClr>
              </a:gs>
              <a:gs pos="100000">
                <a:schemeClr val="accent1">
                  <a:tint val="23500"/>
                  <a:satMod val="160000"/>
                </a:schemeClr>
              </a:gs>
            </a:gsLst>
            <a:path path="rect">
              <a:fillToRect t="100000" r="100000"/>
            </a:path>
            <a:tileRect l="-100000" b="-100000"/>
          </a:gradFill>
          <a:ln w="9525">
            <a:noFill/>
            <a:miter lim="800000"/>
            <a:headEnd/>
            <a:tailEnd/>
          </a:ln>
        </p:spPr>
      </p:pic>
      <p:sp>
        <p:nvSpPr>
          <p:cNvPr id="9" name="شكل بيضاوي 8"/>
          <p:cNvSpPr/>
          <p:nvPr/>
        </p:nvSpPr>
        <p:spPr>
          <a:xfrm>
            <a:off x="857224" y="64108"/>
            <a:ext cx="6429420" cy="936000"/>
          </a:xfrm>
          <a:prstGeom prst="ellipse">
            <a:avLst/>
          </a:prstGeom>
          <a:gradFill>
            <a:gsLst>
              <a:gs pos="0">
                <a:srgbClr val="FFFF00">
                  <a:alpha val="93000"/>
                </a:srgbClr>
              </a:gs>
              <a:gs pos="0">
                <a:srgbClr val="DDEBCF"/>
              </a:gs>
              <a:gs pos="50000">
                <a:srgbClr val="9CB86E"/>
              </a:gs>
              <a:gs pos="100000">
                <a:srgbClr val="156B13"/>
              </a:gs>
            </a:gsLst>
            <a:lin ang="2700000" scaled="0"/>
          </a:gradFill>
          <a:ln>
            <a:solidFill>
              <a:srgbClr val="92D050"/>
            </a:solidFill>
          </a:ln>
          <a:effectLst>
            <a:outerShdw blurRad="139700" dir="4920000" sx="111000" sy="111000" algn="ctr" rotWithShape="0">
              <a:schemeClr val="accent1">
                <a:alpha val="6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indent="0" algn="ctr" rtl="1">
              <a:lnSpc>
                <a:spcPct val="100000"/>
              </a:lnSpc>
              <a:spcBef>
                <a:spcPts val="0"/>
              </a:spcBef>
              <a:buNone/>
            </a:pPr>
            <a:r>
              <a:rPr lang="ar-SA" sz="3600" b="1" dirty="0" smtClean="0">
                <a:solidFill>
                  <a:srgbClr val="FFFF00"/>
                </a:solidFill>
              </a:rPr>
              <a:t>الرحلان الكهربائي والتصوير</a:t>
            </a:r>
            <a:endParaRPr lang="en-US" sz="3600" b="1" dirty="0" smtClean="0">
              <a:solidFill>
                <a:srgbClr val="FFFF00"/>
              </a:solidFill>
            </a:endParaRPr>
          </a:p>
        </p:txBody>
      </p:sp>
      <p:pic>
        <p:nvPicPr>
          <p:cNvPr id="10" name="Picture 18" descr="gk18x32b">
            <a:hlinkClick r:id="" action="ppaction://noaction"/>
          </p:cNvPr>
          <p:cNvPicPr>
            <a:picLocks noChangeAspect="1" noChangeArrowheads="1"/>
          </p:cNvPicPr>
          <p:nvPr/>
        </p:nvPicPr>
        <p:blipFill>
          <a:blip r:embed="rId6" cstate="print"/>
          <a:srcRect/>
          <a:stretch>
            <a:fillRect/>
          </a:stretch>
        </p:blipFill>
        <p:spPr bwMode="auto">
          <a:xfrm>
            <a:off x="0" y="-24"/>
            <a:ext cx="9144000" cy="68580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9058864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368"/>
                                        </p:tgtEl>
                                        <p:attrNameLst>
                                          <p:attrName>style.visibility</p:attrName>
                                        </p:attrNameLst>
                                      </p:cBhvr>
                                      <p:to>
                                        <p:strVal val="visible"/>
                                      </p:to>
                                    </p:set>
                                    <p:animEffect transition="in" filter="box(in)">
                                      <p:cBhvr>
                                        <p:cTn id="7" dur="500"/>
                                        <p:tgtEl>
                                          <p:spTgt spid="15368"/>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i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7164288" y="404664"/>
            <a:ext cx="1544012" cy="369332"/>
          </a:xfrm>
          <a:prstGeom prst="rect">
            <a:avLst/>
          </a:prstGeom>
        </p:spPr>
        <p:txBody>
          <a:bodyPr wrap="none">
            <a:spAutoFit/>
          </a:bodyPr>
          <a:lstStyle/>
          <a:p>
            <a:r>
              <a:rPr lang="ar-SY" b="1" dirty="0"/>
              <a:t>التحليل الإحصائي:</a:t>
            </a:r>
            <a:endParaRPr lang="en-US" dirty="0"/>
          </a:p>
        </p:txBody>
      </p:sp>
      <p:sp>
        <p:nvSpPr>
          <p:cNvPr id="3" name="مستطيل 2"/>
          <p:cNvSpPr/>
          <p:nvPr/>
        </p:nvSpPr>
        <p:spPr>
          <a:xfrm>
            <a:off x="467544" y="1700808"/>
            <a:ext cx="8240756" cy="646331"/>
          </a:xfrm>
          <a:prstGeom prst="rect">
            <a:avLst/>
          </a:prstGeom>
        </p:spPr>
        <p:txBody>
          <a:bodyPr wrap="square">
            <a:spAutoFit/>
          </a:bodyPr>
          <a:lstStyle/>
          <a:p>
            <a:r>
              <a:rPr lang="ar-SA" dirty="0"/>
              <a:t>سيتم تحليل البيانات إحصائيا ً باستخدام برامج احصائية لتحديد معامل الاختلاف وتحديد معنوية القيم المدروسة، واستخدام اختبار </a:t>
            </a:r>
            <a:r>
              <a:rPr lang="en-US" dirty="0" smtClean="0"/>
              <a:t>LSD</a:t>
            </a:r>
            <a:r>
              <a:rPr lang="ar-SA" dirty="0" smtClean="0"/>
              <a:t> لمقارنة </a:t>
            </a:r>
            <a:r>
              <a:rPr lang="ar-SA" dirty="0"/>
              <a:t>المتوسطات وتحديد معنوية الفروق فيما بينها.</a:t>
            </a:r>
            <a:endParaRPr lang="en-US" dirty="0">
              <a:effectLst/>
            </a:endParaRPr>
          </a:p>
        </p:txBody>
      </p:sp>
      <p:sp>
        <p:nvSpPr>
          <p:cNvPr id="4" name="مستطيل 3"/>
          <p:cNvSpPr/>
          <p:nvPr/>
        </p:nvSpPr>
        <p:spPr>
          <a:xfrm>
            <a:off x="6455760" y="1130843"/>
            <a:ext cx="2252540" cy="369332"/>
          </a:xfrm>
          <a:prstGeom prst="rect">
            <a:avLst/>
          </a:prstGeom>
        </p:spPr>
        <p:txBody>
          <a:bodyPr wrap="none">
            <a:spAutoFit/>
          </a:bodyPr>
          <a:lstStyle/>
          <a:p>
            <a:r>
              <a:rPr lang="ar-SA" u="sng" dirty="0"/>
              <a:t>بالنسبة للدراسة </a:t>
            </a:r>
            <a:r>
              <a:rPr lang="ar-SA" u="sng" dirty="0" err="1"/>
              <a:t>البيوكيميائية</a:t>
            </a:r>
            <a:r>
              <a:rPr lang="ar-SA" dirty="0"/>
              <a:t>:</a:t>
            </a:r>
            <a:endParaRPr lang="en-US" dirty="0">
              <a:effectLst/>
            </a:endParaRPr>
          </a:p>
        </p:txBody>
      </p:sp>
      <p:sp>
        <p:nvSpPr>
          <p:cNvPr id="5" name="مستطيل 4"/>
          <p:cNvSpPr/>
          <p:nvPr/>
        </p:nvSpPr>
        <p:spPr>
          <a:xfrm>
            <a:off x="6590412" y="2708920"/>
            <a:ext cx="1983235" cy="369332"/>
          </a:xfrm>
          <a:prstGeom prst="rect">
            <a:avLst/>
          </a:prstGeom>
        </p:spPr>
        <p:txBody>
          <a:bodyPr wrap="none">
            <a:spAutoFit/>
          </a:bodyPr>
          <a:lstStyle/>
          <a:p>
            <a:r>
              <a:rPr lang="ar-SA" u="sng" dirty="0"/>
              <a:t>بالنسبة للدراسة الجزيئية:</a:t>
            </a:r>
            <a:endParaRPr lang="en-US" dirty="0"/>
          </a:p>
        </p:txBody>
      </p:sp>
      <p:sp>
        <p:nvSpPr>
          <p:cNvPr id="6" name="مستطيل 5"/>
          <p:cNvSpPr/>
          <p:nvPr/>
        </p:nvSpPr>
        <p:spPr>
          <a:xfrm>
            <a:off x="467544" y="3427038"/>
            <a:ext cx="8106930" cy="1065548"/>
          </a:xfrm>
          <a:prstGeom prst="rect">
            <a:avLst/>
          </a:prstGeom>
        </p:spPr>
        <p:txBody>
          <a:bodyPr wrap="square">
            <a:spAutoFit/>
          </a:bodyPr>
          <a:lstStyle/>
          <a:p>
            <a:pPr algn="just">
              <a:lnSpc>
                <a:spcPct val="120000"/>
              </a:lnSpc>
            </a:pPr>
            <a:r>
              <a:rPr lang="ar-SA" dirty="0"/>
              <a:t>ستستخدم </a:t>
            </a:r>
            <a:r>
              <a:rPr lang="ar-SY" dirty="0"/>
              <a:t>البرامج الإحصائية الخاصة </a:t>
            </a:r>
            <a:r>
              <a:rPr lang="ar-SY" dirty="0" err="1"/>
              <a:t>بالتقانات</a:t>
            </a:r>
            <a:r>
              <a:rPr lang="ar-SY" dirty="0"/>
              <a:t> الحيوية لتحليل نتائج الدراسة الوراثية، حيث </a:t>
            </a:r>
            <a:r>
              <a:rPr lang="ar-SA" dirty="0"/>
              <a:t>تجمع نتائج عملية التضخيم في جداول اعتماداً على مقارنةً وجود أو غياب حزم الحمض النووي </a:t>
            </a:r>
            <a:r>
              <a:rPr lang="en-US" dirty="0"/>
              <a:t>DNA</a:t>
            </a:r>
            <a:r>
              <a:rPr lang="ar-SA" dirty="0"/>
              <a:t> بين الطرز المدروسة،</a:t>
            </a:r>
            <a:r>
              <a:rPr lang="ar-SY" dirty="0"/>
              <a:t> و</a:t>
            </a:r>
            <a:r>
              <a:rPr lang="ar-SA" dirty="0"/>
              <a:t>ستتم</a:t>
            </a:r>
            <a:r>
              <a:rPr lang="ar-SY" dirty="0"/>
              <a:t> جميع التحاليل الإحصائية باستخدام برنامج </a:t>
            </a:r>
            <a:r>
              <a:rPr lang="en-US" dirty="0" err="1"/>
              <a:t>Popgene</a:t>
            </a:r>
            <a:r>
              <a:rPr lang="ar-SY" dirty="0"/>
              <a:t> الإصدار </a:t>
            </a:r>
            <a:r>
              <a:rPr lang="en-US" dirty="0" smtClean="0"/>
              <a:t>1.31</a:t>
            </a:r>
            <a:endParaRPr lang="ar-SY" dirty="0"/>
          </a:p>
        </p:txBody>
      </p:sp>
    </p:spTree>
    <p:extLst>
      <p:ext uri="{BB962C8B-B14F-4D97-AF65-F5344CB8AC3E}">
        <p14:creationId xmlns:p14="http://schemas.microsoft.com/office/powerpoint/2010/main" val="3202950833"/>
      </p:ext>
    </p:extLst>
  </p:cSld>
  <p:clrMapOvr>
    <a:masterClrMapping/>
  </p:clrMapOvr>
  <mc:AlternateContent xmlns:mc="http://schemas.openxmlformats.org/markup-compatibility/2006" xmlns:p14="http://schemas.microsoft.com/office/powerpoint/2010/main">
    <mc:Choice Requires="p14">
      <p:transition spd="slow" p14:dur="1100">
        <p14:switch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1785918" y="2214554"/>
            <a:ext cx="4698722" cy="1200329"/>
          </a:xfrm>
          <a:prstGeom prst="rect">
            <a:avLst/>
          </a:prstGeom>
        </p:spPr>
        <p:txBody>
          <a:bodyPr wrap="none">
            <a:spAutoFit/>
          </a:bodyPr>
          <a:lstStyle/>
          <a:p>
            <a:r>
              <a:rPr lang="ar-SA" sz="7200" dirty="0" smtClean="0"/>
              <a:t>شكراً لإصغائكم</a:t>
            </a:r>
            <a:endParaRPr lang="ar-SA" sz="7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7452320" y="292006"/>
            <a:ext cx="1556836" cy="369332"/>
          </a:xfrm>
          <a:prstGeom prst="rect">
            <a:avLst/>
          </a:prstGeom>
        </p:spPr>
        <p:txBody>
          <a:bodyPr wrap="none">
            <a:spAutoFit/>
          </a:bodyPr>
          <a:lstStyle/>
          <a:p>
            <a:r>
              <a:rPr lang="ar-SA" b="1" dirty="0"/>
              <a:t>الدراسة المرجعية:</a:t>
            </a:r>
            <a:endParaRPr lang="en-US" dirty="0"/>
          </a:p>
        </p:txBody>
      </p:sp>
      <p:sp>
        <p:nvSpPr>
          <p:cNvPr id="3" name="مستطيل 2"/>
          <p:cNvSpPr/>
          <p:nvPr/>
        </p:nvSpPr>
        <p:spPr>
          <a:xfrm>
            <a:off x="179512" y="836712"/>
            <a:ext cx="8829644" cy="369332"/>
          </a:xfrm>
          <a:prstGeom prst="rect">
            <a:avLst/>
          </a:prstGeom>
        </p:spPr>
        <p:txBody>
          <a:bodyPr wrap="square">
            <a:spAutoFit/>
          </a:bodyPr>
          <a:lstStyle/>
          <a:p>
            <a:r>
              <a:rPr lang="ar-SY" dirty="0"/>
              <a:t>يعد الجفاف كأحد أهم الإجهادات البيئية </a:t>
            </a:r>
            <a:r>
              <a:rPr lang="ar-SA" dirty="0" smtClean="0"/>
              <a:t> وهو ناتج عن زيادة معدل النتح عن معدل الامتصاص وذلك بسبب إما:</a:t>
            </a:r>
            <a:endParaRPr lang="ar-SA" dirty="0"/>
          </a:p>
        </p:txBody>
      </p:sp>
      <p:sp>
        <p:nvSpPr>
          <p:cNvPr id="7" name="مستطيل 6"/>
          <p:cNvSpPr/>
          <p:nvPr/>
        </p:nvSpPr>
        <p:spPr>
          <a:xfrm>
            <a:off x="100557" y="3895361"/>
            <a:ext cx="8812755" cy="646331"/>
          </a:xfrm>
          <a:prstGeom prst="rect">
            <a:avLst/>
          </a:prstGeom>
        </p:spPr>
        <p:txBody>
          <a:bodyPr wrap="square">
            <a:spAutoFit/>
          </a:bodyPr>
          <a:lstStyle/>
          <a:p>
            <a:r>
              <a:rPr lang="ar-SA" dirty="0"/>
              <a:t>ولعل من أهم آليات التأقلم التنظيم الأسموزي </a:t>
            </a:r>
            <a:r>
              <a:rPr lang="ar-SA" dirty="0" smtClean="0"/>
              <a:t>الذي يعتبر إجراء بيولوجي يحمي العضو من تأثير نقص المياه  وذلك بتخفيض الضغط المائي والإبقاء على الضغط </a:t>
            </a:r>
            <a:r>
              <a:rPr lang="ar-SA" dirty="0" err="1" smtClean="0"/>
              <a:t>الانتباجي</a:t>
            </a:r>
            <a:r>
              <a:rPr lang="ar-SA" dirty="0" smtClean="0"/>
              <a:t>  حيث </a:t>
            </a:r>
            <a:r>
              <a:rPr lang="ar-SA" dirty="0"/>
              <a:t>تتراكم مختلف المركبات ذات دور المنظم </a:t>
            </a:r>
            <a:r>
              <a:rPr lang="ar-SA" dirty="0" smtClean="0"/>
              <a:t>الأسموز</a:t>
            </a:r>
            <a:r>
              <a:rPr lang="ar-SA" dirty="0"/>
              <a:t>ي</a:t>
            </a:r>
          </a:p>
        </p:txBody>
      </p:sp>
      <p:sp>
        <p:nvSpPr>
          <p:cNvPr id="8" name="مستطيل 7"/>
          <p:cNvSpPr/>
          <p:nvPr/>
        </p:nvSpPr>
        <p:spPr>
          <a:xfrm>
            <a:off x="258465" y="4581128"/>
            <a:ext cx="8654848" cy="369332"/>
          </a:xfrm>
          <a:prstGeom prst="rect">
            <a:avLst/>
          </a:prstGeom>
        </p:spPr>
        <p:txBody>
          <a:bodyPr wrap="square">
            <a:spAutoFit/>
          </a:bodyPr>
          <a:lstStyle/>
          <a:p>
            <a:r>
              <a:rPr lang="ar-SY" dirty="0"/>
              <a:t>ومن هذه المركبات </a:t>
            </a:r>
            <a:r>
              <a:rPr lang="ar-SA" dirty="0" smtClean="0"/>
              <a:t>   (</a:t>
            </a:r>
            <a:r>
              <a:rPr lang="ar-SY" dirty="0" smtClean="0"/>
              <a:t>السكريات </a:t>
            </a:r>
            <a:r>
              <a:rPr lang="ar-SY" dirty="0"/>
              <a:t>الذوابة والأحماض </a:t>
            </a:r>
            <a:r>
              <a:rPr lang="ar-SY" dirty="0" smtClean="0"/>
              <a:t>العضوية</a:t>
            </a:r>
            <a:r>
              <a:rPr lang="ar-SA" dirty="0" smtClean="0"/>
              <a:t>, </a:t>
            </a:r>
            <a:r>
              <a:rPr lang="ar-SA" dirty="0" err="1" smtClean="0"/>
              <a:t>البرولين</a:t>
            </a:r>
            <a:r>
              <a:rPr lang="ar-SA" dirty="0" smtClean="0"/>
              <a:t>, أيونات معدنية).</a:t>
            </a:r>
            <a:endParaRPr lang="ar-SA" dirty="0"/>
          </a:p>
        </p:txBody>
      </p:sp>
      <p:sp>
        <p:nvSpPr>
          <p:cNvPr id="9" name="مستطيل 8"/>
          <p:cNvSpPr/>
          <p:nvPr/>
        </p:nvSpPr>
        <p:spPr>
          <a:xfrm>
            <a:off x="100558" y="5229200"/>
            <a:ext cx="8812755" cy="369332"/>
          </a:xfrm>
          <a:prstGeom prst="rect">
            <a:avLst/>
          </a:prstGeom>
        </p:spPr>
        <p:txBody>
          <a:bodyPr wrap="square">
            <a:spAutoFit/>
          </a:bodyPr>
          <a:lstStyle/>
          <a:p>
            <a:r>
              <a:rPr lang="ar-SY" dirty="0"/>
              <a:t>وجد أن الحمض الأميني برولين يزداد تركيزه, فيخفف من سمية بعض المركبات ويتفاعل مع بقايا بعض البروتينات.</a:t>
            </a:r>
            <a:endParaRPr lang="en-US" dirty="0"/>
          </a:p>
        </p:txBody>
      </p:sp>
      <p:sp>
        <p:nvSpPr>
          <p:cNvPr id="11" name="مستطيل 10"/>
          <p:cNvSpPr/>
          <p:nvPr/>
        </p:nvSpPr>
        <p:spPr>
          <a:xfrm>
            <a:off x="6228185" y="1267562"/>
            <a:ext cx="2653300" cy="646331"/>
          </a:xfrm>
          <a:prstGeom prst="rect">
            <a:avLst/>
          </a:prstGeom>
        </p:spPr>
        <p:txBody>
          <a:bodyPr wrap="square">
            <a:spAutoFit/>
          </a:bodyPr>
          <a:lstStyle/>
          <a:p>
            <a:r>
              <a:rPr lang="ar-SA" dirty="0" smtClean="0"/>
              <a:t>           جفاف </a:t>
            </a:r>
            <a:r>
              <a:rPr lang="ar-SA" dirty="0"/>
              <a:t>التربة </a:t>
            </a:r>
            <a:endParaRPr lang="ar-SA" dirty="0" smtClean="0"/>
          </a:p>
          <a:p>
            <a:r>
              <a:rPr lang="ar-SA" dirty="0" smtClean="0"/>
              <a:t>( </a:t>
            </a:r>
            <a:r>
              <a:rPr lang="ar-SA" dirty="0"/>
              <a:t>نقص المخزون المائي فيها) </a:t>
            </a:r>
          </a:p>
        </p:txBody>
      </p:sp>
      <p:sp>
        <p:nvSpPr>
          <p:cNvPr id="12" name="مستطيل 11"/>
          <p:cNvSpPr/>
          <p:nvPr/>
        </p:nvSpPr>
        <p:spPr>
          <a:xfrm>
            <a:off x="2414201" y="1267562"/>
            <a:ext cx="2146742" cy="646331"/>
          </a:xfrm>
          <a:prstGeom prst="rect">
            <a:avLst/>
          </a:prstGeom>
        </p:spPr>
        <p:txBody>
          <a:bodyPr wrap="none">
            <a:spAutoFit/>
          </a:bodyPr>
          <a:lstStyle/>
          <a:p>
            <a:r>
              <a:rPr lang="ar-SA" dirty="0" smtClean="0"/>
              <a:t>       جفاف </a:t>
            </a:r>
            <a:r>
              <a:rPr lang="ar-SA" dirty="0"/>
              <a:t>الجو </a:t>
            </a:r>
            <a:endParaRPr lang="ar-SA" dirty="0" smtClean="0"/>
          </a:p>
          <a:p>
            <a:r>
              <a:rPr lang="ar-SA" dirty="0" smtClean="0"/>
              <a:t>( </a:t>
            </a:r>
            <a:r>
              <a:rPr lang="ar-SA" dirty="0"/>
              <a:t>هبوب رياح حارة وجافة)</a:t>
            </a:r>
            <a:endParaRPr lang="en-US" dirty="0"/>
          </a:p>
        </p:txBody>
      </p:sp>
      <p:sp>
        <p:nvSpPr>
          <p:cNvPr id="13" name="مستطيل 12"/>
          <p:cNvSpPr/>
          <p:nvPr/>
        </p:nvSpPr>
        <p:spPr>
          <a:xfrm>
            <a:off x="5660290" y="2132856"/>
            <a:ext cx="3212738" cy="369332"/>
          </a:xfrm>
          <a:prstGeom prst="rect">
            <a:avLst/>
          </a:prstGeom>
        </p:spPr>
        <p:txBody>
          <a:bodyPr wrap="none">
            <a:spAutoFit/>
          </a:bodyPr>
          <a:lstStyle/>
          <a:p>
            <a:r>
              <a:rPr lang="ar-SA" dirty="0"/>
              <a:t>وعند تعرض النبات للجفاف فإنه يلجأ إلى </a:t>
            </a:r>
          </a:p>
        </p:txBody>
      </p:sp>
      <p:sp>
        <p:nvSpPr>
          <p:cNvPr id="14" name="مستطيل 13"/>
          <p:cNvSpPr/>
          <p:nvPr/>
        </p:nvSpPr>
        <p:spPr>
          <a:xfrm>
            <a:off x="5004048" y="2782669"/>
            <a:ext cx="4005108" cy="923330"/>
          </a:xfrm>
          <a:prstGeom prst="rect">
            <a:avLst/>
          </a:prstGeom>
        </p:spPr>
        <p:txBody>
          <a:bodyPr wrap="square">
            <a:spAutoFit/>
          </a:bodyPr>
          <a:lstStyle/>
          <a:p>
            <a:r>
              <a:rPr lang="ar-SA" dirty="0" smtClean="0"/>
              <a:t>                            الهروب </a:t>
            </a:r>
            <a:endParaRPr lang="ar-SA" dirty="0"/>
          </a:p>
          <a:p>
            <a:r>
              <a:rPr lang="ar-SA" dirty="0" smtClean="0"/>
              <a:t>(من </a:t>
            </a:r>
            <a:r>
              <a:rPr lang="ar-SA" dirty="0"/>
              <a:t>خلال التبكير في الإزهار والنضج خلال فترات </a:t>
            </a:r>
            <a:r>
              <a:rPr lang="ar-SA" dirty="0" smtClean="0"/>
              <a:t>                   الإجهاد </a:t>
            </a:r>
            <a:r>
              <a:rPr lang="ar-SA" dirty="0"/>
              <a:t>المائي)</a:t>
            </a:r>
          </a:p>
        </p:txBody>
      </p:sp>
      <p:sp>
        <p:nvSpPr>
          <p:cNvPr id="15" name="مستطيل 14"/>
          <p:cNvSpPr/>
          <p:nvPr/>
        </p:nvSpPr>
        <p:spPr>
          <a:xfrm>
            <a:off x="258465" y="2782669"/>
            <a:ext cx="3592922" cy="923330"/>
          </a:xfrm>
          <a:prstGeom prst="rect">
            <a:avLst/>
          </a:prstGeom>
        </p:spPr>
        <p:txBody>
          <a:bodyPr wrap="square">
            <a:spAutoFit/>
          </a:bodyPr>
          <a:lstStyle/>
          <a:p>
            <a:r>
              <a:rPr lang="ar-SA" dirty="0" smtClean="0"/>
              <a:t>                        التأقلم</a:t>
            </a:r>
          </a:p>
          <a:p>
            <a:r>
              <a:rPr lang="ar-SA" dirty="0"/>
              <a:t>(</a:t>
            </a:r>
            <a:r>
              <a:rPr lang="ar-SA" dirty="0" smtClean="0"/>
              <a:t>عن </a:t>
            </a:r>
            <a:r>
              <a:rPr lang="ar-SA" dirty="0"/>
              <a:t>طريق عمليات فيزيولوجية و </a:t>
            </a:r>
            <a:r>
              <a:rPr lang="ar-SA" dirty="0" err="1" smtClean="0"/>
              <a:t>بيوكيميائية</a:t>
            </a:r>
            <a:r>
              <a:rPr lang="ar-SA" dirty="0" smtClean="0"/>
              <a:t> وجزيئية </a:t>
            </a:r>
            <a:r>
              <a:rPr lang="ar-SA" dirty="0"/>
              <a:t>مختلفة </a:t>
            </a:r>
            <a:r>
              <a:rPr lang="ar-SA" dirty="0" smtClean="0"/>
              <a:t>)</a:t>
            </a:r>
            <a:endParaRPr lang="en-US" dirty="0"/>
          </a:p>
        </p:txBody>
      </p:sp>
    </p:spTree>
    <p:extLst>
      <p:ext uri="{BB962C8B-B14F-4D97-AF65-F5344CB8AC3E}">
        <p14:creationId xmlns:p14="http://schemas.microsoft.com/office/powerpoint/2010/main" val="82889235"/>
      </p:ext>
    </p:extLst>
  </p:cSld>
  <p:clrMapOvr>
    <a:masterClrMapping/>
  </p:clrMapOvr>
  <mc:AlternateContent xmlns:mc="http://schemas.openxmlformats.org/markup-compatibility/2006" xmlns:p14="http://schemas.microsoft.com/office/powerpoint/2010/main">
    <mc:Choice Requires="p14">
      <p:transition spd="slow" p14:dur="110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1000"/>
                                        <p:tgtEl>
                                          <p:spTgt spid="7"/>
                                        </p:tgtEl>
                                      </p:cBhvr>
                                    </p:animEffect>
                                    <p:anim calcmode="lin" valueType="num">
                                      <p:cBhvr>
                                        <p:cTn id="57" dur="1000" fill="hold"/>
                                        <p:tgtEl>
                                          <p:spTgt spid="7"/>
                                        </p:tgtEl>
                                        <p:attrNameLst>
                                          <p:attrName>ppt_x</p:attrName>
                                        </p:attrNameLst>
                                      </p:cBhvr>
                                      <p:tavLst>
                                        <p:tav tm="0">
                                          <p:val>
                                            <p:strVal val="#ppt_x"/>
                                          </p:val>
                                        </p:tav>
                                        <p:tav tm="100000">
                                          <p:val>
                                            <p:strVal val="#ppt_x"/>
                                          </p:val>
                                        </p:tav>
                                      </p:tavLst>
                                    </p:anim>
                                    <p:anim calcmode="lin" valueType="num">
                                      <p:cBhvr>
                                        <p:cTn id="58" dur="1000" fill="hold"/>
                                        <p:tgtEl>
                                          <p:spTgt spid="7"/>
                                        </p:tgtEl>
                                        <p:attrNameLst>
                                          <p:attrName>ppt_y</p:attrName>
                                        </p:attrNameLst>
                                      </p:cBhvr>
                                      <p:tavLst>
                                        <p:tav tm="0">
                                          <p:val>
                                            <p:strVal val="#ppt_y+.1"/>
                                          </p:val>
                                        </p:tav>
                                        <p:tav tm="100000">
                                          <p:val>
                                            <p:strVal val="#ppt_y"/>
                                          </p:val>
                                        </p:tav>
                                      </p:tavLst>
                                    </p:anim>
                                  </p:childTnLst>
                                </p:cTn>
                              </p:par>
                            </p:childTnLst>
                          </p:cTn>
                        </p:par>
                        <p:par>
                          <p:cTn id="59" fill="hold">
                            <p:stCondLst>
                              <p:cond delay="1000"/>
                            </p:stCondLst>
                            <p:childTnLst>
                              <p:par>
                                <p:cTn id="60" presetID="42" presetClass="entr" presetSubtype="0" fill="hold" grpId="0" nodeType="after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1000"/>
                                        <p:tgtEl>
                                          <p:spTgt spid="8"/>
                                        </p:tgtEl>
                                      </p:cBhvr>
                                    </p:animEffect>
                                    <p:anim calcmode="lin" valueType="num">
                                      <p:cBhvr>
                                        <p:cTn id="63" dur="1000" fill="hold"/>
                                        <p:tgtEl>
                                          <p:spTgt spid="8"/>
                                        </p:tgtEl>
                                        <p:attrNameLst>
                                          <p:attrName>ppt_x</p:attrName>
                                        </p:attrNameLst>
                                      </p:cBhvr>
                                      <p:tavLst>
                                        <p:tav tm="0">
                                          <p:val>
                                            <p:strVal val="#ppt_x"/>
                                          </p:val>
                                        </p:tav>
                                        <p:tav tm="100000">
                                          <p:val>
                                            <p:strVal val="#ppt_x"/>
                                          </p:val>
                                        </p:tav>
                                      </p:tavLst>
                                    </p:anim>
                                    <p:anim calcmode="lin" valueType="num">
                                      <p:cBhvr>
                                        <p:cTn id="64" dur="1000" fill="hold"/>
                                        <p:tgtEl>
                                          <p:spTgt spid="8"/>
                                        </p:tgtEl>
                                        <p:attrNameLst>
                                          <p:attrName>ppt_y</p:attrName>
                                        </p:attrNameLst>
                                      </p:cBhvr>
                                      <p:tavLst>
                                        <p:tav tm="0">
                                          <p:val>
                                            <p:strVal val="#ppt_y+.1"/>
                                          </p:val>
                                        </p:tav>
                                        <p:tav tm="100000">
                                          <p:val>
                                            <p:strVal val="#ppt_y"/>
                                          </p:val>
                                        </p:tav>
                                      </p:tavLst>
                                    </p:anim>
                                  </p:childTnLst>
                                </p:cTn>
                              </p:par>
                            </p:childTnLst>
                          </p:cTn>
                        </p:par>
                        <p:par>
                          <p:cTn id="65" fill="hold">
                            <p:stCondLst>
                              <p:cond delay="2000"/>
                            </p:stCondLst>
                            <p:childTnLst>
                              <p:par>
                                <p:cTn id="66" presetID="42" presetClass="entr" presetSubtype="0" fill="hold" grpId="0" nodeType="after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1000"/>
                                        <p:tgtEl>
                                          <p:spTgt spid="9"/>
                                        </p:tgtEl>
                                      </p:cBhvr>
                                    </p:animEffect>
                                    <p:anim calcmode="lin" valueType="num">
                                      <p:cBhvr>
                                        <p:cTn id="69" dur="1000" fill="hold"/>
                                        <p:tgtEl>
                                          <p:spTgt spid="9"/>
                                        </p:tgtEl>
                                        <p:attrNameLst>
                                          <p:attrName>ppt_x</p:attrName>
                                        </p:attrNameLst>
                                      </p:cBhvr>
                                      <p:tavLst>
                                        <p:tav tm="0">
                                          <p:val>
                                            <p:strVal val="#ppt_x"/>
                                          </p:val>
                                        </p:tav>
                                        <p:tav tm="100000">
                                          <p:val>
                                            <p:strVal val="#ppt_x"/>
                                          </p:val>
                                        </p:tav>
                                      </p:tavLst>
                                    </p:anim>
                                    <p:anim calcmode="lin" valueType="num">
                                      <p:cBhvr>
                                        <p:cTn id="7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8" grpId="0"/>
      <p:bldP spid="9" grpId="0"/>
      <p:bldP spid="11" grpId="0"/>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4355976" y="332656"/>
            <a:ext cx="4572000" cy="369332"/>
          </a:xfrm>
          <a:prstGeom prst="rect">
            <a:avLst/>
          </a:prstGeom>
        </p:spPr>
        <p:txBody>
          <a:bodyPr>
            <a:spAutoFit/>
          </a:bodyPr>
          <a:lstStyle/>
          <a:p>
            <a:r>
              <a:rPr lang="ar-SY" dirty="0"/>
              <a:t>يختلف تأثير الجفاف </a:t>
            </a:r>
            <a:r>
              <a:rPr lang="ar-SY" dirty="0" err="1" smtClean="0"/>
              <a:t>باختلا</a:t>
            </a:r>
            <a:r>
              <a:rPr lang="ar-SA" dirty="0" smtClean="0"/>
              <a:t>ف</a:t>
            </a:r>
            <a:endParaRPr lang="en-US" dirty="0"/>
          </a:p>
        </p:txBody>
      </p:sp>
      <p:sp>
        <p:nvSpPr>
          <p:cNvPr id="3" name="مستطيل 2"/>
          <p:cNvSpPr/>
          <p:nvPr/>
        </p:nvSpPr>
        <p:spPr>
          <a:xfrm>
            <a:off x="7044127" y="1052736"/>
            <a:ext cx="1883849" cy="369332"/>
          </a:xfrm>
          <a:prstGeom prst="rect">
            <a:avLst/>
          </a:prstGeom>
        </p:spPr>
        <p:txBody>
          <a:bodyPr wrap="none">
            <a:spAutoFit/>
          </a:bodyPr>
          <a:lstStyle/>
          <a:p>
            <a:r>
              <a:rPr lang="ar-SY" dirty="0"/>
              <a:t>المرحلة من نمو النبات </a:t>
            </a:r>
            <a:endParaRPr lang="ar-SA" dirty="0"/>
          </a:p>
        </p:txBody>
      </p:sp>
      <p:sp>
        <p:nvSpPr>
          <p:cNvPr id="4" name="مستطيل 3"/>
          <p:cNvSpPr/>
          <p:nvPr/>
        </p:nvSpPr>
        <p:spPr>
          <a:xfrm>
            <a:off x="4543509" y="1052736"/>
            <a:ext cx="1527982" cy="369332"/>
          </a:xfrm>
          <a:prstGeom prst="rect">
            <a:avLst/>
          </a:prstGeom>
        </p:spPr>
        <p:txBody>
          <a:bodyPr wrap="none">
            <a:spAutoFit/>
          </a:bodyPr>
          <a:lstStyle/>
          <a:p>
            <a:r>
              <a:rPr lang="ar-SY" dirty="0" smtClean="0"/>
              <a:t>الأصناف والطرز </a:t>
            </a:r>
            <a:endParaRPr lang="ar-SA" dirty="0"/>
          </a:p>
        </p:txBody>
      </p:sp>
      <p:sp>
        <p:nvSpPr>
          <p:cNvPr id="5" name="مستطيل 4"/>
          <p:cNvSpPr/>
          <p:nvPr/>
        </p:nvSpPr>
        <p:spPr>
          <a:xfrm>
            <a:off x="1691680" y="1052736"/>
            <a:ext cx="1348446" cy="369332"/>
          </a:xfrm>
          <a:prstGeom prst="rect">
            <a:avLst/>
          </a:prstGeom>
        </p:spPr>
        <p:txBody>
          <a:bodyPr wrap="none">
            <a:spAutoFit/>
          </a:bodyPr>
          <a:lstStyle/>
          <a:p>
            <a:r>
              <a:rPr lang="ar-SY" dirty="0"/>
              <a:t>والعضو النباتي.</a:t>
            </a:r>
            <a:endParaRPr lang="en-US" dirty="0"/>
          </a:p>
        </p:txBody>
      </p:sp>
      <p:sp>
        <p:nvSpPr>
          <p:cNvPr id="6" name="مستطيل 5"/>
          <p:cNvSpPr/>
          <p:nvPr/>
        </p:nvSpPr>
        <p:spPr>
          <a:xfrm>
            <a:off x="5774549" y="1700808"/>
            <a:ext cx="3153427" cy="369332"/>
          </a:xfrm>
          <a:prstGeom prst="rect">
            <a:avLst/>
          </a:prstGeom>
        </p:spPr>
        <p:txBody>
          <a:bodyPr wrap="none">
            <a:spAutoFit/>
          </a:bodyPr>
          <a:lstStyle/>
          <a:p>
            <a:r>
              <a:rPr lang="ar-SY" dirty="0"/>
              <a:t>فنلاحظ أن أكثر عضو يتأثر بالجفاف هو </a:t>
            </a:r>
            <a:endParaRPr lang="ar-SA" dirty="0"/>
          </a:p>
        </p:txBody>
      </p:sp>
      <p:sp>
        <p:nvSpPr>
          <p:cNvPr id="7" name="مستطيل 6"/>
          <p:cNvSpPr/>
          <p:nvPr/>
        </p:nvSpPr>
        <p:spPr>
          <a:xfrm>
            <a:off x="5168635" y="1700808"/>
            <a:ext cx="705641" cy="369332"/>
          </a:xfrm>
          <a:prstGeom prst="rect">
            <a:avLst/>
          </a:prstGeom>
        </p:spPr>
        <p:txBody>
          <a:bodyPr wrap="none">
            <a:spAutoFit/>
          </a:bodyPr>
          <a:lstStyle/>
          <a:p>
            <a:r>
              <a:rPr lang="ar-SY" dirty="0"/>
              <a:t>الورقة </a:t>
            </a:r>
            <a:endParaRPr lang="ar-SA" dirty="0"/>
          </a:p>
        </p:txBody>
      </p:sp>
      <p:sp>
        <p:nvSpPr>
          <p:cNvPr id="8" name="مستطيل 7"/>
          <p:cNvSpPr/>
          <p:nvPr/>
        </p:nvSpPr>
        <p:spPr>
          <a:xfrm>
            <a:off x="1503850" y="1700808"/>
            <a:ext cx="3664785" cy="369332"/>
          </a:xfrm>
          <a:prstGeom prst="rect">
            <a:avLst/>
          </a:prstGeom>
        </p:spPr>
        <p:txBody>
          <a:bodyPr wrap="none">
            <a:spAutoFit/>
          </a:bodyPr>
          <a:lstStyle/>
          <a:p>
            <a:r>
              <a:rPr lang="ar-SY" dirty="0"/>
              <a:t>حيث يتقلص حجمها وبعد الإزهار تشيخ بسرعة </a:t>
            </a:r>
            <a:endParaRPr lang="ar-SA" dirty="0"/>
          </a:p>
        </p:txBody>
      </p:sp>
      <p:sp>
        <p:nvSpPr>
          <p:cNvPr id="9" name="مستطيل 8"/>
          <p:cNvSpPr/>
          <p:nvPr/>
        </p:nvSpPr>
        <p:spPr>
          <a:xfrm>
            <a:off x="251520" y="2348880"/>
            <a:ext cx="8703949" cy="369332"/>
          </a:xfrm>
          <a:prstGeom prst="rect">
            <a:avLst/>
          </a:prstGeom>
        </p:spPr>
        <p:txBody>
          <a:bodyPr wrap="square">
            <a:spAutoFit/>
          </a:bodyPr>
          <a:lstStyle/>
          <a:p>
            <a:r>
              <a:rPr lang="ar-SY" dirty="0"/>
              <a:t>تعد مرحلة إنبات البذور </a:t>
            </a:r>
            <a:r>
              <a:rPr lang="ar-SY" dirty="0" err="1"/>
              <a:t>والبادرات</a:t>
            </a:r>
            <a:r>
              <a:rPr lang="ar-SY" dirty="0"/>
              <a:t> من أهم المراحل الحرجة بالنسبة </a:t>
            </a:r>
            <a:r>
              <a:rPr lang="ar-SY" dirty="0" smtClean="0"/>
              <a:t>للجفاف</a:t>
            </a:r>
            <a:r>
              <a:rPr lang="ar-SA" dirty="0" smtClean="0"/>
              <a:t> </a:t>
            </a:r>
            <a:r>
              <a:rPr lang="ar-SY" dirty="0"/>
              <a:t>حيث يؤدي الجفاف في هذه المرحلة </a:t>
            </a:r>
            <a:r>
              <a:rPr lang="ar-SY" dirty="0" smtClean="0"/>
              <a:t>إلى</a:t>
            </a:r>
            <a:r>
              <a:rPr lang="ar-SA" dirty="0" smtClean="0"/>
              <a:t>:</a:t>
            </a:r>
            <a:r>
              <a:rPr lang="ar-SY" dirty="0" smtClean="0"/>
              <a:t> </a:t>
            </a:r>
            <a:endParaRPr lang="ar-SA" dirty="0"/>
          </a:p>
        </p:txBody>
      </p:sp>
      <p:sp>
        <p:nvSpPr>
          <p:cNvPr id="10" name="مستطيل 9"/>
          <p:cNvSpPr/>
          <p:nvPr/>
        </p:nvSpPr>
        <p:spPr>
          <a:xfrm>
            <a:off x="6239419" y="3059668"/>
            <a:ext cx="2223686" cy="369332"/>
          </a:xfrm>
          <a:prstGeom prst="rect">
            <a:avLst/>
          </a:prstGeom>
        </p:spPr>
        <p:txBody>
          <a:bodyPr wrap="none">
            <a:spAutoFit/>
          </a:bodyPr>
          <a:lstStyle/>
          <a:p>
            <a:r>
              <a:rPr lang="ar-SY" dirty="0"/>
              <a:t>تراجع في نسبة إنبات البذور</a:t>
            </a:r>
            <a:endParaRPr lang="ar-SA" dirty="0"/>
          </a:p>
        </p:txBody>
      </p:sp>
      <p:sp>
        <p:nvSpPr>
          <p:cNvPr id="11" name="مستطيل 10"/>
          <p:cNvSpPr/>
          <p:nvPr/>
        </p:nvSpPr>
        <p:spPr>
          <a:xfrm>
            <a:off x="594424" y="3059613"/>
            <a:ext cx="3542957" cy="369332"/>
          </a:xfrm>
          <a:prstGeom prst="rect">
            <a:avLst/>
          </a:prstGeom>
        </p:spPr>
        <p:txBody>
          <a:bodyPr wrap="none">
            <a:spAutoFit/>
          </a:bodyPr>
          <a:lstStyle/>
          <a:p>
            <a:r>
              <a:rPr lang="ar-SY" dirty="0"/>
              <a:t>يؤثر على كفاءة </a:t>
            </a:r>
            <a:r>
              <a:rPr lang="ar-SY" dirty="0" err="1"/>
              <a:t>البادرات</a:t>
            </a:r>
            <a:r>
              <a:rPr lang="ar-SY" dirty="0"/>
              <a:t> في منافسة الأعشاب </a:t>
            </a:r>
            <a:endParaRPr lang="ar-SA" dirty="0"/>
          </a:p>
        </p:txBody>
      </p:sp>
      <p:sp>
        <p:nvSpPr>
          <p:cNvPr id="12" name="مستطيل 11"/>
          <p:cNvSpPr/>
          <p:nvPr/>
        </p:nvSpPr>
        <p:spPr>
          <a:xfrm>
            <a:off x="3839166" y="4167664"/>
            <a:ext cx="2343910" cy="369332"/>
          </a:xfrm>
          <a:prstGeom prst="rect">
            <a:avLst/>
          </a:prstGeom>
        </p:spPr>
        <p:txBody>
          <a:bodyPr wrap="none">
            <a:spAutoFit/>
          </a:bodyPr>
          <a:lstStyle/>
          <a:p>
            <a:r>
              <a:rPr lang="ar-SY" dirty="0"/>
              <a:t>بالنتيجة يؤثر على الغلة الحبية</a:t>
            </a:r>
            <a:endParaRPr lang="ar-SA" dirty="0"/>
          </a:p>
        </p:txBody>
      </p:sp>
    </p:spTree>
    <p:extLst>
      <p:ext uri="{BB962C8B-B14F-4D97-AF65-F5344CB8AC3E}">
        <p14:creationId xmlns:p14="http://schemas.microsoft.com/office/powerpoint/2010/main" val="140912047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31" presetClass="entr" presetSubtype="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1000" fill="hold"/>
                                        <p:tgtEl>
                                          <p:spTgt spid="7"/>
                                        </p:tgtEl>
                                        <p:attrNameLst>
                                          <p:attrName>ppt_w</p:attrName>
                                        </p:attrNameLst>
                                      </p:cBhvr>
                                      <p:tavLst>
                                        <p:tav tm="0">
                                          <p:val>
                                            <p:fltVal val="0"/>
                                          </p:val>
                                        </p:tav>
                                        <p:tav tm="100000">
                                          <p:val>
                                            <p:strVal val="#ppt_w"/>
                                          </p:val>
                                        </p:tav>
                                      </p:tavLst>
                                    </p:anim>
                                    <p:anim calcmode="lin" valueType="num">
                                      <p:cBhvr>
                                        <p:cTn id="41" dur="1000" fill="hold"/>
                                        <p:tgtEl>
                                          <p:spTgt spid="7"/>
                                        </p:tgtEl>
                                        <p:attrNameLst>
                                          <p:attrName>ppt_h</p:attrName>
                                        </p:attrNameLst>
                                      </p:cBhvr>
                                      <p:tavLst>
                                        <p:tav tm="0">
                                          <p:val>
                                            <p:fltVal val="0"/>
                                          </p:val>
                                        </p:tav>
                                        <p:tav tm="100000">
                                          <p:val>
                                            <p:strVal val="#ppt_h"/>
                                          </p:val>
                                        </p:tav>
                                      </p:tavLst>
                                    </p:anim>
                                    <p:anim calcmode="lin" valueType="num">
                                      <p:cBhvr>
                                        <p:cTn id="42" dur="1000" fill="hold"/>
                                        <p:tgtEl>
                                          <p:spTgt spid="7"/>
                                        </p:tgtEl>
                                        <p:attrNameLst>
                                          <p:attrName>style.rotation</p:attrName>
                                        </p:attrNameLst>
                                      </p:cBhvr>
                                      <p:tavLst>
                                        <p:tav tm="0">
                                          <p:val>
                                            <p:fltVal val="90"/>
                                          </p:val>
                                        </p:tav>
                                        <p:tav tm="100000">
                                          <p:val>
                                            <p:fltVal val="0"/>
                                          </p:val>
                                        </p:tav>
                                      </p:tavLst>
                                    </p:anim>
                                    <p:animEffect transition="in" filter="fade">
                                      <p:cBhvr>
                                        <p:cTn id="43" dur="1000"/>
                                        <p:tgtEl>
                                          <p:spTgt spid="7"/>
                                        </p:tgtEl>
                                      </p:cBhvr>
                                    </p:animEffect>
                                  </p:childTnLst>
                                </p:cTn>
                              </p:par>
                            </p:childTnLst>
                          </p:cTn>
                        </p:par>
                        <p:par>
                          <p:cTn id="44" fill="hold">
                            <p:stCondLst>
                              <p:cond delay="1500"/>
                            </p:stCondLst>
                            <p:childTnLst>
                              <p:par>
                                <p:cTn id="45" presetID="16" presetClass="entr" presetSubtype="21"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arn(inVertic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1000"/>
                                        <p:tgtEl>
                                          <p:spTgt spid="9"/>
                                        </p:tgtEl>
                                      </p:cBhvr>
                                    </p:animEffect>
                                    <p:anim calcmode="lin" valueType="num">
                                      <p:cBhvr>
                                        <p:cTn id="53" dur="1000" fill="hold"/>
                                        <p:tgtEl>
                                          <p:spTgt spid="9"/>
                                        </p:tgtEl>
                                        <p:attrNameLst>
                                          <p:attrName>ppt_x</p:attrName>
                                        </p:attrNameLst>
                                      </p:cBhvr>
                                      <p:tavLst>
                                        <p:tav tm="0">
                                          <p:val>
                                            <p:strVal val="#ppt_x"/>
                                          </p:val>
                                        </p:tav>
                                        <p:tav tm="100000">
                                          <p:val>
                                            <p:strVal val="#ppt_x"/>
                                          </p:val>
                                        </p:tav>
                                      </p:tavLst>
                                    </p:anim>
                                    <p:anim calcmode="lin" valueType="num">
                                      <p:cBhvr>
                                        <p:cTn id="5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p:cTn id="59" dur="500" fill="hold"/>
                                        <p:tgtEl>
                                          <p:spTgt spid="10"/>
                                        </p:tgtEl>
                                        <p:attrNameLst>
                                          <p:attrName>ppt_w</p:attrName>
                                        </p:attrNameLst>
                                      </p:cBhvr>
                                      <p:tavLst>
                                        <p:tav tm="0">
                                          <p:val>
                                            <p:fltVal val="0"/>
                                          </p:val>
                                        </p:tav>
                                        <p:tav tm="100000">
                                          <p:val>
                                            <p:strVal val="#ppt_w"/>
                                          </p:val>
                                        </p:tav>
                                      </p:tavLst>
                                    </p:anim>
                                    <p:anim calcmode="lin" valueType="num">
                                      <p:cBhvr>
                                        <p:cTn id="60" dur="500" fill="hold"/>
                                        <p:tgtEl>
                                          <p:spTgt spid="10"/>
                                        </p:tgtEl>
                                        <p:attrNameLst>
                                          <p:attrName>ppt_h</p:attrName>
                                        </p:attrNameLst>
                                      </p:cBhvr>
                                      <p:tavLst>
                                        <p:tav tm="0">
                                          <p:val>
                                            <p:fltVal val="0"/>
                                          </p:val>
                                        </p:tav>
                                        <p:tav tm="100000">
                                          <p:val>
                                            <p:strVal val="#ppt_h"/>
                                          </p:val>
                                        </p:tav>
                                      </p:tavLst>
                                    </p:anim>
                                    <p:animEffect transition="in" filter="fade">
                                      <p:cBhvr>
                                        <p:cTn id="61" dur="5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1"/>
                                        </p:tgtEl>
                                        <p:attrNameLst>
                                          <p:attrName>style.visibility</p:attrName>
                                        </p:attrNameLst>
                                      </p:cBhvr>
                                      <p:to>
                                        <p:strVal val="visible"/>
                                      </p:to>
                                    </p:set>
                                    <p:anim calcmode="lin" valueType="num">
                                      <p:cBhvr>
                                        <p:cTn id="66" dur="500" fill="hold"/>
                                        <p:tgtEl>
                                          <p:spTgt spid="11"/>
                                        </p:tgtEl>
                                        <p:attrNameLst>
                                          <p:attrName>ppt_w</p:attrName>
                                        </p:attrNameLst>
                                      </p:cBhvr>
                                      <p:tavLst>
                                        <p:tav tm="0">
                                          <p:val>
                                            <p:fltVal val="0"/>
                                          </p:val>
                                        </p:tav>
                                        <p:tav tm="100000">
                                          <p:val>
                                            <p:strVal val="#ppt_w"/>
                                          </p:val>
                                        </p:tav>
                                      </p:tavLst>
                                    </p:anim>
                                    <p:anim calcmode="lin" valueType="num">
                                      <p:cBhvr>
                                        <p:cTn id="67" dur="500" fill="hold"/>
                                        <p:tgtEl>
                                          <p:spTgt spid="11"/>
                                        </p:tgtEl>
                                        <p:attrNameLst>
                                          <p:attrName>ppt_h</p:attrName>
                                        </p:attrNameLst>
                                      </p:cBhvr>
                                      <p:tavLst>
                                        <p:tav tm="0">
                                          <p:val>
                                            <p:fltVal val="0"/>
                                          </p:val>
                                        </p:tav>
                                        <p:tav tm="100000">
                                          <p:val>
                                            <p:strVal val="#ppt_h"/>
                                          </p:val>
                                        </p:tav>
                                      </p:tavLst>
                                    </p:anim>
                                    <p:animEffect transition="in" filter="fade">
                                      <p:cBhvr>
                                        <p:cTn id="68" dur="500"/>
                                        <p:tgtEl>
                                          <p:spTgt spid="11"/>
                                        </p:tgtEl>
                                      </p:cBhvr>
                                    </p:animEffect>
                                  </p:childTnLst>
                                </p:cTn>
                              </p:par>
                            </p:childTnLst>
                          </p:cTn>
                        </p:par>
                        <p:par>
                          <p:cTn id="69" fill="hold">
                            <p:stCondLst>
                              <p:cond delay="500"/>
                            </p:stCondLst>
                            <p:childTnLst>
                              <p:par>
                                <p:cTn id="70" presetID="53" presetClass="entr" presetSubtype="16" fill="hold" grpId="0" nodeType="afterEffect">
                                  <p:stCondLst>
                                    <p:cond delay="0"/>
                                  </p:stCondLst>
                                  <p:childTnLst>
                                    <p:set>
                                      <p:cBhvr>
                                        <p:cTn id="71" dur="1" fill="hold">
                                          <p:stCondLst>
                                            <p:cond delay="0"/>
                                          </p:stCondLst>
                                        </p:cTn>
                                        <p:tgtEl>
                                          <p:spTgt spid="12"/>
                                        </p:tgtEl>
                                        <p:attrNameLst>
                                          <p:attrName>style.visibility</p:attrName>
                                        </p:attrNameLst>
                                      </p:cBhvr>
                                      <p:to>
                                        <p:strVal val="visible"/>
                                      </p:to>
                                    </p:set>
                                    <p:anim calcmode="lin" valueType="num">
                                      <p:cBhvr>
                                        <p:cTn id="72" dur="500" fill="hold"/>
                                        <p:tgtEl>
                                          <p:spTgt spid="12"/>
                                        </p:tgtEl>
                                        <p:attrNameLst>
                                          <p:attrName>ppt_w</p:attrName>
                                        </p:attrNameLst>
                                      </p:cBhvr>
                                      <p:tavLst>
                                        <p:tav tm="0">
                                          <p:val>
                                            <p:fltVal val="0"/>
                                          </p:val>
                                        </p:tav>
                                        <p:tav tm="100000">
                                          <p:val>
                                            <p:strVal val="#ppt_w"/>
                                          </p:val>
                                        </p:tav>
                                      </p:tavLst>
                                    </p:anim>
                                    <p:anim calcmode="lin" valueType="num">
                                      <p:cBhvr>
                                        <p:cTn id="73" dur="500" fill="hold"/>
                                        <p:tgtEl>
                                          <p:spTgt spid="12"/>
                                        </p:tgtEl>
                                        <p:attrNameLst>
                                          <p:attrName>ppt_h</p:attrName>
                                        </p:attrNameLst>
                                      </p:cBhvr>
                                      <p:tavLst>
                                        <p:tav tm="0">
                                          <p:val>
                                            <p:fltVal val="0"/>
                                          </p:val>
                                        </p:tav>
                                        <p:tav tm="100000">
                                          <p:val>
                                            <p:strVal val="#ppt_h"/>
                                          </p:val>
                                        </p:tav>
                                      </p:tavLst>
                                    </p:anim>
                                    <p:animEffect transition="in" filter="fade">
                                      <p:cBhvr>
                                        <p:cTn id="7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179512" y="188640"/>
            <a:ext cx="8712968" cy="646331"/>
          </a:xfrm>
          <a:prstGeom prst="rect">
            <a:avLst/>
          </a:prstGeom>
        </p:spPr>
        <p:txBody>
          <a:bodyPr wrap="square">
            <a:spAutoFit/>
          </a:bodyPr>
          <a:lstStyle/>
          <a:p>
            <a:r>
              <a:rPr lang="ar-SA" dirty="0"/>
              <a:t> لجأ </a:t>
            </a:r>
            <a:r>
              <a:rPr lang="ar-SA" dirty="0" err="1" smtClean="0"/>
              <a:t>مربو</a:t>
            </a:r>
            <a:r>
              <a:rPr lang="ar-SA" dirty="0" smtClean="0"/>
              <a:t> النبات </a:t>
            </a:r>
            <a:r>
              <a:rPr lang="ar-SA" dirty="0"/>
              <a:t>غربلة أصناف القمح لتحمل الجفاف عند المراحل المبكرة </a:t>
            </a:r>
            <a:r>
              <a:rPr lang="ar-SA" dirty="0" smtClean="0"/>
              <a:t>من حياة النبات باستخدام </a:t>
            </a:r>
            <a:r>
              <a:rPr lang="ar-SA" dirty="0"/>
              <a:t>بعض المركبات </a:t>
            </a:r>
            <a:r>
              <a:rPr lang="ar-SA" dirty="0" smtClean="0"/>
              <a:t>الكيميائية مثل </a:t>
            </a:r>
            <a:r>
              <a:rPr lang="en-US" dirty="0" smtClean="0"/>
              <a:t>PEG</a:t>
            </a:r>
            <a:r>
              <a:rPr lang="ar-SA" dirty="0" smtClean="0"/>
              <a:t> </a:t>
            </a:r>
            <a:r>
              <a:rPr lang="ar-SA" dirty="0"/>
              <a:t>التي تحث على الجفاف ضمن ظروف المخبر</a:t>
            </a:r>
          </a:p>
        </p:txBody>
      </p:sp>
      <p:sp>
        <p:nvSpPr>
          <p:cNvPr id="3" name="مستطيل 2"/>
          <p:cNvSpPr/>
          <p:nvPr/>
        </p:nvSpPr>
        <p:spPr>
          <a:xfrm>
            <a:off x="5508104" y="1196752"/>
            <a:ext cx="3226075" cy="369332"/>
          </a:xfrm>
          <a:prstGeom prst="rect">
            <a:avLst/>
          </a:prstGeom>
        </p:spPr>
        <p:txBody>
          <a:bodyPr wrap="none">
            <a:spAutoFit/>
          </a:bodyPr>
          <a:lstStyle/>
          <a:p>
            <a:r>
              <a:rPr lang="ar-SY" dirty="0"/>
              <a:t>لوحظ عند تعريض </a:t>
            </a:r>
            <a:r>
              <a:rPr lang="ar-SY" dirty="0" err="1"/>
              <a:t>بادرات</a:t>
            </a:r>
            <a:r>
              <a:rPr lang="ar-SY" dirty="0"/>
              <a:t> القمح ل </a:t>
            </a:r>
            <a:r>
              <a:rPr lang="en-US" dirty="0"/>
              <a:t>PEG </a:t>
            </a:r>
            <a:endParaRPr lang="ar-SA" dirty="0"/>
          </a:p>
        </p:txBody>
      </p:sp>
      <p:sp>
        <p:nvSpPr>
          <p:cNvPr id="4" name="مستطيل 3"/>
          <p:cNvSpPr/>
          <p:nvPr/>
        </p:nvSpPr>
        <p:spPr>
          <a:xfrm>
            <a:off x="7128199" y="1934526"/>
            <a:ext cx="856325" cy="369332"/>
          </a:xfrm>
          <a:prstGeom prst="rect">
            <a:avLst/>
          </a:prstGeom>
        </p:spPr>
        <p:txBody>
          <a:bodyPr wrap="none">
            <a:spAutoFit/>
          </a:bodyPr>
          <a:lstStyle/>
          <a:p>
            <a:r>
              <a:rPr lang="ar-SA" b="1" dirty="0" smtClean="0">
                <a:effectLst>
                  <a:outerShdw blurRad="38100" dist="38100" dir="2700000" algn="tl">
                    <a:srgbClr val="000000">
                      <a:alpha val="43137"/>
                    </a:srgbClr>
                  </a:outerShdw>
                </a:effectLst>
              </a:rPr>
              <a:t>انخفاض </a:t>
            </a:r>
            <a:endParaRPr lang="ar-SA" b="1" dirty="0">
              <a:effectLst>
                <a:outerShdw blurRad="38100" dist="38100" dir="2700000" algn="tl">
                  <a:srgbClr val="000000">
                    <a:alpha val="43137"/>
                  </a:srgbClr>
                </a:outerShdw>
              </a:effectLst>
            </a:endParaRPr>
          </a:p>
        </p:txBody>
      </p:sp>
      <p:sp>
        <p:nvSpPr>
          <p:cNvPr id="5" name="مستطيل 4"/>
          <p:cNvSpPr/>
          <p:nvPr/>
        </p:nvSpPr>
        <p:spPr>
          <a:xfrm>
            <a:off x="1979712" y="1916832"/>
            <a:ext cx="635109" cy="369332"/>
          </a:xfrm>
          <a:prstGeom prst="rect">
            <a:avLst/>
          </a:prstGeom>
        </p:spPr>
        <p:txBody>
          <a:bodyPr wrap="none">
            <a:spAutoFit/>
          </a:bodyPr>
          <a:lstStyle/>
          <a:p>
            <a:r>
              <a:rPr lang="ar-SA" b="1" dirty="0">
                <a:effectLst>
                  <a:outerShdw blurRad="38100" dist="38100" dir="2700000" algn="tl">
                    <a:srgbClr val="000000">
                      <a:alpha val="43137"/>
                    </a:srgbClr>
                  </a:outerShdw>
                </a:effectLst>
              </a:rPr>
              <a:t>تراكم </a:t>
            </a:r>
          </a:p>
        </p:txBody>
      </p:sp>
      <p:sp>
        <p:nvSpPr>
          <p:cNvPr id="6" name="مستطيل 5"/>
          <p:cNvSpPr/>
          <p:nvPr/>
        </p:nvSpPr>
        <p:spPr>
          <a:xfrm>
            <a:off x="6612032" y="2636912"/>
            <a:ext cx="1903085" cy="369332"/>
          </a:xfrm>
          <a:prstGeom prst="rect">
            <a:avLst/>
          </a:prstGeom>
        </p:spPr>
        <p:txBody>
          <a:bodyPr wrap="none">
            <a:spAutoFit/>
          </a:bodyPr>
          <a:lstStyle/>
          <a:p>
            <a:r>
              <a:rPr lang="ar-SA" dirty="0"/>
              <a:t> </a:t>
            </a:r>
            <a:r>
              <a:rPr lang="ar-SA" dirty="0" smtClean="0"/>
              <a:t>عملية </a:t>
            </a:r>
            <a:r>
              <a:rPr lang="ar-SA" dirty="0"/>
              <a:t>التمثيل الضوئي</a:t>
            </a:r>
          </a:p>
        </p:txBody>
      </p:sp>
      <p:sp>
        <p:nvSpPr>
          <p:cNvPr id="7" name="مستطيل 6"/>
          <p:cNvSpPr/>
          <p:nvPr/>
        </p:nvSpPr>
        <p:spPr>
          <a:xfrm>
            <a:off x="6701800" y="3429000"/>
            <a:ext cx="1813317" cy="369332"/>
          </a:xfrm>
          <a:prstGeom prst="rect">
            <a:avLst/>
          </a:prstGeom>
        </p:spPr>
        <p:txBody>
          <a:bodyPr wrap="none">
            <a:spAutoFit/>
          </a:bodyPr>
          <a:lstStyle/>
          <a:p>
            <a:r>
              <a:rPr lang="ar-SA" dirty="0"/>
              <a:t>طول السويقة والجذير </a:t>
            </a:r>
          </a:p>
        </p:txBody>
      </p:sp>
      <p:sp>
        <p:nvSpPr>
          <p:cNvPr id="8" name="مستطيل 7"/>
          <p:cNvSpPr/>
          <p:nvPr/>
        </p:nvSpPr>
        <p:spPr>
          <a:xfrm>
            <a:off x="6587986" y="4293096"/>
            <a:ext cx="2040943" cy="369332"/>
          </a:xfrm>
          <a:prstGeom prst="rect">
            <a:avLst/>
          </a:prstGeom>
        </p:spPr>
        <p:txBody>
          <a:bodyPr wrap="none">
            <a:spAutoFit/>
          </a:bodyPr>
          <a:lstStyle/>
          <a:p>
            <a:r>
              <a:rPr lang="ar-SA" dirty="0"/>
              <a:t>ووزنهما الرطب والجاف </a:t>
            </a:r>
          </a:p>
        </p:txBody>
      </p:sp>
      <p:sp>
        <p:nvSpPr>
          <p:cNvPr id="9" name="مستطيل 8"/>
          <p:cNvSpPr/>
          <p:nvPr/>
        </p:nvSpPr>
        <p:spPr>
          <a:xfrm>
            <a:off x="6761110" y="5157192"/>
            <a:ext cx="1694695" cy="369332"/>
          </a:xfrm>
          <a:prstGeom prst="rect">
            <a:avLst/>
          </a:prstGeom>
        </p:spPr>
        <p:txBody>
          <a:bodyPr wrap="none">
            <a:spAutoFit/>
          </a:bodyPr>
          <a:lstStyle/>
          <a:p>
            <a:r>
              <a:rPr lang="ar-SA" dirty="0"/>
              <a:t>محتوى الماء النسبي </a:t>
            </a:r>
          </a:p>
        </p:txBody>
      </p:sp>
      <p:sp>
        <p:nvSpPr>
          <p:cNvPr id="10" name="مستطيل 9"/>
          <p:cNvSpPr/>
          <p:nvPr/>
        </p:nvSpPr>
        <p:spPr>
          <a:xfrm>
            <a:off x="6431694" y="5949280"/>
            <a:ext cx="2353528" cy="369332"/>
          </a:xfrm>
          <a:prstGeom prst="rect">
            <a:avLst/>
          </a:prstGeom>
        </p:spPr>
        <p:txBody>
          <a:bodyPr wrap="none">
            <a:spAutoFit/>
          </a:bodyPr>
          <a:lstStyle/>
          <a:p>
            <a:r>
              <a:rPr lang="ar-SA" dirty="0"/>
              <a:t>تركيز الكلوروفيل في الأوراق</a:t>
            </a:r>
          </a:p>
        </p:txBody>
      </p:sp>
      <p:sp>
        <p:nvSpPr>
          <p:cNvPr id="11" name="مستطيل 10"/>
          <p:cNvSpPr/>
          <p:nvPr/>
        </p:nvSpPr>
        <p:spPr>
          <a:xfrm>
            <a:off x="1841853" y="2636912"/>
            <a:ext cx="910826" cy="369332"/>
          </a:xfrm>
          <a:prstGeom prst="rect">
            <a:avLst/>
          </a:prstGeom>
        </p:spPr>
        <p:txBody>
          <a:bodyPr wrap="none">
            <a:spAutoFit/>
          </a:bodyPr>
          <a:lstStyle/>
          <a:p>
            <a:r>
              <a:rPr lang="ar-SA" dirty="0"/>
              <a:t> البروتين </a:t>
            </a:r>
          </a:p>
        </p:txBody>
      </p:sp>
      <p:sp>
        <p:nvSpPr>
          <p:cNvPr id="12" name="مستطيل 11"/>
          <p:cNvSpPr/>
          <p:nvPr/>
        </p:nvSpPr>
        <p:spPr>
          <a:xfrm>
            <a:off x="1909980" y="3429000"/>
            <a:ext cx="774571" cy="369332"/>
          </a:xfrm>
          <a:prstGeom prst="rect">
            <a:avLst/>
          </a:prstGeom>
        </p:spPr>
        <p:txBody>
          <a:bodyPr wrap="none">
            <a:spAutoFit/>
          </a:bodyPr>
          <a:lstStyle/>
          <a:p>
            <a:r>
              <a:rPr lang="ar-SA" dirty="0" err="1"/>
              <a:t>البرولين</a:t>
            </a:r>
            <a:endParaRPr lang="ar-SA" dirty="0"/>
          </a:p>
        </p:txBody>
      </p:sp>
      <p:sp>
        <p:nvSpPr>
          <p:cNvPr id="13" name="مستطيل 12"/>
          <p:cNvSpPr/>
          <p:nvPr/>
        </p:nvSpPr>
        <p:spPr>
          <a:xfrm>
            <a:off x="1614226" y="4293096"/>
            <a:ext cx="1366079" cy="369332"/>
          </a:xfrm>
          <a:prstGeom prst="rect">
            <a:avLst/>
          </a:prstGeom>
        </p:spPr>
        <p:txBody>
          <a:bodyPr wrap="none">
            <a:spAutoFit/>
          </a:bodyPr>
          <a:lstStyle/>
          <a:p>
            <a:r>
              <a:rPr lang="ar-SA" dirty="0"/>
              <a:t>السكريات الذائبة</a:t>
            </a:r>
          </a:p>
        </p:txBody>
      </p:sp>
    </p:spTree>
    <p:extLst>
      <p:ext uri="{BB962C8B-B14F-4D97-AF65-F5344CB8AC3E}">
        <p14:creationId xmlns:p14="http://schemas.microsoft.com/office/powerpoint/2010/main" val="23709396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1000" fill="hold"/>
                                        <p:tgtEl>
                                          <p:spTgt spid="4"/>
                                        </p:tgtEl>
                                        <p:attrNameLst>
                                          <p:attrName>ppt_w</p:attrName>
                                        </p:attrNameLst>
                                      </p:cBhvr>
                                      <p:tavLst>
                                        <p:tav tm="0">
                                          <p:val>
                                            <p:fltVal val="0"/>
                                          </p:val>
                                        </p:tav>
                                        <p:tav tm="100000">
                                          <p:val>
                                            <p:strVal val="#ppt_w"/>
                                          </p:val>
                                        </p:tav>
                                      </p:tavLst>
                                    </p:anim>
                                    <p:anim calcmode="lin" valueType="num">
                                      <p:cBhvr>
                                        <p:cTn id="21" dur="1000" fill="hold"/>
                                        <p:tgtEl>
                                          <p:spTgt spid="4"/>
                                        </p:tgtEl>
                                        <p:attrNameLst>
                                          <p:attrName>ppt_h</p:attrName>
                                        </p:attrNameLst>
                                      </p:cBhvr>
                                      <p:tavLst>
                                        <p:tav tm="0">
                                          <p:val>
                                            <p:fltVal val="0"/>
                                          </p:val>
                                        </p:tav>
                                        <p:tav tm="100000">
                                          <p:val>
                                            <p:strVal val="#ppt_h"/>
                                          </p:val>
                                        </p:tav>
                                      </p:tavLst>
                                    </p:anim>
                                    <p:anim calcmode="lin" valueType="num">
                                      <p:cBhvr>
                                        <p:cTn id="22" dur="1000" fill="hold"/>
                                        <p:tgtEl>
                                          <p:spTgt spid="4"/>
                                        </p:tgtEl>
                                        <p:attrNameLst>
                                          <p:attrName>style.rotation</p:attrName>
                                        </p:attrNameLst>
                                      </p:cBhvr>
                                      <p:tavLst>
                                        <p:tav tm="0">
                                          <p:val>
                                            <p:fltVal val="90"/>
                                          </p:val>
                                        </p:tav>
                                        <p:tav tm="100000">
                                          <p:val>
                                            <p:fltVal val="0"/>
                                          </p:val>
                                        </p:tav>
                                      </p:tavLst>
                                    </p:anim>
                                    <p:animEffect transition="in" filter="fade">
                                      <p:cBhvr>
                                        <p:cTn id="23" dur="1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par>
                          <p:cTn id="31" fill="hold">
                            <p:stCondLst>
                              <p:cond delay="500"/>
                            </p:stCondLst>
                            <p:childTnLst>
                              <p:par>
                                <p:cTn id="32" presetID="53" presetClass="entr" presetSubtype="16"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childTnLst>
                          </p:cTn>
                        </p:par>
                        <p:par>
                          <p:cTn id="37" fill="hold">
                            <p:stCondLst>
                              <p:cond delay="1000"/>
                            </p:stCondLst>
                            <p:childTnLst>
                              <p:par>
                                <p:cTn id="38" presetID="53" presetClass="entr" presetSubtype="16"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Effect transition="in" filter="fade">
                                      <p:cBhvr>
                                        <p:cTn id="42" dur="500"/>
                                        <p:tgtEl>
                                          <p:spTgt spid="8"/>
                                        </p:tgtEl>
                                      </p:cBhvr>
                                    </p:animEffect>
                                  </p:childTnLst>
                                </p:cTn>
                              </p:par>
                            </p:childTnLst>
                          </p:cTn>
                        </p:par>
                        <p:par>
                          <p:cTn id="43" fill="hold">
                            <p:stCondLst>
                              <p:cond delay="1500"/>
                            </p:stCondLst>
                            <p:childTnLst>
                              <p:par>
                                <p:cTn id="44" presetID="53" presetClass="entr" presetSubtype="16"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childTnLst>
                          </p:cTn>
                        </p:par>
                        <p:par>
                          <p:cTn id="49" fill="hold">
                            <p:stCondLst>
                              <p:cond delay="2000"/>
                            </p:stCondLst>
                            <p:childTnLst>
                              <p:par>
                                <p:cTn id="50" presetID="53" presetClass="entr" presetSubtype="16"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p:cTn id="52" dur="500" fill="hold"/>
                                        <p:tgtEl>
                                          <p:spTgt spid="10"/>
                                        </p:tgtEl>
                                        <p:attrNameLst>
                                          <p:attrName>ppt_w</p:attrName>
                                        </p:attrNameLst>
                                      </p:cBhvr>
                                      <p:tavLst>
                                        <p:tav tm="0">
                                          <p:val>
                                            <p:fltVal val="0"/>
                                          </p:val>
                                        </p:tav>
                                        <p:tav tm="100000">
                                          <p:val>
                                            <p:strVal val="#ppt_w"/>
                                          </p:val>
                                        </p:tav>
                                      </p:tavLst>
                                    </p:anim>
                                    <p:anim calcmode="lin" valueType="num">
                                      <p:cBhvr>
                                        <p:cTn id="53" dur="500" fill="hold"/>
                                        <p:tgtEl>
                                          <p:spTgt spid="10"/>
                                        </p:tgtEl>
                                        <p:attrNameLst>
                                          <p:attrName>ppt_h</p:attrName>
                                        </p:attrNameLst>
                                      </p:cBhvr>
                                      <p:tavLst>
                                        <p:tav tm="0">
                                          <p:val>
                                            <p:fltVal val="0"/>
                                          </p:val>
                                        </p:tav>
                                        <p:tav tm="100000">
                                          <p:val>
                                            <p:strVal val="#ppt_h"/>
                                          </p:val>
                                        </p:tav>
                                      </p:tavLst>
                                    </p:anim>
                                    <p:animEffect transition="in" filter="fad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p:cTn id="59" dur="1000" fill="hold"/>
                                        <p:tgtEl>
                                          <p:spTgt spid="5"/>
                                        </p:tgtEl>
                                        <p:attrNameLst>
                                          <p:attrName>ppt_w</p:attrName>
                                        </p:attrNameLst>
                                      </p:cBhvr>
                                      <p:tavLst>
                                        <p:tav tm="0">
                                          <p:val>
                                            <p:fltVal val="0"/>
                                          </p:val>
                                        </p:tav>
                                        <p:tav tm="100000">
                                          <p:val>
                                            <p:strVal val="#ppt_w"/>
                                          </p:val>
                                        </p:tav>
                                      </p:tavLst>
                                    </p:anim>
                                    <p:anim calcmode="lin" valueType="num">
                                      <p:cBhvr>
                                        <p:cTn id="60" dur="1000" fill="hold"/>
                                        <p:tgtEl>
                                          <p:spTgt spid="5"/>
                                        </p:tgtEl>
                                        <p:attrNameLst>
                                          <p:attrName>ppt_h</p:attrName>
                                        </p:attrNameLst>
                                      </p:cBhvr>
                                      <p:tavLst>
                                        <p:tav tm="0">
                                          <p:val>
                                            <p:fltVal val="0"/>
                                          </p:val>
                                        </p:tav>
                                        <p:tav tm="100000">
                                          <p:val>
                                            <p:strVal val="#ppt_h"/>
                                          </p:val>
                                        </p:tav>
                                      </p:tavLst>
                                    </p:anim>
                                    <p:anim calcmode="lin" valueType="num">
                                      <p:cBhvr>
                                        <p:cTn id="61" dur="1000" fill="hold"/>
                                        <p:tgtEl>
                                          <p:spTgt spid="5"/>
                                        </p:tgtEl>
                                        <p:attrNameLst>
                                          <p:attrName>style.rotation</p:attrName>
                                        </p:attrNameLst>
                                      </p:cBhvr>
                                      <p:tavLst>
                                        <p:tav tm="0">
                                          <p:val>
                                            <p:fltVal val="90"/>
                                          </p:val>
                                        </p:tav>
                                        <p:tav tm="100000">
                                          <p:val>
                                            <p:fltVal val="0"/>
                                          </p:val>
                                        </p:tav>
                                      </p:tavLst>
                                    </p:anim>
                                    <p:animEffect transition="in" filter="fade">
                                      <p:cBhvr>
                                        <p:cTn id="62" dur="10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ppt_w</p:attrName>
                                        </p:attrNameLst>
                                      </p:cBhvr>
                                      <p:tavLst>
                                        <p:tav tm="0">
                                          <p:val>
                                            <p:fltVal val="0"/>
                                          </p:val>
                                        </p:tav>
                                        <p:tav tm="100000">
                                          <p:val>
                                            <p:strVal val="#ppt_w"/>
                                          </p:val>
                                        </p:tav>
                                      </p:tavLst>
                                    </p:anim>
                                    <p:anim calcmode="lin" valueType="num">
                                      <p:cBhvr>
                                        <p:cTn id="68" dur="500" fill="hold"/>
                                        <p:tgtEl>
                                          <p:spTgt spid="11"/>
                                        </p:tgtEl>
                                        <p:attrNameLst>
                                          <p:attrName>ppt_h</p:attrName>
                                        </p:attrNameLst>
                                      </p:cBhvr>
                                      <p:tavLst>
                                        <p:tav tm="0">
                                          <p:val>
                                            <p:fltVal val="0"/>
                                          </p:val>
                                        </p:tav>
                                        <p:tav tm="100000">
                                          <p:val>
                                            <p:strVal val="#ppt_h"/>
                                          </p:val>
                                        </p:tav>
                                      </p:tavLst>
                                    </p:anim>
                                    <p:animEffect transition="in" filter="fade">
                                      <p:cBhvr>
                                        <p:cTn id="69" dur="500"/>
                                        <p:tgtEl>
                                          <p:spTgt spid="11"/>
                                        </p:tgtEl>
                                      </p:cBhvr>
                                    </p:animEffect>
                                  </p:childTnLst>
                                </p:cTn>
                              </p:par>
                            </p:childTnLst>
                          </p:cTn>
                        </p:par>
                        <p:par>
                          <p:cTn id="70" fill="hold">
                            <p:stCondLst>
                              <p:cond delay="500"/>
                            </p:stCondLst>
                            <p:childTnLst>
                              <p:par>
                                <p:cTn id="71" presetID="53" presetClass="entr" presetSubtype="16" fill="hold" grpId="0" nodeType="after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p:cTn id="73" dur="500" fill="hold"/>
                                        <p:tgtEl>
                                          <p:spTgt spid="12"/>
                                        </p:tgtEl>
                                        <p:attrNameLst>
                                          <p:attrName>ppt_w</p:attrName>
                                        </p:attrNameLst>
                                      </p:cBhvr>
                                      <p:tavLst>
                                        <p:tav tm="0">
                                          <p:val>
                                            <p:fltVal val="0"/>
                                          </p:val>
                                        </p:tav>
                                        <p:tav tm="100000">
                                          <p:val>
                                            <p:strVal val="#ppt_w"/>
                                          </p:val>
                                        </p:tav>
                                      </p:tavLst>
                                    </p:anim>
                                    <p:anim calcmode="lin" valueType="num">
                                      <p:cBhvr>
                                        <p:cTn id="74" dur="500" fill="hold"/>
                                        <p:tgtEl>
                                          <p:spTgt spid="12"/>
                                        </p:tgtEl>
                                        <p:attrNameLst>
                                          <p:attrName>ppt_h</p:attrName>
                                        </p:attrNameLst>
                                      </p:cBhvr>
                                      <p:tavLst>
                                        <p:tav tm="0">
                                          <p:val>
                                            <p:fltVal val="0"/>
                                          </p:val>
                                        </p:tav>
                                        <p:tav tm="100000">
                                          <p:val>
                                            <p:strVal val="#ppt_h"/>
                                          </p:val>
                                        </p:tav>
                                      </p:tavLst>
                                    </p:anim>
                                    <p:animEffect transition="in" filter="fade">
                                      <p:cBhvr>
                                        <p:cTn id="75" dur="500"/>
                                        <p:tgtEl>
                                          <p:spTgt spid="12"/>
                                        </p:tgtEl>
                                      </p:cBhvr>
                                    </p:animEffect>
                                  </p:childTnLst>
                                </p:cTn>
                              </p:par>
                            </p:childTnLst>
                          </p:cTn>
                        </p:par>
                        <p:par>
                          <p:cTn id="76" fill="hold">
                            <p:stCondLst>
                              <p:cond delay="1000"/>
                            </p:stCondLst>
                            <p:childTnLst>
                              <p:par>
                                <p:cTn id="77" presetID="53" presetClass="entr" presetSubtype="16" fill="hold" grpId="0" nodeType="after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p:cTn id="79" dur="500" fill="hold"/>
                                        <p:tgtEl>
                                          <p:spTgt spid="13"/>
                                        </p:tgtEl>
                                        <p:attrNameLst>
                                          <p:attrName>ppt_w</p:attrName>
                                        </p:attrNameLst>
                                      </p:cBhvr>
                                      <p:tavLst>
                                        <p:tav tm="0">
                                          <p:val>
                                            <p:fltVal val="0"/>
                                          </p:val>
                                        </p:tav>
                                        <p:tav tm="100000">
                                          <p:val>
                                            <p:strVal val="#ppt_w"/>
                                          </p:val>
                                        </p:tav>
                                      </p:tavLst>
                                    </p:anim>
                                    <p:anim calcmode="lin" valueType="num">
                                      <p:cBhvr>
                                        <p:cTn id="80" dur="500" fill="hold"/>
                                        <p:tgtEl>
                                          <p:spTgt spid="13"/>
                                        </p:tgtEl>
                                        <p:attrNameLst>
                                          <p:attrName>ppt_h</p:attrName>
                                        </p:attrNameLst>
                                      </p:cBhvr>
                                      <p:tavLst>
                                        <p:tav tm="0">
                                          <p:val>
                                            <p:fltVal val="0"/>
                                          </p:val>
                                        </p:tav>
                                        <p:tav tm="100000">
                                          <p:val>
                                            <p:strVal val="#ppt_h"/>
                                          </p:val>
                                        </p:tav>
                                      </p:tavLst>
                                    </p:anim>
                                    <p:animEffect transition="in" filter="fade">
                                      <p:cBhvr>
                                        <p:cTn id="8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5508104" y="332656"/>
            <a:ext cx="3392274" cy="369332"/>
          </a:xfrm>
          <a:prstGeom prst="rect">
            <a:avLst/>
          </a:prstGeom>
        </p:spPr>
        <p:txBody>
          <a:bodyPr wrap="none">
            <a:spAutoFit/>
          </a:bodyPr>
          <a:lstStyle/>
          <a:p>
            <a:r>
              <a:rPr lang="ar-SA" dirty="0"/>
              <a:t>اختلفت الاستجابة للجفاف باختلاف الأصناف</a:t>
            </a:r>
            <a:endParaRPr lang="en-US" dirty="0"/>
          </a:p>
        </p:txBody>
      </p:sp>
      <p:sp>
        <p:nvSpPr>
          <p:cNvPr id="3" name="مستطيل 2"/>
          <p:cNvSpPr/>
          <p:nvPr/>
        </p:nvSpPr>
        <p:spPr>
          <a:xfrm>
            <a:off x="251520" y="908720"/>
            <a:ext cx="8648858" cy="1200329"/>
          </a:xfrm>
          <a:prstGeom prst="rect">
            <a:avLst/>
          </a:prstGeom>
        </p:spPr>
        <p:txBody>
          <a:bodyPr wrap="square">
            <a:spAutoFit/>
          </a:bodyPr>
          <a:lstStyle/>
          <a:p>
            <a:pPr algn="just"/>
            <a:r>
              <a:rPr lang="ar-SA" dirty="0" smtClean="0"/>
              <a:t>بشكل </a:t>
            </a:r>
            <a:r>
              <a:rPr lang="ar-SA" dirty="0"/>
              <a:t>عام تتحمل نباتات القمح الطرية الإجهاد </a:t>
            </a:r>
            <a:r>
              <a:rPr lang="ar-SA" dirty="0" err="1" smtClean="0"/>
              <a:t>الجفافي</a:t>
            </a:r>
            <a:r>
              <a:rPr lang="ar-SA" dirty="0" smtClean="0"/>
              <a:t> في التربة </a:t>
            </a:r>
            <a:r>
              <a:rPr lang="ar-SA" dirty="0"/>
              <a:t>بشكل أفضل من الأصناف </a:t>
            </a:r>
            <a:r>
              <a:rPr lang="ar-SA" dirty="0" smtClean="0"/>
              <a:t>القاسية,</a:t>
            </a:r>
          </a:p>
          <a:p>
            <a:pPr algn="just"/>
            <a:r>
              <a:rPr lang="ar-SA" dirty="0" smtClean="0"/>
              <a:t>بسبب </a:t>
            </a:r>
            <a:r>
              <a:rPr lang="ar-SA" dirty="0"/>
              <a:t>كبر حجم مجموعها الجذري وتفرعه وتعمقه في التربة مقارنة مع القمح </a:t>
            </a:r>
            <a:r>
              <a:rPr lang="ar-SA" dirty="0" smtClean="0"/>
              <a:t>القاسي.</a:t>
            </a:r>
          </a:p>
          <a:p>
            <a:pPr algn="just"/>
            <a:r>
              <a:rPr lang="ar-SA" dirty="0"/>
              <a:t>غير أن </a:t>
            </a:r>
            <a:r>
              <a:rPr lang="ar-SA" dirty="0" err="1"/>
              <a:t>الأقماح</a:t>
            </a:r>
            <a:r>
              <a:rPr lang="ar-SA" dirty="0"/>
              <a:t> القاسية تتحمل الجفاف الهوائي أكثر من </a:t>
            </a:r>
            <a:r>
              <a:rPr lang="ar-SA" dirty="0" smtClean="0"/>
              <a:t>الطرية</a:t>
            </a:r>
          </a:p>
          <a:p>
            <a:pPr algn="just"/>
            <a:r>
              <a:rPr lang="ar-SA" dirty="0" smtClean="0"/>
              <a:t>بسبب </a:t>
            </a:r>
            <a:r>
              <a:rPr lang="ar-SA" dirty="0"/>
              <a:t>احتواء الأولى على السفا الطويل الذي يقلل من أثر الرياح الحارة</a:t>
            </a:r>
            <a:r>
              <a:rPr lang="ar-SA" dirty="0" smtClean="0"/>
              <a:t>.</a:t>
            </a:r>
            <a:endParaRPr lang="ar-SA" dirty="0"/>
          </a:p>
        </p:txBody>
      </p:sp>
      <p:sp>
        <p:nvSpPr>
          <p:cNvPr id="4" name="مستطيل 3"/>
          <p:cNvSpPr/>
          <p:nvPr/>
        </p:nvSpPr>
        <p:spPr>
          <a:xfrm>
            <a:off x="251520" y="2459504"/>
            <a:ext cx="8648858" cy="1477328"/>
          </a:xfrm>
          <a:prstGeom prst="rect">
            <a:avLst/>
          </a:prstGeom>
        </p:spPr>
        <p:txBody>
          <a:bodyPr wrap="square">
            <a:spAutoFit/>
          </a:bodyPr>
          <a:lstStyle/>
          <a:p>
            <a:r>
              <a:rPr lang="ar-SA" dirty="0" smtClean="0"/>
              <a:t>أظهرت الدراسات المرجعية تفوق أصناف </a:t>
            </a:r>
            <a:r>
              <a:rPr lang="ar-SA" dirty="0"/>
              <a:t>القمح الطري شام 4, وشام6 </a:t>
            </a:r>
            <a:r>
              <a:rPr lang="ar-SA" dirty="0" smtClean="0"/>
              <a:t>على جميع </a:t>
            </a:r>
            <a:r>
              <a:rPr lang="ar-SA" dirty="0"/>
              <a:t>أصناف وسلالات القمح </a:t>
            </a:r>
            <a:r>
              <a:rPr lang="ar-SA" dirty="0" smtClean="0"/>
              <a:t>القاسي </a:t>
            </a:r>
          </a:p>
          <a:p>
            <a:r>
              <a:rPr lang="ar-SA" dirty="0" smtClean="0"/>
              <a:t>في نقل نواتج التمثيل الضوئي من السوق إلى الحبوب </a:t>
            </a:r>
          </a:p>
          <a:p>
            <a:r>
              <a:rPr lang="ar-SA" dirty="0" smtClean="0"/>
              <a:t>أما أصناف القمح القاسي فكانت الأفضل </a:t>
            </a:r>
          </a:p>
          <a:p>
            <a:r>
              <a:rPr lang="ar-SA" dirty="0" smtClean="0"/>
              <a:t>في نقل هذه النواتج من المصدر إلى المصب بالإضافة إلى أن معدل تراكم البروتين كان أعلى معنوياً فيها من الأصناف الطرية</a:t>
            </a:r>
            <a:endParaRPr lang="ar-SA" dirty="0"/>
          </a:p>
        </p:txBody>
      </p:sp>
    </p:spTree>
    <p:extLst>
      <p:ext uri="{BB962C8B-B14F-4D97-AF65-F5344CB8AC3E}">
        <p14:creationId xmlns:p14="http://schemas.microsoft.com/office/powerpoint/2010/main" val="79766437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323528" y="332656"/>
            <a:ext cx="8553672" cy="1200329"/>
          </a:xfrm>
          <a:prstGeom prst="rect">
            <a:avLst/>
          </a:prstGeom>
        </p:spPr>
        <p:txBody>
          <a:bodyPr wrap="square">
            <a:spAutoFit/>
          </a:bodyPr>
          <a:lstStyle/>
          <a:p>
            <a:pPr algn="just"/>
            <a:r>
              <a:rPr lang="ar-SA" dirty="0"/>
              <a:t>قديما كان الاعتماد على الصفات الشكلية لدراسة التنوع النباتي وبشكل خاص عند وجود تقارب كبير بين النباتات </a:t>
            </a:r>
            <a:r>
              <a:rPr lang="ar-SA" dirty="0" smtClean="0"/>
              <a:t>المدروسة </a:t>
            </a:r>
            <a:r>
              <a:rPr lang="ar-SA" dirty="0"/>
              <a:t>ولكن هذه الصفات شديدة التأثر بالعوامل البيئية فكان لا بد من البحث عن معايير ومؤشرات أكثر دقة يمكنها تحقيق هذا الهدف فكانت المؤشرات الجزيئية من </a:t>
            </a:r>
            <a:r>
              <a:rPr lang="ar-SA" dirty="0" smtClean="0"/>
              <a:t>أفضلها لاعتمادها على معلومات مأخوذة من ال </a:t>
            </a:r>
            <a:r>
              <a:rPr lang="en-US" dirty="0" smtClean="0"/>
              <a:t>DNA</a:t>
            </a:r>
            <a:r>
              <a:rPr lang="ar-SA" dirty="0" smtClean="0"/>
              <a:t> والتي لا يمكن أن تتأثر بالعوامل البيئية بالإضافة لكونها سريعة ودقيقة.</a:t>
            </a:r>
            <a:endParaRPr lang="en-US" dirty="0"/>
          </a:p>
        </p:txBody>
      </p:sp>
      <p:sp>
        <p:nvSpPr>
          <p:cNvPr id="3" name="مستطيل 2"/>
          <p:cNvSpPr/>
          <p:nvPr/>
        </p:nvSpPr>
        <p:spPr>
          <a:xfrm>
            <a:off x="2987824" y="1871163"/>
            <a:ext cx="3592650" cy="369332"/>
          </a:xfrm>
          <a:prstGeom prst="rect">
            <a:avLst/>
          </a:prstGeom>
        </p:spPr>
        <p:txBody>
          <a:bodyPr wrap="none">
            <a:spAutoFit/>
          </a:bodyPr>
          <a:lstStyle/>
          <a:p>
            <a:r>
              <a:rPr lang="ar-SA" dirty="0"/>
              <a:t>من أهمها </a:t>
            </a:r>
            <a:r>
              <a:rPr lang="ar-SA" dirty="0" err="1"/>
              <a:t>التقانات</a:t>
            </a:r>
            <a:r>
              <a:rPr lang="ar-SA" dirty="0"/>
              <a:t> المعتمدة على تفاعل ال </a:t>
            </a:r>
            <a:r>
              <a:rPr lang="en-US" dirty="0"/>
              <a:t>PCR</a:t>
            </a:r>
          </a:p>
        </p:txBody>
      </p:sp>
      <p:sp>
        <p:nvSpPr>
          <p:cNvPr id="4" name="مستطيل 3"/>
          <p:cNvSpPr/>
          <p:nvPr/>
        </p:nvSpPr>
        <p:spPr>
          <a:xfrm>
            <a:off x="323528" y="2348880"/>
            <a:ext cx="8553672" cy="646331"/>
          </a:xfrm>
          <a:prstGeom prst="rect">
            <a:avLst/>
          </a:prstGeom>
        </p:spPr>
        <p:txBody>
          <a:bodyPr wrap="square">
            <a:spAutoFit/>
          </a:bodyPr>
          <a:lstStyle/>
          <a:p>
            <a:r>
              <a:rPr lang="ar-SA" dirty="0"/>
              <a:t>مبدأه:   يقوم بمضاعفة قطع محددة من ـ</a:t>
            </a:r>
            <a:r>
              <a:rPr lang="en-US" dirty="0"/>
              <a:t>DNA</a:t>
            </a:r>
            <a:r>
              <a:rPr lang="ar-SA" dirty="0"/>
              <a:t> وذلك بوجود بادئات عشوائية أو متخصصة مصممة لهذا الهدف، مما يسمح بالحصول على ملايين النسخ المضاعفة من قطعة واحدة من ـ</a:t>
            </a:r>
            <a:r>
              <a:rPr lang="en-US" dirty="0"/>
              <a:t>DNA</a:t>
            </a:r>
            <a:r>
              <a:rPr lang="ar-SA" dirty="0"/>
              <a:t> التي تتضاعف أسياً</a:t>
            </a:r>
            <a:endParaRPr lang="en-US" dirty="0"/>
          </a:p>
        </p:txBody>
      </p:sp>
      <p:sp>
        <p:nvSpPr>
          <p:cNvPr id="5" name="مستطيل 4"/>
          <p:cNvSpPr/>
          <p:nvPr/>
        </p:nvSpPr>
        <p:spPr>
          <a:xfrm>
            <a:off x="323528" y="3290501"/>
            <a:ext cx="8553672" cy="369332"/>
          </a:xfrm>
          <a:prstGeom prst="rect">
            <a:avLst/>
          </a:prstGeom>
        </p:spPr>
        <p:txBody>
          <a:bodyPr wrap="square">
            <a:spAutoFit/>
          </a:bodyPr>
          <a:lstStyle/>
          <a:p>
            <a:r>
              <a:rPr lang="ar-SA" dirty="0"/>
              <a:t>و</a:t>
            </a:r>
            <a:r>
              <a:rPr lang="ar-SY" dirty="0"/>
              <a:t>من المؤشرات الجزيئية المهمة جداً والواسعة الانتشار حالياً </a:t>
            </a:r>
            <a:r>
              <a:rPr lang="ar-SA" dirty="0"/>
              <a:t>مؤشرات التسلسلات البسيطة المتكررة </a:t>
            </a:r>
            <a:r>
              <a:rPr lang="en-US" dirty="0"/>
              <a:t>(</a:t>
            </a:r>
            <a:r>
              <a:rPr lang="en-US" b="1" dirty="0"/>
              <a:t>SSR</a:t>
            </a:r>
            <a:r>
              <a:rPr lang="en-US" dirty="0"/>
              <a:t>)</a:t>
            </a:r>
            <a:r>
              <a:rPr lang="ar-SA" dirty="0"/>
              <a:t>. </a:t>
            </a:r>
          </a:p>
        </p:txBody>
      </p:sp>
      <p:sp>
        <p:nvSpPr>
          <p:cNvPr id="6" name="مستطيل 5"/>
          <p:cNvSpPr/>
          <p:nvPr/>
        </p:nvSpPr>
        <p:spPr>
          <a:xfrm>
            <a:off x="323528" y="3795932"/>
            <a:ext cx="8553672" cy="369332"/>
          </a:xfrm>
          <a:prstGeom prst="rect">
            <a:avLst/>
          </a:prstGeom>
        </p:spPr>
        <p:txBody>
          <a:bodyPr wrap="square">
            <a:spAutoFit/>
          </a:bodyPr>
          <a:lstStyle/>
          <a:p>
            <a:r>
              <a:rPr lang="ar-SY" dirty="0"/>
              <a:t>تتكون هذه المؤشرات من مقاطع صغيرة متكررة، تسمى وحدات متكررة</a:t>
            </a:r>
            <a:endParaRPr lang="ar-SA" dirty="0"/>
          </a:p>
        </p:txBody>
      </p:sp>
      <p:sp>
        <p:nvSpPr>
          <p:cNvPr id="7" name="مستطيل 6"/>
          <p:cNvSpPr/>
          <p:nvPr/>
        </p:nvSpPr>
        <p:spPr>
          <a:xfrm>
            <a:off x="8120262" y="4365104"/>
            <a:ext cx="756938" cy="369332"/>
          </a:xfrm>
          <a:prstGeom prst="rect">
            <a:avLst/>
          </a:prstGeom>
        </p:spPr>
        <p:txBody>
          <a:bodyPr wrap="none">
            <a:spAutoFit/>
          </a:bodyPr>
          <a:lstStyle/>
          <a:p>
            <a:r>
              <a:rPr lang="ar-SA" dirty="0" smtClean="0"/>
              <a:t>ميزاتها:</a:t>
            </a:r>
            <a:endParaRPr lang="ar-SA" dirty="0"/>
          </a:p>
        </p:txBody>
      </p:sp>
      <p:sp>
        <p:nvSpPr>
          <p:cNvPr id="8" name="مستطيل 7"/>
          <p:cNvSpPr/>
          <p:nvPr/>
        </p:nvSpPr>
        <p:spPr>
          <a:xfrm>
            <a:off x="6244749" y="5013176"/>
            <a:ext cx="2632451" cy="369332"/>
          </a:xfrm>
          <a:prstGeom prst="rect">
            <a:avLst/>
          </a:prstGeom>
        </p:spPr>
        <p:txBody>
          <a:bodyPr wrap="none">
            <a:spAutoFit/>
          </a:bodyPr>
          <a:lstStyle/>
          <a:p>
            <a:r>
              <a:rPr lang="ar-SA" dirty="0"/>
              <a:t>كشف التباينات الوراثية بدقة عالية</a:t>
            </a:r>
          </a:p>
        </p:txBody>
      </p:sp>
      <p:sp>
        <p:nvSpPr>
          <p:cNvPr id="9" name="مستطيل 8"/>
          <p:cNvSpPr/>
          <p:nvPr/>
        </p:nvSpPr>
        <p:spPr>
          <a:xfrm>
            <a:off x="4404878" y="5013176"/>
            <a:ext cx="659155" cy="369332"/>
          </a:xfrm>
          <a:prstGeom prst="rect">
            <a:avLst/>
          </a:prstGeom>
        </p:spPr>
        <p:txBody>
          <a:bodyPr wrap="none">
            <a:spAutoFit/>
          </a:bodyPr>
          <a:lstStyle/>
          <a:p>
            <a:r>
              <a:rPr lang="ar-SA" dirty="0" smtClean="0"/>
              <a:t>وفرتها</a:t>
            </a:r>
            <a:endParaRPr lang="ar-SA" dirty="0"/>
          </a:p>
        </p:txBody>
      </p:sp>
      <p:sp>
        <p:nvSpPr>
          <p:cNvPr id="10" name="مستطيل 9"/>
          <p:cNvSpPr/>
          <p:nvPr/>
        </p:nvSpPr>
        <p:spPr>
          <a:xfrm>
            <a:off x="683568" y="5013176"/>
            <a:ext cx="2574032" cy="369332"/>
          </a:xfrm>
          <a:prstGeom prst="rect">
            <a:avLst/>
          </a:prstGeom>
        </p:spPr>
        <p:txBody>
          <a:bodyPr wrap="square">
            <a:spAutoFit/>
          </a:bodyPr>
          <a:lstStyle/>
          <a:p>
            <a:r>
              <a:rPr lang="ar-SA" dirty="0" smtClean="0"/>
              <a:t>تطلبها </a:t>
            </a:r>
            <a:r>
              <a:rPr lang="ar-SA" dirty="0"/>
              <a:t>كميات </a:t>
            </a:r>
            <a:r>
              <a:rPr lang="ar-SA" dirty="0" smtClean="0"/>
              <a:t>قليلة من ال </a:t>
            </a:r>
            <a:r>
              <a:rPr lang="en-US" dirty="0" smtClean="0"/>
              <a:t>DNA</a:t>
            </a:r>
            <a:endParaRPr lang="ar-SA" dirty="0"/>
          </a:p>
        </p:txBody>
      </p:sp>
      <p:sp>
        <p:nvSpPr>
          <p:cNvPr id="11" name="مستطيل 10"/>
          <p:cNvSpPr/>
          <p:nvPr/>
        </p:nvSpPr>
        <p:spPr>
          <a:xfrm>
            <a:off x="3743639" y="5877272"/>
            <a:ext cx="2081018" cy="369332"/>
          </a:xfrm>
          <a:prstGeom prst="rect">
            <a:avLst/>
          </a:prstGeom>
        </p:spPr>
        <p:txBody>
          <a:bodyPr wrap="none">
            <a:spAutoFit/>
          </a:bodyPr>
          <a:lstStyle/>
          <a:p>
            <a:r>
              <a:rPr lang="ar-SY" dirty="0" smtClean="0"/>
              <a:t>تبادلها </a:t>
            </a:r>
            <a:r>
              <a:rPr lang="ar-SY" dirty="0"/>
              <a:t>بسهولة بين المخابر</a:t>
            </a:r>
            <a:endParaRPr lang="ar-SA" dirty="0"/>
          </a:p>
        </p:txBody>
      </p:sp>
    </p:spTree>
    <p:extLst>
      <p:ext uri="{BB962C8B-B14F-4D97-AF65-F5344CB8AC3E}">
        <p14:creationId xmlns:p14="http://schemas.microsoft.com/office/powerpoint/2010/main" val="198592597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fltVal val="0"/>
                                          </p:val>
                                        </p:tav>
                                        <p:tav tm="100000">
                                          <p:val>
                                            <p:strVal val="#ppt_w"/>
                                          </p:val>
                                        </p:tav>
                                      </p:tavLst>
                                    </p:anim>
                                    <p:anim calcmode="lin" valueType="num">
                                      <p:cBhvr>
                                        <p:cTn id="15" dur="1000" fill="hold"/>
                                        <p:tgtEl>
                                          <p:spTgt spid="3"/>
                                        </p:tgtEl>
                                        <p:attrNameLst>
                                          <p:attrName>ppt_h</p:attrName>
                                        </p:attrNameLst>
                                      </p:cBhvr>
                                      <p:tavLst>
                                        <p:tav tm="0">
                                          <p:val>
                                            <p:fltVal val="0"/>
                                          </p:val>
                                        </p:tav>
                                        <p:tav tm="100000">
                                          <p:val>
                                            <p:strVal val="#ppt_h"/>
                                          </p:val>
                                        </p:tav>
                                      </p:tavLst>
                                    </p:anim>
                                    <p:anim calcmode="lin" valueType="num">
                                      <p:cBhvr>
                                        <p:cTn id="16" dur="1000" fill="hold"/>
                                        <p:tgtEl>
                                          <p:spTgt spid="3"/>
                                        </p:tgtEl>
                                        <p:attrNameLst>
                                          <p:attrName>style.rotation</p:attrName>
                                        </p:attrNameLst>
                                      </p:cBhvr>
                                      <p:tavLst>
                                        <p:tav tm="0">
                                          <p:val>
                                            <p:fltVal val="90"/>
                                          </p:val>
                                        </p:tav>
                                        <p:tav tm="100000">
                                          <p:val>
                                            <p:fltVal val="0"/>
                                          </p:val>
                                        </p:tav>
                                      </p:tavLst>
                                    </p:anim>
                                    <p:animEffect transition="in" filter="fade">
                                      <p:cBhvr>
                                        <p:cTn id="17" dur="1000"/>
                                        <p:tgtEl>
                                          <p:spTgt spid="3"/>
                                        </p:tgtEl>
                                      </p:cBhvr>
                                    </p:animEffect>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Vertic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ppt_w</p:attrName>
                                        </p:attrNameLst>
                                      </p:cBhvr>
                                      <p:tavLst>
                                        <p:tav tm="0">
                                          <p:val>
                                            <p:fltVal val="0"/>
                                          </p:val>
                                        </p:tav>
                                        <p:tav tm="100000">
                                          <p:val>
                                            <p:strVal val="#ppt_w"/>
                                          </p:val>
                                        </p:tav>
                                      </p:tavLst>
                                    </p:anim>
                                    <p:anim calcmode="lin" valueType="num">
                                      <p:cBhvr>
                                        <p:cTn id="27" dur="1000" fill="hold"/>
                                        <p:tgtEl>
                                          <p:spTgt spid="5"/>
                                        </p:tgtEl>
                                        <p:attrNameLst>
                                          <p:attrName>ppt_h</p:attrName>
                                        </p:attrNameLst>
                                      </p:cBhvr>
                                      <p:tavLst>
                                        <p:tav tm="0">
                                          <p:val>
                                            <p:fltVal val="0"/>
                                          </p:val>
                                        </p:tav>
                                        <p:tav tm="100000">
                                          <p:val>
                                            <p:strVal val="#ppt_h"/>
                                          </p:val>
                                        </p:tav>
                                      </p:tavLst>
                                    </p:anim>
                                    <p:anim calcmode="lin" valueType="num">
                                      <p:cBhvr>
                                        <p:cTn id="28" dur="1000" fill="hold"/>
                                        <p:tgtEl>
                                          <p:spTgt spid="5"/>
                                        </p:tgtEl>
                                        <p:attrNameLst>
                                          <p:attrName>style.rotation</p:attrName>
                                        </p:attrNameLst>
                                      </p:cBhvr>
                                      <p:tavLst>
                                        <p:tav tm="0">
                                          <p:val>
                                            <p:fltVal val="90"/>
                                          </p:val>
                                        </p:tav>
                                        <p:tav tm="100000">
                                          <p:val>
                                            <p:fltVal val="0"/>
                                          </p:val>
                                        </p:tav>
                                      </p:tavLst>
                                    </p:anim>
                                    <p:animEffect transition="in" filter="fade">
                                      <p:cBhvr>
                                        <p:cTn id="29" dur="1000"/>
                                        <p:tgtEl>
                                          <p:spTgt spid="5"/>
                                        </p:tgtEl>
                                      </p:cBhvr>
                                    </p:animEffect>
                                  </p:childTnLst>
                                </p:cTn>
                              </p:par>
                            </p:childTnLst>
                          </p:cTn>
                        </p:par>
                        <p:par>
                          <p:cTn id="30" fill="hold">
                            <p:stCondLst>
                              <p:cond delay="1000"/>
                            </p:stCondLst>
                            <p:childTnLst>
                              <p:par>
                                <p:cTn id="31" presetID="42" presetClass="entr" presetSubtype="0"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1000" fill="hold"/>
                                        <p:tgtEl>
                                          <p:spTgt spid="7"/>
                                        </p:tgtEl>
                                        <p:attrNameLst>
                                          <p:attrName>ppt_w</p:attrName>
                                        </p:attrNameLst>
                                      </p:cBhvr>
                                      <p:tavLst>
                                        <p:tav tm="0">
                                          <p:val>
                                            <p:fltVal val="0"/>
                                          </p:val>
                                        </p:tav>
                                        <p:tav tm="100000">
                                          <p:val>
                                            <p:strVal val="#ppt_w"/>
                                          </p:val>
                                        </p:tav>
                                      </p:tavLst>
                                    </p:anim>
                                    <p:anim calcmode="lin" valueType="num">
                                      <p:cBhvr>
                                        <p:cTn id="41" dur="1000" fill="hold"/>
                                        <p:tgtEl>
                                          <p:spTgt spid="7"/>
                                        </p:tgtEl>
                                        <p:attrNameLst>
                                          <p:attrName>ppt_h</p:attrName>
                                        </p:attrNameLst>
                                      </p:cBhvr>
                                      <p:tavLst>
                                        <p:tav tm="0">
                                          <p:val>
                                            <p:fltVal val="0"/>
                                          </p:val>
                                        </p:tav>
                                        <p:tav tm="100000">
                                          <p:val>
                                            <p:strVal val="#ppt_h"/>
                                          </p:val>
                                        </p:tav>
                                      </p:tavLst>
                                    </p:anim>
                                    <p:anim calcmode="lin" valueType="num">
                                      <p:cBhvr>
                                        <p:cTn id="42" dur="1000" fill="hold"/>
                                        <p:tgtEl>
                                          <p:spTgt spid="7"/>
                                        </p:tgtEl>
                                        <p:attrNameLst>
                                          <p:attrName>style.rotation</p:attrName>
                                        </p:attrNameLst>
                                      </p:cBhvr>
                                      <p:tavLst>
                                        <p:tav tm="0">
                                          <p:val>
                                            <p:fltVal val="90"/>
                                          </p:val>
                                        </p:tav>
                                        <p:tav tm="100000">
                                          <p:val>
                                            <p:fltVal val="0"/>
                                          </p:val>
                                        </p:tav>
                                      </p:tavLst>
                                    </p:anim>
                                    <p:animEffect transition="in" filter="fade">
                                      <p:cBhvr>
                                        <p:cTn id="43" dur="10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fill="hold"/>
                                        <p:tgtEl>
                                          <p:spTgt spid="8"/>
                                        </p:tgtEl>
                                        <p:attrNameLst>
                                          <p:attrName>ppt_w</p:attrName>
                                        </p:attrNameLst>
                                      </p:cBhvr>
                                      <p:tavLst>
                                        <p:tav tm="0">
                                          <p:val>
                                            <p:fltVal val="0"/>
                                          </p:val>
                                        </p:tav>
                                        <p:tav tm="100000">
                                          <p:val>
                                            <p:strVal val="#ppt_w"/>
                                          </p:val>
                                        </p:tav>
                                      </p:tavLst>
                                    </p:anim>
                                    <p:anim calcmode="lin" valueType="num">
                                      <p:cBhvr>
                                        <p:cTn id="49" dur="500" fill="hold"/>
                                        <p:tgtEl>
                                          <p:spTgt spid="8"/>
                                        </p:tgtEl>
                                        <p:attrNameLst>
                                          <p:attrName>ppt_h</p:attrName>
                                        </p:attrNameLst>
                                      </p:cBhvr>
                                      <p:tavLst>
                                        <p:tav tm="0">
                                          <p:val>
                                            <p:fltVal val="0"/>
                                          </p:val>
                                        </p:tav>
                                        <p:tav tm="100000">
                                          <p:val>
                                            <p:strVal val="#ppt_h"/>
                                          </p:val>
                                        </p:tav>
                                      </p:tavLst>
                                    </p:anim>
                                    <p:animEffect transition="in" filter="fad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animEffect transition="in" filter="fade">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p:cTn id="62" dur="500" fill="hold"/>
                                        <p:tgtEl>
                                          <p:spTgt spid="10"/>
                                        </p:tgtEl>
                                        <p:attrNameLst>
                                          <p:attrName>ppt_w</p:attrName>
                                        </p:attrNameLst>
                                      </p:cBhvr>
                                      <p:tavLst>
                                        <p:tav tm="0">
                                          <p:val>
                                            <p:fltVal val="0"/>
                                          </p:val>
                                        </p:tav>
                                        <p:tav tm="100000">
                                          <p:val>
                                            <p:strVal val="#ppt_w"/>
                                          </p:val>
                                        </p:tav>
                                      </p:tavLst>
                                    </p:anim>
                                    <p:anim calcmode="lin" valueType="num">
                                      <p:cBhvr>
                                        <p:cTn id="63" dur="500" fill="hold"/>
                                        <p:tgtEl>
                                          <p:spTgt spid="10"/>
                                        </p:tgtEl>
                                        <p:attrNameLst>
                                          <p:attrName>ppt_h</p:attrName>
                                        </p:attrNameLst>
                                      </p:cBhvr>
                                      <p:tavLst>
                                        <p:tav tm="0">
                                          <p:val>
                                            <p:fltVal val="0"/>
                                          </p:val>
                                        </p:tav>
                                        <p:tav tm="100000">
                                          <p:val>
                                            <p:strVal val="#ppt_h"/>
                                          </p:val>
                                        </p:tav>
                                      </p:tavLst>
                                    </p:anim>
                                    <p:animEffect transition="in" filter="fade">
                                      <p:cBhvr>
                                        <p:cTn id="64" dur="500"/>
                                        <p:tgtEl>
                                          <p:spTgt spid="10"/>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anim calcmode="lin" valueType="num">
                                      <p:cBhvr>
                                        <p:cTn id="69" dur="500" fill="hold"/>
                                        <p:tgtEl>
                                          <p:spTgt spid="11"/>
                                        </p:tgtEl>
                                        <p:attrNameLst>
                                          <p:attrName>ppt_w</p:attrName>
                                        </p:attrNameLst>
                                      </p:cBhvr>
                                      <p:tavLst>
                                        <p:tav tm="0">
                                          <p:val>
                                            <p:fltVal val="0"/>
                                          </p:val>
                                        </p:tav>
                                        <p:tav tm="100000">
                                          <p:val>
                                            <p:strVal val="#ppt_w"/>
                                          </p:val>
                                        </p:tav>
                                      </p:tavLst>
                                    </p:anim>
                                    <p:anim calcmode="lin" valueType="num">
                                      <p:cBhvr>
                                        <p:cTn id="70" dur="500" fill="hold"/>
                                        <p:tgtEl>
                                          <p:spTgt spid="11"/>
                                        </p:tgtEl>
                                        <p:attrNameLst>
                                          <p:attrName>ppt_h</p:attrName>
                                        </p:attrNameLst>
                                      </p:cBhvr>
                                      <p:tavLst>
                                        <p:tav tm="0">
                                          <p:val>
                                            <p:fltVal val="0"/>
                                          </p:val>
                                        </p:tav>
                                        <p:tav tm="100000">
                                          <p:val>
                                            <p:strVal val="#ppt_h"/>
                                          </p:val>
                                        </p:tav>
                                      </p:tavLst>
                                    </p:anim>
                                    <p:animEffect transition="in" filter="fade">
                                      <p:cBhvr>
                                        <p:cTn id="7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188557" y="404664"/>
            <a:ext cx="8712968" cy="646331"/>
          </a:xfrm>
          <a:prstGeom prst="rect">
            <a:avLst/>
          </a:prstGeom>
        </p:spPr>
        <p:txBody>
          <a:bodyPr wrap="square">
            <a:spAutoFit/>
          </a:bodyPr>
          <a:lstStyle/>
          <a:p>
            <a:r>
              <a:rPr lang="ar-SA" dirty="0"/>
              <a:t>يوجد مجموعة كبيرة من المورثات المسؤولة عن تحمل الجفاف في محاصيل الحبوب وأشهر هذه المورثات هي تلك المسؤولة عن تصنيع بروتينات </a:t>
            </a:r>
            <a:r>
              <a:rPr lang="ar-SA" dirty="0" err="1"/>
              <a:t>الديهدرين</a:t>
            </a:r>
            <a:endParaRPr lang="en-US" dirty="0"/>
          </a:p>
        </p:txBody>
      </p:sp>
      <p:sp>
        <p:nvSpPr>
          <p:cNvPr id="3" name="مستطيل 2"/>
          <p:cNvSpPr/>
          <p:nvPr/>
        </p:nvSpPr>
        <p:spPr>
          <a:xfrm>
            <a:off x="188557" y="1268760"/>
            <a:ext cx="8712968" cy="369332"/>
          </a:xfrm>
          <a:prstGeom prst="rect">
            <a:avLst/>
          </a:prstGeom>
        </p:spPr>
        <p:txBody>
          <a:bodyPr wrap="square">
            <a:spAutoFit/>
          </a:bodyPr>
          <a:lstStyle/>
          <a:p>
            <a:r>
              <a:rPr lang="ar-SA" dirty="0" smtClean="0"/>
              <a:t>حيث </a:t>
            </a:r>
            <a:r>
              <a:rPr lang="ar-SA" dirty="0"/>
              <a:t>لوحظ ازدياد المحتوى من </a:t>
            </a:r>
            <a:r>
              <a:rPr lang="ar-SA" dirty="0" err="1"/>
              <a:t>الديهدرين</a:t>
            </a:r>
            <a:r>
              <a:rPr lang="ar-SA" dirty="0"/>
              <a:t> مع تراجع رطوبة التربة ثم </a:t>
            </a:r>
            <a:r>
              <a:rPr lang="ar-SA" dirty="0" smtClean="0"/>
              <a:t>انخفاضه  </a:t>
            </a:r>
            <a:r>
              <a:rPr lang="ar-SA" dirty="0"/>
              <a:t>في مرحلة استعادة النمو</a:t>
            </a:r>
          </a:p>
        </p:txBody>
      </p:sp>
      <p:sp>
        <p:nvSpPr>
          <p:cNvPr id="5" name="مستطيل 4"/>
          <p:cNvSpPr/>
          <p:nvPr/>
        </p:nvSpPr>
        <p:spPr>
          <a:xfrm>
            <a:off x="188557" y="1916832"/>
            <a:ext cx="8712968" cy="369332"/>
          </a:xfrm>
          <a:prstGeom prst="rect">
            <a:avLst/>
          </a:prstGeom>
        </p:spPr>
        <p:txBody>
          <a:bodyPr wrap="square">
            <a:spAutoFit/>
          </a:bodyPr>
          <a:lstStyle/>
          <a:p>
            <a:r>
              <a:rPr lang="ar-SA" dirty="0"/>
              <a:t>كان لهذه المورثة أنماط مختلفة من التعبير الوراثي تحت ظروف الإجهاد</a:t>
            </a:r>
            <a:endParaRPr lang="en-US" dirty="0"/>
          </a:p>
        </p:txBody>
      </p:sp>
      <p:sp>
        <p:nvSpPr>
          <p:cNvPr id="6" name="مستطيل 5"/>
          <p:cNvSpPr/>
          <p:nvPr/>
        </p:nvSpPr>
        <p:spPr>
          <a:xfrm>
            <a:off x="188558" y="2780928"/>
            <a:ext cx="8712967" cy="369332"/>
          </a:xfrm>
          <a:prstGeom prst="rect">
            <a:avLst/>
          </a:prstGeom>
        </p:spPr>
        <p:txBody>
          <a:bodyPr wrap="square">
            <a:spAutoFit/>
          </a:bodyPr>
          <a:lstStyle/>
          <a:p>
            <a:r>
              <a:rPr lang="ar-SA" dirty="0"/>
              <a:t>والملفت للنظر كان وجود مستوى عال للتعبير الوراثي للمورثات في أنسجة الأوراق </a:t>
            </a:r>
            <a:r>
              <a:rPr lang="ar-SA" dirty="0" smtClean="0"/>
              <a:t>في </a:t>
            </a:r>
            <a:r>
              <a:rPr lang="ar-SA" dirty="0"/>
              <a:t>طرز القمح المتحملة </a:t>
            </a:r>
            <a:r>
              <a:rPr lang="ar-SA" dirty="0" smtClean="0"/>
              <a:t>للجفاف</a:t>
            </a:r>
            <a:endParaRPr lang="en-US" dirty="0"/>
          </a:p>
        </p:txBody>
      </p:sp>
    </p:spTree>
    <p:extLst>
      <p:ext uri="{BB962C8B-B14F-4D97-AF65-F5344CB8AC3E}">
        <p14:creationId xmlns:p14="http://schemas.microsoft.com/office/powerpoint/2010/main" val="195609876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7020272" y="260648"/>
            <a:ext cx="1911100" cy="369332"/>
          </a:xfrm>
          <a:prstGeom prst="rect">
            <a:avLst/>
          </a:prstGeom>
        </p:spPr>
        <p:txBody>
          <a:bodyPr wrap="none">
            <a:spAutoFit/>
          </a:bodyPr>
          <a:lstStyle/>
          <a:p>
            <a:r>
              <a:rPr lang="ar-SA" b="1" dirty="0" smtClean="0"/>
              <a:t>أهمية البحث ومبرراته:</a:t>
            </a:r>
            <a:endParaRPr lang="en-US" dirty="0"/>
          </a:p>
        </p:txBody>
      </p:sp>
      <p:sp>
        <p:nvSpPr>
          <p:cNvPr id="3" name="مستطيل 2"/>
          <p:cNvSpPr/>
          <p:nvPr/>
        </p:nvSpPr>
        <p:spPr>
          <a:xfrm>
            <a:off x="219196" y="908720"/>
            <a:ext cx="8679852" cy="3960058"/>
          </a:xfrm>
          <a:prstGeom prst="rect">
            <a:avLst/>
          </a:prstGeom>
        </p:spPr>
        <p:txBody>
          <a:bodyPr wrap="square">
            <a:spAutoFit/>
          </a:bodyPr>
          <a:lstStyle/>
          <a:p>
            <a:pPr>
              <a:lnSpc>
                <a:spcPct val="150000"/>
              </a:lnSpc>
              <a:spcAft>
                <a:spcPts val="1000"/>
              </a:spcAft>
            </a:pPr>
            <a:r>
              <a:rPr lang="ar-SA" dirty="0">
                <a:ea typeface="Calibri"/>
              </a:rPr>
              <a:t>يحدث في النبات عدد كبير من التفاعلات للتغلب على الآثار الضارة الناجمة عن مجموعة واسعة من الإجهادات الحيوية وغير الحيوية بما في ذلك الضوء، الجفاف، الملوحة وارتفاع درجات الحرارة، ويعد الإجهاد </a:t>
            </a:r>
            <a:r>
              <a:rPr lang="ar-SA" dirty="0" err="1">
                <a:ea typeface="Calibri"/>
              </a:rPr>
              <a:t>الجفافي</a:t>
            </a:r>
            <a:r>
              <a:rPr lang="ar-SA" dirty="0">
                <a:ea typeface="Calibri"/>
              </a:rPr>
              <a:t> واحد من أهم الضغوط البيئية التي يتعرض لها النبات والتي تؤثر سلباً على إنتاجيته.</a:t>
            </a:r>
            <a:endParaRPr lang="en-US" sz="1200" dirty="0">
              <a:ea typeface="Calibri"/>
              <a:cs typeface="Arial"/>
            </a:endParaRPr>
          </a:p>
          <a:p>
            <a:pPr algn="just">
              <a:lnSpc>
                <a:spcPct val="150000"/>
              </a:lnSpc>
              <a:spcAft>
                <a:spcPts val="1000"/>
              </a:spcAft>
            </a:pPr>
            <a:r>
              <a:rPr lang="ar-SA" dirty="0">
                <a:ea typeface="Calibri"/>
              </a:rPr>
              <a:t>ولما كان القمح من أهم المحاصيل التي تزرع في الوطن العربي عامةً، وسوريا خاصةً، ونظراً لموجات الجفاف التي يتعرض لها العالم وتذبذب كمية الأمطار وعدم انتظامها، فإنه من الأهمية بمكان فهم الاستجابات </a:t>
            </a:r>
            <a:r>
              <a:rPr lang="ar-SA" dirty="0" err="1">
                <a:ea typeface="Calibri"/>
              </a:rPr>
              <a:t>البيوكيميائية</a:t>
            </a:r>
            <a:r>
              <a:rPr lang="ar-SA" dirty="0">
                <a:ea typeface="Calibri"/>
              </a:rPr>
              <a:t> والجزيئية للجفاف من قبل النبات وذلك لإدراك شامل لآلية مقاومة النبات لظروف ندرة المياه، فالأصل في عملية تكيف النبات مع البيئة هو الجينات وما يصاحبها من عناصر منظمة تجعل النبات أفضل نمواً، لذلك فإن هذه الدراسة التي </a:t>
            </a:r>
            <a:r>
              <a:rPr lang="ar-SA" dirty="0" smtClean="0">
                <a:ea typeface="Calibri"/>
              </a:rPr>
              <a:t>تعد </a:t>
            </a:r>
            <a:r>
              <a:rPr lang="ar-SA" dirty="0">
                <a:ea typeface="Calibri"/>
              </a:rPr>
              <a:t>حديثة وغير مطروحة يمكن اعتبارها خطوة رئيسة أولية يستفاد منها لاحقاً في دراسات التربية والانتخاب ومن هنا تأتي أهمية البحث.</a:t>
            </a:r>
            <a:r>
              <a:rPr lang="ar-SA" sz="1400" dirty="0">
                <a:ea typeface="Calibri"/>
                <a:cs typeface="Simplified Arabic"/>
              </a:rPr>
              <a:t> </a:t>
            </a:r>
            <a:endParaRPr lang="en-US" sz="1200" dirty="0">
              <a:ea typeface="Calibri"/>
              <a:cs typeface="Arial"/>
            </a:endParaRPr>
          </a:p>
        </p:txBody>
      </p:sp>
    </p:spTree>
    <p:extLst>
      <p:ext uri="{BB962C8B-B14F-4D97-AF65-F5344CB8AC3E}">
        <p14:creationId xmlns:p14="http://schemas.microsoft.com/office/powerpoint/2010/main" val="683819113"/>
      </p:ext>
    </p:extLst>
  </p:cSld>
  <p:clrMapOvr>
    <a:masterClrMapping/>
  </p:clrMapOvr>
  <mc:AlternateContent xmlns:mc="http://schemas.openxmlformats.org/markup-compatibility/2006" xmlns:p14="http://schemas.microsoft.com/office/powerpoint/2010/main">
    <mc:Choice Requires="p14">
      <p:transition spd="slow" p14:dur="110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14" presetClass="entr" presetSubtype="1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2613</TotalTime>
  <Words>1679</Words>
  <Application>Microsoft Office PowerPoint</Application>
  <PresentationFormat>عرض على الشاشة (3:4)‏</PresentationFormat>
  <Paragraphs>160</Paragraphs>
  <Slides>25</Slides>
  <Notes>4</Notes>
  <HiddenSlides>0</HiddenSlides>
  <MMClips>0</MMClips>
  <ScaleCrop>false</ScaleCrop>
  <HeadingPairs>
    <vt:vector size="4" baseType="variant">
      <vt:variant>
        <vt:lpstr>نسق</vt:lpstr>
      </vt:variant>
      <vt:variant>
        <vt:i4>1</vt:i4>
      </vt:variant>
      <vt:variant>
        <vt:lpstr>عناوين الشرائح</vt:lpstr>
      </vt:variant>
      <vt:variant>
        <vt:i4>25</vt:i4>
      </vt:variant>
    </vt:vector>
  </HeadingPairs>
  <TitlesOfParts>
    <vt:vector size="26" baseType="lpstr">
      <vt:lpstr>نسق Office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Ahmed-Under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NOURA</dc:creator>
  <cp:lastModifiedBy>NOURA</cp:lastModifiedBy>
  <cp:revision>57</cp:revision>
  <dcterms:created xsi:type="dcterms:W3CDTF">2018-03-24T21:34:13Z</dcterms:created>
  <dcterms:modified xsi:type="dcterms:W3CDTF">2019-02-16T18:23:44Z</dcterms:modified>
</cp:coreProperties>
</file>