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69" r:id="rId8"/>
    <p:sldId id="270" r:id="rId9"/>
    <p:sldId id="272" r:id="rId10"/>
    <p:sldId id="273" r:id="rId11"/>
    <p:sldId id="274" r:id="rId12"/>
    <p:sldId id="275" r:id="rId13"/>
    <p:sldId id="276"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3046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53023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49547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07562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91488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2/15/2023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2/15/2023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52400"/>
            <a:ext cx="8735325" cy="984251"/>
          </a:xfrm>
        </p:spPr>
        <p:txBody>
          <a:bodyPr/>
          <a:lstStyle/>
          <a:p>
            <a:r>
              <a:rPr lang="en-US" dirty="0"/>
              <a:t>Smart Home System </a:t>
            </a:r>
          </a:p>
        </p:txBody>
      </p:sp>
      <p:sp>
        <p:nvSpPr>
          <p:cNvPr id="5" name="Subtitle 4"/>
          <p:cNvSpPr>
            <a:spLocks noGrp="1"/>
          </p:cNvSpPr>
          <p:nvPr>
            <p:ph type="subTitle" idx="1"/>
          </p:nvPr>
        </p:nvSpPr>
        <p:spPr>
          <a:xfrm>
            <a:off x="1726749" y="1600200"/>
            <a:ext cx="8735325" cy="4419600"/>
          </a:xfrm>
        </p:spPr>
        <p:txBody>
          <a:bodyPr>
            <a:normAutofit/>
          </a:bodyPr>
          <a:lstStyle/>
          <a:p>
            <a:pPr algn="ctr"/>
            <a:endParaRPr lang="en-US" dirty="0"/>
          </a:p>
          <a:p>
            <a:pPr algn="ctr"/>
            <a:endParaRPr lang="en-US" dirty="0"/>
          </a:p>
          <a:p>
            <a:pPr algn="ctr"/>
            <a:r>
              <a:rPr lang="en-US" b="1" dirty="0">
                <a:solidFill>
                  <a:schemeClr val="bg2">
                    <a:lumMod val="20000"/>
                    <a:lumOff val="80000"/>
                  </a:schemeClr>
                </a:solidFill>
                <a:effectLst>
                  <a:outerShdw blurRad="38100" dist="38100" dir="2700000" algn="tl">
                    <a:srgbClr val="000000">
                      <a:alpha val="43137"/>
                    </a:srgbClr>
                  </a:outerShdw>
                </a:effectLst>
              </a:rPr>
              <a:t>Amit Graduation project </a:t>
            </a:r>
          </a:p>
          <a:p>
            <a:endParaRPr lang="en-US" b="1" dirty="0">
              <a:solidFill>
                <a:schemeClr val="bg2">
                  <a:lumMod val="20000"/>
                  <a:lumOff val="80000"/>
                </a:schemeClr>
              </a:solidFill>
              <a:effectLst>
                <a:outerShdw blurRad="38100" dist="38100" dir="2700000" algn="tl">
                  <a:srgbClr val="000000">
                    <a:alpha val="43137"/>
                  </a:srgbClr>
                </a:outerShdw>
              </a:effectLst>
            </a:endParaRPr>
          </a:p>
          <a:p>
            <a:endParaRPr lang="en-US" sz="2300" b="1" cap="none"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300" b="1" cap="none"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300" b="1" cap="none"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300" b="1" cap="none" dirty="0">
                <a:solidFill>
                  <a:schemeClr val="bg2">
                    <a:lumMod val="20000"/>
                    <a:lumOff val="80000"/>
                  </a:schemeClr>
                </a:solidFill>
                <a:effectLst>
                  <a:outerShdw blurRad="38100" dist="38100" dir="2700000" algn="tl">
                    <a:srgbClr val="000000">
                      <a:alpha val="43137"/>
                    </a:srgbClr>
                  </a:outerShdw>
                </a:effectLst>
                <a:latin typeface="+mj-lt"/>
                <a:cs typeface="Times New Roman" panose="02020603050405020304" pitchFamily="18" charset="0"/>
              </a:rPr>
              <a:t>Presented by: Abdelrahman Sayed, Abdalla  Ayman, Mohamed Yasser, and Omar Ehab </a:t>
            </a:r>
          </a:p>
          <a:p>
            <a:endParaRPr lang="en-US" sz="2300" b="1" cap="none" dirty="0">
              <a:solidFill>
                <a:schemeClr val="bg2">
                  <a:lumMod val="20000"/>
                  <a:lumOff val="80000"/>
                </a:schemeClr>
              </a:solidFill>
              <a:effectLst>
                <a:outerShdw blurRad="38100" dist="38100" dir="2700000" algn="tl">
                  <a:srgbClr val="000000">
                    <a:alpha val="43137"/>
                  </a:srgbClr>
                </a:outerShdw>
              </a:effectLst>
              <a:latin typeface="+mj-lt"/>
              <a:cs typeface="Times New Roman" panose="02020603050405020304" pitchFamily="18" charset="0"/>
            </a:endParaRPr>
          </a:p>
          <a:p>
            <a:r>
              <a:rPr lang="en-US" sz="2300" b="1" cap="none" dirty="0">
                <a:solidFill>
                  <a:schemeClr val="bg2">
                    <a:lumMod val="20000"/>
                    <a:lumOff val="80000"/>
                  </a:schemeClr>
                </a:solidFill>
                <a:effectLst>
                  <a:outerShdw blurRad="38100" dist="38100" dir="2700000" algn="tl">
                    <a:srgbClr val="000000">
                      <a:alpha val="43137"/>
                    </a:srgbClr>
                  </a:outerShdw>
                </a:effectLst>
                <a:latin typeface="+mj-lt"/>
                <a:cs typeface="Times New Roman" panose="02020603050405020304" pitchFamily="18" charset="0"/>
              </a:rPr>
              <a:t>Presented to: Amit Learning</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54 Orange Thank You Images, Stock Photos &amp; Vectors | Shutterstock">
            <a:extLst>
              <a:ext uri="{FF2B5EF4-FFF2-40B4-BE49-F238E27FC236}">
                <a16:creationId xmlns:a16="http://schemas.microsoft.com/office/drawing/2014/main" id="{89ECBA9D-F892-4579-AA8A-FF53CD8073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43"/>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45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5400" dirty="0"/>
              <a:t>Outline</a:t>
            </a:r>
          </a:p>
        </p:txBody>
      </p:sp>
      <p:sp>
        <p:nvSpPr>
          <p:cNvPr id="14" name="Content Placeholder 13"/>
          <p:cNvSpPr>
            <a:spLocks noGrp="1"/>
          </p:cNvSpPr>
          <p:nvPr>
            <p:ph idx="1"/>
          </p:nvPr>
        </p:nvSpPr>
        <p:spPr/>
        <p:txBody>
          <a:bodyPr/>
          <a:lstStyle/>
          <a:p>
            <a:r>
              <a:rPr lang="en-US" dirty="0"/>
              <a:t>Introduction </a:t>
            </a:r>
          </a:p>
          <a:p>
            <a:r>
              <a:rPr lang="en-US" dirty="0"/>
              <a:t>Problem definition </a:t>
            </a:r>
          </a:p>
          <a:p>
            <a:r>
              <a:rPr lang="en-US" dirty="0"/>
              <a:t>Problem solution </a:t>
            </a:r>
          </a:p>
          <a:p>
            <a:r>
              <a:rPr lang="en-US" dirty="0"/>
              <a:t>Components</a:t>
            </a:r>
          </a:p>
          <a:p>
            <a:r>
              <a:rPr lang="en-US" dirty="0"/>
              <a:t>Design &amp; Implementation </a:t>
            </a:r>
          </a:p>
          <a:p>
            <a:r>
              <a:rPr lang="en-US" dirty="0"/>
              <a:t>Flow chart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a:t>Introduction</a:t>
            </a:r>
            <a:endParaRPr lang="en-US" sz="4000" dirty="0"/>
          </a:p>
        </p:txBody>
      </p:sp>
      <p:sp>
        <p:nvSpPr>
          <p:cNvPr id="3" name="Content Placeholder 2">
            <a:extLst>
              <a:ext uri="{FF2B5EF4-FFF2-40B4-BE49-F238E27FC236}">
                <a16:creationId xmlns:a16="http://schemas.microsoft.com/office/drawing/2014/main" id="{11724816-4C9F-492B-9BE6-3F95CC64A2AF}"/>
              </a:ext>
            </a:extLst>
          </p:cNvPr>
          <p:cNvSpPr>
            <a:spLocks noGrp="1"/>
          </p:cNvSpPr>
          <p:nvPr>
            <p:ph idx="1"/>
          </p:nvPr>
        </p:nvSpPr>
        <p:spPr/>
        <p:txBody>
          <a:bodyPr/>
          <a:lstStyle/>
          <a:p>
            <a:pPr indent="0" algn="just"/>
            <a:r>
              <a:rPr lang="en-US" dirty="0"/>
              <a:t>The use of smart home systems would help the humanity to be more secured, as the smart home system is a system where the home setup can be automatically controlled remotely from anywhere with an internet connection or using a mobile</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Definition</a:t>
            </a:r>
          </a:p>
        </p:txBody>
      </p:sp>
      <p:sp>
        <p:nvSpPr>
          <p:cNvPr id="3" name="Content Placeholder 2"/>
          <p:cNvSpPr>
            <a:spLocks noGrp="1"/>
          </p:cNvSpPr>
          <p:nvPr>
            <p:ph sz="half" idx="1"/>
          </p:nvPr>
        </p:nvSpPr>
        <p:spPr>
          <a:xfrm>
            <a:off x="1218883" y="1706880"/>
            <a:ext cx="10360501" cy="4465320"/>
          </a:xfrm>
        </p:spPr>
        <p:txBody>
          <a:bodyPr/>
          <a:lstStyle/>
          <a:p>
            <a:r>
              <a:rPr lang="en-US" dirty="0"/>
              <a:t>We want to prove that the use of ARM would help the humanity in a good manner. In addition, create a project that would help anyone to be more secured in their daily life. </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Solution </a:t>
            </a:r>
          </a:p>
        </p:txBody>
      </p:sp>
      <p:sp>
        <p:nvSpPr>
          <p:cNvPr id="3" name="Content Placeholder 2"/>
          <p:cNvSpPr>
            <a:spLocks noGrp="1"/>
          </p:cNvSpPr>
          <p:nvPr>
            <p:ph sz="half" idx="1"/>
          </p:nvPr>
        </p:nvSpPr>
        <p:spPr>
          <a:xfrm>
            <a:off x="1218883" y="1706880"/>
            <a:ext cx="10360501" cy="4465320"/>
          </a:xfrm>
        </p:spPr>
        <p:txBody>
          <a:bodyPr/>
          <a:lstStyle/>
          <a:p>
            <a:pPr algn="just"/>
            <a:r>
              <a:rPr lang="en-US" dirty="0"/>
              <a:t>Create a simulated smart home system with the knowledge taken throughout the course duration in AMIT LEARNING facilities. The simulation of the project is done on Proetus with the help of the drivers created with our instructor ENG. ESLAM</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Components </a:t>
            </a:r>
          </a:p>
        </p:txBody>
      </p:sp>
      <p:sp>
        <p:nvSpPr>
          <p:cNvPr id="3" name="Content Placeholder 2"/>
          <p:cNvSpPr>
            <a:spLocks noGrp="1"/>
          </p:cNvSpPr>
          <p:nvPr>
            <p:ph sz="half" idx="1"/>
          </p:nvPr>
        </p:nvSpPr>
        <p:spPr>
          <a:xfrm>
            <a:off x="1218883" y="1706880"/>
            <a:ext cx="10360501" cy="5151120"/>
          </a:xfrm>
        </p:spPr>
        <p:txBody>
          <a:bodyPr>
            <a:normAutofit lnSpcReduction="10000"/>
          </a:bodyPr>
          <a:lstStyle/>
          <a:p>
            <a:r>
              <a:rPr lang="en-US" sz="2400" dirty="0"/>
              <a:t>The components that was used to create the project are : </a:t>
            </a:r>
          </a:p>
          <a:p>
            <a:pPr marL="514350" indent="-514350">
              <a:buFont typeface="+mj-lt"/>
              <a:buAutoNum type="arabicPeriod"/>
            </a:pPr>
            <a:r>
              <a:rPr lang="en-US" sz="2400" dirty="0"/>
              <a:t>Bluetooth module HC05</a:t>
            </a:r>
          </a:p>
          <a:p>
            <a:pPr marL="514350" indent="-514350">
              <a:buFont typeface="+mj-lt"/>
              <a:buAutoNum type="arabicPeriod"/>
            </a:pPr>
            <a:r>
              <a:rPr lang="en-US" sz="2400" dirty="0"/>
              <a:t>Relays </a:t>
            </a:r>
          </a:p>
          <a:p>
            <a:pPr marL="514350" indent="-514350">
              <a:buFont typeface="+mj-lt"/>
              <a:buAutoNum type="arabicPeriod"/>
            </a:pPr>
            <a:r>
              <a:rPr lang="en-US" sz="2400" dirty="0"/>
              <a:t>Atmega 32A</a:t>
            </a:r>
          </a:p>
          <a:p>
            <a:pPr marL="514350" indent="-514350">
              <a:buFont typeface="+mj-lt"/>
              <a:buAutoNum type="arabicPeriod"/>
            </a:pPr>
            <a:r>
              <a:rPr lang="en-US" sz="2400" dirty="0"/>
              <a:t>Servo motor </a:t>
            </a:r>
          </a:p>
          <a:p>
            <a:pPr marL="514350" indent="-514350">
              <a:buFont typeface="+mj-lt"/>
              <a:buAutoNum type="arabicPeriod"/>
            </a:pPr>
            <a:r>
              <a:rPr lang="en-US" sz="2400" dirty="0"/>
              <a:t>DC motor </a:t>
            </a:r>
          </a:p>
          <a:p>
            <a:pPr marL="514350" indent="-514350">
              <a:buFont typeface="+mj-lt"/>
              <a:buAutoNum type="arabicPeriod"/>
            </a:pPr>
            <a:r>
              <a:rPr lang="en-US" sz="2400" dirty="0"/>
              <a:t>Keypad </a:t>
            </a:r>
          </a:p>
          <a:p>
            <a:pPr marL="514350" indent="-514350">
              <a:buFont typeface="+mj-lt"/>
              <a:buAutoNum type="arabicPeriod"/>
            </a:pPr>
            <a:r>
              <a:rPr lang="en-US" sz="2400" dirty="0"/>
              <a:t>Pushbutton </a:t>
            </a:r>
          </a:p>
          <a:p>
            <a:pPr marL="514350" indent="-514350">
              <a:buFont typeface="+mj-lt"/>
              <a:buAutoNum type="arabicPeriod"/>
            </a:pPr>
            <a:r>
              <a:rPr lang="en-US" sz="2400" dirty="0"/>
              <a:t>LCD</a:t>
            </a:r>
          </a:p>
          <a:p>
            <a:pPr marL="514350" indent="-514350">
              <a:buFont typeface="+mj-lt"/>
              <a:buAutoNum type="arabicPeriod"/>
            </a:pPr>
            <a:r>
              <a:rPr lang="en-US" sz="2400" dirty="0"/>
              <a:t>Buzzer </a:t>
            </a:r>
          </a:p>
        </p:txBody>
      </p:sp>
    </p:spTree>
    <p:extLst>
      <p:ext uri="{BB962C8B-B14F-4D97-AF65-F5344CB8AC3E}">
        <p14:creationId xmlns:p14="http://schemas.microsoft.com/office/powerpoint/2010/main" val="2216534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Design &amp; Implementation </a:t>
            </a:r>
          </a:p>
        </p:txBody>
      </p:sp>
      <p:pic>
        <p:nvPicPr>
          <p:cNvPr id="7" name="Picture 6">
            <a:extLst>
              <a:ext uri="{FF2B5EF4-FFF2-40B4-BE49-F238E27FC236}">
                <a16:creationId xmlns:a16="http://schemas.microsoft.com/office/drawing/2014/main" id="{95FC67C0-196F-4176-B251-40C4C0384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739" y="1804407"/>
            <a:ext cx="6839345" cy="4778956"/>
          </a:xfrm>
          <a:prstGeom prst="rect">
            <a:avLst/>
          </a:prstGeom>
        </p:spPr>
      </p:pic>
    </p:spTree>
    <p:extLst>
      <p:ext uri="{BB962C8B-B14F-4D97-AF65-F5344CB8AC3E}">
        <p14:creationId xmlns:p14="http://schemas.microsoft.com/office/powerpoint/2010/main" val="2723361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Flow Chart</a:t>
            </a:r>
          </a:p>
        </p:txBody>
      </p:sp>
      <p:sp>
        <p:nvSpPr>
          <p:cNvPr id="3" name="Content Placeholder 2"/>
          <p:cNvSpPr>
            <a:spLocks noGrp="1"/>
          </p:cNvSpPr>
          <p:nvPr>
            <p:ph sz="half" idx="1"/>
          </p:nvPr>
        </p:nvSpPr>
        <p:spPr>
          <a:xfrm>
            <a:off x="1218883" y="1706880"/>
            <a:ext cx="10360501" cy="4465320"/>
          </a:xfrm>
        </p:spPr>
        <p:txBody>
          <a:bodyPr/>
          <a:lstStyle/>
          <a:p>
            <a:pPr algn="just"/>
            <a:r>
              <a:rPr lang="en-US" dirty="0"/>
              <a:t>The admin location is at 101, we have used the EEPROM to save the data entry, as the program goes to the desired location and compare the data from the entry array and the EEPROM. In addition, the admin has more additional features, as the admin can add or remove users, control the door, control the relays, and control the AC. However, the user can control only the relays and the AC. </a:t>
            </a:r>
          </a:p>
          <a:p>
            <a:pPr algn="just"/>
            <a:endParaRPr lang="en-US" dirty="0"/>
          </a:p>
        </p:txBody>
      </p:sp>
    </p:spTree>
    <p:extLst>
      <p:ext uri="{BB962C8B-B14F-4D97-AF65-F5344CB8AC3E}">
        <p14:creationId xmlns:p14="http://schemas.microsoft.com/office/powerpoint/2010/main" val="2725400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Flow Chart</a:t>
            </a:r>
          </a:p>
        </p:txBody>
      </p:sp>
      <p:pic>
        <p:nvPicPr>
          <p:cNvPr id="7" name="Picture 6">
            <a:extLst>
              <a:ext uri="{FF2B5EF4-FFF2-40B4-BE49-F238E27FC236}">
                <a16:creationId xmlns:a16="http://schemas.microsoft.com/office/drawing/2014/main" id="{277B01AD-AEE0-4CE5-874B-BC7384383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136" y="20053"/>
            <a:ext cx="6218248" cy="6843452"/>
          </a:xfrm>
          <a:prstGeom prst="rect">
            <a:avLst/>
          </a:prstGeom>
        </p:spPr>
      </p:pic>
    </p:spTree>
    <p:extLst>
      <p:ext uri="{BB962C8B-B14F-4D97-AF65-F5344CB8AC3E}">
        <p14:creationId xmlns:p14="http://schemas.microsoft.com/office/powerpoint/2010/main" val="2284826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47</TotalTime>
  <Words>285</Words>
  <Application>Microsoft Office PowerPoint</Application>
  <PresentationFormat>Custom</PresentationFormat>
  <Paragraphs>45</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Tech 16x9</vt:lpstr>
      <vt:lpstr>Smart Home System </vt:lpstr>
      <vt:lpstr>Outline</vt:lpstr>
      <vt:lpstr>Introduction</vt:lpstr>
      <vt:lpstr>Problem Definition</vt:lpstr>
      <vt:lpstr>Problem Solution </vt:lpstr>
      <vt:lpstr>Components </vt:lpstr>
      <vt:lpstr>Design &amp; Implementation </vt:lpstr>
      <vt:lpstr>Flow Chart</vt:lpstr>
      <vt:lpstr>Flow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Omar</dc:creator>
  <cp:lastModifiedBy>Omar</cp:lastModifiedBy>
  <cp:revision>5</cp:revision>
  <dcterms:created xsi:type="dcterms:W3CDTF">2023-02-15T18:21:34Z</dcterms:created>
  <dcterms:modified xsi:type="dcterms:W3CDTF">2023-02-15T19:09:26Z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