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57" r:id="rId3"/>
    <p:sldId id="258" r:id="rId4"/>
    <p:sldId id="267" r:id="rId5"/>
    <p:sldId id="265" r:id="rId6"/>
    <p:sldId id="280" r:id="rId7"/>
    <p:sldId id="266" r:id="rId8"/>
    <p:sldId id="268" r:id="rId9"/>
    <p:sldId id="259" r:id="rId10"/>
    <p:sldId id="260" r:id="rId11"/>
    <p:sldId id="269" r:id="rId12"/>
    <p:sldId id="274" r:id="rId13"/>
    <p:sldId id="275" r:id="rId14"/>
    <p:sldId id="261" r:id="rId15"/>
    <p:sldId id="281" r:id="rId16"/>
    <p:sldId id="283" r:id="rId17"/>
    <p:sldId id="26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00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59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940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731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278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4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114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083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77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6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69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54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888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21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1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65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06-Jan-19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72531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69027"/>
            <a:ext cx="7766936" cy="1839191"/>
          </a:xfrm>
        </p:spPr>
        <p:txBody>
          <a:bodyPr>
            <a:normAutofit/>
          </a:bodyPr>
          <a:lstStyle/>
          <a:p>
            <a:pPr algn="ctr"/>
            <a:r>
              <a:rPr lang="en-US" sz="3600" dirty="0" smtClean="0"/>
              <a:t>CAPSTONE PROJECT</a:t>
            </a:r>
            <a:r>
              <a:rPr lang="en-US" dirty="0" smtClean="0"/>
              <a:t> </a:t>
            </a:r>
            <a:br>
              <a:rPr lang="en-US" dirty="0" smtClean="0"/>
            </a:br>
            <a:r>
              <a:rPr lang="en-US" b="1" dirty="0" smtClean="0"/>
              <a:t>DATING A SCIENTIST</a:t>
            </a:r>
            <a:endParaRPr lang="en-US" b="1" dirty="0"/>
          </a:p>
        </p:txBody>
      </p:sp>
      <p:sp>
        <p:nvSpPr>
          <p:cNvPr id="3" name="Subtitle 2"/>
          <p:cNvSpPr>
            <a:spLocks noGrp="1"/>
          </p:cNvSpPr>
          <p:nvPr>
            <p:ph type="subTitle" idx="1"/>
          </p:nvPr>
        </p:nvSpPr>
        <p:spPr>
          <a:xfrm>
            <a:off x="1507067" y="3803073"/>
            <a:ext cx="7766936" cy="1344659"/>
          </a:xfrm>
        </p:spPr>
        <p:txBody>
          <a:bodyPr>
            <a:normAutofit fontScale="92500" lnSpcReduction="20000"/>
          </a:bodyPr>
          <a:lstStyle/>
          <a:p>
            <a:pPr algn="ctr"/>
            <a:r>
              <a:rPr lang="en-US" dirty="0" smtClean="0"/>
              <a:t>Machine Learning Fundamentals</a:t>
            </a:r>
          </a:p>
          <a:p>
            <a:pPr algn="ctr"/>
            <a:r>
              <a:rPr lang="en-US" dirty="0" smtClean="0"/>
              <a:t>Abdulmalik Aiyeleso</a:t>
            </a:r>
          </a:p>
          <a:p>
            <a:pPr algn="ctr"/>
            <a:r>
              <a:rPr lang="en-US" dirty="0" smtClean="0"/>
              <a:t>abdmaliqq@gmail.com</a:t>
            </a:r>
          </a:p>
          <a:p>
            <a:pPr algn="ctr"/>
            <a:r>
              <a:rPr lang="en-US" dirty="0" smtClean="0"/>
              <a:t>6</a:t>
            </a:r>
            <a:r>
              <a:rPr lang="en-US" baseline="30000" dirty="0" smtClean="0"/>
              <a:t>th</a:t>
            </a:r>
            <a:r>
              <a:rPr lang="en-US" dirty="0" smtClean="0"/>
              <a:t> </a:t>
            </a:r>
            <a:r>
              <a:rPr lang="en-US" dirty="0" smtClean="0"/>
              <a:t>January</a:t>
            </a:r>
            <a:r>
              <a:rPr lang="en-US" dirty="0" smtClean="0"/>
              <a:t>, 2019</a:t>
            </a:r>
            <a:endParaRPr lang="en-US" dirty="0"/>
          </a:p>
        </p:txBody>
      </p:sp>
    </p:spTree>
    <p:extLst>
      <p:ext uri="{BB962C8B-B14F-4D97-AF65-F5344CB8AC3E}">
        <p14:creationId xmlns:p14="http://schemas.microsoft.com/office/powerpoint/2010/main" val="1443750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AUGMENTING THE DATASET - 1</a:t>
            </a:r>
            <a:endParaRPr lang="en-US" dirty="0"/>
          </a:p>
        </p:txBody>
      </p:sp>
      <p:sp>
        <p:nvSpPr>
          <p:cNvPr id="3" name="Content Placeholder 2"/>
          <p:cNvSpPr>
            <a:spLocks noGrp="1"/>
          </p:cNvSpPr>
          <p:nvPr>
            <p:ph sz="half" idx="1"/>
          </p:nvPr>
        </p:nvSpPr>
        <p:spPr>
          <a:xfrm>
            <a:off x="677334" y="1559131"/>
            <a:ext cx="8596668" cy="4582391"/>
          </a:xfrm>
        </p:spPr>
        <p:txBody>
          <a:bodyPr/>
          <a:lstStyle/>
          <a:p>
            <a:r>
              <a:rPr lang="en-US" dirty="0" smtClean="0"/>
              <a:t>In augmenting the data, I created new columns to create numerical data from categorical data in </a:t>
            </a:r>
            <a:r>
              <a:rPr lang="en-US" smtClean="0"/>
              <a:t>the </a:t>
            </a:r>
            <a:r>
              <a:rPr lang="en-US" smtClean="0"/>
              <a:t>following columns</a:t>
            </a:r>
            <a:r>
              <a:rPr lang="en-US" dirty="0" smtClean="0"/>
              <a:t>;</a:t>
            </a:r>
          </a:p>
          <a:p>
            <a:pPr lvl="1"/>
            <a:r>
              <a:rPr lang="en-US" altLang="en-US" dirty="0" smtClean="0">
                <a:solidFill>
                  <a:srgbClr val="000000"/>
                </a:solidFill>
                <a:cs typeface="Courier New" panose="02070309020205020404" pitchFamily="49" charset="0"/>
              </a:rPr>
              <a:t>‘diet’</a:t>
            </a:r>
          </a:p>
          <a:p>
            <a:pPr lvl="1"/>
            <a:r>
              <a:rPr lang="en-US" altLang="en-US" dirty="0" smtClean="0">
                <a:solidFill>
                  <a:srgbClr val="000000"/>
                </a:solidFill>
                <a:cs typeface="Courier New" panose="02070309020205020404" pitchFamily="49" charset="0"/>
              </a:rPr>
              <a:t>‘drinks’</a:t>
            </a:r>
          </a:p>
          <a:p>
            <a:pPr lvl="1"/>
            <a:r>
              <a:rPr lang="en-US" altLang="en-US" dirty="0" smtClean="0">
                <a:solidFill>
                  <a:srgbClr val="000000"/>
                </a:solidFill>
                <a:cs typeface="Courier New" panose="02070309020205020404" pitchFamily="49" charset="0"/>
              </a:rPr>
              <a:t>‘drugs’</a:t>
            </a:r>
          </a:p>
          <a:p>
            <a:pPr lvl="1"/>
            <a:r>
              <a:rPr lang="en-US" altLang="en-US" dirty="0" smtClean="0">
                <a:solidFill>
                  <a:srgbClr val="000000"/>
                </a:solidFill>
                <a:cs typeface="Courier New" panose="02070309020205020404" pitchFamily="49" charset="0"/>
              </a:rPr>
              <a:t>‘education’</a:t>
            </a:r>
          </a:p>
          <a:p>
            <a:pPr lvl="1"/>
            <a:r>
              <a:rPr lang="en-US" altLang="en-US" dirty="0" smtClean="0">
                <a:solidFill>
                  <a:srgbClr val="000000"/>
                </a:solidFill>
                <a:cs typeface="Courier New" panose="02070309020205020404" pitchFamily="49" charset="0"/>
              </a:rPr>
              <a:t>‘job’</a:t>
            </a:r>
          </a:p>
          <a:p>
            <a:pPr lvl="1"/>
            <a:r>
              <a:rPr lang="en-US" altLang="en-US" dirty="0" smtClean="0">
                <a:solidFill>
                  <a:srgbClr val="000000"/>
                </a:solidFill>
                <a:cs typeface="Courier New" panose="02070309020205020404" pitchFamily="49" charset="0"/>
              </a:rPr>
              <a:t>‘offspring’</a:t>
            </a:r>
          </a:p>
          <a:p>
            <a:pPr lvl="1"/>
            <a:r>
              <a:rPr lang="en-US" altLang="en-US" dirty="0" smtClean="0">
                <a:solidFill>
                  <a:srgbClr val="000000"/>
                </a:solidFill>
                <a:cs typeface="Courier New" panose="02070309020205020404" pitchFamily="49" charset="0"/>
              </a:rPr>
              <a:t>‘pets’</a:t>
            </a:r>
          </a:p>
          <a:p>
            <a:pPr lvl="1"/>
            <a:r>
              <a:rPr lang="en-US" altLang="en-US" dirty="0" smtClean="0">
                <a:solidFill>
                  <a:srgbClr val="000000"/>
                </a:solidFill>
                <a:cs typeface="Courier New" panose="02070309020205020404" pitchFamily="49" charset="0"/>
              </a:rPr>
              <a:t>‘smokes’</a:t>
            </a:r>
          </a:p>
          <a:p>
            <a:pPr lvl="1"/>
            <a:r>
              <a:rPr lang="en-US" altLang="en-US" dirty="0" smtClean="0">
                <a:solidFill>
                  <a:srgbClr val="000000"/>
                </a:solidFill>
                <a:cs typeface="Courier New" panose="02070309020205020404" pitchFamily="49" charset="0"/>
              </a:rPr>
              <a:t>‘status’</a:t>
            </a:r>
            <a:r>
              <a:rPr lang="en-US" altLang="en-US" dirty="0" smtClean="0">
                <a:solidFill>
                  <a:schemeClr val="tx1"/>
                </a:solidFill>
              </a:rPr>
              <a:t> </a:t>
            </a:r>
          </a:p>
          <a:p>
            <a:endParaRPr lang="en-US" dirty="0" smtClean="0"/>
          </a:p>
          <a:p>
            <a:endParaRPr lang="en-US" dirty="0"/>
          </a:p>
        </p:txBody>
      </p:sp>
    </p:spTree>
    <p:extLst>
      <p:ext uri="{BB962C8B-B14F-4D97-AF65-F5344CB8AC3E}">
        <p14:creationId xmlns:p14="http://schemas.microsoft.com/office/powerpoint/2010/main" val="76018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AUGMENTING THE DATASET - 1</a:t>
            </a:r>
            <a:endParaRPr lang="en-US" dirty="0"/>
          </a:p>
        </p:txBody>
      </p:sp>
      <p:sp>
        <p:nvSpPr>
          <p:cNvPr id="4" name="Content Placeholder 2"/>
          <p:cNvSpPr>
            <a:spLocks noGrp="1"/>
          </p:cNvSpPr>
          <p:nvPr>
            <p:ph sz="half" idx="1"/>
          </p:nvPr>
        </p:nvSpPr>
        <p:spPr>
          <a:xfrm>
            <a:off x="829730" y="1354613"/>
            <a:ext cx="8596668" cy="4686748"/>
          </a:xfrm>
        </p:spPr>
        <p:txBody>
          <a:bodyPr>
            <a:normAutofit/>
          </a:bodyPr>
          <a:lstStyle/>
          <a:p>
            <a:pPr marL="0" lvl="1" indent="0">
              <a:buNone/>
            </a:pPr>
            <a:r>
              <a:rPr lang="en-US" altLang="en-US" sz="2400" u="sng" dirty="0" smtClean="0">
                <a:solidFill>
                  <a:srgbClr val="000000"/>
                </a:solidFill>
                <a:latin typeface="+mj-lt"/>
                <a:cs typeface="Courier New" panose="02070309020205020404" pitchFamily="49" charset="0"/>
              </a:rPr>
              <a:t>‘diet’</a:t>
            </a:r>
          </a:p>
          <a:p>
            <a:pPr marL="0" lvl="1" indent="0">
              <a:buNone/>
            </a:pPr>
            <a:r>
              <a:rPr lang="en-US" altLang="en-US" sz="1800" dirty="0" smtClean="0">
                <a:solidFill>
                  <a:srgbClr val="000000"/>
                </a:solidFill>
                <a:cs typeface="Courier New" panose="02070309020205020404" pitchFamily="49" charset="0"/>
              </a:rPr>
              <a:t>Users with specific diets were mapped as 1 while diets that were not specific were mapped as 0 in a new column named ‘</a:t>
            </a:r>
            <a:r>
              <a:rPr lang="en-US" altLang="en-US" sz="1800" dirty="0" err="1" smtClean="0">
                <a:solidFill>
                  <a:srgbClr val="000000"/>
                </a:solidFill>
                <a:cs typeface="Courier New" panose="02070309020205020404" pitchFamily="49" charset="0"/>
              </a:rPr>
              <a:t>diet_mapped</a:t>
            </a:r>
            <a:r>
              <a:rPr lang="en-US" altLang="en-US" sz="1800" dirty="0" smtClean="0">
                <a:solidFill>
                  <a:srgbClr val="000000"/>
                </a:solidFill>
                <a:cs typeface="Courier New" panose="02070309020205020404" pitchFamily="49" charset="0"/>
              </a:rPr>
              <a:t>’. All Nans were replaced with 0</a:t>
            </a:r>
          </a:p>
          <a:p>
            <a:pPr marL="0" lvl="1" indent="0">
              <a:buNone/>
            </a:pPr>
            <a:endParaRPr lang="en-US" altLang="en-US" sz="1800" dirty="0">
              <a:solidFill>
                <a:srgbClr val="000000"/>
              </a:solidFill>
              <a:cs typeface="Courier New" panose="02070309020205020404" pitchFamily="49" charset="0"/>
            </a:endParaRPr>
          </a:p>
          <a:p>
            <a:pPr marL="0" lvl="1" indent="0">
              <a:buNone/>
            </a:pPr>
            <a:r>
              <a:rPr lang="en-US" altLang="en-US" sz="2400" u="sng" dirty="0">
                <a:solidFill>
                  <a:srgbClr val="000000"/>
                </a:solidFill>
                <a:cs typeface="Courier New" panose="02070309020205020404" pitchFamily="49" charset="0"/>
              </a:rPr>
              <a:t>‘drinks’</a:t>
            </a:r>
          </a:p>
          <a:p>
            <a:pPr marL="0" lvl="1" indent="0">
              <a:buNone/>
            </a:pPr>
            <a:r>
              <a:rPr lang="en-US" altLang="en-US" sz="1800" dirty="0">
                <a:solidFill>
                  <a:srgbClr val="000000"/>
                </a:solidFill>
                <a:cs typeface="Courier New" panose="02070309020205020404" pitchFamily="49" charset="0"/>
              </a:rPr>
              <a:t>Users were mapped based on frequency of </a:t>
            </a:r>
            <a:r>
              <a:rPr lang="en-US" altLang="en-US" sz="1800" dirty="0" smtClean="0">
                <a:solidFill>
                  <a:srgbClr val="000000"/>
                </a:solidFill>
                <a:cs typeface="Courier New" panose="02070309020205020404" pitchFamily="49" charset="0"/>
              </a:rPr>
              <a:t>drinking </a:t>
            </a:r>
            <a:r>
              <a:rPr lang="en-US" altLang="en-US" sz="1800" dirty="0">
                <a:solidFill>
                  <a:srgbClr val="000000"/>
                </a:solidFill>
                <a:cs typeface="Courier New" panose="02070309020205020404" pitchFamily="49" charset="0"/>
              </a:rPr>
              <a:t> in a new column named ‘</a:t>
            </a:r>
            <a:r>
              <a:rPr lang="en-US" altLang="en-US" sz="1800" dirty="0" err="1" smtClean="0">
                <a:solidFill>
                  <a:srgbClr val="000000"/>
                </a:solidFill>
                <a:cs typeface="Courier New" panose="02070309020205020404" pitchFamily="49" charset="0"/>
              </a:rPr>
              <a:t>drinks_mapped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p>
          <a:p>
            <a:pPr marL="0" lvl="1" indent="0">
              <a:buNone/>
            </a:pPr>
            <a:endParaRPr lang="en-US" altLang="en-US" sz="1800" dirty="0">
              <a:solidFill>
                <a:srgbClr val="000000"/>
              </a:solidFill>
              <a:cs typeface="Courier New" panose="02070309020205020404" pitchFamily="49" charset="0"/>
            </a:endParaRPr>
          </a:p>
          <a:p>
            <a:pPr marL="0" lvl="1" indent="0">
              <a:buNone/>
            </a:pPr>
            <a:r>
              <a:rPr lang="en-US" altLang="en-US" sz="2400" u="sng" dirty="0" smtClean="0">
                <a:solidFill>
                  <a:srgbClr val="000000"/>
                </a:solidFill>
                <a:cs typeface="Courier New" panose="02070309020205020404" pitchFamily="49" charset="0"/>
              </a:rPr>
              <a:t>‘drugs’</a:t>
            </a:r>
            <a:endParaRPr lang="en-US" altLang="en-US" sz="2400" u="sng" dirty="0">
              <a:solidFill>
                <a:srgbClr val="000000"/>
              </a:solidFill>
              <a:cs typeface="Courier New" panose="02070309020205020404" pitchFamily="49" charset="0"/>
            </a:endParaRPr>
          </a:p>
          <a:p>
            <a:pPr marL="0" lvl="1" indent="0">
              <a:buNone/>
            </a:pPr>
            <a:r>
              <a:rPr lang="en-US" altLang="en-US" sz="1800" dirty="0">
                <a:solidFill>
                  <a:srgbClr val="000000"/>
                </a:solidFill>
                <a:cs typeface="Courier New" panose="02070309020205020404" pitchFamily="49" charset="0"/>
              </a:rPr>
              <a:t>Users were mapped based on frequency of </a:t>
            </a:r>
            <a:r>
              <a:rPr lang="en-US" altLang="en-US" sz="1800" dirty="0" smtClean="0">
                <a:solidFill>
                  <a:srgbClr val="000000"/>
                </a:solidFill>
                <a:cs typeface="Courier New" panose="02070309020205020404" pitchFamily="49" charset="0"/>
              </a:rPr>
              <a:t>drugs in </a:t>
            </a:r>
            <a:r>
              <a:rPr lang="en-US" altLang="en-US" sz="1800" dirty="0">
                <a:solidFill>
                  <a:srgbClr val="000000"/>
                </a:solidFill>
                <a:cs typeface="Courier New" panose="02070309020205020404" pitchFamily="49" charset="0"/>
              </a:rPr>
              <a:t>a new column named ‘</a:t>
            </a:r>
            <a:r>
              <a:rPr lang="en-US" altLang="en-US" sz="1800" dirty="0" err="1" smtClean="0">
                <a:solidFill>
                  <a:srgbClr val="000000"/>
                </a:solidFill>
                <a:cs typeface="Courier New" panose="02070309020205020404" pitchFamily="49" charset="0"/>
              </a:rPr>
              <a:t>drugs_mapped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p>
          <a:p>
            <a:pPr marL="0" lvl="1" indent="0">
              <a:buNone/>
            </a:pPr>
            <a:endParaRPr lang="en-US" altLang="en-US" sz="1800" dirty="0" smtClean="0">
              <a:solidFill>
                <a:srgbClr val="000000"/>
              </a:solidFill>
              <a:cs typeface="Courier New" panose="02070309020205020404" pitchFamily="49" charset="0"/>
            </a:endParaRPr>
          </a:p>
        </p:txBody>
      </p:sp>
    </p:spTree>
    <p:extLst>
      <p:ext uri="{BB962C8B-B14F-4D97-AF65-F5344CB8AC3E}">
        <p14:creationId xmlns:p14="http://schemas.microsoft.com/office/powerpoint/2010/main" val="777134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AUGMENTING THE DATASET - 1</a:t>
            </a:r>
            <a:endParaRPr lang="en-US" dirty="0"/>
          </a:p>
        </p:txBody>
      </p:sp>
      <p:sp>
        <p:nvSpPr>
          <p:cNvPr id="3" name="Content Placeholder 2"/>
          <p:cNvSpPr>
            <a:spLocks noGrp="1"/>
          </p:cNvSpPr>
          <p:nvPr>
            <p:ph sz="half" idx="1"/>
          </p:nvPr>
        </p:nvSpPr>
        <p:spPr>
          <a:xfrm>
            <a:off x="677334" y="2223655"/>
            <a:ext cx="8596668" cy="3906981"/>
          </a:xfrm>
        </p:spPr>
        <p:txBody>
          <a:bodyPr>
            <a:normAutofit/>
          </a:bodyPr>
          <a:lstStyle/>
          <a:p>
            <a:endParaRPr lang="en-US" dirty="0" smtClean="0"/>
          </a:p>
          <a:p>
            <a:endParaRPr lang="en-US" dirty="0"/>
          </a:p>
        </p:txBody>
      </p:sp>
      <p:sp>
        <p:nvSpPr>
          <p:cNvPr id="4" name="Content Placeholder 2"/>
          <p:cNvSpPr>
            <a:spLocks noGrp="1"/>
          </p:cNvSpPr>
          <p:nvPr>
            <p:ph sz="half" idx="1"/>
          </p:nvPr>
        </p:nvSpPr>
        <p:spPr>
          <a:xfrm>
            <a:off x="829730" y="1354613"/>
            <a:ext cx="8596668" cy="5100615"/>
          </a:xfrm>
        </p:spPr>
        <p:txBody>
          <a:bodyPr>
            <a:normAutofit/>
          </a:bodyPr>
          <a:lstStyle/>
          <a:p>
            <a:pPr marL="0" lvl="1" indent="0">
              <a:buNone/>
            </a:pPr>
            <a:r>
              <a:rPr lang="en-US" altLang="en-US" sz="1800" u="sng" dirty="0">
                <a:solidFill>
                  <a:srgbClr val="000000"/>
                </a:solidFill>
                <a:cs typeface="Courier New" panose="02070309020205020404" pitchFamily="49" charset="0"/>
              </a:rPr>
              <a:t>‘education’</a:t>
            </a:r>
          </a:p>
          <a:p>
            <a:pPr marL="0" lvl="1" indent="0">
              <a:buNone/>
            </a:pPr>
            <a:r>
              <a:rPr lang="en-US" altLang="en-US" sz="1800" dirty="0">
                <a:solidFill>
                  <a:srgbClr val="000000"/>
                </a:solidFill>
                <a:cs typeface="Courier New" panose="02070309020205020404" pitchFamily="49" charset="0"/>
              </a:rPr>
              <a:t>Users that have graduated from a tertiary institution were mapped as 1 while others were mapped as </a:t>
            </a:r>
            <a:r>
              <a:rPr lang="en-US" altLang="en-US" sz="1800" dirty="0" smtClean="0">
                <a:solidFill>
                  <a:srgbClr val="000000"/>
                </a:solidFill>
                <a:cs typeface="Courier New" panose="02070309020205020404" pitchFamily="49" charset="0"/>
              </a:rPr>
              <a:t>0</a:t>
            </a:r>
            <a:r>
              <a:rPr lang="en-US" altLang="en-US" sz="1800" dirty="0">
                <a:solidFill>
                  <a:srgbClr val="000000"/>
                </a:solidFill>
                <a:cs typeface="Courier New" panose="02070309020205020404" pitchFamily="49" charset="0"/>
              </a:rPr>
              <a:t> in a new column named </a:t>
            </a:r>
            <a:r>
              <a:rPr lang="en-US" altLang="en-US" sz="1800" dirty="0" smtClean="0">
                <a:solidFill>
                  <a:srgbClr val="000000"/>
                </a:solidFill>
                <a:cs typeface="Courier New" panose="02070309020205020404" pitchFamily="49" charset="0"/>
              </a:rPr>
              <a:t>‘</a:t>
            </a:r>
            <a:r>
              <a:rPr lang="en-US" altLang="en-US" sz="1800" dirty="0" err="1" smtClean="0">
                <a:solidFill>
                  <a:srgbClr val="000000"/>
                </a:solidFill>
                <a:cs typeface="Courier New" panose="02070309020205020404" pitchFamily="49" charset="0"/>
              </a:rPr>
              <a:t>education_mapped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p>
          <a:p>
            <a:pPr marL="0" lvl="1" indent="0">
              <a:buNone/>
            </a:pPr>
            <a:endParaRPr lang="en-US" altLang="en-US" sz="1800" u="sng" dirty="0" smtClean="0">
              <a:solidFill>
                <a:srgbClr val="000000"/>
              </a:solidFill>
              <a:cs typeface="Courier New" panose="02070309020205020404" pitchFamily="49" charset="0"/>
            </a:endParaRPr>
          </a:p>
          <a:p>
            <a:pPr marL="0" lvl="1" indent="0">
              <a:buNone/>
            </a:pPr>
            <a:r>
              <a:rPr lang="en-US" altLang="en-US" sz="1800" u="sng" dirty="0" smtClean="0">
                <a:solidFill>
                  <a:srgbClr val="000000"/>
                </a:solidFill>
                <a:cs typeface="Courier New" panose="02070309020205020404" pitchFamily="49" charset="0"/>
              </a:rPr>
              <a:t>‘job’</a:t>
            </a:r>
            <a:endParaRPr lang="en-US" altLang="en-US" sz="1800" u="sng" dirty="0" smtClean="0">
              <a:solidFill>
                <a:srgbClr val="000000"/>
              </a:solidFill>
              <a:latin typeface="+mj-lt"/>
              <a:cs typeface="Courier New" panose="02070309020205020404" pitchFamily="49" charset="0"/>
            </a:endParaRPr>
          </a:p>
          <a:p>
            <a:pPr marL="0" lvl="1" indent="0">
              <a:buNone/>
            </a:pPr>
            <a:r>
              <a:rPr lang="en-US" altLang="en-US" sz="1800" dirty="0" smtClean="0">
                <a:solidFill>
                  <a:srgbClr val="000000"/>
                </a:solidFill>
                <a:cs typeface="Courier New" panose="02070309020205020404" pitchFamily="49" charset="0"/>
              </a:rPr>
              <a:t>Users with specified jobs were mapped as 1 while students, unemployed and retired users others were mapped as 0</a:t>
            </a:r>
            <a:r>
              <a:rPr lang="en-US" altLang="en-US" sz="1800" dirty="0">
                <a:solidFill>
                  <a:srgbClr val="000000"/>
                </a:solidFill>
                <a:cs typeface="Courier New" panose="02070309020205020404" pitchFamily="49" charset="0"/>
              </a:rPr>
              <a:t> in a new column named </a:t>
            </a:r>
            <a:r>
              <a:rPr lang="en-US" altLang="en-US" sz="1800" dirty="0" smtClean="0">
                <a:solidFill>
                  <a:srgbClr val="000000"/>
                </a:solidFill>
                <a:cs typeface="Courier New" panose="02070309020205020404" pitchFamily="49" charset="0"/>
              </a:rPr>
              <a:t>‘</a:t>
            </a:r>
            <a:r>
              <a:rPr lang="en-US" altLang="en-US" sz="1800" dirty="0" err="1" smtClean="0">
                <a:solidFill>
                  <a:srgbClr val="000000"/>
                </a:solidFill>
                <a:cs typeface="Courier New" panose="02070309020205020404" pitchFamily="49" charset="0"/>
              </a:rPr>
              <a:t>job_mapped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endParaRPr lang="en-US" altLang="en-US" sz="1800" dirty="0" smtClean="0">
              <a:solidFill>
                <a:srgbClr val="000000"/>
              </a:solidFill>
              <a:cs typeface="Courier New" panose="02070309020205020404" pitchFamily="49" charset="0"/>
            </a:endParaRPr>
          </a:p>
          <a:p>
            <a:pPr marL="0" lvl="1" indent="0">
              <a:buNone/>
            </a:pPr>
            <a:endParaRPr lang="en-US" altLang="en-US" sz="1800" dirty="0" smtClean="0">
              <a:solidFill>
                <a:srgbClr val="000000"/>
              </a:solidFill>
              <a:cs typeface="Courier New" panose="02070309020205020404" pitchFamily="49" charset="0"/>
            </a:endParaRPr>
          </a:p>
          <a:p>
            <a:pPr marL="0" lvl="1" indent="0">
              <a:buNone/>
            </a:pPr>
            <a:r>
              <a:rPr lang="en-US" altLang="en-US" sz="1800" u="sng" dirty="0" smtClean="0">
                <a:solidFill>
                  <a:srgbClr val="000000"/>
                </a:solidFill>
                <a:cs typeface="Courier New" panose="02070309020205020404" pitchFamily="49" charset="0"/>
              </a:rPr>
              <a:t>‘offspring’</a:t>
            </a:r>
            <a:endParaRPr lang="en-US" altLang="en-US" sz="1800" u="sng" dirty="0">
              <a:solidFill>
                <a:srgbClr val="000000"/>
              </a:solidFill>
              <a:cs typeface="Courier New" panose="02070309020205020404" pitchFamily="49" charset="0"/>
            </a:endParaRPr>
          </a:p>
          <a:p>
            <a:pPr marL="0" lvl="1" indent="0">
              <a:buNone/>
            </a:pPr>
            <a:r>
              <a:rPr lang="en-US" altLang="en-US" sz="1800" dirty="0" smtClean="0">
                <a:solidFill>
                  <a:srgbClr val="000000"/>
                </a:solidFill>
                <a:cs typeface="Courier New" panose="02070309020205020404" pitchFamily="49" charset="0"/>
              </a:rPr>
              <a:t>Users with no offspring stated in the data were mapped as 0 and 1 where </a:t>
            </a:r>
            <a:r>
              <a:rPr lang="en-US" altLang="en-US" sz="1800" dirty="0">
                <a:solidFill>
                  <a:srgbClr val="000000"/>
                </a:solidFill>
                <a:cs typeface="Courier New" panose="02070309020205020404" pitchFamily="49" charset="0"/>
              </a:rPr>
              <a:t>there is one or more </a:t>
            </a:r>
            <a:r>
              <a:rPr lang="en-US" altLang="en-US" sz="1800" dirty="0" smtClean="0">
                <a:solidFill>
                  <a:srgbClr val="000000"/>
                </a:solidFill>
                <a:cs typeface="Courier New" panose="02070309020205020404" pitchFamily="49" charset="0"/>
              </a:rPr>
              <a:t>offspring</a:t>
            </a:r>
            <a:r>
              <a:rPr lang="en-US" altLang="en-US" sz="1800" dirty="0">
                <a:solidFill>
                  <a:srgbClr val="000000"/>
                </a:solidFill>
                <a:cs typeface="Courier New" panose="02070309020205020404" pitchFamily="49" charset="0"/>
              </a:rPr>
              <a:t> in a new column named </a:t>
            </a:r>
            <a:r>
              <a:rPr lang="en-US" altLang="en-US" sz="1800" dirty="0" smtClean="0">
                <a:solidFill>
                  <a:srgbClr val="000000"/>
                </a:solidFill>
                <a:cs typeface="Courier New" panose="02070309020205020404" pitchFamily="49" charset="0"/>
              </a:rPr>
              <a:t>‘</a:t>
            </a:r>
            <a:r>
              <a:rPr lang="en-US" altLang="en-US" sz="1800" dirty="0" err="1" smtClean="0">
                <a:solidFill>
                  <a:srgbClr val="000000"/>
                </a:solidFill>
                <a:cs typeface="Courier New" panose="02070309020205020404" pitchFamily="49" charset="0"/>
              </a:rPr>
              <a:t>off_spring_mapped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endParaRPr lang="en-US" altLang="en-US" sz="1800" dirty="0" smtClean="0">
              <a:solidFill>
                <a:srgbClr val="000000"/>
              </a:solidFill>
              <a:cs typeface="Courier New" panose="02070309020205020404" pitchFamily="49" charset="0"/>
            </a:endParaRPr>
          </a:p>
        </p:txBody>
      </p:sp>
    </p:spTree>
    <p:extLst>
      <p:ext uri="{BB962C8B-B14F-4D97-AF65-F5344CB8AC3E}">
        <p14:creationId xmlns:p14="http://schemas.microsoft.com/office/powerpoint/2010/main" val="209208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AUGMENTING THE DATASET - 1</a:t>
            </a:r>
            <a:endParaRPr lang="en-US" dirty="0"/>
          </a:p>
        </p:txBody>
      </p:sp>
      <p:sp>
        <p:nvSpPr>
          <p:cNvPr id="3" name="Content Placeholder 2"/>
          <p:cNvSpPr>
            <a:spLocks noGrp="1"/>
          </p:cNvSpPr>
          <p:nvPr>
            <p:ph sz="half" idx="1"/>
          </p:nvPr>
        </p:nvSpPr>
        <p:spPr>
          <a:xfrm>
            <a:off x="677334" y="2223655"/>
            <a:ext cx="8596668" cy="3906981"/>
          </a:xfrm>
        </p:spPr>
        <p:txBody>
          <a:bodyPr>
            <a:normAutofit/>
          </a:bodyPr>
          <a:lstStyle/>
          <a:p>
            <a:endParaRPr lang="en-US" dirty="0" smtClean="0"/>
          </a:p>
          <a:p>
            <a:endParaRPr lang="en-US" dirty="0"/>
          </a:p>
        </p:txBody>
      </p:sp>
      <p:sp>
        <p:nvSpPr>
          <p:cNvPr id="4" name="Content Placeholder 2"/>
          <p:cNvSpPr>
            <a:spLocks noGrp="1"/>
          </p:cNvSpPr>
          <p:nvPr>
            <p:ph sz="half" idx="1"/>
          </p:nvPr>
        </p:nvSpPr>
        <p:spPr>
          <a:xfrm>
            <a:off x="829730" y="1354613"/>
            <a:ext cx="8596668" cy="5100615"/>
          </a:xfrm>
        </p:spPr>
        <p:txBody>
          <a:bodyPr>
            <a:normAutofit/>
          </a:bodyPr>
          <a:lstStyle/>
          <a:p>
            <a:pPr marL="0" lvl="1" indent="0">
              <a:buNone/>
            </a:pPr>
            <a:r>
              <a:rPr lang="en-US" altLang="en-US" sz="1800" u="sng" dirty="0" smtClean="0">
                <a:solidFill>
                  <a:srgbClr val="000000"/>
                </a:solidFill>
                <a:cs typeface="Courier New" panose="02070309020205020404" pitchFamily="49" charset="0"/>
              </a:rPr>
              <a:t>‘pets’</a:t>
            </a:r>
            <a:endParaRPr lang="en-US" altLang="en-US" sz="1800" u="sng" dirty="0">
              <a:solidFill>
                <a:srgbClr val="000000"/>
              </a:solidFill>
              <a:cs typeface="Courier New" panose="02070309020205020404" pitchFamily="49" charset="0"/>
            </a:endParaRPr>
          </a:p>
          <a:p>
            <a:pPr marL="0" lvl="1" indent="0">
              <a:buNone/>
            </a:pPr>
            <a:r>
              <a:rPr lang="en-US" altLang="en-US" sz="1800" dirty="0">
                <a:solidFill>
                  <a:srgbClr val="000000"/>
                </a:solidFill>
                <a:cs typeface="Courier New" panose="02070309020205020404" pitchFamily="49" charset="0"/>
              </a:rPr>
              <a:t>Users </a:t>
            </a:r>
            <a:r>
              <a:rPr lang="en-US" altLang="en-US" sz="1800" dirty="0" smtClean="0">
                <a:solidFill>
                  <a:srgbClr val="000000"/>
                </a:solidFill>
                <a:cs typeface="Courier New" panose="02070309020205020404" pitchFamily="49" charset="0"/>
              </a:rPr>
              <a:t>were mapped as 1 where the data </a:t>
            </a:r>
            <a:r>
              <a:rPr lang="en-US" altLang="en-US" sz="1800" dirty="0">
                <a:solidFill>
                  <a:srgbClr val="000000"/>
                </a:solidFill>
                <a:cs typeface="Courier New" panose="02070309020205020404" pitchFamily="49" charset="0"/>
              </a:rPr>
              <a:t>shows </a:t>
            </a:r>
            <a:r>
              <a:rPr lang="en-US" altLang="en-US" sz="1800" dirty="0" smtClean="0">
                <a:solidFill>
                  <a:srgbClr val="000000"/>
                </a:solidFill>
                <a:cs typeface="Courier New" panose="02070309020205020404" pitchFamily="49" charset="0"/>
              </a:rPr>
              <a:t>there </a:t>
            </a:r>
            <a:r>
              <a:rPr lang="en-US" altLang="en-US" sz="1800" dirty="0">
                <a:solidFill>
                  <a:srgbClr val="000000"/>
                </a:solidFill>
                <a:cs typeface="Courier New" panose="02070309020205020404" pitchFamily="49" charset="0"/>
              </a:rPr>
              <a:t>is a like for either dog or cat and 0 where there is none </a:t>
            </a:r>
            <a:r>
              <a:rPr lang="en-US" altLang="en-US" sz="1800" dirty="0" smtClean="0">
                <a:solidFill>
                  <a:srgbClr val="000000"/>
                </a:solidFill>
                <a:cs typeface="Courier New" panose="02070309020205020404" pitchFamily="49" charset="0"/>
              </a:rPr>
              <a:t>and doesn't </a:t>
            </a:r>
            <a:r>
              <a:rPr lang="en-US" altLang="en-US" sz="1800" dirty="0">
                <a:solidFill>
                  <a:srgbClr val="000000"/>
                </a:solidFill>
                <a:cs typeface="Courier New" panose="02070309020205020404" pitchFamily="49" charset="0"/>
              </a:rPr>
              <a:t>want </a:t>
            </a:r>
            <a:r>
              <a:rPr lang="en-US" altLang="en-US" sz="1800" dirty="0" smtClean="0">
                <a:solidFill>
                  <a:srgbClr val="000000"/>
                </a:solidFill>
                <a:cs typeface="Courier New" panose="02070309020205020404" pitchFamily="49" charset="0"/>
              </a:rPr>
              <a:t>any</a:t>
            </a:r>
            <a:r>
              <a:rPr lang="en-US" altLang="en-US" sz="1800" dirty="0">
                <a:solidFill>
                  <a:srgbClr val="000000"/>
                </a:solidFill>
                <a:cs typeface="Courier New" panose="02070309020205020404" pitchFamily="49" charset="0"/>
              </a:rPr>
              <a:t> in a new column named </a:t>
            </a:r>
            <a:r>
              <a:rPr lang="en-US" altLang="en-US" sz="1800" dirty="0" smtClean="0">
                <a:solidFill>
                  <a:srgbClr val="000000"/>
                </a:solidFill>
                <a:cs typeface="Courier New" panose="02070309020205020404" pitchFamily="49" charset="0"/>
              </a:rPr>
              <a:t>‘</a:t>
            </a:r>
            <a:r>
              <a:rPr lang="en-US" altLang="en-US" sz="1800" dirty="0" err="1" smtClean="0">
                <a:solidFill>
                  <a:srgbClr val="000000"/>
                </a:solidFill>
                <a:cs typeface="Courier New" panose="02070309020205020404" pitchFamily="49" charset="0"/>
              </a:rPr>
              <a:t>pet_mapped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p>
          <a:p>
            <a:pPr marL="0" lvl="1" indent="0">
              <a:buNone/>
            </a:pPr>
            <a:endParaRPr lang="en-US" altLang="en-US" sz="1800" u="sng" dirty="0" smtClean="0">
              <a:solidFill>
                <a:srgbClr val="000000"/>
              </a:solidFill>
              <a:cs typeface="Courier New" panose="02070309020205020404" pitchFamily="49" charset="0"/>
            </a:endParaRPr>
          </a:p>
          <a:p>
            <a:pPr marL="0" lvl="1" indent="0">
              <a:buNone/>
            </a:pPr>
            <a:r>
              <a:rPr lang="en-US" altLang="en-US" sz="1800" u="sng" dirty="0" smtClean="0">
                <a:solidFill>
                  <a:srgbClr val="000000"/>
                </a:solidFill>
                <a:cs typeface="Courier New" panose="02070309020205020404" pitchFamily="49" charset="0"/>
              </a:rPr>
              <a:t>‘smokes’</a:t>
            </a:r>
            <a:endParaRPr lang="en-US" altLang="en-US" sz="1800" u="sng" dirty="0" smtClean="0">
              <a:solidFill>
                <a:srgbClr val="000000"/>
              </a:solidFill>
              <a:latin typeface="+mj-lt"/>
              <a:cs typeface="Courier New" panose="02070309020205020404" pitchFamily="49" charset="0"/>
            </a:endParaRPr>
          </a:p>
          <a:p>
            <a:pPr marL="0" lvl="1" indent="0">
              <a:buNone/>
            </a:pPr>
            <a:r>
              <a:rPr lang="en-US" altLang="en-US" sz="1800" dirty="0" smtClean="0">
                <a:solidFill>
                  <a:srgbClr val="000000"/>
                </a:solidFill>
                <a:cs typeface="Courier New" panose="02070309020205020404" pitchFamily="49" charset="0"/>
              </a:rPr>
              <a:t>Users were mapped based on frequency of smoking</a:t>
            </a:r>
            <a:r>
              <a:rPr lang="en-US" altLang="en-US" sz="1800" dirty="0">
                <a:solidFill>
                  <a:srgbClr val="000000"/>
                </a:solidFill>
                <a:cs typeface="Courier New" panose="02070309020205020404" pitchFamily="49" charset="0"/>
              </a:rPr>
              <a:t> in a new column named </a:t>
            </a:r>
            <a:r>
              <a:rPr lang="en-US" altLang="en-US" sz="1800" dirty="0" smtClean="0">
                <a:solidFill>
                  <a:srgbClr val="000000"/>
                </a:solidFill>
                <a:cs typeface="Courier New" panose="02070309020205020404" pitchFamily="49" charset="0"/>
              </a:rPr>
              <a:t>‘</a:t>
            </a:r>
            <a:r>
              <a:rPr lang="en-US" altLang="en-US" sz="1800" dirty="0" err="1" smtClean="0">
                <a:solidFill>
                  <a:srgbClr val="000000"/>
                </a:solidFill>
                <a:cs typeface="Courier New" panose="02070309020205020404" pitchFamily="49" charset="0"/>
              </a:rPr>
              <a:t>smokes_mapped</a:t>
            </a:r>
            <a:r>
              <a:rPr lang="en-US" altLang="en-US" sz="1800" dirty="0" smtClean="0">
                <a:solidFill>
                  <a:srgbClr val="000000"/>
                </a:solidFill>
                <a:cs typeface="Courier New" panose="02070309020205020404" pitchFamily="49" charset="0"/>
              </a:rPr>
              <a:t>’. </a:t>
            </a:r>
            <a:r>
              <a:rPr lang="en-US" altLang="en-US" sz="1800" dirty="0">
                <a:solidFill>
                  <a:srgbClr val="000000"/>
                </a:solidFill>
                <a:cs typeface="Courier New" panose="02070309020205020404" pitchFamily="49" charset="0"/>
              </a:rPr>
              <a:t>All Nans were replaced with 0</a:t>
            </a:r>
            <a:endParaRPr lang="en-US" altLang="en-US" sz="1800" dirty="0" smtClean="0">
              <a:solidFill>
                <a:srgbClr val="000000"/>
              </a:solidFill>
              <a:cs typeface="Courier New" panose="02070309020205020404" pitchFamily="49" charset="0"/>
            </a:endParaRPr>
          </a:p>
          <a:p>
            <a:pPr marL="0" lvl="1" indent="0">
              <a:buNone/>
            </a:pPr>
            <a:endParaRPr lang="en-US" altLang="en-US" sz="1800" dirty="0" smtClean="0">
              <a:solidFill>
                <a:srgbClr val="000000"/>
              </a:solidFill>
              <a:cs typeface="Courier New" panose="02070309020205020404" pitchFamily="49" charset="0"/>
            </a:endParaRPr>
          </a:p>
          <a:p>
            <a:pPr marL="0" lvl="1" indent="0">
              <a:buNone/>
            </a:pPr>
            <a:r>
              <a:rPr lang="en-US" altLang="en-US" sz="1800" u="sng" dirty="0" smtClean="0">
                <a:solidFill>
                  <a:srgbClr val="000000"/>
                </a:solidFill>
                <a:cs typeface="Courier New" panose="02070309020205020404" pitchFamily="49" charset="0"/>
              </a:rPr>
              <a:t>‘status’</a:t>
            </a:r>
            <a:endParaRPr lang="en-US" altLang="en-US" sz="1800" u="sng" dirty="0">
              <a:solidFill>
                <a:srgbClr val="000000"/>
              </a:solidFill>
              <a:cs typeface="Courier New" panose="02070309020205020404" pitchFamily="49" charset="0"/>
            </a:endParaRPr>
          </a:p>
          <a:p>
            <a:pPr marL="0" lvl="1" indent="0">
              <a:buNone/>
            </a:pPr>
            <a:r>
              <a:rPr lang="en-US" altLang="en-US" sz="1800" dirty="0" smtClean="0">
                <a:solidFill>
                  <a:srgbClr val="000000"/>
                </a:solidFill>
                <a:cs typeface="Courier New" panose="02070309020205020404" pitchFamily="49" charset="0"/>
              </a:rPr>
              <a:t>Users were mapped based on </a:t>
            </a:r>
            <a:r>
              <a:rPr lang="en-US" altLang="en-US" sz="1800" dirty="0" smtClean="0">
                <a:solidFill>
                  <a:srgbClr val="000000"/>
                </a:solidFill>
                <a:cs typeface="Courier New" panose="02070309020205020404" pitchFamily="49" charset="0"/>
              </a:rPr>
              <a:t>availability for dating. </a:t>
            </a:r>
            <a:r>
              <a:rPr lang="en-US" altLang="en-US" sz="1800" dirty="0" smtClean="0">
                <a:solidFill>
                  <a:srgbClr val="000000"/>
                </a:solidFill>
                <a:cs typeface="Courier New" panose="02070309020205020404" pitchFamily="49" charset="0"/>
              </a:rPr>
              <a:t>‘s</a:t>
            </a:r>
            <a:r>
              <a:rPr lang="en-US" altLang="en-US" sz="1800" dirty="0" smtClean="0">
                <a:solidFill>
                  <a:srgbClr val="000000"/>
                </a:solidFill>
                <a:cs typeface="Courier New" panose="02070309020205020404" pitchFamily="49" charset="0"/>
              </a:rPr>
              <a:t>ingles </a:t>
            </a:r>
            <a:r>
              <a:rPr lang="en-US" altLang="en-US" sz="1800" dirty="0" smtClean="0">
                <a:solidFill>
                  <a:srgbClr val="000000"/>
                </a:solidFill>
                <a:cs typeface="Courier New" panose="02070309020205020404" pitchFamily="49" charset="0"/>
              </a:rPr>
              <a:t>and </a:t>
            </a:r>
            <a:r>
              <a:rPr lang="en-US" altLang="en-US" sz="1800" dirty="0" smtClean="0">
                <a:solidFill>
                  <a:srgbClr val="000000"/>
                </a:solidFill>
                <a:cs typeface="Courier New" panose="02070309020205020404" pitchFamily="49" charset="0"/>
              </a:rPr>
              <a:t>‘</a:t>
            </a:r>
            <a:r>
              <a:rPr lang="en-US" altLang="en-US" sz="1800" dirty="0" smtClean="0">
                <a:solidFill>
                  <a:srgbClr val="000000"/>
                </a:solidFill>
                <a:cs typeface="Courier New" panose="02070309020205020404" pitchFamily="49" charset="0"/>
              </a:rPr>
              <a:t>available’ </a:t>
            </a:r>
            <a:r>
              <a:rPr lang="en-US" altLang="en-US" sz="1800" dirty="0" smtClean="0">
                <a:solidFill>
                  <a:srgbClr val="000000"/>
                </a:solidFill>
                <a:cs typeface="Courier New" panose="02070309020205020404" pitchFamily="49" charset="0"/>
              </a:rPr>
              <a:t>were mapped as ‘True’ while married and unknown were mapped as ‘False’. </a:t>
            </a:r>
            <a:r>
              <a:rPr lang="en-US" altLang="en-US" sz="1800" dirty="0">
                <a:solidFill>
                  <a:srgbClr val="000000"/>
                </a:solidFill>
                <a:cs typeface="Courier New" panose="02070309020205020404" pitchFamily="49" charset="0"/>
              </a:rPr>
              <a:t>All Nans were replaced with </a:t>
            </a:r>
            <a:r>
              <a:rPr lang="en-US" altLang="en-US" sz="1800" dirty="0" smtClean="0">
                <a:solidFill>
                  <a:srgbClr val="000000"/>
                </a:solidFill>
                <a:cs typeface="Courier New" panose="02070309020205020404" pitchFamily="49" charset="0"/>
              </a:rPr>
              <a:t>‘False’</a:t>
            </a:r>
            <a:endParaRPr lang="en-US" altLang="en-US" sz="1800" dirty="0" smtClean="0">
              <a:solidFill>
                <a:srgbClr val="000000"/>
              </a:solidFill>
              <a:cs typeface="Courier New" panose="02070309020205020404" pitchFamily="49" charset="0"/>
            </a:endParaRPr>
          </a:p>
        </p:txBody>
      </p:sp>
    </p:spTree>
    <p:extLst>
      <p:ext uri="{BB962C8B-B14F-4D97-AF65-F5344CB8AC3E}">
        <p14:creationId xmlns:p14="http://schemas.microsoft.com/office/powerpoint/2010/main" val="336556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a:t>
            </a:r>
            <a:r>
              <a:rPr lang="en-US" dirty="0" smtClean="0"/>
              <a:t>APPROACHES</a:t>
            </a:r>
            <a:r>
              <a:rPr lang="en-US" dirty="0"/>
              <a:t/>
            </a:r>
            <a:br>
              <a:rPr lang="en-US" dirty="0"/>
            </a:br>
            <a:endParaRPr lang="en-US" dirty="0"/>
          </a:p>
        </p:txBody>
      </p:sp>
      <p:sp>
        <p:nvSpPr>
          <p:cNvPr id="5" name="Text Placeholder 4"/>
          <p:cNvSpPr>
            <a:spLocks noGrp="1"/>
          </p:cNvSpPr>
          <p:nvPr>
            <p:ph type="body" idx="1"/>
          </p:nvPr>
        </p:nvSpPr>
        <p:spPr>
          <a:xfrm>
            <a:off x="675745" y="1447800"/>
            <a:ext cx="8598256" cy="4005943"/>
          </a:xfrm>
        </p:spPr>
        <p:txBody>
          <a:bodyPr/>
          <a:lstStyle/>
          <a:p>
            <a:pPr marL="800100" lvl="1" indent="-342900">
              <a:lnSpc>
                <a:spcPct val="150000"/>
              </a:lnSpc>
              <a:buFont typeface="Wingdings" panose="05000000000000000000" pitchFamily="2" charset="2"/>
              <a:buChar char="Ø"/>
            </a:pPr>
            <a:r>
              <a:rPr lang="en-US" b="0" dirty="0" smtClean="0">
                <a:solidFill>
                  <a:schemeClr val="bg1">
                    <a:lumMod val="50000"/>
                  </a:schemeClr>
                </a:solidFill>
              </a:rPr>
              <a:t>K-</a:t>
            </a:r>
            <a:r>
              <a:rPr lang="en-US" b="0" dirty="0" err="1" smtClean="0">
                <a:solidFill>
                  <a:schemeClr val="bg1">
                    <a:lumMod val="50000"/>
                  </a:schemeClr>
                </a:solidFill>
              </a:rPr>
              <a:t>Neighbours</a:t>
            </a:r>
            <a:r>
              <a:rPr lang="en-US" b="0" dirty="0" smtClean="0">
                <a:solidFill>
                  <a:schemeClr val="bg1">
                    <a:lumMod val="50000"/>
                  </a:schemeClr>
                </a:solidFill>
              </a:rPr>
              <a:t> classifier and Support Vector Machine were used to make models in a bid to determine whether ‘status’ can be predicted given ‘age’, </a:t>
            </a:r>
            <a:r>
              <a:rPr lang="en-US" altLang="en-US" b="0" dirty="0">
                <a:solidFill>
                  <a:schemeClr val="bg1">
                    <a:lumMod val="50000"/>
                  </a:schemeClr>
                </a:solidFill>
                <a:cs typeface="Courier New" panose="02070309020205020404" pitchFamily="49" charset="0"/>
              </a:rPr>
              <a:t>‘</a:t>
            </a:r>
            <a:r>
              <a:rPr lang="en-US" altLang="en-US" b="0" dirty="0" err="1" smtClean="0">
                <a:solidFill>
                  <a:schemeClr val="bg1">
                    <a:lumMod val="50000"/>
                  </a:schemeClr>
                </a:solidFill>
                <a:cs typeface="Courier New" panose="02070309020205020404" pitchFamily="49" charset="0"/>
              </a:rPr>
              <a:t>diet_mapped</a:t>
            </a:r>
            <a:r>
              <a:rPr lang="en-US" altLang="en-US" b="0" dirty="0" smtClean="0">
                <a:solidFill>
                  <a:schemeClr val="bg1">
                    <a:lumMod val="50000"/>
                  </a:schemeClr>
                </a:solidFill>
                <a:cs typeface="Courier New" panose="02070309020205020404" pitchFamily="49" charset="0"/>
              </a:rPr>
              <a:t>’, ‘</a:t>
            </a:r>
            <a:r>
              <a:rPr lang="en-US" altLang="en-US" b="0" dirty="0" err="1" smtClean="0">
                <a:solidFill>
                  <a:schemeClr val="bg1">
                    <a:lumMod val="50000"/>
                  </a:schemeClr>
                </a:solidFill>
                <a:cs typeface="Courier New" panose="02070309020205020404" pitchFamily="49" charset="0"/>
              </a:rPr>
              <a:t>drinks_mapped</a:t>
            </a:r>
            <a:r>
              <a:rPr lang="en-US" altLang="en-US" b="0" dirty="0" smtClean="0">
                <a:solidFill>
                  <a:schemeClr val="bg1">
                    <a:lumMod val="50000"/>
                  </a:schemeClr>
                </a:solidFill>
                <a:cs typeface="Courier New" panose="02070309020205020404" pitchFamily="49" charset="0"/>
              </a:rPr>
              <a:t>’, ‘</a:t>
            </a:r>
            <a:r>
              <a:rPr lang="en-US" altLang="en-US" b="0" dirty="0" err="1" smtClean="0">
                <a:solidFill>
                  <a:schemeClr val="bg1">
                    <a:lumMod val="50000"/>
                  </a:schemeClr>
                </a:solidFill>
                <a:cs typeface="Courier New" panose="02070309020205020404" pitchFamily="49" charset="0"/>
              </a:rPr>
              <a:t>drugs</a:t>
            </a:r>
            <a:r>
              <a:rPr lang="en-US" altLang="en-US" b="0" dirty="0" err="1">
                <a:solidFill>
                  <a:schemeClr val="bg1">
                    <a:lumMod val="50000"/>
                  </a:schemeClr>
                </a:solidFill>
                <a:cs typeface="Courier New" panose="02070309020205020404" pitchFamily="49" charset="0"/>
              </a:rPr>
              <a:t>_mapped</a:t>
            </a:r>
            <a:r>
              <a:rPr lang="en-US" altLang="en-US" b="0" dirty="0" smtClean="0">
                <a:solidFill>
                  <a:schemeClr val="bg1">
                    <a:lumMod val="50000"/>
                  </a:schemeClr>
                </a:solidFill>
                <a:cs typeface="Courier New" panose="02070309020205020404" pitchFamily="49" charset="0"/>
              </a:rPr>
              <a:t>’, ‘</a:t>
            </a:r>
            <a:r>
              <a:rPr lang="en-US" altLang="en-US" b="0" dirty="0" err="1" smtClean="0">
                <a:solidFill>
                  <a:schemeClr val="bg1">
                    <a:lumMod val="50000"/>
                  </a:schemeClr>
                </a:solidFill>
                <a:cs typeface="Courier New" panose="02070309020205020404" pitchFamily="49" charset="0"/>
              </a:rPr>
              <a:t>education</a:t>
            </a:r>
            <a:r>
              <a:rPr lang="en-US" altLang="en-US" b="0" dirty="0" err="1">
                <a:solidFill>
                  <a:schemeClr val="bg1">
                    <a:lumMod val="50000"/>
                  </a:schemeClr>
                </a:solidFill>
                <a:cs typeface="Courier New" panose="02070309020205020404" pitchFamily="49" charset="0"/>
              </a:rPr>
              <a:t>_mapped</a:t>
            </a:r>
            <a:r>
              <a:rPr lang="en-US" altLang="en-US" b="0" dirty="0" smtClean="0">
                <a:solidFill>
                  <a:schemeClr val="bg1">
                    <a:lumMod val="50000"/>
                  </a:schemeClr>
                </a:solidFill>
                <a:cs typeface="Courier New" panose="02070309020205020404" pitchFamily="49" charset="0"/>
              </a:rPr>
              <a:t>’, ‘</a:t>
            </a:r>
            <a:r>
              <a:rPr lang="en-US" altLang="en-US" b="0" dirty="0" err="1" smtClean="0">
                <a:solidFill>
                  <a:schemeClr val="bg1">
                    <a:lumMod val="50000"/>
                  </a:schemeClr>
                </a:solidFill>
                <a:cs typeface="Courier New" panose="02070309020205020404" pitchFamily="49" charset="0"/>
              </a:rPr>
              <a:t>job</a:t>
            </a:r>
            <a:r>
              <a:rPr lang="en-US" altLang="en-US" b="0" dirty="0" err="1">
                <a:solidFill>
                  <a:schemeClr val="bg1">
                    <a:lumMod val="50000"/>
                  </a:schemeClr>
                </a:solidFill>
                <a:cs typeface="Courier New" panose="02070309020205020404" pitchFamily="49" charset="0"/>
              </a:rPr>
              <a:t>_mapped</a:t>
            </a:r>
            <a:r>
              <a:rPr lang="en-US" altLang="en-US" b="0" dirty="0" smtClean="0">
                <a:solidFill>
                  <a:schemeClr val="bg1">
                    <a:lumMod val="50000"/>
                  </a:schemeClr>
                </a:solidFill>
                <a:cs typeface="Courier New" panose="02070309020205020404" pitchFamily="49" charset="0"/>
              </a:rPr>
              <a:t>’, ‘</a:t>
            </a:r>
            <a:r>
              <a:rPr lang="en-US" altLang="en-US" b="0" dirty="0" err="1" smtClean="0">
                <a:solidFill>
                  <a:schemeClr val="bg1">
                    <a:lumMod val="50000"/>
                  </a:schemeClr>
                </a:solidFill>
                <a:cs typeface="Courier New" panose="02070309020205020404" pitchFamily="49" charset="0"/>
              </a:rPr>
              <a:t>offspring</a:t>
            </a:r>
            <a:r>
              <a:rPr lang="en-US" altLang="en-US" b="0" dirty="0" err="1">
                <a:solidFill>
                  <a:schemeClr val="bg1">
                    <a:lumMod val="50000"/>
                  </a:schemeClr>
                </a:solidFill>
                <a:cs typeface="Courier New" panose="02070309020205020404" pitchFamily="49" charset="0"/>
              </a:rPr>
              <a:t>_mapped</a:t>
            </a:r>
            <a:r>
              <a:rPr lang="en-US" altLang="en-US" b="0" dirty="0" smtClean="0">
                <a:solidFill>
                  <a:schemeClr val="bg1">
                    <a:lumMod val="50000"/>
                  </a:schemeClr>
                </a:solidFill>
                <a:cs typeface="Courier New" panose="02070309020205020404" pitchFamily="49" charset="0"/>
              </a:rPr>
              <a:t>’, ‘</a:t>
            </a:r>
            <a:r>
              <a:rPr lang="en-US" altLang="en-US" b="0" dirty="0" err="1" smtClean="0">
                <a:solidFill>
                  <a:schemeClr val="bg1">
                    <a:lumMod val="50000"/>
                  </a:schemeClr>
                </a:solidFill>
                <a:cs typeface="Courier New" panose="02070309020205020404" pitchFamily="49" charset="0"/>
              </a:rPr>
              <a:t>pets</a:t>
            </a:r>
            <a:r>
              <a:rPr lang="en-US" altLang="en-US" b="0" dirty="0" err="1">
                <a:solidFill>
                  <a:schemeClr val="bg1">
                    <a:lumMod val="50000"/>
                  </a:schemeClr>
                </a:solidFill>
                <a:cs typeface="Courier New" panose="02070309020205020404" pitchFamily="49" charset="0"/>
              </a:rPr>
              <a:t>_mapped</a:t>
            </a:r>
            <a:r>
              <a:rPr lang="en-US" altLang="en-US" b="0" dirty="0" smtClean="0">
                <a:solidFill>
                  <a:schemeClr val="bg1">
                    <a:lumMod val="50000"/>
                  </a:schemeClr>
                </a:solidFill>
                <a:cs typeface="Courier New" panose="02070309020205020404" pitchFamily="49" charset="0"/>
              </a:rPr>
              <a:t>’ and ‘</a:t>
            </a:r>
            <a:r>
              <a:rPr lang="en-US" altLang="en-US" b="0" dirty="0" err="1" smtClean="0">
                <a:solidFill>
                  <a:schemeClr val="bg1">
                    <a:lumMod val="50000"/>
                  </a:schemeClr>
                </a:solidFill>
                <a:cs typeface="Courier New" panose="02070309020205020404" pitchFamily="49" charset="0"/>
              </a:rPr>
              <a:t>smokes</a:t>
            </a:r>
            <a:r>
              <a:rPr lang="en-US" altLang="en-US" b="0" dirty="0" err="1">
                <a:solidFill>
                  <a:schemeClr val="bg1">
                    <a:lumMod val="50000"/>
                  </a:schemeClr>
                </a:solidFill>
                <a:cs typeface="Courier New" panose="02070309020205020404" pitchFamily="49" charset="0"/>
              </a:rPr>
              <a:t>_mapped</a:t>
            </a:r>
            <a:r>
              <a:rPr lang="en-US" altLang="en-US" b="0" dirty="0" smtClean="0">
                <a:solidFill>
                  <a:schemeClr val="bg1">
                    <a:lumMod val="50000"/>
                  </a:schemeClr>
                </a:solidFill>
                <a:cs typeface="Courier New" panose="02070309020205020404" pitchFamily="49" charset="0"/>
              </a:rPr>
              <a:t>’</a:t>
            </a:r>
            <a:r>
              <a:rPr lang="en-US" b="0" dirty="0" smtClean="0">
                <a:solidFill>
                  <a:schemeClr val="bg1">
                    <a:lumMod val="50000"/>
                  </a:schemeClr>
                </a:solidFill>
              </a:rPr>
              <a:t> </a:t>
            </a:r>
          </a:p>
          <a:p>
            <a:pPr marL="800100" lvl="1" indent="-342900">
              <a:buFont typeface="Wingdings" panose="05000000000000000000" pitchFamily="2" charset="2"/>
              <a:buChar char="Ø"/>
            </a:pPr>
            <a:r>
              <a:rPr lang="en-US" b="0" dirty="0" smtClean="0">
                <a:solidFill>
                  <a:schemeClr val="bg1">
                    <a:lumMod val="50000"/>
                  </a:schemeClr>
                </a:solidFill>
              </a:rPr>
              <a:t>The </a:t>
            </a:r>
            <a:r>
              <a:rPr lang="en-US" b="0" dirty="0" smtClean="0">
                <a:solidFill>
                  <a:schemeClr val="bg1">
                    <a:lumMod val="50000"/>
                  </a:schemeClr>
                </a:solidFill>
              </a:rPr>
              <a:t>data for the columns were split into training and validation </a:t>
            </a:r>
            <a:r>
              <a:rPr lang="en-US" b="0" dirty="0" smtClean="0">
                <a:solidFill>
                  <a:schemeClr val="bg1">
                    <a:lumMod val="50000"/>
                  </a:schemeClr>
                </a:solidFill>
              </a:rPr>
              <a:t>data</a:t>
            </a:r>
          </a:p>
          <a:p>
            <a:pPr marL="800100" lvl="1" indent="-342900">
              <a:buFont typeface="Wingdings" panose="05000000000000000000" pitchFamily="2" charset="2"/>
              <a:buChar char="Ø"/>
            </a:pPr>
            <a:r>
              <a:rPr lang="en-US" b="0" dirty="0" err="1" smtClean="0">
                <a:solidFill>
                  <a:schemeClr val="bg1">
                    <a:lumMod val="50000"/>
                  </a:schemeClr>
                </a:solidFill>
              </a:rPr>
              <a:t>SMOTHE</a:t>
            </a:r>
            <a:r>
              <a:rPr lang="en-US" b="0" dirty="0" smtClean="0">
                <a:solidFill>
                  <a:schemeClr val="bg1">
                    <a:lumMod val="50000"/>
                  </a:schemeClr>
                </a:solidFill>
              </a:rPr>
              <a:t>() was used to increase the minority classes in the training data to adjust the imbalance</a:t>
            </a:r>
            <a:endParaRPr lang="en-US" b="0" dirty="0">
              <a:solidFill>
                <a:schemeClr val="bg1">
                  <a:lumMod val="50000"/>
                </a:schemeClr>
              </a:solidFill>
            </a:endParaRPr>
          </a:p>
        </p:txBody>
      </p:sp>
    </p:spTree>
    <p:extLst>
      <p:ext uri="{BB962C8B-B14F-4D97-AF65-F5344CB8AC3E}">
        <p14:creationId xmlns:p14="http://schemas.microsoft.com/office/powerpoint/2010/main" val="540768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a:t>
            </a:r>
            <a:r>
              <a:rPr lang="en-US" dirty="0" smtClean="0"/>
              <a:t>APPROACHES</a:t>
            </a:r>
            <a:r>
              <a:rPr lang="en-US" dirty="0"/>
              <a:t/>
            </a:r>
            <a:br>
              <a:rPr lang="en-US" dirty="0"/>
            </a:br>
            <a:endParaRPr lang="en-US" dirty="0"/>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743777432"/>
              </p:ext>
            </p:extLst>
          </p:nvPr>
        </p:nvGraphicFramePr>
        <p:xfrm>
          <a:off x="577772" y="2362201"/>
          <a:ext cx="2154542" cy="2540225"/>
        </p:xfrm>
        <a:graphic>
          <a:graphicData uri="http://schemas.openxmlformats.org/drawingml/2006/table">
            <a:tbl>
              <a:tblPr firstRow="1" bandRow="1">
                <a:tableStyleId>{5C22544A-7EE6-4342-B048-85BDC9FD1C3A}</a:tableStyleId>
              </a:tblPr>
              <a:tblGrid>
                <a:gridCol w="1134978"/>
                <a:gridCol w="1019564"/>
              </a:tblGrid>
              <a:tr h="508045">
                <a:tc>
                  <a:txBody>
                    <a:bodyPr/>
                    <a:lstStyle/>
                    <a:p>
                      <a:endParaRPr lang="en-US" sz="1800" dirty="0"/>
                    </a:p>
                  </a:txBody>
                  <a:tcPr/>
                </a:tc>
                <a:tc>
                  <a:txBody>
                    <a:bodyPr/>
                    <a:lstStyle/>
                    <a:p>
                      <a:r>
                        <a:rPr lang="en-US" sz="1800" dirty="0" smtClean="0"/>
                        <a:t>Score</a:t>
                      </a:r>
                      <a:endParaRPr lang="en-US" sz="1800" dirty="0"/>
                    </a:p>
                  </a:txBody>
                  <a:tcPr/>
                </a:tc>
              </a:tr>
              <a:tr h="508045">
                <a:tc>
                  <a:txBody>
                    <a:bodyPr/>
                    <a:lstStyle/>
                    <a:p>
                      <a:r>
                        <a:rPr lang="en-US" sz="1800" dirty="0" smtClean="0"/>
                        <a:t>Accuracy</a:t>
                      </a:r>
                      <a:endParaRPr lang="en-US" sz="1800" dirty="0"/>
                    </a:p>
                  </a:txBody>
                  <a:tcPr/>
                </a:tc>
                <a:tc>
                  <a:txBody>
                    <a:bodyPr/>
                    <a:lstStyle/>
                    <a:p>
                      <a:r>
                        <a:rPr lang="en-US" sz="1800" dirty="0" smtClean="0"/>
                        <a:t>0.57</a:t>
                      </a:r>
                      <a:endParaRPr lang="en-US" sz="1800" dirty="0"/>
                    </a:p>
                  </a:txBody>
                  <a:tcPr/>
                </a:tc>
              </a:tr>
              <a:tr h="508045">
                <a:tc>
                  <a:txBody>
                    <a:bodyPr/>
                    <a:lstStyle/>
                    <a:p>
                      <a:r>
                        <a:rPr lang="en-US" sz="1800" dirty="0" smtClean="0"/>
                        <a:t>Recall</a:t>
                      </a:r>
                      <a:endParaRPr lang="en-US" sz="1800" dirty="0"/>
                    </a:p>
                  </a:txBody>
                  <a:tcPr/>
                </a:tc>
                <a:tc>
                  <a:txBody>
                    <a:bodyPr/>
                    <a:lstStyle/>
                    <a:p>
                      <a:r>
                        <a:rPr lang="en-US" sz="1800" dirty="0" smtClean="0"/>
                        <a:t>0.57</a:t>
                      </a:r>
                      <a:endParaRPr lang="en-US" sz="1800" dirty="0"/>
                    </a:p>
                  </a:txBody>
                  <a:tcPr/>
                </a:tc>
              </a:tr>
              <a:tr h="508045">
                <a:tc>
                  <a:txBody>
                    <a:bodyPr/>
                    <a:lstStyle/>
                    <a:p>
                      <a:r>
                        <a:rPr lang="en-US" sz="1800" dirty="0" smtClean="0"/>
                        <a:t>Precision</a:t>
                      </a:r>
                      <a:endParaRPr lang="en-US" sz="1800" dirty="0"/>
                    </a:p>
                  </a:txBody>
                  <a:tcPr/>
                </a:tc>
                <a:tc>
                  <a:txBody>
                    <a:bodyPr/>
                    <a:lstStyle/>
                    <a:p>
                      <a:r>
                        <a:rPr lang="en-US" sz="1800" dirty="0" smtClean="0"/>
                        <a:t>0.58</a:t>
                      </a:r>
                      <a:endParaRPr lang="en-US" sz="1800" dirty="0"/>
                    </a:p>
                  </a:txBody>
                  <a:tcPr/>
                </a:tc>
              </a:tr>
              <a:tr h="508045">
                <a:tc>
                  <a:txBody>
                    <a:bodyPr/>
                    <a:lstStyle/>
                    <a:p>
                      <a:r>
                        <a:rPr lang="en-US" sz="1800" dirty="0" smtClean="0"/>
                        <a:t>F1 Score</a:t>
                      </a:r>
                      <a:endParaRPr lang="en-US" sz="1800" dirty="0"/>
                    </a:p>
                  </a:txBody>
                  <a:tcPr/>
                </a:tc>
                <a:tc>
                  <a:txBody>
                    <a:bodyPr/>
                    <a:lstStyle/>
                    <a:p>
                      <a:r>
                        <a:rPr lang="en-US" sz="1800" dirty="0" smtClean="0"/>
                        <a:t>0.55</a:t>
                      </a:r>
                      <a:endParaRPr lang="en-US" sz="1800" dirty="0"/>
                    </a:p>
                  </a:txBody>
                  <a:tcPr/>
                </a:tc>
              </a:tr>
            </a:tbl>
          </a:graphicData>
        </a:graphic>
      </p:graphicFrame>
      <p:graphicFrame>
        <p:nvGraphicFramePr>
          <p:cNvPr id="8" name="Content Placeholder 8"/>
          <p:cNvGraphicFramePr>
            <a:graphicFrameLocks noGrp="1"/>
          </p:cNvGraphicFramePr>
          <p:nvPr>
            <p:ph sz="quarter" idx="4"/>
            <p:extLst>
              <p:ext uri="{D42A27DB-BD31-4B8C-83A1-F6EECF244321}">
                <p14:modId xmlns:p14="http://schemas.microsoft.com/office/powerpoint/2010/main" val="921061971"/>
              </p:ext>
            </p:extLst>
          </p:nvPr>
        </p:nvGraphicFramePr>
        <p:xfrm>
          <a:off x="5530771" y="2383969"/>
          <a:ext cx="2262294" cy="2540225"/>
        </p:xfrm>
        <a:graphic>
          <a:graphicData uri="http://schemas.openxmlformats.org/drawingml/2006/table">
            <a:tbl>
              <a:tblPr firstRow="1" bandRow="1">
                <a:tableStyleId>{5C22544A-7EE6-4342-B048-85BDC9FD1C3A}</a:tableStyleId>
              </a:tblPr>
              <a:tblGrid>
                <a:gridCol w="1275519"/>
                <a:gridCol w="986775"/>
              </a:tblGrid>
              <a:tr h="508045">
                <a:tc>
                  <a:txBody>
                    <a:bodyPr/>
                    <a:lstStyle/>
                    <a:p>
                      <a:endParaRPr lang="en-US" sz="1800" dirty="0"/>
                    </a:p>
                  </a:txBody>
                  <a:tcPr/>
                </a:tc>
                <a:tc>
                  <a:txBody>
                    <a:bodyPr/>
                    <a:lstStyle/>
                    <a:p>
                      <a:r>
                        <a:rPr lang="en-US" sz="1800" dirty="0" smtClean="0"/>
                        <a:t>Score</a:t>
                      </a:r>
                      <a:endParaRPr lang="en-US" sz="1800" dirty="0"/>
                    </a:p>
                  </a:txBody>
                  <a:tcPr/>
                </a:tc>
              </a:tr>
              <a:tr h="508045">
                <a:tc>
                  <a:txBody>
                    <a:bodyPr/>
                    <a:lstStyle/>
                    <a:p>
                      <a:r>
                        <a:rPr lang="en-US" sz="1800" dirty="0" smtClean="0"/>
                        <a:t>Accuracy</a:t>
                      </a:r>
                      <a:endParaRPr lang="en-US" sz="1800" dirty="0"/>
                    </a:p>
                  </a:txBody>
                  <a:tcPr/>
                </a:tc>
                <a:tc>
                  <a:txBody>
                    <a:bodyPr/>
                    <a:lstStyle/>
                    <a:p>
                      <a:r>
                        <a:rPr lang="en-US" sz="1800" dirty="0" smtClean="0"/>
                        <a:t>0.39</a:t>
                      </a:r>
                      <a:endParaRPr lang="en-US" sz="1800" dirty="0"/>
                    </a:p>
                  </a:txBody>
                  <a:tcPr/>
                </a:tc>
              </a:tr>
              <a:tr h="508045">
                <a:tc>
                  <a:txBody>
                    <a:bodyPr/>
                    <a:lstStyle/>
                    <a:p>
                      <a:r>
                        <a:rPr lang="en-US" sz="1800" dirty="0" smtClean="0"/>
                        <a:t>Recall</a:t>
                      </a:r>
                      <a:endParaRPr lang="en-US" sz="1800" dirty="0"/>
                    </a:p>
                  </a:txBody>
                  <a:tcPr/>
                </a:tc>
                <a:tc>
                  <a:txBody>
                    <a:bodyPr/>
                    <a:lstStyle/>
                    <a:p>
                      <a:r>
                        <a:rPr lang="en-US" sz="1800" dirty="0" smtClean="0"/>
                        <a:t>0.39</a:t>
                      </a:r>
                      <a:endParaRPr lang="en-US" sz="1800" dirty="0"/>
                    </a:p>
                  </a:txBody>
                  <a:tcPr/>
                </a:tc>
              </a:tr>
              <a:tr h="508045">
                <a:tc>
                  <a:txBody>
                    <a:bodyPr/>
                    <a:lstStyle/>
                    <a:p>
                      <a:r>
                        <a:rPr lang="en-US" sz="1800" dirty="0" smtClean="0"/>
                        <a:t>Precision</a:t>
                      </a:r>
                      <a:endParaRPr lang="en-US" sz="1800" dirty="0"/>
                    </a:p>
                  </a:txBody>
                  <a:tcPr/>
                </a:tc>
                <a:tc>
                  <a:txBody>
                    <a:bodyPr/>
                    <a:lstStyle/>
                    <a:p>
                      <a:r>
                        <a:rPr lang="en-US" sz="1800" dirty="0" smtClean="0"/>
                        <a:t>0.93</a:t>
                      </a:r>
                      <a:endParaRPr lang="en-US" sz="1800" dirty="0"/>
                    </a:p>
                  </a:txBody>
                  <a:tcPr/>
                </a:tc>
              </a:tr>
              <a:tr h="508045">
                <a:tc>
                  <a:txBody>
                    <a:bodyPr/>
                    <a:lstStyle/>
                    <a:p>
                      <a:r>
                        <a:rPr lang="en-US" sz="1800" dirty="0" smtClean="0"/>
                        <a:t>F1 Score</a:t>
                      </a:r>
                      <a:endParaRPr lang="en-US" sz="1800" dirty="0"/>
                    </a:p>
                  </a:txBody>
                  <a:tcPr/>
                </a:tc>
                <a:tc>
                  <a:txBody>
                    <a:bodyPr/>
                    <a:lstStyle/>
                    <a:p>
                      <a:r>
                        <a:rPr lang="en-US" sz="1800" dirty="0" smtClean="0"/>
                        <a:t>0.52</a:t>
                      </a:r>
                      <a:endParaRPr lang="en-US" sz="1800" dirty="0"/>
                    </a:p>
                  </a:txBody>
                  <a:tcPr/>
                </a:tc>
              </a:tr>
            </a:tbl>
          </a:graphicData>
        </a:graphic>
      </p:graphicFrame>
      <p:sp>
        <p:nvSpPr>
          <p:cNvPr id="4" name="Text Placeholder 3"/>
          <p:cNvSpPr>
            <a:spLocks noGrp="1"/>
          </p:cNvSpPr>
          <p:nvPr>
            <p:ph type="body" idx="1"/>
          </p:nvPr>
        </p:nvSpPr>
        <p:spPr>
          <a:xfrm>
            <a:off x="675745" y="1851021"/>
            <a:ext cx="2656391" cy="489223"/>
          </a:xfrm>
        </p:spPr>
        <p:txBody>
          <a:bodyPr/>
          <a:lstStyle/>
          <a:p>
            <a:r>
              <a:rPr lang="en-US" dirty="0">
                <a:solidFill>
                  <a:schemeClr val="bg1">
                    <a:lumMod val="50000"/>
                  </a:schemeClr>
                </a:solidFill>
              </a:rPr>
              <a:t>T</a:t>
            </a:r>
            <a:r>
              <a:rPr lang="en-US" dirty="0" smtClean="0">
                <a:solidFill>
                  <a:schemeClr val="bg1">
                    <a:lumMod val="50000"/>
                  </a:schemeClr>
                </a:solidFill>
              </a:rPr>
              <a:t>raining Dataset</a:t>
            </a:r>
            <a:endParaRPr lang="en-US" dirty="0">
              <a:solidFill>
                <a:schemeClr val="bg1">
                  <a:lumMod val="50000"/>
                </a:schemeClr>
              </a:solidFill>
            </a:endParaRPr>
          </a:p>
        </p:txBody>
      </p:sp>
      <p:sp>
        <p:nvSpPr>
          <p:cNvPr id="12" name="Text Placeholder 3"/>
          <p:cNvSpPr>
            <a:spLocks noGrp="1"/>
          </p:cNvSpPr>
          <p:nvPr>
            <p:ph type="body" idx="1"/>
          </p:nvPr>
        </p:nvSpPr>
        <p:spPr>
          <a:xfrm>
            <a:off x="5524132" y="1828635"/>
            <a:ext cx="2268933" cy="489223"/>
          </a:xfrm>
        </p:spPr>
        <p:txBody>
          <a:bodyPr/>
          <a:lstStyle/>
          <a:p>
            <a:r>
              <a:rPr lang="en-US" dirty="0" smtClean="0">
                <a:solidFill>
                  <a:schemeClr val="bg1">
                    <a:lumMod val="50000"/>
                  </a:schemeClr>
                </a:solidFill>
              </a:rPr>
              <a:t>Test Dataset</a:t>
            </a:r>
            <a:endParaRPr lang="en-US" dirty="0">
              <a:solidFill>
                <a:schemeClr val="bg1">
                  <a:lumMod val="50000"/>
                </a:schemeClr>
              </a:solidFill>
            </a:endParaRPr>
          </a:p>
        </p:txBody>
      </p:sp>
      <p:sp>
        <p:nvSpPr>
          <p:cNvPr id="13" name="Text Placeholder 2"/>
          <p:cNvSpPr>
            <a:spLocks noGrp="1"/>
          </p:cNvSpPr>
          <p:nvPr>
            <p:ph type="body" idx="1"/>
          </p:nvPr>
        </p:nvSpPr>
        <p:spPr>
          <a:xfrm>
            <a:off x="675744" y="1274759"/>
            <a:ext cx="4185623" cy="576262"/>
          </a:xfrm>
        </p:spPr>
        <p:txBody>
          <a:bodyPr/>
          <a:lstStyle/>
          <a:p>
            <a:r>
              <a:rPr lang="en-US" sz="2800" dirty="0" smtClean="0"/>
              <a:t>Support Vector Machine</a:t>
            </a:r>
            <a:endParaRPr lang="en-US" sz="2800" dirty="0"/>
          </a:p>
        </p:txBody>
      </p:sp>
    </p:spTree>
    <p:extLst>
      <p:ext uri="{BB962C8B-B14F-4D97-AF65-F5344CB8AC3E}">
        <p14:creationId xmlns:p14="http://schemas.microsoft.com/office/powerpoint/2010/main" val="2618470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a:t>
            </a:r>
            <a:r>
              <a:rPr lang="en-US" dirty="0" smtClean="0"/>
              <a:t>APPROACHES</a:t>
            </a:r>
            <a:r>
              <a:rPr lang="en-US" dirty="0"/>
              <a:t/>
            </a:r>
            <a:br>
              <a:rPr lang="en-US" dirty="0"/>
            </a:br>
            <a:endParaRPr lang="en-US" dirty="0"/>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889581305"/>
              </p:ext>
            </p:extLst>
          </p:nvPr>
        </p:nvGraphicFramePr>
        <p:xfrm>
          <a:off x="577772" y="2362201"/>
          <a:ext cx="2154542" cy="2540225"/>
        </p:xfrm>
        <a:graphic>
          <a:graphicData uri="http://schemas.openxmlformats.org/drawingml/2006/table">
            <a:tbl>
              <a:tblPr firstRow="1" bandRow="1">
                <a:tableStyleId>{5C22544A-7EE6-4342-B048-85BDC9FD1C3A}</a:tableStyleId>
              </a:tblPr>
              <a:tblGrid>
                <a:gridCol w="1134978"/>
                <a:gridCol w="1019564"/>
              </a:tblGrid>
              <a:tr h="508045">
                <a:tc>
                  <a:txBody>
                    <a:bodyPr/>
                    <a:lstStyle/>
                    <a:p>
                      <a:endParaRPr lang="en-US" sz="1800" dirty="0"/>
                    </a:p>
                  </a:txBody>
                  <a:tcPr/>
                </a:tc>
                <a:tc>
                  <a:txBody>
                    <a:bodyPr/>
                    <a:lstStyle/>
                    <a:p>
                      <a:r>
                        <a:rPr lang="en-US" sz="1800" dirty="0" smtClean="0"/>
                        <a:t>Score</a:t>
                      </a:r>
                      <a:endParaRPr lang="en-US" sz="1800" dirty="0"/>
                    </a:p>
                  </a:txBody>
                  <a:tcPr/>
                </a:tc>
              </a:tr>
              <a:tr h="508045">
                <a:tc>
                  <a:txBody>
                    <a:bodyPr/>
                    <a:lstStyle/>
                    <a:p>
                      <a:r>
                        <a:rPr lang="en-US" sz="1800" dirty="0" smtClean="0"/>
                        <a:t>Accuracy</a:t>
                      </a:r>
                      <a:endParaRPr lang="en-US" sz="1800" dirty="0"/>
                    </a:p>
                  </a:txBody>
                  <a:tcPr/>
                </a:tc>
                <a:tc>
                  <a:txBody>
                    <a:bodyPr/>
                    <a:lstStyle/>
                    <a:p>
                      <a:r>
                        <a:rPr lang="en-US" sz="1800" dirty="0" smtClean="0"/>
                        <a:t>0.55</a:t>
                      </a:r>
                      <a:endParaRPr lang="en-US" sz="1800" dirty="0"/>
                    </a:p>
                  </a:txBody>
                  <a:tcPr/>
                </a:tc>
              </a:tr>
              <a:tr h="508045">
                <a:tc>
                  <a:txBody>
                    <a:bodyPr/>
                    <a:lstStyle/>
                    <a:p>
                      <a:r>
                        <a:rPr lang="en-US" sz="1800" dirty="0" smtClean="0"/>
                        <a:t>Recall</a:t>
                      </a:r>
                      <a:endParaRPr lang="en-US" sz="1800" dirty="0"/>
                    </a:p>
                  </a:txBody>
                  <a:tcPr/>
                </a:tc>
                <a:tc>
                  <a:txBody>
                    <a:bodyPr/>
                    <a:lstStyle/>
                    <a:p>
                      <a:r>
                        <a:rPr lang="en-US" sz="1800" dirty="0" smtClean="0"/>
                        <a:t>0.55</a:t>
                      </a:r>
                      <a:endParaRPr lang="en-US" sz="1800" dirty="0"/>
                    </a:p>
                  </a:txBody>
                  <a:tcPr/>
                </a:tc>
              </a:tr>
              <a:tr h="508045">
                <a:tc>
                  <a:txBody>
                    <a:bodyPr/>
                    <a:lstStyle/>
                    <a:p>
                      <a:r>
                        <a:rPr lang="en-US" sz="1800" dirty="0" smtClean="0"/>
                        <a:t>Precision</a:t>
                      </a:r>
                      <a:endParaRPr lang="en-US" sz="1800" dirty="0"/>
                    </a:p>
                  </a:txBody>
                  <a:tcPr/>
                </a:tc>
                <a:tc>
                  <a:txBody>
                    <a:bodyPr/>
                    <a:lstStyle/>
                    <a:p>
                      <a:r>
                        <a:rPr lang="en-US" sz="1800" dirty="0" smtClean="0"/>
                        <a:t>0.64</a:t>
                      </a:r>
                      <a:endParaRPr lang="en-US" sz="1800" dirty="0"/>
                    </a:p>
                  </a:txBody>
                  <a:tcPr/>
                </a:tc>
              </a:tr>
              <a:tr h="508045">
                <a:tc>
                  <a:txBody>
                    <a:bodyPr/>
                    <a:lstStyle/>
                    <a:p>
                      <a:r>
                        <a:rPr lang="en-US" sz="1800" dirty="0" smtClean="0"/>
                        <a:t>F1 Score</a:t>
                      </a:r>
                      <a:endParaRPr lang="en-US" sz="1800" dirty="0"/>
                    </a:p>
                  </a:txBody>
                  <a:tcPr/>
                </a:tc>
                <a:tc>
                  <a:txBody>
                    <a:bodyPr/>
                    <a:lstStyle/>
                    <a:p>
                      <a:r>
                        <a:rPr lang="en-US" sz="1800" dirty="0" smtClean="0"/>
                        <a:t>0.47</a:t>
                      </a:r>
                      <a:endParaRPr lang="en-US" sz="1800" dirty="0"/>
                    </a:p>
                  </a:txBody>
                  <a:tcPr/>
                </a:tc>
              </a:tr>
            </a:tbl>
          </a:graphicData>
        </a:graphic>
      </p:graphicFrame>
      <p:graphicFrame>
        <p:nvGraphicFramePr>
          <p:cNvPr id="8" name="Content Placeholder 8"/>
          <p:cNvGraphicFramePr>
            <a:graphicFrameLocks noGrp="1"/>
          </p:cNvGraphicFramePr>
          <p:nvPr>
            <p:ph sz="quarter" idx="4"/>
            <p:extLst>
              <p:ext uri="{D42A27DB-BD31-4B8C-83A1-F6EECF244321}">
                <p14:modId xmlns:p14="http://schemas.microsoft.com/office/powerpoint/2010/main" val="3217776562"/>
              </p:ext>
            </p:extLst>
          </p:nvPr>
        </p:nvGraphicFramePr>
        <p:xfrm>
          <a:off x="5530771" y="2383969"/>
          <a:ext cx="2262294" cy="2540225"/>
        </p:xfrm>
        <a:graphic>
          <a:graphicData uri="http://schemas.openxmlformats.org/drawingml/2006/table">
            <a:tbl>
              <a:tblPr firstRow="1" bandRow="1">
                <a:tableStyleId>{5C22544A-7EE6-4342-B048-85BDC9FD1C3A}</a:tableStyleId>
              </a:tblPr>
              <a:tblGrid>
                <a:gridCol w="1275519"/>
                <a:gridCol w="986775"/>
              </a:tblGrid>
              <a:tr h="508045">
                <a:tc>
                  <a:txBody>
                    <a:bodyPr/>
                    <a:lstStyle/>
                    <a:p>
                      <a:endParaRPr lang="en-US" sz="1800" dirty="0"/>
                    </a:p>
                  </a:txBody>
                  <a:tcPr/>
                </a:tc>
                <a:tc>
                  <a:txBody>
                    <a:bodyPr/>
                    <a:lstStyle/>
                    <a:p>
                      <a:r>
                        <a:rPr lang="en-US" sz="1800" dirty="0" smtClean="0"/>
                        <a:t>Score</a:t>
                      </a:r>
                      <a:endParaRPr lang="en-US" sz="1800" dirty="0"/>
                    </a:p>
                  </a:txBody>
                  <a:tcPr/>
                </a:tc>
              </a:tr>
              <a:tr h="508045">
                <a:tc>
                  <a:txBody>
                    <a:bodyPr/>
                    <a:lstStyle/>
                    <a:p>
                      <a:r>
                        <a:rPr lang="en-US" sz="1800" dirty="0" smtClean="0"/>
                        <a:t>Accuracy</a:t>
                      </a:r>
                      <a:endParaRPr lang="en-US" sz="1800" dirty="0"/>
                    </a:p>
                  </a:txBody>
                  <a:tcPr/>
                </a:tc>
                <a:tc>
                  <a:txBody>
                    <a:bodyPr/>
                    <a:lstStyle/>
                    <a:p>
                      <a:r>
                        <a:rPr lang="en-US" sz="1800" dirty="0" smtClean="0"/>
                        <a:t>0.91</a:t>
                      </a:r>
                      <a:endParaRPr lang="en-US" sz="1800" dirty="0"/>
                    </a:p>
                  </a:txBody>
                  <a:tcPr/>
                </a:tc>
              </a:tr>
              <a:tr h="508045">
                <a:tc>
                  <a:txBody>
                    <a:bodyPr/>
                    <a:lstStyle/>
                    <a:p>
                      <a:r>
                        <a:rPr lang="en-US" sz="1800" dirty="0" smtClean="0"/>
                        <a:t>Recall</a:t>
                      </a:r>
                      <a:endParaRPr lang="en-US" sz="1800" dirty="0"/>
                    </a:p>
                  </a:txBody>
                  <a:tcPr/>
                </a:tc>
                <a:tc>
                  <a:txBody>
                    <a:bodyPr/>
                    <a:lstStyle/>
                    <a:p>
                      <a:r>
                        <a:rPr lang="en-US" sz="1800" dirty="0" smtClean="0"/>
                        <a:t>0.91</a:t>
                      </a:r>
                      <a:endParaRPr lang="en-US" sz="1800" dirty="0"/>
                    </a:p>
                  </a:txBody>
                  <a:tcPr/>
                </a:tc>
              </a:tr>
              <a:tr h="508045">
                <a:tc>
                  <a:txBody>
                    <a:bodyPr/>
                    <a:lstStyle/>
                    <a:p>
                      <a:r>
                        <a:rPr lang="en-US" sz="1800" dirty="0" smtClean="0"/>
                        <a:t>Precision</a:t>
                      </a:r>
                      <a:endParaRPr lang="en-US" sz="1800" dirty="0"/>
                    </a:p>
                  </a:txBody>
                  <a:tcPr/>
                </a:tc>
                <a:tc>
                  <a:txBody>
                    <a:bodyPr/>
                    <a:lstStyle/>
                    <a:p>
                      <a:r>
                        <a:rPr lang="en-US" sz="1800" dirty="0" smtClean="0"/>
                        <a:t>0.92</a:t>
                      </a:r>
                      <a:endParaRPr lang="en-US" sz="1800" dirty="0"/>
                    </a:p>
                  </a:txBody>
                  <a:tcPr/>
                </a:tc>
              </a:tr>
              <a:tr h="508045">
                <a:tc>
                  <a:txBody>
                    <a:bodyPr/>
                    <a:lstStyle/>
                    <a:p>
                      <a:r>
                        <a:rPr lang="en-US" sz="1800" dirty="0" smtClean="0"/>
                        <a:t>F1 Score</a:t>
                      </a:r>
                      <a:endParaRPr lang="en-US" sz="1800" dirty="0"/>
                    </a:p>
                  </a:txBody>
                  <a:tcPr/>
                </a:tc>
                <a:tc>
                  <a:txBody>
                    <a:bodyPr/>
                    <a:lstStyle/>
                    <a:p>
                      <a:r>
                        <a:rPr lang="en-US" sz="1800" dirty="0" smtClean="0"/>
                        <a:t>0.92</a:t>
                      </a:r>
                      <a:endParaRPr lang="en-US" sz="1800" dirty="0"/>
                    </a:p>
                  </a:txBody>
                  <a:tcPr/>
                </a:tc>
              </a:tr>
            </a:tbl>
          </a:graphicData>
        </a:graphic>
      </p:graphicFrame>
      <p:sp>
        <p:nvSpPr>
          <p:cNvPr id="4" name="Text Placeholder 3"/>
          <p:cNvSpPr>
            <a:spLocks noGrp="1"/>
          </p:cNvSpPr>
          <p:nvPr>
            <p:ph type="body" idx="1"/>
          </p:nvPr>
        </p:nvSpPr>
        <p:spPr>
          <a:xfrm>
            <a:off x="675745" y="1851021"/>
            <a:ext cx="2656391" cy="489223"/>
          </a:xfrm>
        </p:spPr>
        <p:txBody>
          <a:bodyPr/>
          <a:lstStyle/>
          <a:p>
            <a:r>
              <a:rPr lang="en-US" dirty="0">
                <a:solidFill>
                  <a:schemeClr val="bg1">
                    <a:lumMod val="50000"/>
                  </a:schemeClr>
                </a:solidFill>
              </a:rPr>
              <a:t>T</a:t>
            </a:r>
            <a:r>
              <a:rPr lang="en-US" dirty="0" smtClean="0">
                <a:solidFill>
                  <a:schemeClr val="bg1">
                    <a:lumMod val="50000"/>
                  </a:schemeClr>
                </a:solidFill>
              </a:rPr>
              <a:t>raining Dataset</a:t>
            </a:r>
            <a:endParaRPr lang="en-US" dirty="0">
              <a:solidFill>
                <a:schemeClr val="bg1">
                  <a:lumMod val="50000"/>
                </a:schemeClr>
              </a:solidFill>
            </a:endParaRPr>
          </a:p>
        </p:txBody>
      </p:sp>
      <p:sp>
        <p:nvSpPr>
          <p:cNvPr id="12" name="Text Placeholder 3"/>
          <p:cNvSpPr>
            <a:spLocks noGrp="1"/>
          </p:cNvSpPr>
          <p:nvPr>
            <p:ph type="body" idx="1"/>
          </p:nvPr>
        </p:nvSpPr>
        <p:spPr>
          <a:xfrm>
            <a:off x="5524132" y="1828635"/>
            <a:ext cx="2268933" cy="489223"/>
          </a:xfrm>
        </p:spPr>
        <p:txBody>
          <a:bodyPr/>
          <a:lstStyle/>
          <a:p>
            <a:r>
              <a:rPr lang="en-US" dirty="0" smtClean="0">
                <a:solidFill>
                  <a:schemeClr val="bg1">
                    <a:lumMod val="50000"/>
                  </a:schemeClr>
                </a:solidFill>
              </a:rPr>
              <a:t>Test Dataset</a:t>
            </a:r>
            <a:endParaRPr lang="en-US" dirty="0">
              <a:solidFill>
                <a:schemeClr val="bg1">
                  <a:lumMod val="50000"/>
                </a:schemeClr>
              </a:solidFill>
            </a:endParaRPr>
          </a:p>
        </p:txBody>
      </p:sp>
      <p:sp>
        <p:nvSpPr>
          <p:cNvPr id="10" name="Text Placeholder 2"/>
          <p:cNvSpPr>
            <a:spLocks noGrp="1"/>
          </p:cNvSpPr>
          <p:nvPr>
            <p:ph type="body" idx="1"/>
          </p:nvPr>
        </p:nvSpPr>
        <p:spPr>
          <a:xfrm>
            <a:off x="790045" y="1256164"/>
            <a:ext cx="4185623" cy="576262"/>
          </a:xfrm>
        </p:spPr>
        <p:txBody>
          <a:bodyPr/>
          <a:lstStyle/>
          <a:p>
            <a:r>
              <a:rPr lang="en-US" dirty="0" smtClean="0"/>
              <a:t>K-</a:t>
            </a:r>
            <a:r>
              <a:rPr lang="en-US" dirty="0" err="1" smtClean="0"/>
              <a:t>Neighbours</a:t>
            </a:r>
            <a:r>
              <a:rPr lang="en-US" dirty="0" smtClean="0"/>
              <a:t> +++</a:t>
            </a:r>
            <a:endParaRPr lang="en-US" dirty="0"/>
          </a:p>
        </p:txBody>
      </p:sp>
    </p:spTree>
    <p:extLst>
      <p:ext uri="{BB962C8B-B14F-4D97-AF65-F5344CB8AC3E}">
        <p14:creationId xmlns:p14="http://schemas.microsoft.com/office/powerpoint/2010/main" val="2654560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a:t>REGRESSION </a:t>
            </a:r>
            <a:r>
              <a:rPr lang="en-US" dirty="0" smtClean="0"/>
              <a:t>APPROACHES</a:t>
            </a:r>
            <a:endParaRPr lang="en-US" dirty="0"/>
          </a:p>
        </p:txBody>
      </p:sp>
      <p:sp>
        <p:nvSpPr>
          <p:cNvPr id="3" name="Text Placeholder 2"/>
          <p:cNvSpPr>
            <a:spLocks noGrp="1"/>
          </p:cNvSpPr>
          <p:nvPr>
            <p:ph type="body" idx="1"/>
          </p:nvPr>
        </p:nvSpPr>
        <p:spPr>
          <a:xfrm>
            <a:off x="436255" y="3826498"/>
            <a:ext cx="4185623" cy="576262"/>
          </a:xfrm>
        </p:spPr>
        <p:txBody>
          <a:bodyPr/>
          <a:lstStyle/>
          <a:p>
            <a:r>
              <a:rPr lang="en-US" dirty="0" smtClean="0"/>
              <a:t>Linear Regression	</a:t>
            </a:r>
            <a:endParaRPr lang="en-US" dirty="0"/>
          </a:p>
        </p:txBody>
      </p:sp>
      <p:sp>
        <p:nvSpPr>
          <p:cNvPr id="5" name="Text Placeholder 4"/>
          <p:cNvSpPr>
            <a:spLocks noGrp="1"/>
          </p:cNvSpPr>
          <p:nvPr>
            <p:ph type="body" sz="quarter" idx="3"/>
          </p:nvPr>
        </p:nvSpPr>
        <p:spPr>
          <a:xfrm>
            <a:off x="5371405" y="3826498"/>
            <a:ext cx="4185618" cy="576262"/>
          </a:xfrm>
        </p:spPr>
        <p:txBody>
          <a:bodyPr/>
          <a:lstStyle/>
          <a:p>
            <a:r>
              <a:rPr lang="en-US" dirty="0" smtClean="0"/>
              <a:t>Logistic Regression</a:t>
            </a:r>
            <a:endParaRPr lang="en-US" dirty="0"/>
          </a:p>
        </p:txBody>
      </p:sp>
      <p:sp>
        <p:nvSpPr>
          <p:cNvPr id="7" name="Content Placeholder 5"/>
          <p:cNvSpPr txBox="1">
            <a:spLocks/>
          </p:cNvSpPr>
          <p:nvPr/>
        </p:nvSpPr>
        <p:spPr>
          <a:xfrm>
            <a:off x="545116" y="4664017"/>
            <a:ext cx="4185623" cy="1584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lvl="1"/>
            <a:r>
              <a:rPr lang="en-US" sz="1800" dirty="0" smtClean="0"/>
              <a:t>Score = </a:t>
            </a:r>
            <a:r>
              <a:rPr lang="en-US" sz="1800" dirty="0"/>
              <a:t>1</a:t>
            </a:r>
            <a:endParaRPr lang="en-US" sz="1800" dirty="0" smtClean="0"/>
          </a:p>
        </p:txBody>
      </p:sp>
      <p:sp>
        <p:nvSpPr>
          <p:cNvPr id="8" name="Content Placeholder 5"/>
          <p:cNvSpPr txBox="1">
            <a:spLocks/>
          </p:cNvSpPr>
          <p:nvPr/>
        </p:nvSpPr>
        <p:spPr>
          <a:xfrm>
            <a:off x="5552538" y="4664013"/>
            <a:ext cx="4185623" cy="1584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lvl="1"/>
            <a:r>
              <a:rPr lang="en-US" sz="1800" dirty="0" smtClean="0"/>
              <a:t>Score = </a:t>
            </a:r>
            <a:r>
              <a:rPr lang="en-US" sz="1800" dirty="0" smtClean="0"/>
              <a:t>0.96</a:t>
            </a:r>
            <a:endParaRPr lang="en-US" sz="1800" dirty="0" smtClean="0"/>
          </a:p>
        </p:txBody>
      </p:sp>
      <p:sp>
        <p:nvSpPr>
          <p:cNvPr id="10" name="Content Placeholder 2"/>
          <p:cNvSpPr>
            <a:spLocks noGrp="1"/>
          </p:cNvSpPr>
          <p:nvPr>
            <p:ph sz="half" idx="1"/>
          </p:nvPr>
        </p:nvSpPr>
        <p:spPr>
          <a:xfrm>
            <a:off x="372527" y="1822699"/>
            <a:ext cx="8596668" cy="1486558"/>
          </a:xfrm>
        </p:spPr>
        <p:txBody>
          <a:bodyPr>
            <a:normAutofit/>
          </a:bodyPr>
          <a:lstStyle/>
          <a:p>
            <a:pPr marL="285750" lvl="1">
              <a:lnSpc>
                <a:spcPct val="150000"/>
              </a:lnSpc>
            </a:pPr>
            <a:r>
              <a:rPr lang="en-US" altLang="en-US" sz="1800" dirty="0" smtClean="0">
                <a:solidFill>
                  <a:srgbClr val="000000"/>
                </a:solidFill>
                <a:cs typeface="Courier New" panose="02070309020205020404" pitchFamily="49" charset="0"/>
              </a:rPr>
              <a:t>I went further to the next question, which was to determine whether there is a relationship between the ‘age’ and ‘status’ with other features using linear regression for ‘age’ and logistic regression for ‘status</a:t>
            </a:r>
            <a:r>
              <a:rPr lang="en-US" altLang="en-US" sz="1800" dirty="0" smtClean="0">
                <a:solidFill>
                  <a:srgbClr val="000000"/>
                </a:solidFill>
                <a:cs typeface="Courier New" panose="02070309020205020404" pitchFamily="49" charset="0"/>
              </a:rPr>
              <a:t>’.</a:t>
            </a:r>
            <a:endParaRPr lang="en-US" altLang="en-US" sz="1800" dirty="0" smtClean="0">
              <a:solidFill>
                <a:srgbClr val="000000"/>
              </a:solidFill>
              <a:cs typeface="Courier New" panose="02070309020205020404" pitchFamily="49" charset="0"/>
            </a:endParaRPr>
          </a:p>
        </p:txBody>
      </p:sp>
    </p:spTree>
    <p:extLst>
      <p:ext uri="{BB962C8B-B14F-4D97-AF65-F5344CB8AC3E}">
        <p14:creationId xmlns:p14="http://schemas.microsoft.com/office/powerpoint/2010/main" val="1795496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CONCLUSION/NEXT </a:t>
            </a:r>
            <a:r>
              <a:rPr lang="en-US" dirty="0"/>
              <a:t>STEPS</a:t>
            </a:r>
          </a:p>
        </p:txBody>
      </p:sp>
      <p:sp>
        <p:nvSpPr>
          <p:cNvPr id="3" name="Content Placeholder 2"/>
          <p:cNvSpPr>
            <a:spLocks noGrp="1"/>
          </p:cNvSpPr>
          <p:nvPr>
            <p:ph idx="1"/>
          </p:nvPr>
        </p:nvSpPr>
        <p:spPr/>
        <p:txBody>
          <a:bodyPr>
            <a:normAutofit lnSpcReduction="10000"/>
          </a:bodyPr>
          <a:lstStyle/>
          <a:p>
            <a:r>
              <a:rPr lang="en-US" dirty="0" smtClean="0"/>
              <a:t>For the first question on prediction of status, the model did not perform so well despite the correction of the imbalance observed in the dataset. The F1 Score for the training set was 0.55 and that of the validation set was 0.52</a:t>
            </a:r>
          </a:p>
          <a:p>
            <a:endParaRPr lang="en-US" dirty="0"/>
          </a:p>
          <a:p>
            <a:r>
              <a:rPr lang="en-US" dirty="0" smtClean="0"/>
              <a:t>As for the second question to determine relationships between given columns and age. The model score was 1.0</a:t>
            </a:r>
          </a:p>
          <a:p>
            <a:endParaRPr lang="en-US" dirty="0"/>
          </a:p>
          <a:p>
            <a:r>
              <a:rPr lang="en-US" dirty="0" smtClean="0"/>
              <a:t>The third question to determine relationship between given columns and status had a score of 0.96</a:t>
            </a:r>
          </a:p>
          <a:p>
            <a:endParaRPr lang="en-US" dirty="0"/>
          </a:p>
          <a:p>
            <a:r>
              <a:rPr lang="en-US" dirty="0" smtClean="0"/>
              <a:t>Next step is to review the data properly to address all other issues in a bid to get a better model.</a:t>
            </a:r>
            <a:endParaRPr lang="en-US" dirty="0"/>
          </a:p>
        </p:txBody>
      </p:sp>
    </p:spTree>
    <p:extLst>
      <p:ext uri="{BB962C8B-B14F-4D97-AF65-F5344CB8AC3E}">
        <p14:creationId xmlns:p14="http://schemas.microsoft.com/office/powerpoint/2010/main" val="1122810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2" y="374073"/>
            <a:ext cx="8534400" cy="1018309"/>
          </a:xfrm>
        </p:spPr>
        <p:txBody>
          <a:bodyPr/>
          <a:lstStyle/>
          <a:p>
            <a:r>
              <a:rPr lang="en-US" dirty="0" smtClean="0"/>
              <a:t>TABLE OF CONTENTS</a:t>
            </a:r>
            <a:endParaRPr lang="en-US" dirty="0"/>
          </a:p>
        </p:txBody>
      </p:sp>
      <p:sp>
        <p:nvSpPr>
          <p:cNvPr id="3" name="Content Placeholder 2"/>
          <p:cNvSpPr>
            <a:spLocks noGrp="1"/>
          </p:cNvSpPr>
          <p:nvPr>
            <p:ph idx="1"/>
          </p:nvPr>
        </p:nvSpPr>
        <p:spPr>
          <a:xfrm>
            <a:off x="684212" y="1828801"/>
            <a:ext cx="8534400" cy="4229100"/>
          </a:xfrm>
        </p:spPr>
        <p:txBody>
          <a:bodyPr>
            <a:normAutofit/>
          </a:bodyPr>
          <a:lstStyle/>
          <a:p>
            <a:r>
              <a:rPr lang="en-US" dirty="0" smtClean="0"/>
              <a:t>Exploration </a:t>
            </a:r>
            <a:r>
              <a:rPr lang="en-US" dirty="0"/>
              <a:t>of the </a:t>
            </a:r>
            <a:r>
              <a:rPr lang="en-US" dirty="0" smtClean="0"/>
              <a:t>Dataset</a:t>
            </a:r>
            <a:endParaRPr lang="en-US" dirty="0"/>
          </a:p>
          <a:p>
            <a:r>
              <a:rPr lang="en-US" dirty="0" smtClean="0"/>
              <a:t>Statement </a:t>
            </a:r>
            <a:r>
              <a:rPr lang="en-US" dirty="0"/>
              <a:t>of Q</a:t>
            </a:r>
            <a:r>
              <a:rPr lang="en-US" dirty="0" smtClean="0"/>
              <a:t>uestions</a:t>
            </a:r>
          </a:p>
          <a:p>
            <a:r>
              <a:rPr lang="en-US" dirty="0" smtClean="0"/>
              <a:t>Augmenting the </a:t>
            </a:r>
            <a:r>
              <a:rPr lang="en-US" dirty="0" smtClean="0"/>
              <a:t>Dataset</a:t>
            </a:r>
            <a:endParaRPr lang="en-US" dirty="0" smtClean="0"/>
          </a:p>
          <a:p>
            <a:r>
              <a:rPr lang="en-US" dirty="0" smtClean="0"/>
              <a:t>Classification </a:t>
            </a:r>
            <a:r>
              <a:rPr lang="en-US" dirty="0" smtClean="0"/>
              <a:t>Approaches</a:t>
            </a:r>
            <a:endParaRPr lang="en-US" dirty="0"/>
          </a:p>
          <a:p>
            <a:r>
              <a:rPr lang="en-US" dirty="0" smtClean="0"/>
              <a:t>Regression Approaches</a:t>
            </a:r>
          </a:p>
          <a:p>
            <a:r>
              <a:rPr lang="en-US" dirty="0" smtClean="0"/>
              <a:t>Conclusion/Next Steps</a:t>
            </a:r>
            <a:endParaRPr lang="en-US" dirty="0"/>
          </a:p>
        </p:txBody>
      </p:sp>
    </p:spTree>
    <p:extLst>
      <p:ext uri="{BB962C8B-B14F-4D97-AF65-F5344CB8AC3E}">
        <p14:creationId xmlns:p14="http://schemas.microsoft.com/office/powerpoint/2010/main" val="69610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THE DATASET</a:t>
            </a:r>
            <a:endParaRPr lang="en-US" dirty="0"/>
          </a:p>
        </p:txBody>
      </p:sp>
      <p:sp>
        <p:nvSpPr>
          <p:cNvPr id="3" name="Content Placeholder 2"/>
          <p:cNvSpPr>
            <a:spLocks noGrp="1"/>
          </p:cNvSpPr>
          <p:nvPr>
            <p:ph idx="1"/>
          </p:nvPr>
        </p:nvSpPr>
        <p:spPr/>
        <p:txBody>
          <a:bodyPr/>
          <a:lstStyle/>
          <a:p>
            <a:r>
              <a:rPr lang="en-US" dirty="0" smtClean="0"/>
              <a:t>I explored the dataset using .head(), .columns() and .</a:t>
            </a:r>
            <a:r>
              <a:rPr lang="en-US" dirty="0" err="1" smtClean="0"/>
              <a:t>value_counts</a:t>
            </a:r>
            <a:r>
              <a:rPr lang="en-US" dirty="0" smtClean="0"/>
              <a:t>(). There were 31 columns with various types of data. </a:t>
            </a:r>
          </a:p>
          <a:p>
            <a:endParaRPr lang="en-US" dirty="0"/>
          </a:p>
          <a:p>
            <a:r>
              <a:rPr lang="en-US" dirty="0" smtClean="0"/>
              <a:t>‘height’, income’, ‘</a:t>
            </a:r>
            <a:r>
              <a:rPr lang="en-US" dirty="0" err="1" smtClean="0"/>
              <a:t>last_online</a:t>
            </a:r>
            <a:r>
              <a:rPr lang="en-US" dirty="0" smtClean="0"/>
              <a:t> and ‘age’ columns had numerical data while the other columns were mostly categorical data.</a:t>
            </a:r>
          </a:p>
          <a:p>
            <a:endParaRPr lang="en-US" dirty="0"/>
          </a:p>
          <a:p>
            <a:r>
              <a:rPr lang="en-US" dirty="0" smtClean="0"/>
              <a:t>I wanted to dig further into the numerical data, so I made a histogram of the ‘income’, height and ‘age’ column. </a:t>
            </a:r>
          </a:p>
          <a:p>
            <a:endParaRPr lang="en-US" dirty="0"/>
          </a:p>
          <a:p>
            <a:r>
              <a:rPr lang="en-US" dirty="0" smtClean="0"/>
              <a:t>I also checked the </a:t>
            </a:r>
            <a:r>
              <a:rPr lang="en-US" dirty="0" err="1" smtClean="0"/>
              <a:t>value_count</a:t>
            </a:r>
            <a:r>
              <a:rPr lang="en-US" dirty="0" smtClean="0"/>
              <a:t> of other columns</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5686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THE DATASET</a:t>
            </a:r>
            <a:endParaRPr lang="en-US" dirty="0"/>
          </a:p>
        </p:txBody>
      </p:sp>
      <p:sp>
        <p:nvSpPr>
          <p:cNvPr id="9" name="Text Placeholder 8"/>
          <p:cNvSpPr>
            <a:spLocks noGrp="1"/>
          </p:cNvSpPr>
          <p:nvPr>
            <p:ph type="body" sz="quarter" idx="3"/>
          </p:nvPr>
        </p:nvSpPr>
        <p:spPr>
          <a:xfrm>
            <a:off x="5098666" y="1851242"/>
            <a:ext cx="4185618" cy="576262"/>
          </a:xfrm>
        </p:spPr>
        <p:txBody>
          <a:bodyPr/>
          <a:lstStyle/>
          <a:p>
            <a:r>
              <a:rPr lang="en-US" u="sng" dirty="0" smtClean="0"/>
              <a:t>Observations</a:t>
            </a:r>
            <a:endParaRPr lang="en-US" u="sng" dirty="0"/>
          </a:p>
        </p:txBody>
      </p:sp>
      <p:sp>
        <p:nvSpPr>
          <p:cNvPr id="10" name="Content Placeholder 9"/>
          <p:cNvSpPr>
            <a:spLocks noGrp="1"/>
          </p:cNvSpPr>
          <p:nvPr>
            <p:ph sz="quarter" idx="4"/>
          </p:nvPr>
        </p:nvSpPr>
        <p:spPr>
          <a:xfrm>
            <a:off x="5088384" y="2888673"/>
            <a:ext cx="4185617" cy="3152689"/>
          </a:xfrm>
        </p:spPr>
        <p:txBody>
          <a:bodyPr/>
          <a:lstStyle/>
          <a:p>
            <a:r>
              <a:rPr lang="en-US" dirty="0" smtClean="0"/>
              <a:t>About 81% in the incomes were recorded as -1</a:t>
            </a:r>
          </a:p>
          <a:p>
            <a:endParaRPr lang="en-US" dirty="0"/>
          </a:p>
          <a:p>
            <a:r>
              <a:rPr lang="en-US" dirty="0" smtClean="0"/>
              <a:t>Its difficult to do the analysis with 81% income recorded as -1</a:t>
            </a:r>
          </a:p>
          <a:p>
            <a:endParaRPr lang="en-US" dirty="0" smtClean="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3460638432"/>
              </p:ext>
            </p:extLst>
          </p:nvPr>
        </p:nvGraphicFramePr>
        <p:xfrm>
          <a:off x="477983" y="2053026"/>
          <a:ext cx="4330989" cy="4239481"/>
        </p:xfrm>
        <a:graphic>
          <a:graphicData uri="http://schemas.openxmlformats.org/drawingml/2006/table">
            <a:tbl>
              <a:tblPr firstRow="1" bandRow="1">
                <a:tableStyleId>{5C22544A-7EE6-4342-B048-85BDC9FD1C3A}</a:tableStyleId>
              </a:tblPr>
              <a:tblGrid>
                <a:gridCol w="1443663"/>
                <a:gridCol w="1443663"/>
                <a:gridCol w="1443663"/>
              </a:tblGrid>
              <a:tr h="382589">
                <a:tc>
                  <a:txBody>
                    <a:bodyPr/>
                    <a:lstStyle/>
                    <a:p>
                      <a:pPr algn="ctr"/>
                      <a:r>
                        <a:rPr lang="en-US" sz="1200" dirty="0" smtClean="0"/>
                        <a:t>Data</a:t>
                      </a:r>
                      <a:endParaRPr lang="en-US" sz="1200" dirty="0"/>
                    </a:p>
                  </a:txBody>
                  <a:tcPr anchor="ctr"/>
                </a:tc>
                <a:tc>
                  <a:txBody>
                    <a:bodyPr/>
                    <a:lstStyle/>
                    <a:p>
                      <a:pPr algn="ctr" fontAlgn="ctr"/>
                      <a:r>
                        <a:rPr lang="en-US" sz="1200" b="1" dirty="0" smtClean="0">
                          <a:effectLst/>
                        </a:rPr>
                        <a:t>Counts</a:t>
                      </a:r>
                      <a:endParaRPr lang="en-US" sz="1200" b="1" dirty="0">
                        <a:effectLst/>
                      </a:endParaRPr>
                    </a:p>
                  </a:txBody>
                  <a:tcPr anchor="ctr"/>
                </a:tc>
                <a:tc>
                  <a:txBody>
                    <a:bodyPr/>
                    <a:lstStyle/>
                    <a:p>
                      <a:pPr algn="ctr" fontAlgn="ctr"/>
                      <a:r>
                        <a:rPr lang="en-US" sz="1200" b="1" dirty="0">
                          <a:effectLst/>
                        </a:rPr>
                        <a:t>%</a:t>
                      </a:r>
                    </a:p>
                  </a:txBody>
                  <a:tcPr anchor="ctr"/>
                </a:tc>
              </a:tr>
              <a:tr h="296684">
                <a:tc>
                  <a:txBody>
                    <a:bodyPr/>
                    <a:lstStyle/>
                    <a:p>
                      <a:pPr algn="ctr" fontAlgn="ctr"/>
                      <a:r>
                        <a:rPr lang="en-US" sz="1200" b="1" dirty="0">
                          <a:effectLst/>
                        </a:rPr>
                        <a:t>500000</a:t>
                      </a:r>
                    </a:p>
                  </a:txBody>
                  <a:tcPr anchor="ctr"/>
                </a:tc>
                <a:tc>
                  <a:txBody>
                    <a:bodyPr/>
                    <a:lstStyle/>
                    <a:p>
                      <a:pPr algn="ctr" fontAlgn="ctr"/>
                      <a:r>
                        <a:rPr lang="en-US" sz="1200" dirty="0">
                          <a:effectLst/>
                        </a:rPr>
                        <a:t>48</a:t>
                      </a:r>
                    </a:p>
                  </a:txBody>
                  <a:tcPr anchor="ctr"/>
                </a:tc>
                <a:tc>
                  <a:txBody>
                    <a:bodyPr/>
                    <a:lstStyle/>
                    <a:p>
                      <a:pPr algn="ctr" fontAlgn="ctr"/>
                      <a:r>
                        <a:rPr lang="en-US" sz="1200">
                          <a:effectLst/>
                        </a:rPr>
                        <a:t>0.080072</a:t>
                      </a:r>
                    </a:p>
                  </a:txBody>
                  <a:tcPr anchor="ctr"/>
                </a:tc>
              </a:tr>
              <a:tr h="296684">
                <a:tc>
                  <a:txBody>
                    <a:bodyPr/>
                    <a:lstStyle/>
                    <a:p>
                      <a:pPr algn="ctr" fontAlgn="ctr"/>
                      <a:r>
                        <a:rPr lang="en-US" sz="1200" b="1" dirty="0">
                          <a:effectLst/>
                        </a:rPr>
                        <a:t>250000</a:t>
                      </a:r>
                    </a:p>
                  </a:txBody>
                  <a:tcPr anchor="ctr"/>
                </a:tc>
                <a:tc>
                  <a:txBody>
                    <a:bodyPr/>
                    <a:lstStyle/>
                    <a:p>
                      <a:pPr algn="ctr" fontAlgn="ctr"/>
                      <a:r>
                        <a:rPr lang="en-US" sz="1200" dirty="0">
                          <a:effectLst/>
                        </a:rPr>
                        <a:t>149</a:t>
                      </a:r>
                    </a:p>
                  </a:txBody>
                  <a:tcPr anchor="ctr"/>
                </a:tc>
                <a:tc>
                  <a:txBody>
                    <a:bodyPr/>
                    <a:lstStyle/>
                    <a:p>
                      <a:pPr algn="ctr" fontAlgn="ctr"/>
                      <a:r>
                        <a:rPr lang="en-US" sz="1200">
                          <a:effectLst/>
                        </a:rPr>
                        <a:t>0.248557</a:t>
                      </a:r>
                    </a:p>
                  </a:txBody>
                  <a:tcPr anchor="ctr"/>
                </a:tc>
              </a:tr>
              <a:tr h="296684">
                <a:tc>
                  <a:txBody>
                    <a:bodyPr/>
                    <a:lstStyle/>
                    <a:p>
                      <a:pPr algn="ctr" fontAlgn="ctr"/>
                      <a:r>
                        <a:rPr lang="en-US" sz="1200" b="1">
                          <a:effectLst/>
                        </a:rPr>
                        <a:t>1000000</a:t>
                      </a:r>
                    </a:p>
                  </a:txBody>
                  <a:tcPr anchor="ctr"/>
                </a:tc>
                <a:tc>
                  <a:txBody>
                    <a:bodyPr/>
                    <a:lstStyle/>
                    <a:p>
                      <a:pPr algn="ctr" fontAlgn="ctr"/>
                      <a:r>
                        <a:rPr lang="en-US" sz="1200" dirty="0">
                          <a:effectLst/>
                        </a:rPr>
                        <a:t>521</a:t>
                      </a:r>
                    </a:p>
                  </a:txBody>
                  <a:tcPr anchor="ctr"/>
                </a:tc>
                <a:tc>
                  <a:txBody>
                    <a:bodyPr/>
                    <a:lstStyle/>
                    <a:p>
                      <a:pPr algn="ctr" fontAlgn="ctr"/>
                      <a:r>
                        <a:rPr lang="en-US" sz="1200">
                          <a:effectLst/>
                        </a:rPr>
                        <a:t>0.869116</a:t>
                      </a:r>
                    </a:p>
                  </a:txBody>
                  <a:tcPr anchor="ctr"/>
                </a:tc>
              </a:tr>
              <a:tr h="296684">
                <a:tc>
                  <a:txBody>
                    <a:bodyPr/>
                    <a:lstStyle/>
                    <a:p>
                      <a:pPr algn="ctr" fontAlgn="ctr"/>
                      <a:r>
                        <a:rPr lang="en-US" sz="1200" b="1">
                          <a:effectLst/>
                        </a:rPr>
                        <a:t>150000</a:t>
                      </a:r>
                    </a:p>
                  </a:txBody>
                  <a:tcPr anchor="ctr"/>
                </a:tc>
                <a:tc>
                  <a:txBody>
                    <a:bodyPr/>
                    <a:lstStyle/>
                    <a:p>
                      <a:pPr algn="ctr" fontAlgn="ctr"/>
                      <a:r>
                        <a:rPr lang="en-US" sz="1200" dirty="0">
                          <a:effectLst/>
                        </a:rPr>
                        <a:t>631</a:t>
                      </a:r>
                    </a:p>
                  </a:txBody>
                  <a:tcPr anchor="ctr"/>
                </a:tc>
                <a:tc>
                  <a:txBody>
                    <a:bodyPr/>
                    <a:lstStyle/>
                    <a:p>
                      <a:pPr algn="ctr" fontAlgn="ctr"/>
                      <a:r>
                        <a:rPr lang="en-US" sz="1200">
                          <a:effectLst/>
                        </a:rPr>
                        <a:t>1.052614</a:t>
                      </a:r>
                    </a:p>
                  </a:txBody>
                  <a:tcPr anchor="ctr"/>
                </a:tc>
              </a:tr>
              <a:tr h="296684">
                <a:tc>
                  <a:txBody>
                    <a:bodyPr/>
                    <a:lstStyle/>
                    <a:p>
                      <a:pPr algn="ctr" fontAlgn="ctr"/>
                      <a:r>
                        <a:rPr lang="en-US" sz="1200" b="1">
                          <a:effectLst/>
                        </a:rPr>
                        <a:t>70000</a:t>
                      </a:r>
                    </a:p>
                  </a:txBody>
                  <a:tcPr anchor="ctr"/>
                </a:tc>
                <a:tc>
                  <a:txBody>
                    <a:bodyPr/>
                    <a:lstStyle/>
                    <a:p>
                      <a:pPr algn="ctr" fontAlgn="ctr"/>
                      <a:r>
                        <a:rPr lang="en-US" sz="1200">
                          <a:effectLst/>
                        </a:rPr>
                        <a:t>707</a:t>
                      </a:r>
                    </a:p>
                  </a:txBody>
                  <a:tcPr anchor="ctr"/>
                </a:tc>
                <a:tc>
                  <a:txBody>
                    <a:bodyPr/>
                    <a:lstStyle/>
                    <a:p>
                      <a:pPr algn="ctr" fontAlgn="ctr"/>
                      <a:r>
                        <a:rPr lang="en-US" sz="1200">
                          <a:effectLst/>
                        </a:rPr>
                        <a:t>1.179395</a:t>
                      </a:r>
                    </a:p>
                  </a:txBody>
                  <a:tcPr anchor="ctr"/>
                </a:tc>
              </a:tr>
              <a:tr h="296684">
                <a:tc>
                  <a:txBody>
                    <a:bodyPr/>
                    <a:lstStyle/>
                    <a:p>
                      <a:pPr algn="ctr" fontAlgn="ctr"/>
                      <a:r>
                        <a:rPr lang="en-US" sz="1200" b="1">
                          <a:effectLst/>
                        </a:rPr>
                        <a:t>60000</a:t>
                      </a:r>
                    </a:p>
                  </a:txBody>
                  <a:tcPr anchor="ctr"/>
                </a:tc>
                <a:tc>
                  <a:txBody>
                    <a:bodyPr/>
                    <a:lstStyle/>
                    <a:p>
                      <a:pPr algn="ctr" fontAlgn="ctr"/>
                      <a:r>
                        <a:rPr lang="en-US" sz="1200">
                          <a:effectLst/>
                        </a:rPr>
                        <a:t>736</a:t>
                      </a:r>
                    </a:p>
                  </a:txBody>
                  <a:tcPr anchor="ctr"/>
                </a:tc>
                <a:tc>
                  <a:txBody>
                    <a:bodyPr/>
                    <a:lstStyle/>
                    <a:p>
                      <a:pPr algn="ctr" fontAlgn="ctr"/>
                      <a:r>
                        <a:rPr lang="en-US" sz="1200" dirty="0">
                          <a:effectLst/>
                        </a:rPr>
                        <a:t>1.227772</a:t>
                      </a:r>
                    </a:p>
                  </a:txBody>
                  <a:tcPr anchor="ctr"/>
                </a:tc>
              </a:tr>
              <a:tr h="296684">
                <a:tc>
                  <a:txBody>
                    <a:bodyPr/>
                    <a:lstStyle/>
                    <a:p>
                      <a:pPr algn="ctr" fontAlgn="ctr"/>
                      <a:r>
                        <a:rPr lang="en-US" sz="1200" b="1">
                          <a:effectLst/>
                        </a:rPr>
                        <a:t>50000</a:t>
                      </a:r>
                    </a:p>
                  </a:txBody>
                  <a:tcPr anchor="ctr"/>
                </a:tc>
                <a:tc>
                  <a:txBody>
                    <a:bodyPr/>
                    <a:lstStyle/>
                    <a:p>
                      <a:pPr algn="ctr" fontAlgn="ctr"/>
                      <a:r>
                        <a:rPr lang="en-US" sz="1200">
                          <a:effectLst/>
                        </a:rPr>
                        <a:t>975</a:t>
                      </a:r>
                    </a:p>
                  </a:txBody>
                  <a:tcPr anchor="ctr"/>
                </a:tc>
                <a:tc>
                  <a:txBody>
                    <a:bodyPr/>
                    <a:lstStyle/>
                    <a:p>
                      <a:pPr algn="ctr" fontAlgn="ctr"/>
                      <a:r>
                        <a:rPr lang="en-US" sz="1200" dirty="0">
                          <a:effectLst/>
                        </a:rPr>
                        <a:t>1.626464</a:t>
                      </a:r>
                    </a:p>
                  </a:txBody>
                  <a:tcPr anchor="ctr"/>
                </a:tc>
              </a:tr>
              <a:tr h="296684">
                <a:tc>
                  <a:txBody>
                    <a:bodyPr/>
                    <a:lstStyle/>
                    <a:p>
                      <a:pPr algn="ctr" fontAlgn="ctr"/>
                      <a:r>
                        <a:rPr lang="en-US" sz="1200" b="1">
                          <a:effectLst/>
                        </a:rPr>
                        <a:t>40000</a:t>
                      </a:r>
                    </a:p>
                  </a:txBody>
                  <a:tcPr anchor="ctr"/>
                </a:tc>
                <a:tc>
                  <a:txBody>
                    <a:bodyPr/>
                    <a:lstStyle/>
                    <a:p>
                      <a:pPr algn="ctr" fontAlgn="ctr"/>
                      <a:r>
                        <a:rPr lang="en-US" sz="1200">
                          <a:effectLst/>
                        </a:rPr>
                        <a:t>1005</a:t>
                      </a:r>
                    </a:p>
                  </a:txBody>
                  <a:tcPr anchor="ctr"/>
                </a:tc>
                <a:tc>
                  <a:txBody>
                    <a:bodyPr/>
                    <a:lstStyle/>
                    <a:p>
                      <a:pPr algn="ctr" fontAlgn="ctr"/>
                      <a:r>
                        <a:rPr lang="en-US" sz="1200" dirty="0">
                          <a:effectLst/>
                        </a:rPr>
                        <a:t>1.676509</a:t>
                      </a:r>
                    </a:p>
                  </a:txBody>
                  <a:tcPr anchor="ctr"/>
                </a:tc>
              </a:tr>
              <a:tr h="296684">
                <a:tc>
                  <a:txBody>
                    <a:bodyPr/>
                    <a:lstStyle/>
                    <a:p>
                      <a:pPr algn="ctr" fontAlgn="ctr"/>
                      <a:r>
                        <a:rPr lang="en-US" sz="1200" b="1">
                          <a:effectLst/>
                        </a:rPr>
                        <a:t>30000</a:t>
                      </a:r>
                    </a:p>
                  </a:txBody>
                  <a:tcPr anchor="ctr"/>
                </a:tc>
                <a:tc>
                  <a:txBody>
                    <a:bodyPr/>
                    <a:lstStyle/>
                    <a:p>
                      <a:pPr algn="ctr" fontAlgn="ctr"/>
                      <a:r>
                        <a:rPr lang="en-US" sz="1200">
                          <a:effectLst/>
                        </a:rPr>
                        <a:t>1048</a:t>
                      </a:r>
                    </a:p>
                  </a:txBody>
                  <a:tcPr anchor="ctr"/>
                </a:tc>
                <a:tc>
                  <a:txBody>
                    <a:bodyPr/>
                    <a:lstStyle/>
                    <a:p>
                      <a:pPr algn="ctr" fontAlgn="ctr"/>
                      <a:r>
                        <a:rPr lang="en-US" sz="1200" dirty="0">
                          <a:effectLst/>
                        </a:rPr>
                        <a:t>1.748240</a:t>
                      </a:r>
                    </a:p>
                  </a:txBody>
                  <a:tcPr anchor="ctr"/>
                </a:tc>
              </a:tr>
              <a:tr h="296684">
                <a:tc>
                  <a:txBody>
                    <a:bodyPr/>
                    <a:lstStyle/>
                    <a:p>
                      <a:pPr algn="ctr" fontAlgn="ctr"/>
                      <a:r>
                        <a:rPr lang="en-US" sz="1200" b="1">
                          <a:effectLst/>
                        </a:rPr>
                        <a:t>80000</a:t>
                      </a:r>
                    </a:p>
                  </a:txBody>
                  <a:tcPr anchor="ctr"/>
                </a:tc>
                <a:tc>
                  <a:txBody>
                    <a:bodyPr/>
                    <a:lstStyle/>
                    <a:p>
                      <a:pPr algn="ctr" fontAlgn="ctr"/>
                      <a:r>
                        <a:rPr lang="en-US" sz="1200">
                          <a:effectLst/>
                        </a:rPr>
                        <a:t>1111</a:t>
                      </a:r>
                    </a:p>
                  </a:txBody>
                  <a:tcPr anchor="ctr"/>
                </a:tc>
                <a:tc>
                  <a:txBody>
                    <a:bodyPr/>
                    <a:lstStyle/>
                    <a:p>
                      <a:pPr algn="ctr" fontAlgn="ctr"/>
                      <a:r>
                        <a:rPr lang="en-US" sz="1200" dirty="0">
                          <a:effectLst/>
                        </a:rPr>
                        <a:t>1.853335</a:t>
                      </a:r>
                    </a:p>
                  </a:txBody>
                  <a:tcPr anchor="ctr"/>
                </a:tc>
              </a:tr>
              <a:tr h="296684">
                <a:tc>
                  <a:txBody>
                    <a:bodyPr/>
                    <a:lstStyle/>
                    <a:p>
                      <a:pPr algn="ctr" fontAlgn="ctr"/>
                      <a:r>
                        <a:rPr lang="en-US" sz="1200" b="1">
                          <a:effectLst/>
                        </a:rPr>
                        <a:t>100000</a:t>
                      </a:r>
                    </a:p>
                  </a:txBody>
                  <a:tcPr anchor="ctr"/>
                </a:tc>
                <a:tc>
                  <a:txBody>
                    <a:bodyPr/>
                    <a:lstStyle/>
                    <a:p>
                      <a:pPr algn="ctr" fontAlgn="ctr"/>
                      <a:r>
                        <a:rPr lang="en-US" sz="1200">
                          <a:effectLst/>
                        </a:rPr>
                        <a:t>1621</a:t>
                      </a:r>
                    </a:p>
                  </a:txBody>
                  <a:tcPr anchor="ctr"/>
                </a:tc>
                <a:tc>
                  <a:txBody>
                    <a:bodyPr/>
                    <a:lstStyle/>
                    <a:p>
                      <a:pPr algn="ctr" fontAlgn="ctr"/>
                      <a:r>
                        <a:rPr lang="en-US" sz="1200" dirty="0">
                          <a:effectLst/>
                        </a:rPr>
                        <a:t>2.704100</a:t>
                      </a:r>
                    </a:p>
                  </a:txBody>
                  <a:tcPr anchor="ctr"/>
                </a:tc>
              </a:tr>
              <a:tr h="296684">
                <a:tc>
                  <a:txBody>
                    <a:bodyPr/>
                    <a:lstStyle/>
                    <a:p>
                      <a:pPr algn="ctr" fontAlgn="ctr"/>
                      <a:r>
                        <a:rPr lang="en-US" sz="1200" b="1">
                          <a:effectLst/>
                        </a:rPr>
                        <a:t>20000</a:t>
                      </a:r>
                    </a:p>
                  </a:txBody>
                  <a:tcPr anchor="ctr"/>
                </a:tc>
                <a:tc>
                  <a:txBody>
                    <a:bodyPr/>
                    <a:lstStyle/>
                    <a:p>
                      <a:pPr algn="ctr" fontAlgn="ctr"/>
                      <a:r>
                        <a:rPr lang="en-US" sz="1200">
                          <a:effectLst/>
                        </a:rPr>
                        <a:t>2952</a:t>
                      </a:r>
                    </a:p>
                  </a:txBody>
                  <a:tcPr anchor="ctr"/>
                </a:tc>
                <a:tc>
                  <a:txBody>
                    <a:bodyPr/>
                    <a:lstStyle/>
                    <a:p>
                      <a:pPr algn="ctr" fontAlgn="ctr"/>
                      <a:r>
                        <a:rPr lang="en-US" sz="1200" dirty="0">
                          <a:effectLst/>
                        </a:rPr>
                        <a:t>4.924432</a:t>
                      </a:r>
                    </a:p>
                  </a:txBody>
                  <a:tcPr anchor="ctr"/>
                </a:tc>
              </a:tr>
              <a:tr h="296684">
                <a:tc>
                  <a:txBody>
                    <a:bodyPr/>
                    <a:lstStyle/>
                    <a:p>
                      <a:pPr algn="ctr" fontAlgn="ctr"/>
                      <a:r>
                        <a:rPr lang="en-US" sz="1200" b="1">
                          <a:effectLst/>
                        </a:rPr>
                        <a:t>-1</a:t>
                      </a:r>
                    </a:p>
                  </a:txBody>
                  <a:tcPr anchor="ctr"/>
                </a:tc>
                <a:tc>
                  <a:txBody>
                    <a:bodyPr/>
                    <a:lstStyle/>
                    <a:p>
                      <a:pPr algn="ctr" fontAlgn="ctr"/>
                      <a:r>
                        <a:rPr lang="en-US" sz="1200" dirty="0">
                          <a:effectLst/>
                        </a:rPr>
                        <a:t>48442</a:t>
                      </a:r>
                    </a:p>
                  </a:txBody>
                  <a:tcPr anchor="ctr"/>
                </a:tc>
                <a:tc>
                  <a:txBody>
                    <a:bodyPr/>
                    <a:lstStyle/>
                    <a:p>
                      <a:pPr algn="ctr" fontAlgn="ctr"/>
                      <a:r>
                        <a:rPr lang="en-US" sz="1200" dirty="0">
                          <a:effectLst/>
                        </a:rPr>
                        <a:t>80.809395</a:t>
                      </a:r>
                    </a:p>
                  </a:txBody>
                  <a:tcPr anchor="ctr"/>
                </a:tc>
              </a:tr>
            </a:tbl>
          </a:graphicData>
        </a:graphic>
      </p:graphicFrame>
      <p:sp>
        <p:nvSpPr>
          <p:cNvPr id="6" name="Text Placeholder 8"/>
          <p:cNvSpPr>
            <a:spLocks noGrp="1"/>
          </p:cNvSpPr>
          <p:nvPr>
            <p:ph type="body" sz="quarter" idx="3"/>
          </p:nvPr>
        </p:nvSpPr>
        <p:spPr>
          <a:xfrm>
            <a:off x="718462" y="1397249"/>
            <a:ext cx="3770412" cy="469392"/>
          </a:xfrm>
        </p:spPr>
        <p:txBody>
          <a:bodyPr/>
          <a:lstStyle/>
          <a:p>
            <a:pPr algn="ctr"/>
            <a:r>
              <a:rPr lang="en-US" sz="1400" i="1" dirty="0" smtClean="0"/>
              <a:t>INCOME </a:t>
            </a:r>
            <a:r>
              <a:rPr lang="en-US" sz="1400" i="1" dirty="0" err="1" smtClean="0"/>
              <a:t>VALUE_COUNT</a:t>
            </a:r>
            <a:endParaRPr lang="en-US" sz="1400" i="1" dirty="0"/>
          </a:p>
        </p:txBody>
      </p:sp>
    </p:spTree>
    <p:extLst>
      <p:ext uri="{BB962C8B-B14F-4D97-AF65-F5344CB8AC3E}">
        <p14:creationId xmlns:p14="http://schemas.microsoft.com/office/powerpoint/2010/main" val="1230863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THE DATASET</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0491" y="2139373"/>
            <a:ext cx="4102396" cy="2734931"/>
          </a:xfrm>
        </p:spPr>
      </p:pic>
      <p:sp>
        <p:nvSpPr>
          <p:cNvPr id="10" name="Content Placeholder 9"/>
          <p:cNvSpPr>
            <a:spLocks noGrp="1"/>
          </p:cNvSpPr>
          <p:nvPr>
            <p:ph sz="quarter" idx="4"/>
          </p:nvPr>
        </p:nvSpPr>
        <p:spPr>
          <a:xfrm>
            <a:off x="5088384" y="2888673"/>
            <a:ext cx="4185617" cy="3152689"/>
          </a:xfrm>
        </p:spPr>
        <p:txBody>
          <a:bodyPr/>
          <a:lstStyle/>
          <a:p>
            <a:r>
              <a:rPr lang="en-US" dirty="0" smtClean="0"/>
              <a:t>Most of the ages are within 25 – 35yrs</a:t>
            </a:r>
          </a:p>
          <a:p>
            <a:endParaRPr lang="en-US" dirty="0"/>
          </a:p>
          <a:p>
            <a:endParaRPr lang="en-US" dirty="0"/>
          </a:p>
        </p:txBody>
      </p:sp>
      <p:sp>
        <p:nvSpPr>
          <p:cNvPr id="6" name="Text Placeholder 8"/>
          <p:cNvSpPr>
            <a:spLocks noGrp="1"/>
          </p:cNvSpPr>
          <p:nvPr>
            <p:ph type="body" sz="quarter" idx="3"/>
          </p:nvPr>
        </p:nvSpPr>
        <p:spPr>
          <a:xfrm>
            <a:off x="1113320" y="1397249"/>
            <a:ext cx="3770412" cy="469392"/>
          </a:xfrm>
        </p:spPr>
        <p:txBody>
          <a:bodyPr/>
          <a:lstStyle/>
          <a:p>
            <a:pPr algn="ctr"/>
            <a:r>
              <a:rPr lang="en-US" sz="1400" i="1" dirty="0" smtClean="0"/>
              <a:t>AGE HISTOGRAM</a:t>
            </a:r>
            <a:endParaRPr lang="en-US" sz="1400" i="1" dirty="0"/>
          </a:p>
        </p:txBody>
      </p:sp>
    </p:spTree>
    <p:extLst>
      <p:ext uri="{BB962C8B-B14F-4D97-AF65-F5344CB8AC3E}">
        <p14:creationId xmlns:p14="http://schemas.microsoft.com/office/powerpoint/2010/main" val="2897103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THE DATASET</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0491" y="2139373"/>
            <a:ext cx="4102396" cy="2734930"/>
          </a:xfrm>
        </p:spPr>
      </p:pic>
      <p:sp>
        <p:nvSpPr>
          <p:cNvPr id="10" name="Content Placeholder 9"/>
          <p:cNvSpPr>
            <a:spLocks noGrp="1"/>
          </p:cNvSpPr>
          <p:nvPr>
            <p:ph sz="quarter" idx="4"/>
          </p:nvPr>
        </p:nvSpPr>
        <p:spPr>
          <a:xfrm>
            <a:off x="5088384" y="2888673"/>
            <a:ext cx="4185617" cy="3152689"/>
          </a:xfrm>
        </p:spPr>
        <p:txBody>
          <a:bodyPr/>
          <a:lstStyle/>
          <a:p>
            <a:r>
              <a:rPr lang="en-US" dirty="0" smtClean="0"/>
              <a:t>About 80% of the incomes were recorded as -</a:t>
            </a:r>
            <a:r>
              <a:rPr lang="en-US" dirty="0" smtClean="0"/>
              <a:t>1</a:t>
            </a:r>
          </a:p>
          <a:p>
            <a:endParaRPr lang="en-US" dirty="0"/>
          </a:p>
          <a:p>
            <a:r>
              <a:rPr lang="en-US" dirty="0" smtClean="0"/>
              <a:t>Data is highly imbalanced</a:t>
            </a:r>
            <a:endParaRPr lang="en-US" dirty="0" smtClean="0"/>
          </a:p>
          <a:p>
            <a:endParaRPr lang="en-US" dirty="0"/>
          </a:p>
          <a:p>
            <a:endParaRPr lang="en-US" dirty="0"/>
          </a:p>
        </p:txBody>
      </p:sp>
      <p:sp>
        <p:nvSpPr>
          <p:cNvPr id="6" name="Text Placeholder 8"/>
          <p:cNvSpPr>
            <a:spLocks noGrp="1"/>
          </p:cNvSpPr>
          <p:nvPr>
            <p:ph type="body" sz="quarter" idx="3"/>
          </p:nvPr>
        </p:nvSpPr>
        <p:spPr>
          <a:xfrm>
            <a:off x="1113320" y="1397249"/>
            <a:ext cx="3770412" cy="469392"/>
          </a:xfrm>
        </p:spPr>
        <p:txBody>
          <a:bodyPr/>
          <a:lstStyle/>
          <a:p>
            <a:pPr algn="ctr"/>
            <a:r>
              <a:rPr lang="en-US" sz="1400" i="1" dirty="0" smtClean="0"/>
              <a:t>INCOME HISTOGRAM</a:t>
            </a:r>
            <a:endParaRPr lang="en-US" sz="1400" i="1" dirty="0"/>
          </a:p>
        </p:txBody>
      </p:sp>
    </p:spTree>
    <p:extLst>
      <p:ext uri="{BB962C8B-B14F-4D97-AF65-F5344CB8AC3E}">
        <p14:creationId xmlns:p14="http://schemas.microsoft.com/office/powerpoint/2010/main" val="2658443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THE DATASET</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8461" y="2173927"/>
            <a:ext cx="4248394" cy="2832262"/>
          </a:xfrm>
        </p:spPr>
      </p:pic>
      <p:sp>
        <p:nvSpPr>
          <p:cNvPr id="10" name="Content Placeholder 9"/>
          <p:cNvSpPr>
            <a:spLocks noGrp="1"/>
          </p:cNvSpPr>
          <p:nvPr>
            <p:ph sz="quarter" idx="4"/>
          </p:nvPr>
        </p:nvSpPr>
        <p:spPr>
          <a:xfrm>
            <a:off x="5098665" y="2204791"/>
            <a:ext cx="4185617" cy="3152689"/>
          </a:xfrm>
        </p:spPr>
        <p:txBody>
          <a:bodyPr/>
          <a:lstStyle/>
          <a:p>
            <a:r>
              <a:rPr lang="en-US" dirty="0" smtClean="0"/>
              <a:t>Most of the heights are within 65 – 75yrs</a:t>
            </a:r>
          </a:p>
          <a:p>
            <a:endParaRPr lang="en-US" dirty="0"/>
          </a:p>
          <a:p>
            <a:r>
              <a:rPr lang="en-US" dirty="0" smtClean="0"/>
              <a:t>Units of measurement not stated. This makes it difficult to know weather the values below 10 are actually valid or not.</a:t>
            </a:r>
          </a:p>
          <a:p>
            <a:endParaRPr lang="en-US" dirty="0"/>
          </a:p>
          <a:p>
            <a:endParaRPr lang="en-US" dirty="0" smtClean="0"/>
          </a:p>
          <a:p>
            <a:endParaRPr lang="en-US" dirty="0"/>
          </a:p>
          <a:p>
            <a:endParaRPr lang="en-US" dirty="0" smtClean="0"/>
          </a:p>
          <a:p>
            <a:endParaRPr lang="en-US" dirty="0"/>
          </a:p>
          <a:p>
            <a:endParaRPr lang="en-US" dirty="0"/>
          </a:p>
        </p:txBody>
      </p:sp>
      <p:sp>
        <p:nvSpPr>
          <p:cNvPr id="6" name="Text Placeholder 8"/>
          <p:cNvSpPr>
            <a:spLocks noGrp="1"/>
          </p:cNvSpPr>
          <p:nvPr>
            <p:ph type="body" sz="quarter" idx="3"/>
          </p:nvPr>
        </p:nvSpPr>
        <p:spPr>
          <a:xfrm>
            <a:off x="502420" y="5926137"/>
            <a:ext cx="4596245" cy="469392"/>
          </a:xfrm>
        </p:spPr>
        <p:txBody>
          <a:bodyPr/>
          <a:lstStyle/>
          <a:p>
            <a:r>
              <a:rPr lang="en-US" sz="1400" i="1" dirty="0" smtClean="0"/>
              <a:t>Note: I replaced all the Nan with the mean height</a:t>
            </a:r>
            <a:endParaRPr lang="en-US" sz="1400" i="1" dirty="0"/>
          </a:p>
        </p:txBody>
      </p:sp>
      <p:sp>
        <p:nvSpPr>
          <p:cNvPr id="7" name="Text Placeholder 8"/>
          <p:cNvSpPr>
            <a:spLocks noGrp="1"/>
          </p:cNvSpPr>
          <p:nvPr>
            <p:ph type="body" sz="quarter" idx="3"/>
          </p:nvPr>
        </p:nvSpPr>
        <p:spPr>
          <a:xfrm>
            <a:off x="718462" y="1397249"/>
            <a:ext cx="3770412" cy="469392"/>
          </a:xfrm>
        </p:spPr>
        <p:txBody>
          <a:bodyPr/>
          <a:lstStyle/>
          <a:p>
            <a:pPr algn="ctr"/>
            <a:r>
              <a:rPr lang="en-US" sz="1400" i="1" dirty="0" smtClean="0"/>
              <a:t>HEIGHT HISTOGRAM</a:t>
            </a:r>
            <a:endParaRPr lang="en-US" sz="1400" i="1" dirty="0"/>
          </a:p>
        </p:txBody>
      </p:sp>
    </p:spTree>
    <p:extLst>
      <p:ext uri="{BB962C8B-B14F-4D97-AF65-F5344CB8AC3E}">
        <p14:creationId xmlns:p14="http://schemas.microsoft.com/office/powerpoint/2010/main" val="420066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THE DATASET</a:t>
            </a:r>
            <a:endParaRPr lang="en-US" dirty="0"/>
          </a:p>
        </p:txBody>
      </p:sp>
      <p:sp>
        <p:nvSpPr>
          <p:cNvPr id="9" name="Text Placeholder 8"/>
          <p:cNvSpPr>
            <a:spLocks noGrp="1"/>
          </p:cNvSpPr>
          <p:nvPr>
            <p:ph type="body" sz="quarter" idx="3"/>
          </p:nvPr>
        </p:nvSpPr>
        <p:spPr>
          <a:xfrm>
            <a:off x="5098666" y="1851242"/>
            <a:ext cx="4185618" cy="576262"/>
          </a:xfrm>
        </p:spPr>
        <p:txBody>
          <a:bodyPr/>
          <a:lstStyle/>
          <a:p>
            <a:r>
              <a:rPr lang="en-US" u="sng" dirty="0" smtClean="0"/>
              <a:t>Observations</a:t>
            </a:r>
            <a:endParaRPr lang="en-US" u="sng" dirty="0"/>
          </a:p>
        </p:txBody>
      </p:sp>
      <p:sp>
        <p:nvSpPr>
          <p:cNvPr id="10" name="Content Placeholder 9"/>
          <p:cNvSpPr>
            <a:spLocks noGrp="1"/>
          </p:cNvSpPr>
          <p:nvPr>
            <p:ph sz="quarter" idx="4"/>
          </p:nvPr>
        </p:nvSpPr>
        <p:spPr>
          <a:xfrm>
            <a:off x="5088384" y="2888673"/>
            <a:ext cx="4185617" cy="3152689"/>
          </a:xfrm>
        </p:spPr>
        <p:txBody>
          <a:bodyPr/>
          <a:lstStyle/>
          <a:p>
            <a:r>
              <a:rPr lang="en-US" dirty="0" smtClean="0"/>
              <a:t>About 93% indicated status as single</a:t>
            </a:r>
          </a:p>
          <a:p>
            <a:endParaRPr lang="en-US" dirty="0"/>
          </a:p>
          <a:p>
            <a:r>
              <a:rPr lang="en-US" dirty="0" smtClean="0"/>
              <a:t>Another 3% indicated status as </a:t>
            </a:r>
            <a:r>
              <a:rPr lang="en-US" dirty="0" smtClean="0"/>
              <a:t>available</a:t>
            </a:r>
          </a:p>
          <a:p>
            <a:endParaRPr lang="en-US" dirty="0"/>
          </a:p>
          <a:p>
            <a:r>
              <a:rPr lang="en-US" dirty="0" smtClean="0"/>
              <a:t>Data is highly imbalanced</a:t>
            </a:r>
            <a:endParaRPr lang="en-US" dirty="0"/>
          </a:p>
          <a:p>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3895626343"/>
              </p:ext>
            </p:extLst>
          </p:nvPr>
        </p:nvGraphicFramePr>
        <p:xfrm>
          <a:off x="477983" y="2053026"/>
          <a:ext cx="4330989" cy="2485709"/>
        </p:xfrm>
        <a:graphic>
          <a:graphicData uri="http://schemas.openxmlformats.org/drawingml/2006/table">
            <a:tbl>
              <a:tblPr firstRow="1" bandRow="1">
                <a:tableStyleId>{5C22544A-7EE6-4342-B048-85BDC9FD1C3A}</a:tableStyleId>
              </a:tblPr>
              <a:tblGrid>
                <a:gridCol w="1443663"/>
                <a:gridCol w="1443663"/>
                <a:gridCol w="1443663"/>
              </a:tblGrid>
              <a:tr h="382589">
                <a:tc>
                  <a:txBody>
                    <a:bodyPr/>
                    <a:lstStyle/>
                    <a:p>
                      <a:pPr algn="ctr"/>
                      <a:r>
                        <a:rPr lang="en-US" sz="1200" dirty="0" smtClean="0"/>
                        <a:t>Data</a:t>
                      </a:r>
                      <a:endParaRPr lang="en-US" sz="1200" dirty="0"/>
                    </a:p>
                  </a:txBody>
                  <a:tcPr anchor="ctr"/>
                </a:tc>
                <a:tc>
                  <a:txBody>
                    <a:bodyPr/>
                    <a:lstStyle/>
                    <a:p>
                      <a:pPr algn="ctr" fontAlgn="ctr"/>
                      <a:r>
                        <a:rPr lang="en-US" sz="1200" b="1" dirty="0" smtClean="0">
                          <a:effectLst/>
                        </a:rPr>
                        <a:t>Counts</a:t>
                      </a:r>
                      <a:endParaRPr lang="en-US" sz="1200" b="1" dirty="0">
                        <a:effectLst/>
                      </a:endParaRPr>
                    </a:p>
                  </a:txBody>
                  <a:tcPr anchor="ctr"/>
                </a:tc>
                <a:tc>
                  <a:txBody>
                    <a:bodyPr/>
                    <a:lstStyle/>
                    <a:p>
                      <a:pPr algn="ctr" fontAlgn="ctr"/>
                      <a:r>
                        <a:rPr lang="en-US" sz="1200" b="1" dirty="0">
                          <a:effectLst/>
                        </a:rPr>
                        <a:t>%</a:t>
                      </a:r>
                    </a:p>
                  </a:txBody>
                  <a:tcPr anchor="ctr"/>
                </a:tc>
              </a:tr>
              <a:tr h="296684">
                <a:tc>
                  <a:txBody>
                    <a:bodyPr/>
                    <a:lstStyle/>
                    <a:p>
                      <a:pPr algn="r" fontAlgn="ctr"/>
                      <a:r>
                        <a:rPr lang="en-US" b="1">
                          <a:effectLst/>
                        </a:rPr>
                        <a:t>unknown</a:t>
                      </a:r>
                    </a:p>
                  </a:txBody>
                  <a:tcPr anchor="ctr"/>
                </a:tc>
                <a:tc>
                  <a:txBody>
                    <a:bodyPr/>
                    <a:lstStyle/>
                    <a:p>
                      <a:pPr algn="r" fontAlgn="ctr"/>
                      <a:r>
                        <a:rPr lang="en-US">
                          <a:effectLst/>
                        </a:rPr>
                        <a:t>10</a:t>
                      </a:r>
                    </a:p>
                  </a:txBody>
                  <a:tcPr anchor="ctr"/>
                </a:tc>
                <a:tc>
                  <a:txBody>
                    <a:bodyPr/>
                    <a:lstStyle/>
                    <a:p>
                      <a:pPr algn="r" fontAlgn="ctr"/>
                      <a:r>
                        <a:rPr lang="en-US">
                          <a:effectLst/>
                        </a:rPr>
                        <a:t>0.016682</a:t>
                      </a:r>
                    </a:p>
                  </a:txBody>
                  <a:tcPr anchor="ctr"/>
                </a:tc>
              </a:tr>
              <a:tr h="296684">
                <a:tc>
                  <a:txBody>
                    <a:bodyPr/>
                    <a:lstStyle/>
                    <a:p>
                      <a:pPr algn="r" fontAlgn="ctr"/>
                      <a:r>
                        <a:rPr lang="en-US" b="1">
                          <a:effectLst/>
                        </a:rPr>
                        <a:t>married</a:t>
                      </a:r>
                    </a:p>
                  </a:txBody>
                  <a:tcPr anchor="ctr"/>
                </a:tc>
                <a:tc>
                  <a:txBody>
                    <a:bodyPr/>
                    <a:lstStyle/>
                    <a:p>
                      <a:pPr algn="r" fontAlgn="ctr"/>
                      <a:r>
                        <a:rPr lang="en-US">
                          <a:effectLst/>
                        </a:rPr>
                        <a:t>310</a:t>
                      </a:r>
                    </a:p>
                  </a:txBody>
                  <a:tcPr anchor="ctr"/>
                </a:tc>
                <a:tc>
                  <a:txBody>
                    <a:bodyPr/>
                    <a:lstStyle/>
                    <a:p>
                      <a:pPr algn="r" fontAlgn="ctr"/>
                      <a:r>
                        <a:rPr lang="en-US">
                          <a:effectLst/>
                        </a:rPr>
                        <a:t>0.517132</a:t>
                      </a:r>
                    </a:p>
                  </a:txBody>
                  <a:tcPr anchor="ctr"/>
                </a:tc>
              </a:tr>
              <a:tr h="296684">
                <a:tc>
                  <a:txBody>
                    <a:bodyPr/>
                    <a:lstStyle/>
                    <a:p>
                      <a:pPr algn="r" fontAlgn="ctr"/>
                      <a:r>
                        <a:rPr lang="en-US" b="1">
                          <a:effectLst/>
                        </a:rPr>
                        <a:t>available</a:t>
                      </a:r>
                    </a:p>
                  </a:txBody>
                  <a:tcPr anchor="ctr"/>
                </a:tc>
                <a:tc>
                  <a:txBody>
                    <a:bodyPr/>
                    <a:lstStyle/>
                    <a:p>
                      <a:pPr algn="r" fontAlgn="ctr"/>
                      <a:r>
                        <a:rPr lang="en-US">
                          <a:effectLst/>
                        </a:rPr>
                        <a:t>1865</a:t>
                      </a:r>
                    </a:p>
                  </a:txBody>
                  <a:tcPr anchor="ctr"/>
                </a:tc>
                <a:tc>
                  <a:txBody>
                    <a:bodyPr/>
                    <a:lstStyle/>
                    <a:p>
                      <a:pPr algn="r" fontAlgn="ctr"/>
                      <a:r>
                        <a:rPr lang="en-US">
                          <a:effectLst/>
                        </a:rPr>
                        <a:t>3.111133</a:t>
                      </a:r>
                    </a:p>
                  </a:txBody>
                  <a:tcPr anchor="ctr"/>
                </a:tc>
              </a:tr>
              <a:tr h="296684">
                <a:tc>
                  <a:txBody>
                    <a:bodyPr/>
                    <a:lstStyle/>
                    <a:p>
                      <a:pPr algn="r" fontAlgn="ctr"/>
                      <a:r>
                        <a:rPr lang="en-US" b="1">
                          <a:effectLst/>
                        </a:rPr>
                        <a:t>seeing someone</a:t>
                      </a:r>
                    </a:p>
                  </a:txBody>
                  <a:tcPr anchor="ctr"/>
                </a:tc>
                <a:tc>
                  <a:txBody>
                    <a:bodyPr/>
                    <a:lstStyle/>
                    <a:p>
                      <a:pPr algn="r" fontAlgn="ctr"/>
                      <a:r>
                        <a:rPr lang="en-US">
                          <a:effectLst/>
                        </a:rPr>
                        <a:t>2064</a:t>
                      </a:r>
                    </a:p>
                  </a:txBody>
                  <a:tcPr anchor="ctr"/>
                </a:tc>
                <a:tc>
                  <a:txBody>
                    <a:bodyPr/>
                    <a:lstStyle/>
                    <a:p>
                      <a:pPr algn="r" fontAlgn="ctr"/>
                      <a:r>
                        <a:rPr lang="en-US">
                          <a:effectLst/>
                        </a:rPr>
                        <a:t>3.443099</a:t>
                      </a:r>
                    </a:p>
                  </a:txBody>
                  <a:tcPr anchor="ctr"/>
                </a:tc>
              </a:tr>
              <a:tr h="296684">
                <a:tc>
                  <a:txBody>
                    <a:bodyPr/>
                    <a:lstStyle/>
                    <a:p>
                      <a:pPr algn="r" fontAlgn="ctr"/>
                      <a:r>
                        <a:rPr lang="en-US" b="1">
                          <a:effectLst/>
                        </a:rPr>
                        <a:t>single</a:t>
                      </a:r>
                    </a:p>
                  </a:txBody>
                  <a:tcPr anchor="ctr"/>
                </a:tc>
                <a:tc>
                  <a:txBody>
                    <a:bodyPr/>
                    <a:lstStyle/>
                    <a:p>
                      <a:pPr algn="r" fontAlgn="ctr"/>
                      <a:r>
                        <a:rPr lang="en-US">
                          <a:effectLst/>
                        </a:rPr>
                        <a:t>55697</a:t>
                      </a:r>
                    </a:p>
                  </a:txBody>
                  <a:tcPr anchor="ctr"/>
                </a:tc>
                <a:tc>
                  <a:txBody>
                    <a:bodyPr/>
                    <a:lstStyle/>
                    <a:p>
                      <a:pPr algn="r" fontAlgn="ctr"/>
                      <a:r>
                        <a:rPr lang="en-US" dirty="0">
                          <a:effectLst/>
                        </a:rPr>
                        <a:t>92.911954</a:t>
                      </a:r>
                    </a:p>
                  </a:txBody>
                  <a:tcPr anchor="ctr"/>
                </a:tc>
              </a:tr>
            </a:tbl>
          </a:graphicData>
        </a:graphic>
      </p:graphicFrame>
      <p:sp>
        <p:nvSpPr>
          <p:cNvPr id="6" name="Text Placeholder 8"/>
          <p:cNvSpPr>
            <a:spLocks noGrp="1"/>
          </p:cNvSpPr>
          <p:nvPr>
            <p:ph type="body" sz="quarter" idx="3"/>
          </p:nvPr>
        </p:nvSpPr>
        <p:spPr>
          <a:xfrm>
            <a:off x="718462" y="1397249"/>
            <a:ext cx="3770412" cy="469392"/>
          </a:xfrm>
        </p:spPr>
        <p:txBody>
          <a:bodyPr/>
          <a:lstStyle/>
          <a:p>
            <a:pPr algn="ctr"/>
            <a:r>
              <a:rPr lang="en-US" sz="1400" i="1" dirty="0" smtClean="0"/>
              <a:t>STATUS </a:t>
            </a:r>
            <a:r>
              <a:rPr lang="en-US" sz="1400" i="1" dirty="0" err="1" smtClean="0"/>
              <a:t>VALUE_COUNT</a:t>
            </a:r>
            <a:endParaRPr lang="en-US" sz="1400" i="1" dirty="0"/>
          </a:p>
        </p:txBody>
      </p:sp>
    </p:spTree>
    <p:extLst>
      <p:ext uri="{BB962C8B-B14F-4D97-AF65-F5344CB8AC3E}">
        <p14:creationId xmlns:p14="http://schemas.microsoft.com/office/powerpoint/2010/main" val="3590049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STATEMENT OF QUESTIONS</a:t>
            </a:r>
            <a:r>
              <a:rPr lang="en-US" dirty="0"/>
              <a:t/>
            </a:r>
            <a:br>
              <a:rPr lang="en-US" dirty="0"/>
            </a:br>
            <a:endParaRPr lang="en-US" dirty="0"/>
          </a:p>
        </p:txBody>
      </p:sp>
      <p:sp>
        <p:nvSpPr>
          <p:cNvPr id="3" name="Content Placeholder 2"/>
          <p:cNvSpPr>
            <a:spLocks noGrp="1"/>
          </p:cNvSpPr>
          <p:nvPr>
            <p:ph sz="half" idx="2"/>
          </p:nvPr>
        </p:nvSpPr>
        <p:spPr>
          <a:xfrm>
            <a:off x="675745" y="1672937"/>
            <a:ext cx="7886364" cy="4368426"/>
          </a:xfrm>
        </p:spPr>
        <p:txBody>
          <a:bodyPr/>
          <a:lstStyle/>
          <a:p>
            <a:r>
              <a:rPr lang="en-US" dirty="0" smtClean="0"/>
              <a:t>Majority of the users on a dating website are single and/or available for dating.</a:t>
            </a:r>
          </a:p>
          <a:p>
            <a:endParaRPr lang="en-US" dirty="0" smtClean="0"/>
          </a:p>
          <a:p>
            <a:r>
              <a:rPr lang="en-US" dirty="0" smtClean="0"/>
              <a:t>This means there is a pool of data on single people on the website.</a:t>
            </a:r>
          </a:p>
          <a:p>
            <a:endParaRPr lang="en-US" dirty="0" smtClean="0"/>
          </a:p>
          <a:p>
            <a:r>
              <a:rPr lang="en-US" dirty="0" smtClean="0"/>
              <a:t>I was curious to see if a model can be built to predict a person’s status based on some specific features</a:t>
            </a:r>
          </a:p>
          <a:p>
            <a:endParaRPr lang="en-US" dirty="0"/>
          </a:p>
          <a:p>
            <a:r>
              <a:rPr lang="en-US" dirty="0" smtClean="0"/>
              <a:t>I was also curious to know the relationship between age and status with some selected features</a:t>
            </a:r>
            <a:endParaRPr lang="en-US" dirty="0"/>
          </a:p>
        </p:txBody>
      </p:sp>
    </p:spTree>
    <p:extLst>
      <p:ext uri="{BB962C8B-B14F-4D97-AF65-F5344CB8AC3E}">
        <p14:creationId xmlns:p14="http://schemas.microsoft.com/office/powerpoint/2010/main" val="716816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4956</TotalTime>
  <Words>1064</Words>
  <Application>Microsoft Office PowerPoint</Application>
  <PresentationFormat>Widescreen</PresentationFormat>
  <Paragraphs>224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Trebuchet MS</vt:lpstr>
      <vt:lpstr>Wingdings</vt:lpstr>
      <vt:lpstr>Wingdings 3</vt:lpstr>
      <vt:lpstr>Facet</vt:lpstr>
      <vt:lpstr>CAPSTONE PROJECT  DATING A SCIENTIST</vt:lpstr>
      <vt:lpstr>TABLE OF CONTENTS</vt:lpstr>
      <vt:lpstr>EXPLORATION OF THE DATASET</vt:lpstr>
      <vt:lpstr>EXPLORATION OF THE DATASET</vt:lpstr>
      <vt:lpstr>EXPLORATION OF THE DATASET</vt:lpstr>
      <vt:lpstr>EXPLORATION OF THE DATASET</vt:lpstr>
      <vt:lpstr>EXPLORATION OF THE DATASET</vt:lpstr>
      <vt:lpstr>EXPLORATION OF THE DATASET</vt:lpstr>
      <vt:lpstr>STATEMENT OF QUESTIONS </vt:lpstr>
      <vt:lpstr>AUGMENTING THE DATASET - 1</vt:lpstr>
      <vt:lpstr>AUGMENTING THE DATASET - 1</vt:lpstr>
      <vt:lpstr>AUGMENTING THE DATASET - 1</vt:lpstr>
      <vt:lpstr>AUGMENTING THE DATASET - 1</vt:lpstr>
      <vt:lpstr>CLASSIFICATION APPROACHES </vt:lpstr>
      <vt:lpstr>CLASSIFICATION APPROACHES </vt:lpstr>
      <vt:lpstr>CLASSIFICATION APPROACHES </vt:lpstr>
      <vt:lpstr> REGRESSION APPROACHES</vt:lpstr>
      <vt:lpstr>CONCLUSION/NEXT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DATING A SCIENTIST</dc:title>
  <dc:creator>Abdulmalik Aiyeleso</dc:creator>
  <cp:lastModifiedBy>Abdulmalik Aiyeleso</cp:lastModifiedBy>
  <cp:revision>43</cp:revision>
  <dcterms:created xsi:type="dcterms:W3CDTF">2019-01-01T15:32:15Z</dcterms:created>
  <dcterms:modified xsi:type="dcterms:W3CDTF">2019-01-06T11:31:04Z</dcterms:modified>
</cp:coreProperties>
</file>