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5" r:id="rId9"/>
    <p:sldId id="259" r:id="rId10"/>
    <p:sldId id="260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873"/>
    <a:srgbClr val="22F291"/>
    <a:srgbClr val="03178C"/>
    <a:srgbClr val="F2F2F2"/>
    <a:srgbClr val="3A4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EB9C-86DA-9A9B-D37C-BCF2D7E1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80DD1-51C9-5F99-8786-07EDDB10D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608C-C578-20CD-DD40-C2EC955F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96E4-8BC1-EA95-E3A7-2B86D1CD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DF8D-890E-88FB-DBD0-8D4B91FF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7109-F9E0-51E0-592B-1475A802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9A850-153A-6D57-FE50-B92EDA3F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2DAA2-5137-16C1-1D80-297234E3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AF08-156B-EF58-6CAB-C27D8863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9267-CDD7-9B8C-BF4F-EB9EBBDB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7477A-C2D0-6D7A-549A-D2D9858F0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B0181-16E5-8B70-F60A-FBF9BAA8F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5D65-125F-F24E-F59C-FB172F2C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34B5-A7CE-F818-A7E2-D945B78C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297B-66DC-EAF8-F23A-BDE78B33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8881-D8F1-271C-A293-E696D7F7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8E6D-16FD-E48E-F927-8B96271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D4B-AAB5-BE6F-0E68-A4A100F1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E121-6226-1343-A1FE-FC732954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DCAA-9926-7E35-EB27-8FD663EE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0779-1085-7D8C-71E5-21BA2299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043E-02F3-2E51-9610-348EF196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5AC22-BCE0-A6A5-08AC-CBB6B133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9645-613F-400A-07B0-750AACA5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377D-DCAB-B083-82EE-5AB87FA1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385-1356-508E-B6D1-C2020EDE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3FF5-6EA4-83D4-8BBC-365D14339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46FA3-13AC-6EFE-83B7-DF267DAA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5D52-5A7E-B2A8-5AE5-68168FDF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FD60C-E48C-BD11-EFD6-DF8D92C0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8BCEB-9BBB-D3C8-997D-F0B525F1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CAF8-18EA-559E-2CFB-1DC288B8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10C9-62D6-EC95-4310-735F6979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23EE9-9E0B-EFFF-61B2-6492EB14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A6377-BF8C-C968-A909-72387C969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5E555-FAD7-04D5-FF39-7B3F59BA3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5653F-C8CF-5231-6733-33C240B3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6B20D-24E3-9D9C-F464-AEE6109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3C64D-F0F8-6AB9-AB0F-0167C8E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2F77-DE12-A481-B0D2-3D903E6E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1CEC4-6AB5-AF2B-71AB-F58BDA46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272BF-1210-5D54-3237-ABEDE2B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F2B-2DF5-84D5-CB68-20394D1D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4C4D5-EE08-FB68-72FC-8EC39CD1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C6115-A8EB-A3B5-2FCA-43DC3749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7ADBB-69CC-A41C-BB71-B71004DC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ECC1-C746-499E-CFF4-DDAF86C7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B10E-86C9-2950-A24F-6F85ED12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87FA0-1D3E-295C-84B2-B4F64FB1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8736B-7731-0E78-A369-8B508C30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5102-6BEA-16EA-460F-F6D4548A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AB61-76BE-D40C-92C6-D7A27AED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3F3B-B882-7296-FC9B-F177E322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F5D8D-18FC-1D94-CF51-87068FF8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291F6-4C0E-FDA7-9F80-B72D9000E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12549-7DF2-3EB1-1959-DD1DCC58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964A0-808E-3A69-E38F-27B2D845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A979F-0CF9-A9E6-AB1D-20E1AA66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48CAF-659D-6B49-6D63-246FBA55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C21F-AADB-2344-FDE7-282F386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6218-8879-6DD1-E5E5-D2FECCE23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F190-8B9C-4939-A751-BA9FB342E7B2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34AE-CF57-B1CA-CAEC-84CD15848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F73C-B6D4-C935-B8D9-DF7E13C1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228B-F3CF-4E88-A114-1FF7450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0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9AE1-8C90-FB67-2B05-B9E29D4E3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0873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Adventure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B78CA-BEBE-CF35-6126-F6D7BF3B9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20873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By:</a:t>
            </a:r>
            <a:r>
              <a:rPr lang="en-US" dirty="0">
                <a:solidFill>
                  <a:srgbClr val="020873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Abdelrahman Mansour</a:t>
            </a:r>
          </a:p>
          <a:p>
            <a:r>
              <a:rPr lang="en-US" b="1" dirty="0">
                <a:solidFill>
                  <a:srgbClr val="020873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By:</a:t>
            </a:r>
            <a:r>
              <a:rPr lang="en-US" dirty="0">
                <a:solidFill>
                  <a:srgbClr val="020873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Ahmed M. Hakem and Abu Bakr </a:t>
            </a:r>
            <a:r>
              <a:rPr lang="en-US" dirty="0" err="1">
                <a:solidFill>
                  <a:srgbClr val="020873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Makhyoun</a:t>
            </a:r>
            <a:r>
              <a:rPr lang="en-US" dirty="0">
                <a:solidFill>
                  <a:srgbClr val="020873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6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21B990-BFEB-5F76-5644-69E4610819DA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Customer Page: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AA100F-0AB8-6465-3070-EA1637D29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29" y="2215614"/>
            <a:ext cx="7830139" cy="4313444"/>
          </a:xfrm>
          <a:prstGeom prst="rect">
            <a:avLst/>
          </a:prstGeom>
          <a:ln>
            <a:solidFill>
              <a:srgbClr val="03178C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94FECE-8897-8C51-DEC0-CB3C6C5A8737}"/>
              </a:ext>
            </a:extLst>
          </p:cNvPr>
          <p:cNvSpPr txBox="1"/>
          <p:nvPr/>
        </p:nvSpPr>
        <p:spPr>
          <a:xfrm>
            <a:off x="1329179" y="292689"/>
            <a:ext cx="94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Analysis and Visualization</a:t>
            </a:r>
          </a:p>
          <a:p>
            <a:pPr algn="ctr"/>
            <a:endParaRPr lang="en-US" sz="4800" b="1" dirty="0">
              <a:solidFill>
                <a:srgbClr val="020873"/>
              </a:solidFill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7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21B990-BFEB-5F76-5644-69E4610819DA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Single Customer Page: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09F83-EA90-A606-653E-E7C284058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71" y="2507846"/>
            <a:ext cx="5784107" cy="3233077"/>
          </a:xfrm>
          <a:prstGeom prst="rect">
            <a:avLst/>
          </a:prstGeom>
          <a:ln>
            <a:solidFill>
              <a:srgbClr val="03178C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46DA1D-3ED6-26E6-072F-0F7179106FD6}"/>
              </a:ext>
            </a:extLst>
          </p:cNvPr>
          <p:cNvSpPr/>
          <p:nvPr/>
        </p:nvSpPr>
        <p:spPr>
          <a:xfrm rot="10800000">
            <a:off x="1419748" y="3101419"/>
            <a:ext cx="471340" cy="150830"/>
          </a:xfrm>
          <a:prstGeom prst="rightArrow">
            <a:avLst/>
          </a:prstGeom>
          <a:solidFill>
            <a:srgbClr val="22F291"/>
          </a:solidFill>
          <a:ln>
            <a:solidFill>
              <a:srgbClr val="0208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FC1B69-2274-9B7A-99C1-220F67A4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224" y="2494560"/>
            <a:ext cx="5784107" cy="3246363"/>
          </a:xfrm>
          <a:prstGeom prst="rect">
            <a:avLst/>
          </a:prstGeom>
          <a:ln>
            <a:solidFill>
              <a:srgbClr val="020873"/>
            </a:solidFill>
          </a:ln>
        </p:spPr>
      </p:pic>
      <p:sp>
        <p:nvSpPr>
          <p:cNvPr id="20" name="Arrow: U-Turn 19">
            <a:extLst>
              <a:ext uri="{FF2B5EF4-FFF2-40B4-BE49-F238E27FC236}">
                <a16:creationId xmlns:a16="http://schemas.microsoft.com/office/drawing/2014/main" id="{B517E070-4988-1AB0-ADCF-55DA7E335AAF}"/>
              </a:ext>
            </a:extLst>
          </p:cNvPr>
          <p:cNvSpPr/>
          <p:nvPr/>
        </p:nvSpPr>
        <p:spPr>
          <a:xfrm rot="10800000" flipH="1">
            <a:off x="5551220" y="5920032"/>
            <a:ext cx="1480008" cy="484293"/>
          </a:xfrm>
          <a:prstGeom prst="uturnArrow">
            <a:avLst>
              <a:gd name="adj1" fmla="val 25000"/>
              <a:gd name="adj2" fmla="val 25000"/>
              <a:gd name="adj3" fmla="val 23544"/>
              <a:gd name="adj4" fmla="val 43750"/>
              <a:gd name="adj5" fmla="val 98358"/>
            </a:avLst>
          </a:prstGeom>
          <a:solidFill>
            <a:srgbClr val="22F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2F29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1FF1B-EFC2-6712-FF08-47ADA078E984}"/>
              </a:ext>
            </a:extLst>
          </p:cNvPr>
          <p:cNvSpPr txBox="1"/>
          <p:nvPr/>
        </p:nvSpPr>
        <p:spPr>
          <a:xfrm>
            <a:off x="1329179" y="292689"/>
            <a:ext cx="94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Analysis and Visualization</a:t>
            </a:r>
          </a:p>
          <a:p>
            <a:pPr algn="ctr"/>
            <a:endParaRPr lang="en-US" sz="4800" b="1" dirty="0">
              <a:solidFill>
                <a:srgbClr val="020873"/>
              </a:solidFill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3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21B990-BFEB-5F76-5644-69E4610819DA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Product Page: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F4018-938F-D39A-8320-9DA1A2D1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29" y="2215614"/>
            <a:ext cx="7830139" cy="4428078"/>
          </a:xfrm>
          <a:prstGeom prst="rect">
            <a:avLst/>
          </a:prstGeom>
          <a:ln>
            <a:solidFill>
              <a:srgbClr val="020873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C552FE-B1D6-3832-3CDF-0A21B02686EE}"/>
              </a:ext>
            </a:extLst>
          </p:cNvPr>
          <p:cNvSpPr txBox="1"/>
          <p:nvPr/>
        </p:nvSpPr>
        <p:spPr>
          <a:xfrm>
            <a:off x="1329179" y="292689"/>
            <a:ext cx="94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Analysis and Visualization</a:t>
            </a:r>
          </a:p>
          <a:p>
            <a:pPr algn="ctr"/>
            <a:endParaRPr lang="en-US" sz="4800" b="1" dirty="0">
              <a:solidFill>
                <a:srgbClr val="020873"/>
              </a:solidFill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2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7E8DD-8F68-38E5-8F22-11B980BD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2" y="2494559"/>
            <a:ext cx="5810454" cy="3246363"/>
          </a:xfrm>
          <a:prstGeom prst="rect">
            <a:avLst/>
          </a:prstGeom>
          <a:ln>
            <a:solidFill>
              <a:srgbClr val="02087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21B990-BFEB-5F76-5644-69E4610819DA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Single Product Page: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46DA1D-3ED6-26E6-072F-0F7179106FD6}"/>
              </a:ext>
            </a:extLst>
          </p:cNvPr>
          <p:cNvSpPr/>
          <p:nvPr/>
        </p:nvSpPr>
        <p:spPr>
          <a:xfrm rot="10800000">
            <a:off x="1419748" y="3101419"/>
            <a:ext cx="471340" cy="150830"/>
          </a:xfrm>
          <a:prstGeom prst="rightArrow">
            <a:avLst/>
          </a:prstGeom>
          <a:solidFill>
            <a:srgbClr val="22F291"/>
          </a:solidFill>
          <a:ln>
            <a:solidFill>
              <a:srgbClr val="0208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B517E070-4988-1AB0-ADCF-55DA7E335AAF}"/>
              </a:ext>
            </a:extLst>
          </p:cNvPr>
          <p:cNvSpPr/>
          <p:nvPr/>
        </p:nvSpPr>
        <p:spPr>
          <a:xfrm rot="10800000" flipH="1">
            <a:off x="5551220" y="5920032"/>
            <a:ext cx="1480008" cy="484293"/>
          </a:xfrm>
          <a:prstGeom prst="uturnArrow">
            <a:avLst>
              <a:gd name="adj1" fmla="val 25000"/>
              <a:gd name="adj2" fmla="val 25000"/>
              <a:gd name="adj3" fmla="val 23544"/>
              <a:gd name="adj4" fmla="val 43750"/>
              <a:gd name="adj5" fmla="val 98358"/>
            </a:avLst>
          </a:prstGeom>
          <a:solidFill>
            <a:srgbClr val="22F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2F29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BE387-FD88-BFDB-C86B-06B6ED1AC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926" y="2494559"/>
            <a:ext cx="5778704" cy="3246363"/>
          </a:xfrm>
          <a:prstGeom prst="rect">
            <a:avLst/>
          </a:prstGeom>
          <a:ln>
            <a:solidFill>
              <a:srgbClr val="020873"/>
            </a:solidFill>
          </a:ln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5C761F-439A-7855-3D91-3DF8D585CD35}"/>
              </a:ext>
            </a:extLst>
          </p:cNvPr>
          <p:cNvSpPr txBox="1"/>
          <p:nvPr/>
        </p:nvSpPr>
        <p:spPr>
          <a:xfrm>
            <a:off x="1329179" y="292689"/>
            <a:ext cx="94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Analysis and Visualization</a:t>
            </a:r>
          </a:p>
          <a:p>
            <a:pPr algn="ctr"/>
            <a:endParaRPr lang="en-US" sz="4800" b="1" dirty="0">
              <a:solidFill>
                <a:srgbClr val="020873"/>
              </a:solidFill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21B990-BFEB-5F76-5644-69E4610819DA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Overall Page: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63A25-4478-E3EA-20F5-31D2668F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00" y="2215614"/>
            <a:ext cx="7561797" cy="4231831"/>
          </a:xfrm>
          <a:prstGeom prst="rect">
            <a:avLst/>
          </a:prstGeom>
          <a:ln>
            <a:solidFill>
              <a:srgbClr val="020873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306600-B21A-80F9-5F6F-922F9AC010F3}"/>
              </a:ext>
            </a:extLst>
          </p:cNvPr>
          <p:cNvSpPr txBox="1"/>
          <p:nvPr/>
        </p:nvSpPr>
        <p:spPr>
          <a:xfrm>
            <a:off x="1329179" y="292689"/>
            <a:ext cx="94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Analysis and Visualization</a:t>
            </a:r>
          </a:p>
          <a:p>
            <a:pPr algn="ctr"/>
            <a:endParaRPr lang="en-US" sz="4800" b="1" dirty="0">
              <a:solidFill>
                <a:srgbClr val="020873"/>
              </a:solidFill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9E66D-8D4D-A856-BDE9-C265DDE16FF9}"/>
              </a:ext>
            </a:extLst>
          </p:cNvPr>
          <p:cNvSpPr txBox="1"/>
          <p:nvPr/>
        </p:nvSpPr>
        <p:spPr>
          <a:xfrm>
            <a:off x="3008721" y="292689"/>
            <a:ext cx="61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Table of 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33B8E-B703-3F21-AF40-CFE2363B6A35}"/>
              </a:ext>
            </a:extLst>
          </p:cNvPr>
          <p:cNvSpPr txBox="1"/>
          <p:nvPr/>
        </p:nvSpPr>
        <p:spPr>
          <a:xfrm>
            <a:off x="1580560" y="1815120"/>
            <a:ext cx="84841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222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9E66D-8D4D-A856-BDE9-C265DDE16FF9}"/>
              </a:ext>
            </a:extLst>
          </p:cNvPr>
          <p:cNvSpPr txBox="1"/>
          <p:nvPr/>
        </p:nvSpPr>
        <p:spPr>
          <a:xfrm>
            <a:off x="3008721" y="292689"/>
            <a:ext cx="61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53BEF-FA9B-E45F-6732-2C972AFC40D4}"/>
              </a:ext>
            </a:extLst>
          </p:cNvPr>
          <p:cNvSpPr txBox="1"/>
          <p:nvPr/>
        </p:nvSpPr>
        <p:spPr>
          <a:xfrm>
            <a:off x="1151641" y="1640266"/>
            <a:ext cx="988871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Project Description:</a:t>
            </a:r>
          </a:p>
          <a:p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  <a:p>
            <a:r>
              <a:rPr lang="en-US" sz="2400" b="1" dirty="0">
                <a:solidFill>
                  <a:srgbClr val="22F291"/>
                </a:solidFill>
                <a:latin typeface="Century Gothic" panose="020B0502020202020204" pitchFamily="34" charset="0"/>
              </a:rPr>
              <a:t>Adventure Works Cycles </a:t>
            </a: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is a multinational company for bikes manufacturing, the company continues to grow. They demand an End To-End Business Intelligence Solution to track and analyze their sales for a better decision-making.</a:t>
            </a:r>
          </a:p>
          <a:p>
            <a:endParaRPr lang="en-US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1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9E66D-8D4D-A856-BDE9-C265DDE16FF9}"/>
              </a:ext>
            </a:extLst>
          </p:cNvPr>
          <p:cNvSpPr txBox="1"/>
          <p:nvPr/>
        </p:nvSpPr>
        <p:spPr>
          <a:xfrm>
            <a:off x="3008721" y="292689"/>
            <a:ext cx="61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53BEF-FA9B-E45F-6732-2C972AFC40D4}"/>
              </a:ext>
            </a:extLst>
          </p:cNvPr>
          <p:cNvSpPr txBox="1"/>
          <p:nvPr/>
        </p:nvSpPr>
        <p:spPr>
          <a:xfrm>
            <a:off x="1151641" y="1630839"/>
            <a:ext cx="98887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Project Phases:</a:t>
            </a:r>
          </a:p>
          <a:p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ETL Development and Data Integration: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F291"/>
                </a:solidFill>
                <a:latin typeface="Century Gothic" panose="020B0502020202020204" pitchFamily="34" charset="0"/>
              </a:rPr>
              <a:t>Tools Used:</a:t>
            </a: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 MSSQL, Microsoft SQL Server Management Studio, and Visual Studios 2022 (Using SSIS).</a:t>
            </a:r>
            <a:b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</a:br>
            <a:endParaRPr lang="en-US" sz="24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Data Analysis and Visualization: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2F291"/>
                </a:solidFill>
                <a:latin typeface="Century Gothic" panose="020B0502020202020204" pitchFamily="34" charset="0"/>
              </a:rPr>
              <a:t>Tools Used: </a:t>
            </a: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63655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9E66D-8D4D-A856-BDE9-C265DDE16FF9}"/>
              </a:ext>
            </a:extLst>
          </p:cNvPr>
          <p:cNvSpPr txBox="1"/>
          <p:nvPr/>
        </p:nvSpPr>
        <p:spPr>
          <a:xfrm>
            <a:off x="3008721" y="292689"/>
            <a:ext cx="61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8902F-D558-6CAB-D23F-C500E18C157C}"/>
              </a:ext>
            </a:extLst>
          </p:cNvPr>
          <p:cNvSpPr txBox="1"/>
          <p:nvPr/>
        </p:nvSpPr>
        <p:spPr>
          <a:xfrm>
            <a:off x="1151641" y="1630839"/>
            <a:ext cx="4944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Control Flow:</a:t>
            </a:r>
            <a:b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</a:br>
            <a:endParaRPr lang="en-US" sz="32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Truncating all of DW Tables to prepare it for Initial Load.</a:t>
            </a:r>
            <a:b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</a:br>
            <a:endParaRPr lang="en-US" sz="24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Loading both the </a:t>
            </a:r>
            <a:r>
              <a:rPr lang="en-US" sz="2400" b="1" dirty="0" err="1">
                <a:solidFill>
                  <a:srgbClr val="22F291"/>
                </a:solidFill>
                <a:latin typeface="Century Gothic" panose="020B0502020202020204" pitchFamily="34" charset="0"/>
              </a:rPr>
              <a:t>DimProduct</a:t>
            </a: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 and </a:t>
            </a:r>
            <a:r>
              <a:rPr lang="en-US" sz="2400" b="1" dirty="0" err="1">
                <a:solidFill>
                  <a:srgbClr val="22F291"/>
                </a:solidFill>
                <a:latin typeface="Century Gothic" panose="020B0502020202020204" pitchFamily="34" charset="0"/>
              </a:rPr>
              <a:t>DimCustomer</a:t>
            </a: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 tables.</a:t>
            </a:r>
            <a:b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</a:br>
            <a:endParaRPr lang="en-US" sz="24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Loading the </a:t>
            </a:r>
            <a:r>
              <a:rPr lang="en-US" sz="2400" b="1" dirty="0" err="1">
                <a:solidFill>
                  <a:srgbClr val="22F291"/>
                </a:solidFill>
                <a:latin typeface="Century Gothic" panose="020B0502020202020204" pitchFamily="34" charset="0"/>
              </a:rPr>
              <a:t>FactSales</a:t>
            </a:r>
            <a:r>
              <a:rPr lang="en-US" sz="24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 table.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8EAEF7-EBCB-A2DB-79E3-04D63933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06" y="1630838"/>
            <a:ext cx="5333845" cy="3808427"/>
          </a:xfrm>
          <a:prstGeom prst="rect">
            <a:avLst/>
          </a:prstGeom>
          <a:ln>
            <a:solidFill>
              <a:srgbClr val="02087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559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9E66D-8D4D-A856-BDE9-C265DDE16FF9}"/>
              </a:ext>
            </a:extLst>
          </p:cNvPr>
          <p:cNvSpPr txBox="1"/>
          <p:nvPr/>
        </p:nvSpPr>
        <p:spPr>
          <a:xfrm>
            <a:off x="3008721" y="292689"/>
            <a:ext cx="61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8902F-D558-6CAB-D23F-C500E18C157C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Customer Data Flow: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EDCB7-3FE2-A542-93B0-5F22A129A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143" y="2215614"/>
            <a:ext cx="7795712" cy="4125357"/>
          </a:xfrm>
          <a:prstGeom prst="rect">
            <a:avLst/>
          </a:prstGeom>
          <a:ln>
            <a:solidFill>
              <a:srgbClr val="03178C"/>
            </a:solidFill>
          </a:ln>
        </p:spPr>
      </p:pic>
    </p:spTree>
    <p:extLst>
      <p:ext uri="{BB962C8B-B14F-4D97-AF65-F5344CB8AC3E}">
        <p14:creationId xmlns:p14="http://schemas.microsoft.com/office/powerpoint/2010/main" val="297611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9E66D-8D4D-A856-BDE9-C265DDE16FF9}"/>
              </a:ext>
            </a:extLst>
          </p:cNvPr>
          <p:cNvSpPr txBox="1"/>
          <p:nvPr/>
        </p:nvSpPr>
        <p:spPr>
          <a:xfrm>
            <a:off x="3008721" y="292689"/>
            <a:ext cx="61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8902F-D558-6CAB-D23F-C500E18C157C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Product Data Flow: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9DAC1-D7B9-8EAA-6869-153994004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1" y="2247894"/>
            <a:ext cx="10954795" cy="4317417"/>
          </a:xfrm>
          <a:prstGeom prst="rect">
            <a:avLst/>
          </a:prstGeom>
          <a:ln>
            <a:solidFill>
              <a:srgbClr val="020873"/>
            </a:solidFill>
          </a:ln>
        </p:spPr>
      </p:pic>
    </p:spTree>
    <p:extLst>
      <p:ext uri="{BB962C8B-B14F-4D97-AF65-F5344CB8AC3E}">
        <p14:creationId xmlns:p14="http://schemas.microsoft.com/office/powerpoint/2010/main" val="376113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9E66D-8D4D-A856-BDE9-C265DDE16FF9}"/>
              </a:ext>
            </a:extLst>
          </p:cNvPr>
          <p:cNvSpPr txBox="1"/>
          <p:nvPr/>
        </p:nvSpPr>
        <p:spPr>
          <a:xfrm>
            <a:off x="3008721" y="292689"/>
            <a:ext cx="61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8902F-D558-6CAB-D23F-C500E18C157C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3178C"/>
                </a:solidFill>
                <a:latin typeface="Century Gothic" panose="020B0502020202020204" pitchFamily="34" charset="0"/>
              </a:rPr>
              <a:t>FactSales</a:t>
            </a:r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 Data Flow: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915B2-100E-AAD7-083F-482C7195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71" y="2340061"/>
            <a:ext cx="9927656" cy="4051312"/>
          </a:xfrm>
          <a:prstGeom prst="rect">
            <a:avLst/>
          </a:prstGeom>
          <a:ln>
            <a:solidFill>
              <a:srgbClr val="03178C"/>
            </a:solidFill>
          </a:ln>
        </p:spPr>
      </p:pic>
    </p:spTree>
    <p:extLst>
      <p:ext uri="{BB962C8B-B14F-4D97-AF65-F5344CB8AC3E}">
        <p14:creationId xmlns:p14="http://schemas.microsoft.com/office/powerpoint/2010/main" val="297588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FE46-DB0C-C2C0-0CAF-45E3CE72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3"/>
            <a:ext cx="1338606" cy="1338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FD314-A866-69DA-7F3C-1E4BC2571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23" y="0"/>
            <a:ext cx="1416377" cy="1416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A9E66D-8D4D-A856-BDE9-C265DDE16FF9}"/>
              </a:ext>
            </a:extLst>
          </p:cNvPr>
          <p:cNvSpPr txBox="1"/>
          <p:nvPr/>
        </p:nvSpPr>
        <p:spPr>
          <a:xfrm>
            <a:off x="1329179" y="292689"/>
            <a:ext cx="94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20873"/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Data Analysis and Visualization</a:t>
            </a:r>
          </a:p>
          <a:p>
            <a:pPr algn="ctr"/>
            <a:endParaRPr lang="en-US" sz="4800" b="1" dirty="0">
              <a:solidFill>
                <a:srgbClr val="020873"/>
              </a:solidFill>
              <a:latin typeface="Century Gothic" panose="020B050202020202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8818D-E17D-69E6-4CE3-A52229C77229}"/>
              </a:ext>
            </a:extLst>
          </p:cNvPr>
          <p:cNvSpPr txBox="1"/>
          <p:nvPr/>
        </p:nvSpPr>
        <p:spPr>
          <a:xfrm>
            <a:off x="1151641" y="1630839"/>
            <a:ext cx="494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3178C"/>
                </a:solidFill>
                <a:latin typeface="Century Gothic" panose="020B0502020202020204" pitchFamily="34" charset="0"/>
              </a:rPr>
              <a:t>Data Model in Power BI:</a:t>
            </a:r>
            <a:endParaRPr lang="en-US" sz="2000" b="1" dirty="0">
              <a:solidFill>
                <a:srgbClr val="03178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6E6C29-43AC-CA80-58CA-212D5A88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623" y="2215614"/>
            <a:ext cx="6244754" cy="4274646"/>
          </a:xfrm>
          <a:prstGeom prst="rect">
            <a:avLst/>
          </a:prstGeom>
          <a:ln>
            <a:solidFill>
              <a:srgbClr val="020873"/>
            </a:solidFill>
          </a:ln>
        </p:spPr>
      </p:pic>
    </p:spTree>
    <p:extLst>
      <p:ext uri="{BB962C8B-B14F-4D97-AF65-F5344CB8AC3E}">
        <p14:creationId xmlns:p14="http://schemas.microsoft.com/office/powerpoint/2010/main" val="242781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Adventure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Mansour</dc:creator>
  <cp:lastModifiedBy>Abdelrahman Mansour</cp:lastModifiedBy>
  <cp:revision>6</cp:revision>
  <dcterms:created xsi:type="dcterms:W3CDTF">2024-07-20T17:44:32Z</dcterms:created>
  <dcterms:modified xsi:type="dcterms:W3CDTF">2024-07-21T13:15:40Z</dcterms:modified>
</cp:coreProperties>
</file>